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381" r:id="rId9"/>
    <p:sldId id="382" r:id="rId10"/>
    <p:sldId id="383" r:id="rId11"/>
    <p:sldId id="384" r:id="rId12"/>
    <p:sldId id="385" r:id="rId13"/>
    <p:sldId id="386" r:id="rId14"/>
    <p:sldId id="387" r:id="rId15"/>
    <p:sldId id="388" r:id="rId16"/>
    <p:sldId id="389" r:id="rId17"/>
    <p:sldId id="390" r:id="rId18"/>
    <p:sldId id="391" r:id="rId19"/>
    <p:sldId id="392" r:id="rId20"/>
    <p:sldId id="393" r:id="rId21"/>
    <p:sldId id="394" r:id="rId22"/>
    <p:sldId id="395" r:id="rId23"/>
    <p:sldId id="396" r:id="rId24"/>
    <p:sldId id="397" r:id="rId25"/>
    <p:sldId id="398" r:id="rId26"/>
    <p:sldId id="267" r:id="rId27"/>
    <p:sldId id="399" r:id="rId28"/>
    <p:sldId id="400" r:id="rId29"/>
    <p:sldId id="401" r:id="rId30"/>
    <p:sldId id="417" r:id="rId31"/>
    <p:sldId id="418" r:id="rId32"/>
    <p:sldId id="420" r:id="rId33"/>
    <p:sldId id="421" r:id="rId34"/>
    <p:sldId id="422" r:id="rId35"/>
    <p:sldId id="419" r:id="rId36"/>
    <p:sldId id="402" r:id="rId37"/>
    <p:sldId id="403" r:id="rId38"/>
    <p:sldId id="404" r:id="rId39"/>
    <p:sldId id="405" r:id="rId40"/>
    <p:sldId id="406" r:id="rId41"/>
    <p:sldId id="407" r:id="rId42"/>
    <p:sldId id="408" r:id="rId43"/>
    <p:sldId id="409" r:id="rId44"/>
    <p:sldId id="410" r:id="rId45"/>
    <p:sldId id="265" r:id="rId46"/>
    <p:sldId id="411" r:id="rId47"/>
    <p:sldId id="266" r:id="rId48"/>
    <p:sldId id="412" r:id="rId49"/>
    <p:sldId id="268" r:id="rId50"/>
    <p:sldId id="269" r:id="rId51"/>
    <p:sldId id="301" r:id="rId52"/>
    <p:sldId id="413" r:id="rId53"/>
    <p:sldId id="414" r:id="rId54"/>
    <p:sldId id="415" r:id="rId55"/>
    <p:sldId id="416" r:id="rId56"/>
    <p:sldId id="270" r:id="rId57"/>
    <p:sldId id="332" r:id="rId58"/>
    <p:sldId id="333" r:id="rId59"/>
    <p:sldId id="334" r:id="rId60"/>
    <p:sldId id="335" r:id="rId61"/>
    <p:sldId id="336" r:id="rId62"/>
    <p:sldId id="337" r:id="rId63"/>
    <p:sldId id="338" r:id="rId64"/>
    <p:sldId id="339" r:id="rId65"/>
    <p:sldId id="340" r:id="rId66"/>
    <p:sldId id="341" r:id="rId67"/>
    <p:sldId id="342" r:id="rId68"/>
    <p:sldId id="343" r:id="rId69"/>
    <p:sldId id="344" r:id="rId70"/>
    <p:sldId id="345" r:id="rId71"/>
    <p:sldId id="346" r:id="rId72"/>
    <p:sldId id="347" r:id="rId73"/>
    <p:sldId id="348" r:id="rId74"/>
    <p:sldId id="349" r:id="rId75"/>
    <p:sldId id="351" r:id="rId76"/>
    <p:sldId id="352" r:id="rId77"/>
    <p:sldId id="350" r:id="rId78"/>
    <p:sldId id="353" r:id="rId79"/>
    <p:sldId id="354" r:id="rId80"/>
    <p:sldId id="355" r:id="rId81"/>
    <p:sldId id="356" r:id="rId82"/>
    <p:sldId id="357" r:id="rId83"/>
    <p:sldId id="358" r:id="rId84"/>
    <p:sldId id="359" r:id="rId85"/>
    <p:sldId id="360" r:id="rId86"/>
    <p:sldId id="361" r:id="rId87"/>
    <p:sldId id="362" r:id="rId88"/>
    <p:sldId id="363" r:id="rId89"/>
    <p:sldId id="364" r:id="rId90"/>
    <p:sldId id="271" r:id="rId91"/>
    <p:sldId id="292" r:id="rId92"/>
    <p:sldId id="291" r:id="rId93"/>
    <p:sldId id="365" r:id="rId94"/>
    <p:sldId id="366" r:id="rId95"/>
    <p:sldId id="367" r:id="rId96"/>
    <p:sldId id="368" r:id="rId97"/>
    <p:sldId id="369" r:id="rId98"/>
    <p:sldId id="371" r:id="rId99"/>
    <p:sldId id="370" r:id="rId100"/>
    <p:sldId id="372" r:id="rId101"/>
    <p:sldId id="373" r:id="rId102"/>
    <p:sldId id="272" r:id="rId103"/>
    <p:sldId id="374" r:id="rId104"/>
    <p:sldId id="375" r:id="rId105"/>
    <p:sldId id="293" r:id="rId106"/>
    <p:sldId id="376" r:id="rId107"/>
    <p:sldId id="377" r:id="rId108"/>
    <p:sldId id="378" r:id="rId109"/>
    <p:sldId id="379" r:id="rId110"/>
    <p:sldId id="294" r:id="rId111"/>
    <p:sldId id="380" r:id="rId112"/>
    <p:sldId id="273" r:id="rId113"/>
    <p:sldId id="423" r:id="rId114"/>
    <p:sldId id="424" r:id="rId115"/>
    <p:sldId id="425" r:id="rId116"/>
    <p:sldId id="426" r:id="rId117"/>
    <p:sldId id="427" r:id="rId118"/>
    <p:sldId id="428" r:id="rId119"/>
    <p:sldId id="296" r:id="rId120"/>
    <p:sldId id="295" r:id="rId121"/>
    <p:sldId id="429" r:id="rId122"/>
    <p:sldId id="430" r:id="rId123"/>
    <p:sldId id="274" r:id="rId124"/>
    <p:sldId id="297" r:id="rId125"/>
    <p:sldId id="431" r:id="rId126"/>
    <p:sldId id="433" r:id="rId127"/>
    <p:sldId id="434" r:id="rId128"/>
    <p:sldId id="432" r:id="rId129"/>
    <p:sldId id="275" r:id="rId130"/>
    <p:sldId id="435" r:id="rId131"/>
    <p:sldId id="436" r:id="rId132"/>
    <p:sldId id="437" r:id="rId133"/>
    <p:sldId id="439" r:id="rId134"/>
    <p:sldId id="438" r:id="rId135"/>
    <p:sldId id="276" r:id="rId136"/>
    <p:sldId id="440" r:id="rId137"/>
    <p:sldId id="441" r:id="rId138"/>
    <p:sldId id="442" r:id="rId139"/>
    <p:sldId id="443" r:id="rId140"/>
    <p:sldId id="277" r:id="rId141"/>
    <p:sldId id="303" r:id="rId142"/>
    <p:sldId id="306" r:id="rId143"/>
    <p:sldId id="305" r:id="rId144"/>
    <p:sldId id="307" r:id="rId145"/>
    <p:sldId id="308" r:id="rId146"/>
    <p:sldId id="309" r:id="rId147"/>
    <p:sldId id="310" r:id="rId148"/>
    <p:sldId id="311" r:id="rId149"/>
    <p:sldId id="312" r:id="rId150"/>
    <p:sldId id="331" r:id="rId151"/>
    <p:sldId id="278" r:id="rId152"/>
    <p:sldId id="446" r:id="rId153"/>
    <p:sldId id="447" r:id="rId154"/>
    <p:sldId id="448" r:id="rId155"/>
    <p:sldId id="449" r:id="rId156"/>
    <p:sldId id="279" r:id="rId157"/>
    <p:sldId id="450" r:id="rId158"/>
    <p:sldId id="451" r:id="rId159"/>
    <p:sldId id="452" r:id="rId160"/>
    <p:sldId id="453" r:id="rId161"/>
    <p:sldId id="454" r:id="rId162"/>
    <p:sldId id="455" r:id="rId163"/>
    <p:sldId id="456" r:id="rId164"/>
    <p:sldId id="457" r:id="rId165"/>
    <p:sldId id="458" r:id="rId166"/>
    <p:sldId id="459" r:id="rId167"/>
    <p:sldId id="460" r:id="rId168"/>
    <p:sldId id="462" r:id="rId169"/>
    <p:sldId id="302" r:id="rId170"/>
    <p:sldId id="280" r:id="rId171"/>
    <p:sldId id="321" r:id="rId172"/>
    <p:sldId id="315" r:id="rId173"/>
    <p:sldId id="313" r:id="rId174"/>
    <p:sldId id="281" r:id="rId175"/>
    <p:sldId id="463" r:id="rId176"/>
    <p:sldId id="464" r:id="rId177"/>
    <p:sldId id="465" r:id="rId178"/>
    <p:sldId id="282" r:id="rId179"/>
    <p:sldId id="466" r:id="rId180"/>
    <p:sldId id="314" r:id="rId181"/>
    <p:sldId id="467" r:id="rId182"/>
    <p:sldId id="468" r:id="rId183"/>
    <p:sldId id="445" r:id="rId184"/>
    <p:sldId id="283" r:id="rId185"/>
    <p:sldId id="469" r:id="rId186"/>
    <p:sldId id="470" r:id="rId187"/>
    <p:sldId id="316" r:id="rId188"/>
    <p:sldId id="284" r:id="rId189"/>
    <p:sldId id="471" r:id="rId190"/>
    <p:sldId id="317" r:id="rId191"/>
    <p:sldId id="472" r:id="rId192"/>
    <p:sldId id="285" r:id="rId193"/>
    <p:sldId id="473" r:id="rId194"/>
    <p:sldId id="475" r:id="rId195"/>
    <p:sldId id="474" r:id="rId196"/>
    <p:sldId id="476" r:id="rId197"/>
    <p:sldId id="477" r:id="rId198"/>
    <p:sldId id="479" r:id="rId199"/>
    <p:sldId id="318" r:id="rId200"/>
    <p:sldId id="480" r:id="rId201"/>
    <p:sldId id="319" r:id="rId202"/>
    <p:sldId id="478" r:id="rId203"/>
    <p:sldId id="286" r:id="rId204"/>
    <p:sldId id="481" r:id="rId205"/>
    <p:sldId id="482" r:id="rId206"/>
    <p:sldId id="483" r:id="rId207"/>
    <p:sldId id="484" r:id="rId208"/>
    <p:sldId id="324" r:id="rId209"/>
    <p:sldId id="323" r:id="rId210"/>
    <p:sldId id="322" r:id="rId211"/>
    <p:sldId id="287" r:id="rId212"/>
    <p:sldId id="485" r:id="rId213"/>
    <p:sldId id="327" r:id="rId214"/>
    <p:sldId id="325" r:id="rId215"/>
    <p:sldId id="326" r:id="rId216"/>
    <p:sldId id="486" r:id="rId217"/>
    <p:sldId id="444" r:id="rId218"/>
    <p:sldId id="288" r:id="rId219"/>
    <p:sldId id="487" r:id="rId220"/>
    <p:sldId id="488" r:id="rId221"/>
    <p:sldId id="489" r:id="rId222"/>
    <p:sldId id="328" r:id="rId223"/>
    <p:sldId id="329" r:id="rId224"/>
    <p:sldId id="330" r:id="rId225"/>
    <p:sldId id="289" r:id="rId226"/>
    <p:sldId id="490" r:id="rId227"/>
    <p:sldId id="300" r:id="rId228"/>
    <p:sldId id="320" r:id="rId229"/>
    <p:sldId id="264" r:id="rId23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0202"/>
    <a:srgbClr val="D5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36" autoAdjust="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148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605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230" Type="http://schemas.openxmlformats.org/officeDocument/2006/relationships/slide" Target="slides/slide229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slide" Target="slides/slide224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6" Type="http://schemas.openxmlformats.org/officeDocument/2006/relationships/slide" Target="slides/slide25.xml"/><Relationship Id="rId231" Type="http://schemas.openxmlformats.org/officeDocument/2006/relationships/presProps" Target="presProps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viewProps" Target="viewProps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theme" Target="theme/theme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hyperlink" Target="https://managementmania.com/cs/walter-andrew-shewhart" TargetMode="External"/><Relationship Id="rId2" Type="http://schemas.openxmlformats.org/officeDocument/2006/relationships/hyperlink" Target="https://managementmania.com/cs/william-edwards-deming" TargetMode="External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478" y="2583878"/>
            <a:ext cx="8834033" cy="2107392"/>
          </a:xfrm>
        </p:spPr>
        <p:txBody>
          <a:bodyPr lIns="0" tIns="0" rIns="0" bIns="0" anchor="t" anchorCtr="0">
            <a:noAutofit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MODERNÍ NÁSTROJE EFEKTIVNÍHO MANAGEMENTU</a:t>
            </a:r>
            <a:br>
              <a:rPr lang="cs-CZ" b="1" dirty="0">
                <a:solidFill>
                  <a:srgbClr val="D10202"/>
                </a:solidFill>
                <a:cs typeface="Arial"/>
              </a:rPr>
            </a:br>
            <a:r>
              <a:rPr lang="cs-CZ" b="1" dirty="0">
                <a:solidFill>
                  <a:srgbClr val="D10202"/>
                </a:solidFill>
                <a:cs typeface="Arial"/>
              </a:rPr>
              <a:t>(1. tutoriál)</a:t>
            </a:r>
            <a:endParaRPr lang="en-US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082140" y="5023976"/>
            <a:ext cx="2979720" cy="57866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>
                <a:cs typeface="Arial"/>
              </a:rPr>
              <a:t>M. Rössler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735084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154981-726E-4560-A68B-A2403FBBC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ŘÍZENÍ KVALITY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DD6F6C-85CD-436B-B8FE-8026F65B5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/>
              <a:t>APQP (</a:t>
            </a:r>
            <a:r>
              <a:rPr lang="cs-CZ" b="1" dirty="0" err="1"/>
              <a:t>Advanced</a:t>
            </a:r>
            <a:r>
              <a:rPr lang="cs-CZ" b="1" dirty="0"/>
              <a:t> </a:t>
            </a:r>
            <a:r>
              <a:rPr lang="cs-CZ" b="1" dirty="0" err="1"/>
              <a:t>Product</a:t>
            </a:r>
            <a:r>
              <a:rPr lang="cs-CZ" b="1" dirty="0"/>
              <a:t> </a:t>
            </a:r>
            <a:r>
              <a:rPr lang="cs-CZ" b="1" dirty="0" err="1"/>
              <a:t>Quality</a:t>
            </a:r>
            <a:r>
              <a:rPr lang="cs-CZ" b="1" dirty="0"/>
              <a:t> </a:t>
            </a:r>
            <a:r>
              <a:rPr lang="cs-CZ" b="1" dirty="0" err="1"/>
              <a:t>Planning</a:t>
            </a:r>
            <a:r>
              <a:rPr lang="cs-CZ" b="1" dirty="0"/>
              <a:t>), PDCA (</a:t>
            </a:r>
            <a:r>
              <a:rPr lang="cs-CZ" b="1" dirty="0" err="1"/>
              <a:t>Demingův</a:t>
            </a:r>
            <a:r>
              <a:rPr lang="cs-CZ" b="1" dirty="0"/>
              <a:t> cyklus), cyklus zlepšování DMAIC, Excellence Model EFQM, </a:t>
            </a:r>
            <a:r>
              <a:rPr lang="cs-CZ" b="1" dirty="0" err="1"/>
              <a:t>Kaizen</a:t>
            </a:r>
            <a:r>
              <a:rPr lang="cs-CZ" b="1" dirty="0"/>
              <a:t>, kroužky kvality, </a:t>
            </a:r>
            <a:r>
              <a:rPr lang="cs-CZ" b="1" dirty="0" err="1"/>
              <a:t>Lean</a:t>
            </a:r>
            <a:r>
              <a:rPr lang="cs-CZ" b="1" dirty="0"/>
              <a:t>, </a:t>
            </a:r>
            <a:r>
              <a:rPr lang="cs-CZ" b="1" dirty="0" err="1"/>
              <a:t>Poka-Yoke</a:t>
            </a:r>
            <a:r>
              <a:rPr lang="cs-CZ" b="1" dirty="0"/>
              <a:t>, </a:t>
            </a:r>
            <a:r>
              <a:rPr lang="cs-CZ" b="1" dirty="0" err="1"/>
              <a:t>Six</a:t>
            </a:r>
            <a:r>
              <a:rPr lang="cs-CZ" b="1" dirty="0"/>
              <a:t> Sigma, TQM (</a:t>
            </a:r>
            <a:r>
              <a:rPr lang="cs-CZ" b="1" dirty="0" err="1"/>
              <a:t>Total</a:t>
            </a:r>
            <a:r>
              <a:rPr lang="cs-CZ" b="1" dirty="0"/>
              <a:t> </a:t>
            </a:r>
            <a:r>
              <a:rPr lang="cs-CZ" b="1" dirty="0" err="1"/>
              <a:t>Quality</a:t>
            </a:r>
            <a:r>
              <a:rPr lang="cs-CZ" b="1" dirty="0"/>
              <a:t> Management), metoda 5S, DOE (Design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Experiments</a:t>
            </a:r>
            <a:r>
              <a:rPr lang="cs-CZ" b="1" dirty="0"/>
              <a:t>), </a:t>
            </a:r>
            <a:r>
              <a:rPr lang="cs-CZ" b="1" dirty="0" err="1"/>
              <a:t>Ishikawův</a:t>
            </a:r>
            <a:r>
              <a:rPr lang="cs-CZ" b="1" dirty="0"/>
              <a:t> diagram, Kano model, </a:t>
            </a:r>
            <a:r>
              <a:rPr lang="cs-CZ" b="1" dirty="0" err="1"/>
              <a:t>Paretovo</a:t>
            </a:r>
            <a:r>
              <a:rPr lang="cs-CZ" b="1" dirty="0"/>
              <a:t> pravidlo, FMEA (</a:t>
            </a:r>
            <a:r>
              <a:rPr lang="cs-CZ" b="1" dirty="0" err="1"/>
              <a:t>Failure</a:t>
            </a:r>
            <a:r>
              <a:rPr lang="cs-CZ" b="1" dirty="0"/>
              <a:t> Mode and </a:t>
            </a:r>
            <a:r>
              <a:rPr lang="cs-CZ" b="1" dirty="0" err="1"/>
              <a:t>Effect</a:t>
            </a:r>
            <a:r>
              <a:rPr lang="cs-CZ" b="1" dirty="0"/>
              <a:t> </a:t>
            </a:r>
            <a:r>
              <a:rPr lang="cs-CZ" b="1" dirty="0" err="1"/>
              <a:t>Analysis</a:t>
            </a:r>
            <a:r>
              <a:rPr lang="cs-CZ" b="1" dirty="0"/>
              <a:t>), FTA (</a:t>
            </a:r>
            <a:r>
              <a:rPr lang="cs-CZ" b="1" dirty="0" err="1"/>
              <a:t>Fault</a:t>
            </a:r>
            <a:r>
              <a:rPr lang="cs-CZ" b="1" dirty="0"/>
              <a:t> </a:t>
            </a:r>
            <a:r>
              <a:rPr lang="cs-CZ" b="1" dirty="0" err="1"/>
              <a:t>Tree</a:t>
            </a:r>
            <a:r>
              <a:rPr lang="cs-CZ" b="1" dirty="0"/>
              <a:t> </a:t>
            </a:r>
            <a:r>
              <a:rPr lang="cs-CZ" b="1" dirty="0" err="1"/>
              <a:t>Analysis</a:t>
            </a:r>
            <a:r>
              <a:rPr lang="cs-CZ" b="1" dirty="0"/>
              <a:t>), QFD (</a:t>
            </a:r>
            <a:r>
              <a:rPr lang="cs-CZ" b="1" dirty="0" err="1"/>
              <a:t>Quality</a:t>
            </a:r>
            <a:r>
              <a:rPr lang="cs-CZ" b="1" dirty="0"/>
              <a:t> </a:t>
            </a:r>
            <a:r>
              <a:rPr lang="cs-CZ" b="1" dirty="0" err="1"/>
              <a:t>Function</a:t>
            </a:r>
            <a:r>
              <a:rPr lang="cs-CZ" b="1" dirty="0"/>
              <a:t> </a:t>
            </a:r>
            <a:r>
              <a:rPr lang="cs-CZ" b="1" dirty="0" err="1"/>
              <a:t>Deployment</a:t>
            </a:r>
            <a:r>
              <a:rPr lang="cs-CZ" b="1" dirty="0"/>
              <a:t>), dům kvality, G8D (</a:t>
            </a:r>
            <a:r>
              <a:rPr lang="cs-CZ" b="1" dirty="0" err="1"/>
              <a:t>Global</a:t>
            </a:r>
            <a:r>
              <a:rPr lang="cs-CZ" b="1" dirty="0"/>
              <a:t> </a:t>
            </a:r>
            <a:r>
              <a:rPr lang="cs-CZ" b="1" dirty="0" err="1"/>
              <a:t>Eight</a:t>
            </a:r>
            <a:r>
              <a:rPr lang="cs-CZ" b="1" dirty="0"/>
              <a:t> </a:t>
            </a:r>
            <a:r>
              <a:rPr lang="cs-CZ" b="1" dirty="0" err="1"/>
              <a:t>Disciplines</a:t>
            </a:r>
            <a:r>
              <a:rPr lang="cs-CZ" b="1" dirty="0"/>
              <a:t>), MSA (</a:t>
            </a:r>
            <a:r>
              <a:rPr lang="cs-CZ" b="1" dirty="0" err="1"/>
              <a:t>Measurement</a:t>
            </a:r>
            <a:r>
              <a:rPr lang="cs-CZ" b="1" dirty="0"/>
              <a:t> </a:t>
            </a:r>
            <a:r>
              <a:rPr lang="cs-CZ" b="1" dirty="0" err="1"/>
              <a:t>System</a:t>
            </a:r>
            <a:r>
              <a:rPr lang="cs-CZ" b="1" dirty="0"/>
              <a:t> </a:t>
            </a:r>
            <a:r>
              <a:rPr lang="cs-CZ" b="1" dirty="0" err="1"/>
              <a:t>Analysis</a:t>
            </a:r>
            <a:r>
              <a:rPr lang="cs-CZ" b="1" dirty="0"/>
              <a:t>), PPAP (</a:t>
            </a:r>
            <a:r>
              <a:rPr lang="cs-CZ" b="1" dirty="0" err="1"/>
              <a:t>Production</a:t>
            </a:r>
            <a:r>
              <a:rPr lang="cs-CZ" b="1" dirty="0"/>
              <a:t> Part </a:t>
            </a:r>
            <a:r>
              <a:rPr lang="cs-CZ" b="1" dirty="0" err="1"/>
              <a:t>Approval</a:t>
            </a:r>
            <a:r>
              <a:rPr lang="cs-CZ" b="1" dirty="0"/>
              <a:t> </a:t>
            </a:r>
            <a:r>
              <a:rPr lang="cs-CZ" b="1" dirty="0" err="1"/>
              <a:t>Process</a:t>
            </a:r>
            <a:r>
              <a:rPr lang="cs-CZ" b="1" dirty="0"/>
              <a:t>), Systémy managementu kvality ISO 9001, ISO/TS 10004:2010, ISO/TS 16949, VDA.</a:t>
            </a:r>
          </a:p>
        </p:txBody>
      </p:sp>
    </p:spTree>
    <p:extLst>
      <p:ext uri="{BB962C8B-B14F-4D97-AF65-F5344CB8AC3E}">
        <p14:creationId xmlns:p14="http://schemas.microsoft.com/office/powerpoint/2010/main" val="165971977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2358BB-AAC8-4A02-9D26-9DAA19182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1728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VLIV DODAVATELŮ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38369A-B88B-4C6C-B081-7A089823D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82761"/>
            <a:ext cx="8229600" cy="3943402"/>
          </a:xfrm>
        </p:spPr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Silní dodavatelé:</a:t>
            </a:r>
          </a:p>
          <a:p>
            <a:pPr lvl="1"/>
            <a:r>
              <a:rPr lang="cs-CZ" b="1" dirty="0"/>
              <a:t>Odběratelé jsou pouze podružnými zákazníky dodavatelů</a:t>
            </a:r>
          </a:p>
          <a:p>
            <a:pPr lvl="1"/>
            <a:r>
              <a:rPr lang="cs-CZ" b="1" dirty="0"/>
              <a:t>Na trhu existuje pouze malé množství dodavatelů</a:t>
            </a:r>
          </a:p>
          <a:p>
            <a:pPr lvl="1"/>
            <a:r>
              <a:rPr lang="cs-CZ" b="1" dirty="0"/>
              <a:t>Hrozí jejich integrace ve větší celky</a:t>
            </a:r>
          </a:p>
          <a:p>
            <a:pPr lvl="1"/>
            <a:r>
              <a:rPr lang="cs-CZ" b="1" dirty="0"/>
              <a:t>Odběratelé by museli bez produktů dodavatelů zastavit produkci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886905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E41099-28D8-453F-AB39-5CDC43D34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4180"/>
            <a:ext cx="8229600" cy="783457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SUBSTITUČNÍ PRODUKTY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4B9259-CA4B-4306-8B9F-98F26E7C0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Substitučními produkty jsou v </a:t>
            </a:r>
            <a:r>
              <a:rPr lang="cs-CZ" b="1" dirty="0" err="1"/>
              <a:t>Porterově</a:t>
            </a:r>
            <a:r>
              <a:rPr lang="cs-CZ" b="1" dirty="0"/>
              <a:t> modelu myšleny produkty z jiného průmyslového odvětví, které mohou dané produkty nahradit. Tedy pro jistou skupinu odběratelů mají stejnou funkci, jen jsou postaveny na jiné technologie. Hrozbou pro firmu je i jejich pouhá existence. Tyto výrobky se pak stávají konkurenčními a jejich cena má velký vliv i na analyzovanou firmu.</a:t>
            </a:r>
          </a:p>
        </p:txBody>
      </p:sp>
    </p:spTree>
    <p:extLst>
      <p:ext uri="{BB962C8B-B14F-4D97-AF65-F5344CB8AC3E}">
        <p14:creationId xmlns:p14="http://schemas.microsoft.com/office/powerpoint/2010/main" val="388569742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3BE7F5-C503-4DA4-9014-7163A0A33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BOSTONSKÁ MATICE (BCG)</a:t>
            </a:r>
          </a:p>
        </p:txBody>
      </p:sp>
    </p:spTree>
    <p:extLst>
      <p:ext uri="{BB962C8B-B14F-4D97-AF65-F5344CB8AC3E}">
        <p14:creationId xmlns:p14="http://schemas.microsoft.com/office/powerpoint/2010/main" val="234384103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77B0DCE8-2E2E-431F-9B15-B4FBE3327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4684"/>
            <a:ext cx="8229600" cy="812954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BCG MATICE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CE8E1C4-464F-4D82-B1DA-DCEBB9A3C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84020"/>
            <a:ext cx="8229600" cy="4442143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Pojem marketingu a managementu, označující portfoliový model strategie, který vyvinula americká společnost Boston </a:t>
            </a:r>
            <a:r>
              <a:rPr lang="cs-CZ" b="1" dirty="0" err="1"/>
              <a:t>Consulting</a:t>
            </a:r>
            <a:r>
              <a:rPr lang="cs-CZ" b="1" dirty="0"/>
              <a:t> Group.</a:t>
            </a:r>
          </a:p>
          <a:p>
            <a:r>
              <a:rPr lang="cs-CZ" b="1" dirty="0"/>
              <a:t>Matice ukazuje spojitosti mezi tempem růstu obchodů a konkurenční pozicí společnosti.</a:t>
            </a:r>
          </a:p>
          <a:p>
            <a:r>
              <a:rPr lang="cs-CZ" b="1" dirty="0"/>
              <a:t>Slouží především manažerům společností jako pomoc při řízení a rozhodování se o zdrojích.</a:t>
            </a:r>
          </a:p>
          <a:p>
            <a:r>
              <a:rPr lang="cs-CZ" b="1" dirty="0"/>
              <a:t>V oblasti skladového hospodářství nám ukazuje</a:t>
            </a:r>
            <a:br>
              <a:rPr lang="cs-CZ" b="1" dirty="0"/>
            </a:br>
            <a:r>
              <a:rPr lang="cs-CZ" b="1" dirty="0"/>
              <a:t>v závislosti na financích, zajímavostí, prodej zboží na trhu, možnosti nárůstu či poklesu skladových zásob.</a:t>
            </a:r>
          </a:p>
        </p:txBody>
      </p:sp>
    </p:spTree>
    <p:extLst>
      <p:ext uri="{BB962C8B-B14F-4D97-AF65-F5344CB8AC3E}">
        <p14:creationId xmlns:p14="http://schemas.microsoft.com/office/powerpoint/2010/main" val="151430968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0E96ED-7CB1-4477-9EE1-590B1301A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3677"/>
            <a:ext cx="8229600" cy="871948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ANALÝZA PORTFÓLIA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068FB0-8521-4C48-8BB3-E840306E4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47684"/>
            <a:ext cx="8229600" cy="4378479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Základem analýzy portfolia je tzv. Boston </a:t>
            </a:r>
            <a:r>
              <a:rPr lang="cs-CZ" b="1" dirty="0" err="1"/>
              <a:t>Consulting</a:t>
            </a:r>
            <a:r>
              <a:rPr lang="cs-CZ" b="1" dirty="0"/>
              <a:t> Group Business matice (matrix). Použití matice probíhá ve třech krocích:</a:t>
            </a:r>
          </a:p>
          <a:p>
            <a:pPr lvl="1"/>
            <a:r>
              <a:rPr lang="cs-CZ" b="1" dirty="0"/>
              <a:t>rozdělení podniku na strategické podnikatelské jednotky (SBU, </a:t>
            </a:r>
            <a:r>
              <a:rPr lang="cs-CZ" b="1" dirty="0" err="1"/>
              <a:t>Strategic</a:t>
            </a:r>
            <a:r>
              <a:rPr lang="cs-CZ" b="1" dirty="0"/>
              <a:t> Business </a:t>
            </a:r>
            <a:r>
              <a:rPr lang="cs-CZ" b="1" dirty="0" err="1"/>
              <a:t>Units</a:t>
            </a:r>
            <a:r>
              <a:rPr lang="cs-CZ" b="1" dirty="0"/>
              <a:t>),</a:t>
            </a:r>
          </a:p>
          <a:p>
            <a:pPr lvl="1"/>
            <a:r>
              <a:rPr lang="cs-CZ" b="1" dirty="0"/>
              <a:t>vzájemné porovnání jednotlivých SBU a jejich přínosů,</a:t>
            </a:r>
          </a:p>
          <a:p>
            <a:pPr lvl="1"/>
            <a:r>
              <a:rPr lang="cs-CZ" b="1" dirty="0"/>
              <a:t>vývoj strategických cílů s ohledem na jednotlivé SBU,</a:t>
            </a:r>
          </a:p>
          <a:p>
            <a:pPr lvl="1"/>
            <a:r>
              <a:rPr lang="cs-CZ" b="1" dirty="0"/>
              <a:t>Podle BCG matice jsou strategické podnikatelské jednotky rozděleny do čtyř kvadrantů podle toho, jaký podíl na trhu jednotlivé SBU zaujímají a jaký se předpokládá rozvoj konkurenčního okolí.</a:t>
            </a:r>
          </a:p>
        </p:txBody>
      </p:sp>
    </p:spTree>
    <p:extLst>
      <p:ext uri="{BB962C8B-B14F-4D97-AF65-F5344CB8AC3E}">
        <p14:creationId xmlns:p14="http://schemas.microsoft.com/office/powerpoint/2010/main" val="200497139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11449"/>
            <a:ext cx="3249230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A0DB96C-712F-497B-8FB1-64293FCC2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76" y="742951"/>
            <a:ext cx="3015156" cy="4962524"/>
          </a:xfrm>
        </p:spPr>
        <p:txBody>
          <a:bodyPr>
            <a:normAutofit/>
          </a:bodyPr>
          <a:lstStyle/>
          <a:p>
            <a:r>
              <a:rPr lang="cs-CZ" sz="4200" dirty="0">
                <a:solidFill>
                  <a:srgbClr val="FFFFFF"/>
                </a:solidFill>
              </a:rPr>
              <a:t>BOSTONSKÁ MATICE (BCG)</a:t>
            </a:r>
          </a:p>
        </p:txBody>
      </p:sp>
      <p:pic>
        <p:nvPicPr>
          <p:cNvPr id="3074" name="Picture 2" descr="Bostonská matice (BCG matice) – ExcelTown – kurzy přesně pro Vás">
            <a:extLst>
              <a:ext uri="{FF2B5EF4-FFF2-40B4-BE49-F238E27FC236}">
                <a16:creationId xmlns:a16="http://schemas.microsoft.com/office/drawing/2014/main" id="{9194C05A-2DE8-4B94-BB14-BD618D214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5366" y="1559067"/>
            <a:ext cx="4915159" cy="374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17790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63A11C64-FD49-4521-A695-63349D645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9716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OTAZNÍKY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9071FB0-6322-46DA-BBAD-AFED9E0C0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48232"/>
            <a:ext cx="8229600" cy="2676833"/>
          </a:xfrm>
        </p:spPr>
        <p:txBody>
          <a:bodyPr/>
          <a:lstStyle/>
          <a:p>
            <a:r>
              <a:rPr lang="cs-CZ" b="1" dirty="0"/>
              <a:t>Jde o výrobky ve stádiu zavádění na trh, vyžadují značné finanční vstupy, ale jsou šancí do budoucna. Průzkum trhu rozhodne, jestli do nich dále investovat nebo je stáhnout.</a:t>
            </a:r>
          </a:p>
        </p:txBody>
      </p:sp>
    </p:spTree>
    <p:extLst>
      <p:ext uri="{BB962C8B-B14F-4D97-AF65-F5344CB8AC3E}">
        <p14:creationId xmlns:p14="http://schemas.microsoft.com/office/powerpoint/2010/main" val="150122442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CAEFE9-D39A-4401-A0F4-F7F1C69E8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820" y="968809"/>
            <a:ext cx="8229600" cy="923567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HVĚZDY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6D86B8-FEF8-4D91-B950-A00C10A9B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28453"/>
            <a:ext cx="8229600" cy="2698954"/>
          </a:xfrm>
        </p:spPr>
        <p:txBody>
          <a:bodyPr/>
          <a:lstStyle/>
          <a:p>
            <a:r>
              <a:rPr lang="cs-CZ" b="1" dirty="0"/>
              <a:t>Produkty, které mají nejlepší obchodní výsledky co do růstu tempa obratu, tak do podílu na trhu. Udržení těchto výsledků je také finančně náročné, ale výsledkem je vysoký zisk.</a:t>
            </a:r>
          </a:p>
        </p:txBody>
      </p:sp>
    </p:spTree>
    <p:extLst>
      <p:ext uri="{BB962C8B-B14F-4D97-AF65-F5344CB8AC3E}">
        <p14:creationId xmlns:p14="http://schemas.microsoft.com/office/powerpoint/2010/main" val="2138479978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C2ADAD-49F7-4706-B79C-F4B415373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DOJNÉ KRÁVY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D1DFA8-29FF-4903-9492-9BEB44BA4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73594"/>
            <a:ext cx="8229600" cy="2824316"/>
          </a:xfrm>
        </p:spPr>
        <p:txBody>
          <a:bodyPr/>
          <a:lstStyle/>
          <a:p>
            <a:r>
              <a:rPr lang="cs-CZ" b="1" dirty="0"/>
              <a:t>Hlavní finanční opora firmy, přinášejí vysoké zisky, aniž by vyžadovaly větší finanční vklady. Umožňují podporovat rozvoj nových aktivit, případně krýt ztráty z útlumu neziskových výrobků nebo aktivit.</a:t>
            </a:r>
          </a:p>
        </p:txBody>
      </p:sp>
    </p:spTree>
    <p:extLst>
      <p:ext uri="{BB962C8B-B14F-4D97-AF65-F5344CB8AC3E}">
        <p14:creationId xmlns:p14="http://schemas.microsoft.com/office/powerpoint/2010/main" val="320028196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A79D2A-F7F0-4FA7-B9AB-262C455D2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820" y="846138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BÍDNÍ PSI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D34B39-3C63-45C6-A23B-FFCF2A2E5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89239"/>
            <a:ext cx="8229600" cy="2721077"/>
          </a:xfrm>
        </p:spPr>
        <p:txBody>
          <a:bodyPr/>
          <a:lstStyle/>
          <a:p>
            <a:r>
              <a:rPr lang="cs-CZ" b="1" dirty="0"/>
              <a:t>Patří sem produkty, které končí svou komerční dráhu. Je na zvážení podniků, jak dlouho se vyplatí příslušný produkt udržovat na trhu a podporovat jejich prodej zesílenou marketingovou politikou.</a:t>
            </a:r>
          </a:p>
        </p:txBody>
      </p:sp>
    </p:spTree>
    <p:extLst>
      <p:ext uri="{BB962C8B-B14F-4D97-AF65-F5344CB8AC3E}">
        <p14:creationId xmlns:p14="http://schemas.microsoft.com/office/powerpoint/2010/main" val="1699627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F0DF20-5658-4CDE-A810-A8F97546A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MANAGEMENT INOVACÍ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698ED6-56D0-4697-84B7-F21EA4655B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Strategie modrého oceánu, CAF (</a:t>
            </a:r>
            <a:r>
              <a:rPr lang="cs-CZ" b="1" dirty="0" err="1"/>
              <a:t>Common</a:t>
            </a:r>
            <a:r>
              <a:rPr lang="cs-CZ" b="1" dirty="0"/>
              <a:t> </a:t>
            </a:r>
            <a:r>
              <a:rPr lang="cs-CZ" b="1" dirty="0" err="1"/>
              <a:t>Assessment</a:t>
            </a:r>
            <a:r>
              <a:rPr lang="cs-CZ" b="1" dirty="0"/>
              <a:t> Framework), cyklus zlepšování DMAIC, PDCA (</a:t>
            </a:r>
            <a:r>
              <a:rPr lang="cs-CZ" b="1" dirty="0" err="1"/>
              <a:t>Demingův</a:t>
            </a:r>
            <a:r>
              <a:rPr lang="cs-CZ" b="1" dirty="0"/>
              <a:t> cyklus), Excellence Model EFQM, </a:t>
            </a:r>
            <a:r>
              <a:rPr lang="cs-CZ" b="1" dirty="0" err="1"/>
              <a:t>Kaizen</a:t>
            </a:r>
            <a:r>
              <a:rPr lang="cs-CZ" b="1" dirty="0"/>
              <a:t>, kroužky kvality, Open Innovation, </a:t>
            </a:r>
            <a:r>
              <a:rPr lang="cs-CZ" b="1" dirty="0" err="1"/>
              <a:t>Six</a:t>
            </a:r>
            <a:r>
              <a:rPr lang="cs-CZ" b="1" dirty="0"/>
              <a:t> Sigma, TQM (</a:t>
            </a:r>
            <a:r>
              <a:rPr lang="cs-CZ" b="1" dirty="0" err="1"/>
              <a:t>Total</a:t>
            </a:r>
            <a:r>
              <a:rPr lang="cs-CZ" b="1" dirty="0"/>
              <a:t> </a:t>
            </a:r>
            <a:r>
              <a:rPr lang="cs-CZ" b="1" dirty="0" err="1"/>
              <a:t>Quality</a:t>
            </a:r>
            <a:r>
              <a:rPr lang="cs-CZ" b="1" dirty="0"/>
              <a:t> Management), User </a:t>
            </a:r>
            <a:r>
              <a:rPr lang="cs-CZ" b="1" dirty="0" err="1"/>
              <a:t>Centered</a:t>
            </a:r>
            <a:r>
              <a:rPr lang="cs-CZ" b="1" dirty="0"/>
              <a:t> Design, Brainstorming, mentální mapy, </a:t>
            </a:r>
            <a:r>
              <a:rPr lang="cs-CZ" b="1" dirty="0" err="1"/>
              <a:t>Paretovo</a:t>
            </a:r>
            <a:r>
              <a:rPr lang="cs-CZ" b="1" dirty="0"/>
              <a:t> pravidlo, SMART - návrh cílů.</a:t>
            </a:r>
          </a:p>
        </p:txBody>
      </p:sp>
    </p:spTree>
    <p:extLst>
      <p:ext uri="{BB962C8B-B14F-4D97-AF65-F5344CB8AC3E}">
        <p14:creationId xmlns:p14="http://schemas.microsoft.com/office/powerpoint/2010/main" val="2189164781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8472D0-8633-4181-A4A2-A3FAC7FC0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576" y="3217991"/>
            <a:ext cx="4250531" cy="1908902"/>
          </a:xfrm>
        </p:spPr>
        <p:txBody>
          <a:bodyPr>
            <a:normAutofit/>
          </a:bodyPr>
          <a:lstStyle/>
          <a:p>
            <a:r>
              <a:rPr lang="cs-CZ" b="1" dirty="0"/>
              <a:t>UŽITÍ - STRATEGIE</a:t>
            </a:r>
          </a:p>
        </p:txBody>
      </p:sp>
      <p:sp>
        <p:nvSpPr>
          <p:cNvPr id="71" name="Freeform 7">
            <a:extLst>
              <a:ext uri="{FF2B5EF4-FFF2-40B4-BE49-F238E27FC236}">
                <a16:creationId xmlns:a16="http://schemas.microsoft.com/office/drawing/2014/main" id="{111A83C6-3159-48A2-95E0-D9A872D3E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0463" cy="2896258"/>
          </a:xfrm>
          <a:custGeom>
            <a:avLst/>
            <a:gdLst>
              <a:gd name="connsiteX0" fmla="*/ 0 w 5920618"/>
              <a:gd name="connsiteY0" fmla="*/ 0 h 2896258"/>
              <a:gd name="connsiteX1" fmla="*/ 3191370 w 5920618"/>
              <a:gd name="connsiteY1" fmla="*/ 0 h 2896258"/>
              <a:gd name="connsiteX2" fmla="*/ 3346315 w 5920618"/>
              <a:gd name="connsiteY2" fmla="*/ 0 h 2896258"/>
              <a:gd name="connsiteX3" fmla="*/ 5920618 w 5920618"/>
              <a:gd name="connsiteY3" fmla="*/ 0 h 2896258"/>
              <a:gd name="connsiteX4" fmla="*/ 4583705 w 5920618"/>
              <a:gd name="connsiteY4" fmla="*/ 2896258 h 2896258"/>
              <a:gd name="connsiteX5" fmla="*/ 3346315 w 5920618"/>
              <a:gd name="connsiteY5" fmla="*/ 2896258 h 2896258"/>
              <a:gd name="connsiteX6" fmla="*/ 1854457 w 5920618"/>
              <a:gd name="connsiteY6" fmla="*/ 2896258 h 2896258"/>
              <a:gd name="connsiteX7" fmla="*/ 0 w 5920618"/>
              <a:gd name="connsiteY7" fmla="*/ 2896258 h 289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20618" h="2896258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8" y="0"/>
                </a:lnTo>
                <a:lnTo>
                  <a:pt x="4583705" y="2896258"/>
                </a:lnTo>
                <a:lnTo>
                  <a:pt x="3346315" y="2896258"/>
                </a:lnTo>
                <a:lnTo>
                  <a:pt x="1854457" y="2896258"/>
                </a:lnTo>
                <a:lnTo>
                  <a:pt x="0" y="2896258"/>
                </a:lnTo>
                <a:close/>
              </a:path>
            </a:pathLst>
          </a:custGeom>
          <a:solidFill>
            <a:srgbClr val="473F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Marketingový plán sportovního centra Pro-6 Squash centrum">
            <a:extLst>
              <a:ext uri="{FF2B5EF4-FFF2-40B4-BE49-F238E27FC236}">
                <a16:creationId xmlns:a16="http://schemas.microsoft.com/office/drawing/2014/main" id="{4C613FA8-7DF5-4337-8766-B2D27E9E8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67992" y="1469859"/>
            <a:ext cx="3495948" cy="252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 5">
            <a:extLst>
              <a:ext uri="{FF2B5EF4-FFF2-40B4-BE49-F238E27FC236}">
                <a16:creationId xmlns:a16="http://schemas.microsoft.com/office/drawing/2014/main" id="{00372701-83B9-478A-9B29-7A50C8310B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48626"/>
            <a:ext cx="5053837" cy="1409374"/>
          </a:xfrm>
          <a:custGeom>
            <a:avLst/>
            <a:gdLst>
              <a:gd name="connsiteX0" fmla="*/ 0 w 6738450"/>
              <a:gd name="connsiteY0" fmla="*/ 0 h 1409374"/>
              <a:gd name="connsiteX1" fmla="*/ 6738450 w 6738450"/>
              <a:gd name="connsiteY1" fmla="*/ 0 h 1409374"/>
              <a:gd name="connsiteX2" fmla="*/ 6085725 w 6738450"/>
              <a:gd name="connsiteY2" fmla="*/ 1409374 h 1409374"/>
              <a:gd name="connsiteX3" fmla="*/ 1524000 w 6738450"/>
              <a:gd name="connsiteY3" fmla="*/ 1409374 h 1409374"/>
              <a:gd name="connsiteX4" fmla="*/ 1200418 w 6738450"/>
              <a:gd name="connsiteY4" fmla="*/ 1409374 h 1409374"/>
              <a:gd name="connsiteX5" fmla="*/ 0 w 6738450"/>
              <a:gd name="connsiteY5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38450" h="1409374">
                <a:moveTo>
                  <a:pt x="0" y="0"/>
                </a:moveTo>
                <a:lnTo>
                  <a:pt x="6738450" y="0"/>
                </a:lnTo>
                <a:lnTo>
                  <a:pt x="6085725" y="1409374"/>
                </a:lnTo>
                <a:lnTo>
                  <a:pt x="1524000" y="1409374"/>
                </a:lnTo>
                <a:lnTo>
                  <a:pt x="1200418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B2B2B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Freeform 6">
            <a:extLst>
              <a:ext uri="{FF2B5EF4-FFF2-40B4-BE49-F238E27FC236}">
                <a16:creationId xmlns:a16="http://schemas.microsoft.com/office/drawing/2014/main" id="{9EDA5044-3268-4753-AEE8-20199924E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00107" y="5448626"/>
            <a:ext cx="4443893" cy="1409374"/>
          </a:xfrm>
          <a:custGeom>
            <a:avLst/>
            <a:gdLst>
              <a:gd name="connsiteX0" fmla="*/ 652725 w 5925190"/>
              <a:gd name="connsiteY0" fmla="*/ 0 h 1409374"/>
              <a:gd name="connsiteX1" fmla="*/ 5925190 w 5925190"/>
              <a:gd name="connsiteY1" fmla="*/ 0 h 1409374"/>
              <a:gd name="connsiteX2" fmla="*/ 5925190 w 5925190"/>
              <a:gd name="connsiteY2" fmla="*/ 1409374 h 1409374"/>
              <a:gd name="connsiteX3" fmla="*/ 0 w 5925190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1409374">
                <a:moveTo>
                  <a:pt x="652725" y="0"/>
                </a:moveTo>
                <a:lnTo>
                  <a:pt x="5925190" y="0"/>
                </a:lnTo>
                <a:lnTo>
                  <a:pt x="5925190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6318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F9CDCD69-E9C2-467D-B4F2-A2B865FE2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VYUŽITÍ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CA2E954-8E68-4A81-A053-F6FC7D56E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22871"/>
            <a:ext cx="8229600" cy="3229897"/>
          </a:xfrm>
        </p:spPr>
        <p:txBody>
          <a:bodyPr/>
          <a:lstStyle/>
          <a:p>
            <a:r>
              <a:rPr lang="cs-CZ" b="1" dirty="0"/>
              <a:t>Je zřejmé, že jednotlivé produkty postupně mění svou pozici v portfoliu. Analýzy dosavadního vývoje a pravděpodobnosti budoucího vývoje těchto pozic jsou velmi dobrým základem pro stanovení marketingových cílů.</a:t>
            </a:r>
          </a:p>
        </p:txBody>
      </p:sp>
    </p:spTree>
    <p:extLst>
      <p:ext uri="{BB962C8B-B14F-4D97-AF65-F5344CB8AC3E}">
        <p14:creationId xmlns:p14="http://schemas.microsoft.com/office/powerpoint/2010/main" val="145654161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EE8331-F5D0-45E2-AEB2-63AF5E114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00B0F0"/>
                </a:solidFill>
              </a:rPr>
              <a:t>VYVÁŽENÁ TABULKA VÝSLEDKŮ (BSC)</a:t>
            </a:r>
          </a:p>
        </p:txBody>
      </p:sp>
    </p:spTree>
    <p:extLst>
      <p:ext uri="{BB962C8B-B14F-4D97-AF65-F5344CB8AC3E}">
        <p14:creationId xmlns:p14="http://schemas.microsoft.com/office/powerpoint/2010/main" val="277315110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EAE967E7-6161-4365-89BA-3AC7BAB9B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5186"/>
            <a:ext cx="8229600" cy="842451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BALANCED SCORECARD (BSC)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5E3A018-3676-4AEF-BBF6-8AF593AED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613" y="1600200"/>
            <a:ext cx="8952271" cy="4525963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 err="1"/>
              <a:t>Balanced</a:t>
            </a:r>
            <a:r>
              <a:rPr lang="cs-CZ" b="1" dirty="0"/>
              <a:t> </a:t>
            </a:r>
            <a:r>
              <a:rPr lang="cs-CZ" b="1" dirty="0" err="1"/>
              <a:t>Scorecard</a:t>
            </a:r>
            <a:r>
              <a:rPr lang="cs-CZ" b="1" dirty="0"/>
              <a:t> (BSC) nepřekládá se, používá se zkratka BSC.</a:t>
            </a:r>
          </a:p>
          <a:p>
            <a:r>
              <a:rPr lang="cs-CZ" b="1" dirty="0"/>
              <a:t>Jedná se o systém řízení a měření výkonnosti organizace, jehož základem je stanovení vyváženého systému  vzájemně provázaných ukazatelů výkonnosti podniku.</a:t>
            </a:r>
          </a:p>
          <a:p>
            <a:r>
              <a:rPr lang="cs-CZ" b="1" dirty="0"/>
              <a:t>Proto “</a:t>
            </a:r>
            <a:r>
              <a:rPr lang="cs-CZ" b="1" dirty="0" err="1"/>
              <a:t>balanced</a:t>
            </a:r>
            <a:r>
              <a:rPr lang="cs-CZ" b="1" dirty="0"/>
              <a:t>”.</a:t>
            </a:r>
          </a:p>
          <a:p>
            <a:r>
              <a:rPr lang="cs-CZ" b="1" dirty="0" err="1"/>
              <a:t>Balanced</a:t>
            </a:r>
            <a:r>
              <a:rPr lang="cs-CZ" b="1" dirty="0"/>
              <a:t> </a:t>
            </a:r>
            <a:r>
              <a:rPr lang="cs-CZ" b="1" dirty="0" err="1"/>
              <a:t>Scorecard</a:t>
            </a:r>
            <a:r>
              <a:rPr lang="cs-CZ" b="1" dirty="0"/>
              <a:t>  byl  vyvinutý americkými konzultanty Robertem S. KAPLANEM</a:t>
            </a:r>
            <a:br>
              <a:rPr lang="cs-CZ" b="1" dirty="0"/>
            </a:br>
            <a:r>
              <a:rPr lang="cs-CZ" b="1" dirty="0"/>
              <a:t>a Davidem P. NORTONEM v 90. letech 20. století.</a:t>
            </a:r>
          </a:p>
        </p:txBody>
      </p:sp>
    </p:spTree>
    <p:extLst>
      <p:ext uri="{BB962C8B-B14F-4D97-AF65-F5344CB8AC3E}">
        <p14:creationId xmlns:p14="http://schemas.microsoft.com/office/powerpoint/2010/main" val="1991682186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0E5DD0C-9531-42C3-A457-B3F0894C8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8">
            <a:extLst>
              <a:ext uri="{FF2B5EF4-FFF2-40B4-BE49-F238E27FC236}">
                <a16:creationId xmlns:a16="http://schemas.microsoft.com/office/drawing/2014/main" id="{6F40F0D0-E785-4362-B9C4-83ED2837A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686552" y="2355786"/>
            <a:ext cx="5506249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B84526A-D65F-4649-92CA-3877BF1C1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516" y="2520377"/>
            <a:ext cx="4366758" cy="309875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 defTabSz="914400">
              <a:lnSpc>
                <a:spcPct val="90000"/>
              </a:lnSpc>
            </a:pPr>
            <a:r>
              <a:rPr lang="cs-CZ" sz="4700" dirty="0">
                <a:solidFill>
                  <a:srgbClr val="FFFFFF"/>
                </a:solidFill>
              </a:rPr>
              <a:t>Robert S. KAPLAN</a:t>
            </a:r>
            <a:br>
              <a:rPr lang="cs-CZ" sz="4700" dirty="0">
                <a:solidFill>
                  <a:srgbClr val="FFFFFF"/>
                </a:solidFill>
              </a:rPr>
            </a:br>
            <a:r>
              <a:rPr lang="cs-CZ" sz="4700" dirty="0">
                <a:solidFill>
                  <a:srgbClr val="FFFFFF"/>
                </a:solidFill>
              </a:rPr>
              <a:t>nar. 1940</a:t>
            </a:r>
            <a:br>
              <a:rPr lang="cs-CZ" sz="4700" dirty="0">
                <a:solidFill>
                  <a:srgbClr val="FFFFFF"/>
                </a:solidFill>
              </a:rPr>
            </a:br>
            <a:r>
              <a:rPr lang="cs-CZ" sz="4700" dirty="0" err="1">
                <a:solidFill>
                  <a:srgbClr val="FFFFFF"/>
                </a:solidFill>
              </a:rPr>
              <a:t>Professor</a:t>
            </a:r>
            <a:r>
              <a:rPr lang="cs-CZ" sz="4700" dirty="0">
                <a:solidFill>
                  <a:srgbClr val="FFFFFF"/>
                </a:solidFill>
              </a:rPr>
              <a:t> </a:t>
            </a:r>
            <a:r>
              <a:rPr lang="cs-CZ" sz="4700" dirty="0" err="1">
                <a:solidFill>
                  <a:srgbClr val="FFFFFF"/>
                </a:solidFill>
              </a:rPr>
              <a:t>of</a:t>
            </a:r>
            <a:r>
              <a:rPr lang="cs-CZ" sz="4700" dirty="0">
                <a:solidFill>
                  <a:srgbClr val="FFFFFF"/>
                </a:solidFill>
              </a:rPr>
              <a:t> </a:t>
            </a:r>
            <a:r>
              <a:rPr lang="cs-CZ" sz="4700" dirty="0" err="1">
                <a:solidFill>
                  <a:srgbClr val="FFFFFF"/>
                </a:solidFill>
              </a:rPr>
              <a:t>Strategic</a:t>
            </a:r>
            <a:r>
              <a:rPr lang="cs-CZ" sz="4700" dirty="0">
                <a:solidFill>
                  <a:srgbClr val="FFFFFF"/>
                </a:solidFill>
              </a:rPr>
              <a:t> Management</a:t>
            </a:r>
            <a:endParaRPr lang="en-US" sz="4700" dirty="0">
              <a:solidFill>
                <a:srgbClr val="FFFFFF"/>
              </a:solidFill>
            </a:endParaRPr>
          </a:p>
        </p:txBody>
      </p:sp>
      <p:sp>
        <p:nvSpPr>
          <p:cNvPr id="75" name="Freeform 5">
            <a:extLst>
              <a:ext uri="{FF2B5EF4-FFF2-40B4-BE49-F238E27FC236}">
                <a16:creationId xmlns:a16="http://schemas.microsoft.com/office/drawing/2014/main" id="{297B51BE-333F-42D4-8F2F-4E7CA138F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686552" y="1654168"/>
            <a:ext cx="616870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6">
            <a:extLst>
              <a:ext uri="{FF2B5EF4-FFF2-40B4-BE49-F238E27FC236}">
                <a16:creationId xmlns:a16="http://schemas.microsoft.com/office/drawing/2014/main" id="{344B2ABE-82D9-424A-849D-CCB8FC74F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87606" y="1311136"/>
            <a:ext cx="515815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7">
            <a:extLst>
              <a:ext uri="{FF2B5EF4-FFF2-40B4-BE49-F238E27FC236}">
                <a16:creationId xmlns:a16="http://schemas.microsoft.com/office/drawing/2014/main" id="{3EF6160F-98B4-49C3-89C6-321A9694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87606" y="1126737"/>
            <a:ext cx="2604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Robert_kaplan">
            <a:extLst>
              <a:ext uri="{FF2B5EF4-FFF2-40B4-BE49-F238E27FC236}">
                <a16:creationId xmlns:a16="http://schemas.microsoft.com/office/drawing/2014/main" id="{FD69560B-5C27-4399-870F-B7CD89C757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2" r="22232" b="3"/>
          <a:stretch/>
        </p:blipFill>
        <p:spPr bwMode="auto">
          <a:xfrm>
            <a:off x="840035" y="1120046"/>
            <a:ext cx="2206561" cy="350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730373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0E5DD0C-9531-42C3-A457-B3F0894C8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8">
            <a:extLst>
              <a:ext uri="{FF2B5EF4-FFF2-40B4-BE49-F238E27FC236}">
                <a16:creationId xmlns:a16="http://schemas.microsoft.com/office/drawing/2014/main" id="{6F40F0D0-E785-4362-B9C4-83ED2837A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686552" y="2355786"/>
            <a:ext cx="5506249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5690C4C-2135-4C32-A7BD-4AF0847C2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516" y="2520377"/>
            <a:ext cx="4366758" cy="303976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 defTabSz="914400">
              <a:lnSpc>
                <a:spcPct val="90000"/>
              </a:lnSpc>
            </a:pPr>
            <a:r>
              <a:rPr lang="cs-CZ" sz="4700" dirty="0">
                <a:solidFill>
                  <a:srgbClr val="FFFFFF"/>
                </a:solidFill>
              </a:rPr>
              <a:t>David P. NORTON</a:t>
            </a:r>
            <a:br>
              <a:rPr lang="cs-CZ" sz="4700" dirty="0">
                <a:solidFill>
                  <a:srgbClr val="FFFFFF"/>
                </a:solidFill>
              </a:rPr>
            </a:br>
            <a:r>
              <a:rPr lang="cs-CZ" sz="4700" dirty="0">
                <a:solidFill>
                  <a:srgbClr val="FFFFFF"/>
                </a:solidFill>
              </a:rPr>
              <a:t>nar. 1942</a:t>
            </a:r>
            <a:br>
              <a:rPr lang="cs-CZ" sz="4700" dirty="0">
                <a:solidFill>
                  <a:srgbClr val="FFFFFF"/>
                </a:solidFill>
              </a:rPr>
            </a:br>
            <a:r>
              <a:rPr lang="cs-CZ" sz="4700" dirty="0" err="1">
                <a:solidFill>
                  <a:srgbClr val="FFFFFF"/>
                </a:solidFill>
              </a:rPr>
              <a:t>Professor</a:t>
            </a:r>
            <a:r>
              <a:rPr lang="cs-CZ" sz="4700" dirty="0">
                <a:solidFill>
                  <a:srgbClr val="FFFFFF"/>
                </a:solidFill>
              </a:rPr>
              <a:t> </a:t>
            </a:r>
            <a:r>
              <a:rPr lang="cs-CZ" sz="4700" dirty="0" err="1">
                <a:solidFill>
                  <a:srgbClr val="FFFFFF"/>
                </a:solidFill>
              </a:rPr>
              <a:t>of</a:t>
            </a:r>
            <a:r>
              <a:rPr lang="cs-CZ" sz="4700" dirty="0">
                <a:solidFill>
                  <a:srgbClr val="FFFFFF"/>
                </a:solidFill>
              </a:rPr>
              <a:t> </a:t>
            </a:r>
            <a:r>
              <a:rPr lang="cs-CZ" sz="4700" dirty="0" err="1">
                <a:solidFill>
                  <a:srgbClr val="FFFFFF"/>
                </a:solidFill>
              </a:rPr>
              <a:t>Strategic</a:t>
            </a:r>
            <a:r>
              <a:rPr lang="cs-CZ" sz="4700" dirty="0">
                <a:solidFill>
                  <a:srgbClr val="FFFFFF"/>
                </a:solidFill>
              </a:rPr>
              <a:t> Management</a:t>
            </a:r>
            <a:endParaRPr lang="en-US" sz="4700" dirty="0">
              <a:solidFill>
                <a:srgbClr val="FFFFFF"/>
              </a:solidFill>
            </a:endParaRPr>
          </a:p>
        </p:txBody>
      </p:sp>
      <p:sp>
        <p:nvSpPr>
          <p:cNvPr id="75" name="Freeform 5">
            <a:extLst>
              <a:ext uri="{FF2B5EF4-FFF2-40B4-BE49-F238E27FC236}">
                <a16:creationId xmlns:a16="http://schemas.microsoft.com/office/drawing/2014/main" id="{297B51BE-333F-42D4-8F2F-4E7CA138F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686552" y="1654168"/>
            <a:ext cx="616870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6">
            <a:extLst>
              <a:ext uri="{FF2B5EF4-FFF2-40B4-BE49-F238E27FC236}">
                <a16:creationId xmlns:a16="http://schemas.microsoft.com/office/drawing/2014/main" id="{344B2ABE-82D9-424A-849D-CCB8FC74F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87606" y="1311136"/>
            <a:ext cx="515815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7">
            <a:extLst>
              <a:ext uri="{FF2B5EF4-FFF2-40B4-BE49-F238E27FC236}">
                <a16:creationId xmlns:a16="http://schemas.microsoft.com/office/drawing/2014/main" id="{3EF6160F-98B4-49C3-89C6-321A9694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87606" y="1126737"/>
            <a:ext cx="2604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7B67060-E99B-4B9D-B3B2-917EE60F6A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3" r="12821" b="1"/>
          <a:stretch/>
        </p:blipFill>
        <p:spPr bwMode="auto">
          <a:xfrm>
            <a:off x="840035" y="1120046"/>
            <a:ext cx="2206561" cy="350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872734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B67D804F-D173-4727-9A39-C17875835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PŮVODNÍ ZAMĚŘENÍ BSC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3E8BCCC-5C51-479C-A1E5-B9E9F3832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50923"/>
            <a:ext cx="8229600" cy="4275240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Metoda </a:t>
            </a:r>
            <a:r>
              <a:rPr lang="cs-CZ" b="1" dirty="0" err="1"/>
              <a:t>Balanced</a:t>
            </a:r>
            <a:r>
              <a:rPr lang="cs-CZ" b="1" dirty="0"/>
              <a:t> </a:t>
            </a:r>
            <a:r>
              <a:rPr lang="cs-CZ" b="1" dirty="0" err="1"/>
              <a:t>Scorecard</a:t>
            </a:r>
            <a:r>
              <a:rPr lang="cs-CZ" b="1" dirty="0"/>
              <a:t> byla původně zaměřena  na strategické řízení organizace, ale postupně se také rozvinula na úroveň operativního řízení a představuje tak ucelený systém plánování a řízení.</a:t>
            </a:r>
          </a:p>
          <a:p>
            <a:r>
              <a:rPr lang="cs-CZ" b="1" dirty="0"/>
              <a:t>Metoda pomáhá stanovit vyvážení strategických cílů a ty převést do specifických dílčích cílů, včetně ukazatelů a metrik a při jejich realizaci měřit výkonnost organizace.</a:t>
            </a:r>
          </a:p>
        </p:txBody>
      </p:sp>
    </p:spTree>
    <p:extLst>
      <p:ext uri="{BB962C8B-B14F-4D97-AF65-F5344CB8AC3E}">
        <p14:creationId xmlns:p14="http://schemas.microsoft.com/office/powerpoint/2010/main" val="1007690849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6CE7CC-26EE-4D5D-90F7-217A71D3C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60438"/>
            <a:ext cx="8229600" cy="857199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STRUKTURA BSC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18F25C-8795-441E-9D6A-FC1EFD4F2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BSC původním návrhu pracuje se čtyřmi perspektivami hodnocení organizace:</a:t>
            </a:r>
          </a:p>
          <a:p>
            <a:pPr lvl="1"/>
            <a:r>
              <a:rPr lang="cs-CZ" b="1" dirty="0"/>
              <a:t>Finanční perspektiva</a:t>
            </a:r>
          </a:p>
          <a:p>
            <a:pPr lvl="1"/>
            <a:r>
              <a:rPr lang="cs-CZ" b="1" dirty="0"/>
              <a:t>Zákaznická perspektiva</a:t>
            </a:r>
          </a:p>
          <a:p>
            <a:pPr lvl="1"/>
            <a:r>
              <a:rPr lang="cs-CZ" b="1" dirty="0"/>
              <a:t>Procesní perspektiva</a:t>
            </a:r>
          </a:p>
          <a:p>
            <a:pPr lvl="1"/>
            <a:r>
              <a:rPr lang="cs-CZ" b="1" dirty="0"/>
              <a:t>Učení se a růst</a:t>
            </a:r>
          </a:p>
          <a:p>
            <a:r>
              <a:rPr lang="cs-CZ" b="1" dirty="0"/>
              <a:t>V každé oblasti jsou nastaveny cíle a metriky jejich dosahování a provádí se měření</a:t>
            </a:r>
            <a:br>
              <a:rPr lang="cs-CZ" b="1" dirty="0"/>
            </a:br>
            <a:r>
              <a:rPr lang="cs-CZ" b="1" dirty="0"/>
              <a:t>a hodnocení.</a:t>
            </a:r>
          </a:p>
          <a:p>
            <a:r>
              <a:rPr lang="cs-CZ" b="1" dirty="0"/>
              <a:t>BSC tak úzce navazuje na MBO.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7615711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4334A6-034D-42C5-BCC7-FA5DCFDE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575187"/>
            <a:ext cx="8767916" cy="641556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PERSPEKTIVY A ZÁKLADNÍ PRINCIP BSC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A03F58-EA24-43D0-B090-6B0D1891C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87" y="1585452"/>
            <a:ext cx="8930148" cy="4540712"/>
          </a:xfrm>
        </p:spPr>
        <p:txBody>
          <a:bodyPr>
            <a:normAutofit fontScale="62500" lnSpcReduction="20000"/>
          </a:bodyPr>
          <a:lstStyle/>
          <a:p>
            <a:r>
              <a:rPr lang="cs-CZ" b="1" dirty="0"/>
              <a:t>Perspektivy BSC mohou být ale klidně odlišné, nemusí to být právě tyto čtyři, jak je mnohdy mylně vykládáno.</a:t>
            </a:r>
          </a:p>
          <a:p>
            <a:r>
              <a:rPr lang="cs-CZ" b="1" dirty="0"/>
              <a:t>Návrh právě těchto čtyř perspektiv není tím nejpodstatnějším principem </a:t>
            </a:r>
            <a:r>
              <a:rPr lang="cs-CZ" b="1" dirty="0" err="1"/>
              <a:t>Scorcardu</a:t>
            </a:r>
            <a:r>
              <a:rPr lang="cs-CZ" b="1" dirty="0"/>
              <a:t>.</a:t>
            </a:r>
          </a:p>
          <a:p>
            <a:r>
              <a:rPr lang="cs-CZ" b="1" dirty="0"/>
              <a:t>Tím je princip vyváženosti jednotlivých cílů.</a:t>
            </a:r>
          </a:p>
          <a:p>
            <a:r>
              <a:rPr lang="cs-CZ" b="1" dirty="0"/>
              <a:t>To je totiž na strategickém, ale i operativním řízení to nejtěžší a také nejzrádnější.</a:t>
            </a:r>
          </a:p>
          <a:p>
            <a:r>
              <a:rPr lang="cs-CZ" b="1" dirty="0"/>
              <a:t>Lidé mají přirozenou </a:t>
            </a:r>
            <a:r>
              <a:rPr lang="cs-CZ" b="1" dirty="0" err="1"/>
              <a:t>tentenci</a:t>
            </a:r>
            <a:r>
              <a:rPr lang="cs-CZ" b="1" dirty="0"/>
              <a:t> plnit ty cíle, za které jsou chváleni nebo odměňováni.</a:t>
            </a:r>
          </a:p>
          <a:p>
            <a:r>
              <a:rPr lang="cs-CZ" b="1" dirty="0"/>
              <a:t>Když bude jediným cílem firmy zisk, tak jsou ostatní věci, jako je například spokojenost zákazníků nebo dlouhodobý rozvoj firmy, odsunuty na vedlejší kolej.</a:t>
            </a:r>
          </a:p>
          <a:p>
            <a:r>
              <a:rPr lang="cs-CZ" b="1" dirty="0"/>
              <a:t>Princip vyváženosti zabudovaný v BSC říká, že je dobré, aby se dva nebo více cílů vzájemně “hlídalo”.</a:t>
            </a:r>
          </a:p>
          <a:p>
            <a:r>
              <a:rPr lang="cs-CZ" b="1" dirty="0"/>
              <a:t>Na jednoduchém příkladu: Dav vzájemně se hlídající cíle jsou například zisk a spokojený zákazník.</a:t>
            </a:r>
          </a:p>
        </p:txBody>
      </p:sp>
    </p:spTree>
    <p:extLst>
      <p:ext uri="{BB962C8B-B14F-4D97-AF65-F5344CB8AC3E}">
        <p14:creationId xmlns:p14="http://schemas.microsoft.com/office/powerpoint/2010/main" val="3963709846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AA796D9-6C04-4510-8528-FA9201447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4805"/>
            <a:ext cx="7886700" cy="1505883"/>
          </a:xfrm>
        </p:spPr>
        <p:txBody>
          <a:bodyPr anchor="ctr">
            <a:normAutofit/>
          </a:bodyPr>
          <a:lstStyle/>
          <a:p>
            <a:r>
              <a:rPr lang="cs-CZ" sz="4500" b="1" dirty="0">
                <a:solidFill>
                  <a:srgbClr val="FF0000"/>
                </a:solidFill>
              </a:rPr>
              <a:t>BALANCED SCORECARD</a:t>
            </a:r>
          </a:p>
        </p:txBody>
      </p:sp>
      <p:pic>
        <p:nvPicPr>
          <p:cNvPr id="6146" name="Picture 2" descr="Analyzuj a Proveď - Balanced Scorecard">
            <a:extLst>
              <a:ext uri="{FF2B5EF4-FFF2-40B4-BE49-F238E27FC236}">
                <a16:creationId xmlns:a16="http://schemas.microsoft.com/office/drawing/2014/main" id="{BAE9439B-61D4-4135-85DC-FEF3B3553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8996" y="1845426"/>
            <a:ext cx="4863718" cy="445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24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EA830F-7222-43C8-BAE0-9A8485755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ŘÍZENÍ ZMĚN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B2D3FE-48CE-43F3-8A6E-CC7102F59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1809"/>
            <a:ext cx="8229600" cy="3829878"/>
          </a:xfrm>
        </p:spPr>
        <p:txBody>
          <a:bodyPr/>
          <a:lstStyle/>
          <a:p>
            <a:r>
              <a:rPr lang="cs-CZ" b="1" dirty="0"/>
              <a:t>Tři fáze změny (</a:t>
            </a:r>
            <a:r>
              <a:rPr lang="cs-CZ" b="1" dirty="0" err="1"/>
              <a:t>Lewin</a:t>
            </a:r>
            <a:r>
              <a:rPr lang="cs-CZ" b="1" dirty="0"/>
              <a:t>), čtyři fáze změny, osm kroků změny, organizační rozvoj, řízení změn pomocí CSF (</a:t>
            </a:r>
            <a:r>
              <a:rPr lang="cs-CZ" b="1" dirty="0" err="1"/>
              <a:t>Critical</a:t>
            </a:r>
            <a:r>
              <a:rPr lang="cs-CZ" b="1" dirty="0"/>
              <a:t> </a:t>
            </a:r>
            <a:r>
              <a:rPr lang="cs-CZ" b="1" dirty="0" err="1"/>
              <a:t>Success</a:t>
            </a:r>
            <a:r>
              <a:rPr lang="cs-CZ" b="1" dirty="0"/>
              <a:t> </a:t>
            </a:r>
            <a:r>
              <a:rPr lang="cs-CZ" b="1" dirty="0" err="1"/>
              <a:t>Factors</a:t>
            </a:r>
            <a:r>
              <a:rPr lang="cs-CZ" b="1" dirty="0"/>
              <a:t>), analýza 5F (</a:t>
            </a:r>
            <a:r>
              <a:rPr lang="cs-CZ" b="1" dirty="0" err="1"/>
              <a:t>Five</a:t>
            </a:r>
            <a:r>
              <a:rPr lang="cs-CZ" b="1" dirty="0"/>
              <a:t> </a:t>
            </a:r>
            <a:r>
              <a:rPr lang="cs-CZ" b="1" dirty="0" err="1"/>
              <a:t>Forces</a:t>
            </a:r>
            <a:r>
              <a:rPr lang="cs-CZ" b="1" dirty="0"/>
              <a:t>), Kolbův cyklus učení, metoda </a:t>
            </a:r>
            <a:r>
              <a:rPr lang="cs-CZ" b="1" dirty="0" err="1"/>
              <a:t>Delphi</a:t>
            </a:r>
            <a:r>
              <a:rPr lang="cs-CZ" b="1" dirty="0"/>
              <a:t>, </a:t>
            </a:r>
            <a:r>
              <a:rPr lang="cs-CZ" b="1" dirty="0" err="1"/>
              <a:t>Paretovo</a:t>
            </a:r>
            <a:r>
              <a:rPr lang="cs-CZ" b="1" dirty="0"/>
              <a:t> pravidlo, SMART - návrh cílů, SWOT analýza, technika scénářů, SWOT analýza, PESTLE analýza. </a:t>
            </a:r>
          </a:p>
        </p:txBody>
      </p:sp>
    </p:spTree>
    <p:extLst>
      <p:ext uri="{BB962C8B-B14F-4D97-AF65-F5344CB8AC3E}">
        <p14:creationId xmlns:p14="http://schemas.microsoft.com/office/powerpoint/2010/main" val="2278295333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11449"/>
            <a:ext cx="3249230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5BF4E2C-BB30-4307-A188-D3E11E04A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2" y="742951"/>
            <a:ext cx="2607469" cy="4962524"/>
          </a:xfrm>
        </p:spPr>
        <p:txBody>
          <a:bodyPr>
            <a:normAutofit/>
          </a:bodyPr>
          <a:lstStyle/>
          <a:p>
            <a:r>
              <a:rPr lang="cs-CZ" sz="4200" dirty="0">
                <a:solidFill>
                  <a:srgbClr val="FFFFFF"/>
                </a:solidFill>
              </a:rPr>
              <a:t>VYVÁŽENÁ TABULKA VÝSLEDKŮ (BSC)</a:t>
            </a:r>
          </a:p>
        </p:txBody>
      </p:sp>
      <p:pic>
        <p:nvPicPr>
          <p:cNvPr id="5122" name="Picture 2" descr="Balanced Scorecard | Vlastní cesta">
            <a:extLst>
              <a:ext uri="{FF2B5EF4-FFF2-40B4-BE49-F238E27FC236}">
                <a16:creationId xmlns:a16="http://schemas.microsoft.com/office/drawing/2014/main" id="{3C74226D-95E0-4A02-B74C-B72557FFD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5366" y="1583642"/>
            <a:ext cx="4915159" cy="369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046306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3ED6EC-B659-4AAD-B2C7-8966934F7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2671"/>
            <a:ext cx="8229600" cy="5397910"/>
          </a:xfrm>
        </p:spPr>
        <p:txBody>
          <a:bodyPr>
            <a:normAutofit/>
          </a:bodyPr>
          <a:lstStyle/>
          <a:p>
            <a:r>
              <a:rPr lang="cs-CZ" sz="2800" b="1" i="1" dirty="0"/>
              <a:t>„Cílem projektu BSC není vyvinout nový soubor měřítek. Měření – způsob popisu výsledků a záměrů – je jistě mocným motivačním a ověřovacím nástrojem. Ale měřící rámec BSC by měl být využit při vývoji nového manažerského systému. Rozdíl mezi měřícím</a:t>
            </a:r>
            <a:br>
              <a:rPr lang="cs-CZ" sz="2800" b="1" i="1" dirty="0"/>
            </a:br>
            <a:r>
              <a:rPr lang="cs-CZ" sz="2800" b="1" i="1" dirty="0"/>
              <a:t>a manažerským systémem je sice málo patrný, ale rozhodující. Měřící systém by měl být pouze prostředkem k dosažení důležitějšího cíle – strategického manažerského systému, který pomáhá získat zpětnou vazbu o implementované strategii.“</a:t>
            </a:r>
            <a:br>
              <a:rPr lang="cs-CZ" sz="2800" b="1" i="1" dirty="0"/>
            </a:br>
            <a:r>
              <a:rPr lang="cs-CZ" sz="2800" b="1" i="1" dirty="0"/>
              <a:t>(R. S. KAPLAN, D. P. NORTON)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406458406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74EF50ED-44EC-4FF5-917F-7EB4380E6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9762"/>
            <a:ext cx="8229600" cy="960438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VYUŽITÍ BSC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3D678D1-A6C8-47EF-892B-81189346E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17839"/>
            <a:ext cx="8229600" cy="2337619"/>
          </a:xfrm>
        </p:spPr>
        <p:txBody>
          <a:bodyPr>
            <a:normAutofit/>
          </a:bodyPr>
          <a:lstStyle/>
          <a:p>
            <a:r>
              <a:rPr lang="cs-CZ" b="1" dirty="0"/>
              <a:t>Metoda </a:t>
            </a:r>
            <a:r>
              <a:rPr lang="cs-CZ" b="1" dirty="0" err="1"/>
              <a:t>Balanced</a:t>
            </a:r>
            <a:r>
              <a:rPr lang="cs-CZ" b="1" dirty="0"/>
              <a:t> </a:t>
            </a:r>
            <a:r>
              <a:rPr lang="cs-CZ" b="1" dirty="0" err="1"/>
              <a:t>Scorecard</a:t>
            </a:r>
            <a:r>
              <a:rPr lang="cs-CZ" b="1" dirty="0"/>
              <a:t> je univerzálně využitelná ve všech odvětvích - v průmyslu, obchodě,  primárním sektoru, v sektoru služeb ale také ve veřejném sektoru.</a:t>
            </a:r>
          </a:p>
        </p:txBody>
      </p:sp>
    </p:spTree>
    <p:extLst>
      <p:ext uri="{BB962C8B-B14F-4D97-AF65-F5344CB8AC3E}">
        <p14:creationId xmlns:p14="http://schemas.microsoft.com/office/powerpoint/2010/main" val="3035984903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C0462E-1CB8-4B9E-B996-D2C2C297F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ŘÍZENÍ PODLE CÍLŮ (MBO)</a:t>
            </a:r>
          </a:p>
        </p:txBody>
      </p:sp>
    </p:spTree>
    <p:extLst>
      <p:ext uri="{BB962C8B-B14F-4D97-AF65-F5344CB8AC3E}">
        <p14:creationId xmlns:p14="http://schemas.microsoft.com/office/powerpoint/2010/main" val="3706141828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D35D61A1-8484-4749-8AD0-A3455E075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D750C7B-E902-419B-ADC2-E9D63B2AD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ŘÍZENÍ PODLE CÍLŮ</a:t>
            </a:r>
          </a:p>
        </p:txBody>
      </p:sp>
      <p:sp>
        <p:nvSpPr>
          <p:cNvPr id="73" name="Rounded Rectangle 5">
            <a:extLst>
              <a:ext uri="{FF2B5EF4-FFF2-40B4-BE49-F238E27FC236}">
                <a16:creationId xmlns:a16="http://schemas.microsoft.com/office/drawing/2014/main" id="{1447903E-2B66-479D-959B-F2EBB2CC9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650" y="1828801"/>
            <a:ext cx="7886700" cy="43624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Výsledek obrázku pro Řízení podle cílů">
            <a:extLst>
              <a:ext uri="{FF2B5EF4-FFF2-40B4-BE49-F238E27FC236}">
                <a16:creationId xmlns:a16="http://schemas.microsoft.com/office/drawing/2014/main" id="{996BE92B-EAC7-413C-98E7-2A1C9F3440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" r="-2" b="-2"/>
          <a:stretch/>
        </p:blipFill>
        <p:spPr bwMode="auto">
          <a:xfrm>
            <a:off x="868680" y="2149222"/>
            <a:ext cx="7406640" cy="372160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614956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DD47124F-A5E0-4143-B3BF-7D1A0849D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ŘÍZENÍ PODLE CÍLŮ (MBO)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1851B4E-D4E3-4D7E-93DA-6FA62D258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14948"/>
            <a:ext cx="8229600" cy="4240162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Řízení podle cílů (anglicky Management by </a:t>
            </a:r>
            <a:r>
              <a:rPr lang="cs-CZ" b="1" dirty="0" err="1"/>
              <a:t>Objectives</a:t>
            </a:r>
            <a:r>
              <a:rPr lang="cs-CZ" b="1" dirty="0"/>
              <a:t>, zkratka MBO) používá se obvykle zkratka MBO i v češtině.</a:t>
            </a:r>
          </a:p>
          <a:p>
            <a:r>
              <a:rPr lang="cs-CZ" b="1" dirty="0"/>
              <a:t>Je to metoda založená na stanovení</a:t>
            </a:r>
            <a:br>
              <a:rPr lang="cs-CZ" b="1" dirty="0"/>
            </a:br>
            <a:r>
              <a:rPr lang="cs-CZ" b="1" dirty="0"/>
              <a:t>a vzájemném odsouhlasení cílů</a:t>
            </a:r>
            <a:br>
              <a:rPr lang="cs-CZ" b="1" dirty="0"/>
            </a:br>
            <a:r>
              <a:rPr lang="cs-CZ" b="1" dirty="0"/>
              <a:t>a vyhodnocování úspěšnosti jejich dosahování.</a:t>
            </a:r>
          </a:p>
          <a:p>
            <a:r>
              <a:rPr lang="cs-CZ" b="1" dirty="0"/>
              <a:t>Navrhl ji Peter F. DRUCKER.</a:t>
            </a:r>
          </a:p>
          <a:p>
            <a:r>
              <a:rPr lang="cs-CZ" b="1" dirty="0"/>
              <a:t>Metoda MBO je specifickým způsobem rozvinuta</a:t>
            </a:r>
            <a:br>
              <a:rPr lang="cs-CZ" b="1" dirty="0"/>
            </a:br>
            <a:r>
              <a:rPr lang="cs-CZ" b="1" dirty="0"/>
              <a:t>v metodě BSC (</a:t>
            </a:r>
            <a:r>
              <a:rPr lang="cs-CZ" b="1" dirty="0" err="1"/>
              <a:t>Balanced</a:t>
            </a:r>
            <a:r>
              <a:rPr lang="cs-CZ" b="1" dirty="0"/>
              <a:t> </a:t>
            </a:r>
            <a:r>
              <a:rPr lang="cs-CZ" b="1" dirty="0" err="1"/>
              <a:t>Scorecard</a:t>
            </a:r>
            <a:r>
              <a:rPr lang="cs-CZ" b="1" dirty="0"/>
              <a:t>), která navíc přidává nutnost vzájemné provázanosti jednotlivých cílů.</a:t>
            </a:r>
          </a:p>
        </p:txBody>
      </p:sp>
    </p:spTree>
    <p:extLst>
      <p:ext uri="{BB962C8B-B14F-4D97-AF65-F5344CB8AC3E}">
        <p14:creationId xmlns:p14="http://schemas.microsoft.com/office/powerpoint/2010/main" val="528253613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458C1BCA-247F-4480-B78C-924FEBA5C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CA36B5F-859F-4F8B-AD3E-F4DDE4B89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991" y="560439"/>
            <a:ext cx="3010408" cy="50649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Peter Ferdinand DRUCKER</a:t>
            </a:r>
            <a:br>
              <a:rPr lang="cs-CZ" sz="2800" b="1" dirty="0">
                <a:solidFill>
                  <a:srgbClr val="FF0000"/>
                </a:solidFill>
              </a:rPr>
            </a:br>
            <a:br>
              <a:rPr lang="en-US" sz="2800" b="1" dirty="0">
                <a:solidFill>
                  <a:srgbClr val="FF0000"/>
                </a:solidFill>
              </a:rPr>
            </a:br>
            <a:r>
              <a:rPr lang="en-US" sz="2800" b="1" dirty="0"/>
              <a:t>19. 11. 1909 –</a:t>
            </a:r>
            <a:br>
              <a:rPr lang="en-US" sz="2800" b="1" dirty="0"/>
            </a:br>
            <a:r>
              <a:rPr lang="en-US" sz="2800" b="1" dirty="0"/>
              <a:t>11. 11. 2005</a:t>
            </a:r>
            <a:br>
              <a:rPr lang="cs-CZ" sz="2800" b="1" dirty="0"/>
            </a:br>
            <a:br>
              <a:rPr lang="en-US" sz="2800" b="1" dirty="0"/>
            </a:br>
            <a:r>
              <a:rPr lang="en-US" sz="2800" b="1" dirty="0" err="1"/>
              <a:t>zakladatel</a:t>
            </a:r>
            <a:r>
              <a:rPr lang="en-US" sz="2800" b="1" dirty="0"/>
              <a:t> </a:t>
            </a:r>
            <a:r>
              <a:rPr lang="en-US" sz="2800" b="1" dirty="0" err="1"/>
              <a:t>moderního</a:t>
            </a:r>
            <a:r>
              <a:rPr lang="en-US" sz="2800" b="1" dirty="0"/>
              <a:t> </a:t>
            </a:r>
            <a:r>
              <a:rPr lang="en-US" sz="2800" b="1" dirty="0" err="1"/>
              <a:t>managementu</a:t>
            </a:r>
            <a:r>
              <a:rPr lang="en-US" sz="2800" b="1" dirty="0"/>
              <a:t> </a:t>
            </a:r>
            <a:r>
              <a:rPr lang="en-US" sz="2800" b="1" dirty="0" err="1"/>
              <a:t>jako</a:t>
            </a:r>
            <a:r>
              <a:rPr lang="en-US" sz="2800" b="1" dirty="0"/>
              <a:t> </a:t>
            </a:r>
            <a:r>
              <a:rPr lang="en-US" sz="2800" b="1" dirty="0" err="1"/>
              <a:t>samostatného</a:t>
            </a:r>
            <a:r>
              <a:rPr lang="en-US" sz="2800" b="1" dirty="0"/>
              <a:t> </a:t>
            </a:r>
            <a:r>
              <a:rPr lang="en-US" sz="2800" b="1" dirty="0" err="1"/>
              <a:t>teoretického</a:t>
            </a:r>
            <a:r>
              <a:rPr lang="en-US" sz="2800" b="1" dirty="0"/>
              <a:t> </a:t>
            </a:r>
            <a:r>
              <a:rPr lang="en-US" sz="2800" b="1" dirty="0" err="1"/>
              <a:t>oboru</a:t>
            </a:r>
            <a:r>
              <a:rPr lang="en-US" sz="2800" b="1" dirty="0"/>
              <a:t>.</a:t>
            </a:r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B8E37057-BDB6-4452-836A-27973D54F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3329" cy="4631426"/>
          </a:xfrm>
          <a:custGeom>
            <a:avLst/>
            <a:gdLst>
              <a:gd name="connsiteX0" fmla="*/ 0 w 5471106"/>
              <a:gd name="connsiteY0" fmla="*/ 3301451 h 4631426"/>
              <a:gd name="connsiteX1" fmla="*/ 125703 w 5471106"/>
              <a:gd name="connsiteY1" fmla="*/ 3469551 h 4631426"/>
              <a:gd name="connsiteX2" fmla="*/ 584138 w 5471106"/>
              <a:gd name="connsiteY2" fmla="*/ 3917166 h 4631426"/>
              <a:gd name="connsiteX3" fmla="*/ 716463 w 5471106"/>
              <a:gd name="connsiteY3" fmla="*/ 4010064 h 4631426"/>
              <a:gd name="connsiteX4" fmla="*/ 705202 w 5471106"/>
              <a:gd name="connsiteY4" fmla="*/ 4016176 h 4631426"/>
              <a:gd name="connsiteX5" fmla="*/ 671370 w 5471106"/>
              <a:gd name="connsiteY5" fmla="*/ 4044091 h 4631426"/>
              <a:gd name="connsiteX6" fmla="*/ 656526 w 5471106"/>
              <a:gd name="connsiteY6" fmla="*/ 4066106 h 4631426"/>
              <a:gd name="connsiteX7" fmla="*/ 534490 w 5471106"/>
              <a:gd name="connsiteY7" fmla="*/ 3980431 h 4631426"/>
              <a:gd name="connsiteX8" fmla="*/ 63650 w 5471106"/>
              <a:gd name="connsiteY8" fmla="*/ 3520703 h 4631426"/>
              <a:gd name="connsiteX9" fmla="*/ 0 w 5471106"/>
              <a:gd name="connsiteY9" fmla="*/ 3435586 h 4631426"/>
              <a:gd name="connsiteX10" fmla="*/ 4933182 w 5471106"/>
              <a:gd name="connsiteY10" fmla="*/ 0 h 4631426"/>
              <a:gd name="connsiteX11" fmla="*/ 5027180 w 5471106"/>
              <a:gd name="connsiteY11" fmla="*/ 0 h 4631426"/>
              <a:gd name="connsiteX12" fmla="*/ 5102720 w 5471106"/>
              <a:gd name="connsiteY12" fmla="*/ 124342 h 4631426"/>
              <a:gd name="connsiteX13" fmla="*/ 5471106 w 5471106"/>
              <a:gd name="connsiteY13" fmla="*/ 1579210 h 4631426"/>
              <a:gd name="connsiteX14" fmla="*/ 2418889 w 5471106"/>
              <a:gd name="connsiteY14" fmla="*/ 4631426 h 4631426"/>
              <a:gd name="connsiteX15" fmla="*/ 1095627 w 5471106"/>
              <a:gd name="connsiteY15" fmla="*/ 4330445 h 4631426"/>
              <a:gd name="connsiteX16" fmla="*/ 1039194 w 5471106"/>
              <a:gd name="connsiteY16" fmla="*/ 4301325 h 4631426"/>
              <a:gd name="connsiteX17" fmla="*/ 1043650 w 5471106"/>
              <a:gd name="connsiteY17" fmla="*/ 4294717 h 4631426"/>
              <a:gd name="connsiteX18" fmla="*/ 1056970 w 5471106"/>
              <a:gd name="connsiteY18" fmla="*/ 4251806 h 4631426"/>
              <a:gd name="connsiteX19" fmla="*/ 1060016 w 5471106"/>
              <a:gd name="connsiteY19" fmla="*/ 4221593 h 4631426"/>
              <a:gd name="connsiteX20" fmla="*/ 1130491 w 5471106"/>
              <a:gd name="connsiteY20" fmla="*/ 4257958 h 4631426"/>
              <a:gd name="connsiteX21" fmla="*/ 2418889 w 5471106"/>
              <a:gd name="connsiteY21" fmla="*/ 4551009 h 4631426"/>
              <a:gd name="connsiteX22" fmla="*/ 5390689 w 5471106"/>
              <a:gd name="connsiteY22" fmla="*/ 1579210 h 4631426"/>
              <a:gd name="connsiteX23" fmla="*/ 5032009 w 5471106"/>
              <a:gd name="connsiteY23" fmla="*/ 162673 h 4631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471106" h="4631426">
                <a:moveTo>
                  <a:pt x="0" y="3301451"/>
                </a:moveTo>
                <a:lnTo>
                  <a:pt x="125703" y="3469551"/>
                </a:lnTo>
                <a:cubicBezTo>
                  <a:pt x="261971" y="3634670"/>
                  <a:pt x="415728" y="3784820"/>
                  <a:pt x="584138" y="3917166"/>
                </a:cubicBezTo>
                <a:lnTo>
                  <a:pt x="716463" y="4010064"/>
                </a:lnTo>
                <a:lnTo>
                  <a:pt x="705202" y="4016176"/>
                </a:lnTo>
                <a:cubicBezTo>
                  <a:pt x="693040" y="4024393"/>
                  <a:pt x="681712" y="4033748"/>
                  <a:pt x="671370" y="4044091"/>
                </a:cubicBezTo>
                <a:lnTo>
                  <a:pt x="656526" y="4066106"/>
                </a:lnTo>
                <a:lnTo>
                  <a:pt x="534490" y="3980431"/>
                </a:lnTo>
                <a:cubicBezTo>
                  <a:pt x="361523" y="3844503"/>
                  <a:pt x="203605" y="3690290"/>
                  <a:pt x="63650" y="3520703"/>
                </a:cubicBezTo>
                <a:lnTo>
                  <a:pt x="0" y="3435586"/>
                </a:lnTo>
                <a:close/>
                <a:moveTo>
                  <a:pt x="4933182" y="0"/>
                </a:moveTo>
                <a:lnTo>
                  <a:pt x="5027180" y="0"/>
                </a:lnTo>
                <a:lnTo>
                  <a:pt x="5102720" y="124342"/>
                </a:lnTo>
                <a:cubicBezTo>
                  <a:pt x="5337656" y="556821"/>
                  <a:pt x="5471106" y="1052431"/>
                  <a:pt x="5471106" y="1579210"/>
                </a:cubicBezTo>
                <a:cubicBezTo>
                  <a:pt x="5471106" y="3264903"/>
                  <a:pt x="4104582" y="4631426"/>
                  <a:pt x="2418889" y="4631426"/>
                </a:cubicBezTo>
                <a:cubicBezTo>
                  <a:pt x="1944788" y="4631426"/>
                  <a:pt x="1495934" y="4523332"/>
                  <a:pt x="1095627" y="4330445"/>
                </a:cubicBezTo>
                <a:lnTo>
                  <a:pt x="1039194" y="4301325"/>
                </a:lnTo>
                <a:lnTo>
                  <a:pt x="1043650" y="4294717"/>
                </a:lnTo>
                <a:cubicBezTo>
                  <a:pt x="1049433" y="4281042"/>
                  <a:pt x="1053925" y="4266687"/>
                  <a:pt x="1056970" y="4251806"/>
                </a:cubicBezTo>
                <a:lnTo>
                  <a:pt x="1060016" y="4221593"/>
                </a:lnTo>
                <a:lnTo>
                  <a:pt x="1130491" y="4257958"/>
                </a:lnTo>
                <a:cubicBezTo>
                  <a:pt x="1520251" y="4445763"/>
                  <a:pt x="1957279" y="4551009"/>
                  <a:pt x="2418889" y="4551009"/>
                </a:cubicBezTo>
                <a:cubicBezTo>
                  <a:pt x="4060169" y="4551009"/>
                  <a:pt x="5390689" y="3220490"/>
                  <a:pt x="5390689" y="1579210"/>
                </a:cubicBezTo>
                <a:cubicBezTo>
                  <a:pt x="5390689" y="1066310"/>
                  <a:pt x="5260755" y="583758"/>
                  <a:pt x="5032009" y="162673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11A3A707-72D6-4BAB-8187-F8204F4ED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66397" y="1774620"/>
            <a:ext cx="2835032" cy="3780042"/>
          </a:xfrm>
          <a:custGeom>
            <a:avLst/>
            <a:gdLst>
              <a:gd name="connsiteX0" fmla="*/ 2054781 w 4109561"/>
              <a:gd name="connsiteY0" fmla="*/ 0 h 4109561"/>
              <a:gd name="connsiteX1" fmla="*/ 4109561 w 4109561"/>
              <a:gd name="connsiteY1" fmla="*/ 2054781 h 4109561"/>
              <a:gd name="connsiteX2" fmla="*/ 2054781 w 4109561"/>
              <a:gd name="connsiteY2" fmla="*/ 4109561 h 4109561"/>
              <a:gd name="connsiteX3" fmla="*/ 0 w 4109561"/>
              <a:gd name="connsiteY3" fmla="*/ 2054781 h 4109561"/>
              <a:gd name="connsiteX4" fmla="*/ 2054781 w 4109561"/>
              <a:gd name="connsiteY4" fmla="*/ 0 h 4109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9561" h="4109561">
                <a:moveTo>
                  <a:pt x="2054781" y="0"/>
                </a:moveTo>
                <a:cubicBezTo>
                  <a:pt x="3189605" y="0"/>
                  <a:pt x="4109561" y="919957"/>
                  <a:pt x="4109561" y="2054781"/>
                </a:cubicBezTo>
                <a:cubicBezTo>
                  <a:pt x="4109561" y="3189605"/>
                  <a:pt x="3189605" y="4109561"/>
                  <a:pt x="2054781" y="4109561"/>
                </a:cubicBezTo>
                <a:cubicBezTo>
                  <a:pt x="919957" y="4109561"/>
                  <a:pt x="0" y="3189605"/>
                  <a:pt x="0" y="2054781"/>
                </a:cubicBezTo>
                <a:cubicBezTo>
                  <a:pt x="0" y="919957"/>
                  <a:pt x="919957" y="0"/>
                  <a:pt x="2054781" y="0"/>
                </a:cubicBezTo>
                <a:close/>
              </a:path>
            </a:pathLst>
          </a:custGeom>
          <a:solidFill>
            <a:schemeClr val="bg1">
              <a:alpha val="25000"/>
            </a:schemeClr>
          </a:solidFill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C983411D-901F-4574-9926-33415AA92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60087" y="1713004"/>
            <a:ext cx="274320" cy="365760"/>
          </a:xfrm>
          <a:prstGeom prst="ellipse">
            <a:avLst/>
          </a:pr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Peter-f-drucker">
            <a:extLst>
              <a:ext uri="{FF2B5EF4-FFF2-40B4-BE49-F238E27FC236}">
                <a16:creationId xmlns:a16="http://schemas.microsoft.com/office/drawing/2014/main" id="{298D383B-5BB2-42E2-B66C-2D8B365851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3"/>
          <a:stretch/>
        </p:blipFill>
        <p:spPr bwMode="auto">
          <a:xfrm>
            <a:off x="2512313" y="1835841"/>
            <a:ext cx="2743200" cy="3657600"/>
          </a:xfrm>
          <a:custGeom>
            <a:avLst/>
            <a:gdLst/>
            <a:ahLst/>
            <a:cxnLst/>
            <a:rect l="l" t="t" r="r" b="b"/>
            <a:pathLst>
              <a:path w="3657600" h="3657600">
                <a:moveTo>
                  <a:pt x="1828800" y="0"/>
                </a:moveTo>
                <a:cubicBezTo>
                  <a:pt x="2838818" y="0"/>
                  <a:pt x="3657600" y="818782"/>
                  <a:pt x="3657600" y="1828800"/>
                </a:cubicBezTo>
                <a:cubicBezTo>
                  <a:pt x="3657600" y="2838818"/>
                  <a:pt x="2838818" y="3657600"/>
                  <a:pt x="1828800" y="3657600"/>
                </a:cubicBezTo>
                <a:cubicBezTo>
                  <a:pt x="818782" y="3657600"/>
                  <a:pt x="0" y="2838818"/>
                  <a:pt x="0" y="1828800"/>
                </a:cubicBezTo>
                <a:cubicBezTo>
                  <a:pt x="0" y="818782"/>
                  <a:pt x="818782" y="0"/>
                  <a:pt x="182880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505737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E84BE960-D658-4194-94BA-C205D11AB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75735"/>
            <a:ext cx="8229600" cy="3906530"/>
          </a:xfrm>
        </p:spPr>
        <p:txBody>
          <a:bodyPr>
            <a:normAutofit fontScale="90000"/>
          </a:bodyPr>
          <a:lstStyle/>
          <a:p>
            <a:r>
              <a:rPr lang="cs-CZ" b="1" i="1" dirty="0"/>
              <a:t>Řízení zůstane základní</a:t>
            </a:r>
            <a:br>
              <a:rPr lang="cs-CZ" b="1" i="1" dirty="0"/>
            </a:br>
            <a:r>
              <a:rPr lang="cs-CZ" b="1" i="1" dirty="0"/>
              <a:t>a dominantní institucí snad tak dlouho, jak bude trvat západní civilizace.“</a:t>
            </a:r>
            <a:br>
              <a:rPr lang="cs-CZ" b="1" i="1" dirty="0"/>
            </a:br>
            <a:br>
              <a:rPr lang="cs-CZ" b="1" i="1" dirty="0"/>
            </a:br>
            <a:r>
              <a:rPr lang="cs-CZ" b="1" i="1" dirty="0"/>
              <a:t>(Peter F. </a:t>
            </a:r>
            <a:r>
              <a:rPr lang="cs-CZ" b="1" i="1" dirty="0" err="1"/>
              <a:t>Drucker</a:t>
            </a:r>
            <a:r>
              <a:rPr lang="cs-CZ" b="1" i="1" dirty="0"/>
              <a:t>)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214624987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D1A459-0A11-4C5D-94E6-46CE156B0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798"/>
            <a:ext cx="8229600" cy="908819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ŘÍZENÍ PODLE CÍLŮ V PRAXI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2D57BB-6C04-45D5-98CA-771859744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361" y="1991031"/>
            <a:ext cx="8944897" cy="3908324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/>
              <a:t>Řízení podle cílů je především velmi přirozená.</a:t>
            </a:r>
          </a:p>
          <a:p>
            <a:r>
              <a:rPr lang="cs-CZ" b="1" dirty="0"/>
              <a:t>Dává důraz na výsledek namísto způsobu jeho dosažení.</a:t>
            </a:r>
          </a:p>
          <a:p>
            <a:r>
              <a:rPr lang="cs-CZ" b="1" dirty="0"/>
              <a:t>Dává větší volnost realizátorům úkolu (manažerům, ale i řadovým pracovníkům), kterým je umožněno rozhodnout se jaký způsob dosažení cíle je nejvhodnější (je tedy v protikladu např. vůči </a:t>
            </a:r>
            <a:r>
              <a:rPr lang="cs-CZ" b="1" dirty="0" err="1"/>
              <a:t>mikromanagementu</a:t>
            </a:r>
            <a:r>
              <a:rPr lang="cs-CZ" b="1" dirty="0"/>
              <a:t>).</a:t>
            </a:r>
          </a:p>
          <a:p>
            <a:r>
              <a:rPr lang="cs-CZ" b="1" dirty="0"/>
              <a:t>Odpovědnost za splnění cíle a za vhodně zvolenou cestu k němu je přenesena na realizátora.</a:t>
            </a:r>
          </a:p>
          <a:p>
            <a:r>
              <a:rPr lang="cs-CZ" b="1" dirty="0"/>
              <a:t>K této odpovědnosti musí mít také odpovídající </a:t>
            </a:r>
            <a:r>
              <a:rPr lang="cs-CZ" b="1" dirty="0" err="1"/>
              <a:t>pravomoce</a:t>
            </a:r>
            <a:r>
              <a:rPr lang="cs-CZ" b="1" u="sng" dirty="0"/>
              <a:t>.</a:t>
            </a:r>
          </a:p>
          <a:p>
            <a:r>
              <a:rPr lang="cs-CZ" b="1" dirty="0"/>
              <a:t>Metodu řízení podle cílů můžeme použít prakticky použít kdekoliv.</a:t>
            </a:r>
          </a:p>
          <a:p>
            <a:r>
              <a:rPr lang="cs-CZ" b="1" dirty="0"/>
              <a:t>Její nevýraznější omezení je v tom, že přirozeně vyžaduje manažery, kteří jsou schopni samostatné práce a umí stanovit správně postup k dosažení stanovených cílů.</a:t>
            </a:r>
          </a:p>
        </p:txBody>
      </p:sp>
    </p:spTree>
    <p:extLst>
      <p:ext uri="{BB962C8B-B14F-4D97-AF65-F5344CB8AC3E}">
        <p14:creationId xmlns:p14="http://schemas.microsoft.com/office/powerpoint/2010/main" val="2350878171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37F175-FE2E-4E0B-B496-EA18C4326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PESTLE ANALÝZA</a:t>
            </a:r>
          </a:p>
        </p:txBody>
      </p:sp>
    </p:spTree>
    <p:extLst>
      <p:ext uri="{BB962C8B-B14F-4D97-AF65-F5344CB8AC3E}">
        <p14:creationId xmlns:p14="http://schemas.microsoft.com/office/powerpoint/2010/main" val="2213568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7DB682-54C5-467E-8A09-73BC0ECA3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ŘÍZENÍ VÝROBY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6E4CB4-7083-4E28-BC08-AA91B771B6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/>
              <a:t>ABC-D, BOA (</a:t>
            </a:r>
            <a:r>
              <a:rPr lang="cs-CZ" b="1" dirty="0" err="1"/>
              <a:t>Belastungorientiere</a:t>
            </a:r>
            <a:r>
              <a:rPr lang="cs-CZ" b="1" dirty="0"/>
              <a:t> </a:t>
            </a:r>
            <a:r>
              <a:rPr lang="cs-CZ" b="1" dirty="0" err="1"/>
              <a:t>Auftragsfreigabe</a:t>
            </a:r>
            <a:r>
              <a:rPr lang="cs-CZ" b="1" dirty="0"/>
              <a:t>), CIM (</a:t>
            </a:r>
            <a:r>
              <a:rPr lang="cs-CZ" b="1" dirty="0" err="1"/>
              <a:t>Computer</a:t>
            </a:r>
            <a:r>
              <a:rPr lang="cs-CZ" b="1" dirty="0"/>
              <a:t> </a:t>
            </a:r>
            <a:r>
              <a:rPr lang="cs-CZ" b="1" dirty="0" err="1"/>
              <a:t>Integrated</a:t>
            </a:r>
            <a:r>
              <a:rPr lang="cs-CZ" b="1" dirty="0"/>
              <a:t> Management), CRP (</a:t>
            </a:r>
            <a:r>
              <a:rPr lang="cs-CZ" b="1" dirty="0" err="1"/>
              <a:t>Capacity</a:t>
            </a:r>
            <a:r>
              <a:rPr lang="cs-CZ" b="1" dirty="0"/>
              <a:t> </a:t>
            </a:r>
            <a:r>
              <a:rPr lang="cs-CZ" b="1" dirty="0" err="1"/>
              <a:t>Resource</a:t>
            </a:r>
            <a:r>
              <a:rPr lang="cs-CZ" b="1" dirty="0"/>
              <a:t> </a:t>
            </a:r>
            <a:r>
              <a:rPr lang="cs-CZ" b="1" dirty="0" err="1"/>
              <a:t>Planning</a:t>
            </a:r>
            <a:r>
              <a:rPr lang="cs-CZ" b="1" dirty="0"/>
              <a:t>), DBR (</a:t>
            </a:r>
            <a:r>
              <a:rPr lang="cs-CZ" b="1" dirty="0" err="1"/>
              <a:t>Drum</a:t>
            </a:r>
            <a:r>
              <a:rPr lang="cs-CZ" b="1" dirty="0"/>
              <a:t> Buffer Rope), JIT (Just-in-</a:t>
            </a:r>
            <a:r>
              <a:rPr lang="cs-CZ" b="1" dirty="0" err="1"/>
              <a:t>time</a:t>
            </a:r>
            <a:r>
              <a:rPr lang="cs-CZ" b="1" dirty="0"/>
              <a:t>), MRP (</a:t>
            </a:r>
            <a:r>
              <a:rPr lang="cs-CZ" b="1" dirty="0" err="1"/>
              <a:t>Material</a:t>
            </a:r>
            <a:r>
              <a:rPr lang="cs-CZ" b="1" dirty="0"/>
              <a:t> </a:t>
            </a:r>
            <a:r>
              <a:rPr lang="cs-CZ" b="1" dirty="0" err="1"/>
              <a:t>Requirements</a:t>
            </a:r>
            <a:r>
              <a:rPr lang="cs-CZ" b="1" dirty="0"/>
              <a:t> </a:t>
            </a:r>
            <a:r>
              <a:rPr lang="cs-CZ" b="1" dirty="0" err="1"/>
              <a:t>Planning</a:t>
            </a:r>
            <a:r>
              <a:rPr lang="cs-CZ" b="1" dirty="0"/>
              <a:t>), MRP II (</a:t>
            </a:r>
            <a:r>
              <a:rPr lang="cs-CZ" b="1" dirty="0" err="1"/>
              <a:t>Manufacturing</a:t>
            </a:r>
            <a:r>
              <a:rPr lang="cs-CZ" b="1" dirty="0"/>
              <a:t> </a:t>
            </a:r>
            <a:r>
              <a:rPr lang="cs-CZ" b="1" dirty="0" err="1"/>
              <a:t>Resource</a:t>
            </a:r>
            <a:r>
              <a:rPr lang="cs-CZ" b="1" dirty="0"/>
              <a:t> </a:t>
            </a:r>
            <a:r>
              <a:rPr lang="cs-CZ" b="1" dirty="0" err="1"/>
              <a:t>Planning</a:t>
            </a:r>
            <a:r>
              <a:rPr lang="cs-CZ" b="1" dirty="0"/>
              <a:t>), ERP (</a:t>
            </a:r>
            <a:r>
              <a:rPr lang="cs-CZ" b="1" dirty="0" err="1"/>
              <a:t>Enterprise</a:t>
            </a:r>
            <a:r>
              <a:rPr lang="cs-CZ" b="1" dirty="0"/>
              <a:t> </a:t>
            </a:r>
            <a:r>
              <a:rPr lang="cs-CZ" b="1" dirty="0" err="1"/>
              <a:t>Resource</a:t>
            </a:r>
            <a:r>
              <a:rPr lang="cs-CZ" b="1" dirty="0"/>
              <a:t> </a:t>
            </a:r>
            <a:r>
              <a:rPr lang="cs-CZ" b="1" dirty="0" err="1"/>
              <a:t>Planning</a:t>
            </a:r>
            <a:r>
              <a:rPr lang="cs-CZ" b="1" dirty="0"/>
              <a:t>), KANBAN, FIFO (</a:t>
            </a:r>
            <a:r>
              <a:rPr lang="cs-CZ" b="1" dirty="0" err="1"/>
              <a:t>First</a:t>
            </a:r>
            <a:r>
              <a:rPr lang="cs-CZ" b="1" dirty="0"/>
              <a:t> In </a:t>
            </a:r>
            <a:r>
              <a:rPr lang="cs-CZ" b="1" dirty="0" err="1"/>
              <a:t>First</a:t>
            </a:r>
            <a:r>
              <a:rPr lang="cs-CZ" b="1" dirty="0"/>
              <a:t> </a:t>
            </a:r>
            <a:r>
              <a:rPr lang="cs-CZ" b="1" dirty="0" err="1"/>
              <a:t>Out</a:t>
            </a:r>
            <a:r>
              <a:rPr lang="cs-CZ" b="1" dirty="0"/>
              <a:t>), FEFO (</a:t>
            </a:r>
            <a:r>
              <a:rPr lang="cs-CZ" b="1" dirty="0" err="1"/>
              <a:t>First</a:t>
            </a:r>
            <a:r>
              <a:rPr lang="cs-CZ" b="1" dirty="0"/>
              <a:t> </a:t>
            </a:r>
            <a:r>
              <a:rPr lang="cs-CZ" b="1" dirty="0" err="1"/>
              <a:t>Epired</a:t>
            </a:r>
            <a:r>
              <a:rPr lang="cs-CZ" b="1" dirty="0"/>
              <a:t>, </a:t>
            </a:r>
            <a:r>
              <a:rPr lang="cs-CZ" b="1" dirty="0" err="1"/>
              <a:t>First</a:t>
            </a:r>
            <a:r>
              <a:rPr lang="cs-CZ" b="1" dirty="0"/>
              <a:t> </a:t>
            </a:r>
            <a:r>
              <a:rPr lang="cs-CZ" b="1" dirty="0" err="1"/>
              <a:t>Out</a:t>
            </a:r>
            <a:r>
              <a:rPr lang="cs-CZ" b="1" dirty="0"/>
              <a:t>), HIFO (</a:t>
            </a:r>
            <a:r>
              <a:rPr lang="cs-CZ" b="1" dirty="0" err="1"/>
              <a:t>Highest</a:t>
            </a:r>
            <a:r>
              <a:rPr lang="cs-CZ" b="1" dirty="0"/>
              <a:t> In </a:t>
            </a:r>
            <a:r>
              <a:rPr lang="cs-CZ" b="1" dirty="0" err="1"/>
              <a:t>First</a:t>
            </a:r>
            <a:r>
              <a:rPr lang="cs-CZ" b="1" dirty="0"/>
              <a:t> </a:t>
            </a:r>
            <a:r>
              <a:rPr lang="cs-CZ" b="1" dirty="0" err="1"/>
              <a:t>Out</a:t>
            </a:r>
            <a:r>
              <a:rPr lang="cs-CZ" b="1" dirty="0"/>
              <a:t>), LIFO (</a:t>
            </a:r>
            <a:r>
              <a:rPr lang="cs-CZ" b="1" dirty="0" err="1"/>
              <a:t>Lowest</a:t>
            </a:r>
            <a:r>
              <a:rPr lang="cs-CZ" b="1" dirty="0"/>
              <a:t> In </a:t>
            </a:r>
            <a:r>
              <a:rPr lang="cs-CZ" b="1" dirty="0" err="1"/>
              <a:t>First</a:t>
            </a:r>
            <a:r>
              <a:rPr lang="cs-CZ" b="1" dirty="0"/>
              <a:t> </a:t>
            </a:r>
            <a:r>
              <a:rPr lang="cs-CZ" b="1" dirty="0" err="1"/>
              <a:t>Out</a:t>
            </a:r>
            <a:r>
              <a:rPr lang="cs-CZ" b="1" dirty="0"/>
              <a:t>), </a:t>
            </a:r>
            <a:r>
              <a:rPr lang="cs-CZ" b="1" dirty="0" err="1"/>
              <a:t>Lean</a:t>
            </a:r>
            <a:r>
              <a:rPr lang="cs-CZ" b="1" dirty="0"/>
              <a:t> </a:t>
            </a:r>
            <a:r>
              <a:rPr lang="cs-CZ" b="1" dirty="0" err="1"/>
              <a:t>Production</a:t>
            </a:r>
            <a:r>
              <a:rPr lang="cs-CZ" b="1" dirty="0"/>
              <a:t>, BCG matice, </a:t>
            </a:r>
            <a:r>
              <a:rPr lang="cs-CZ" b="1" dirty="0" err="1"/>
              <a:t>Paretovo</a:t>
            </a:r>
            <a:r>
              <a:rPr lang="cs-CZ" b="1" dirty="0"/>
              <a:t> pravidlo, VRIO analýza, ISO 9001, ISO 14000.</a:t>
            </a:r>
          </a:p>
        </p:txBody>
      </p:sp>
    </p:spTree>
    <p:extLst>
      <p:ext uri="{BB962C8B-B14F-4D97-AF65-F5344CB8AC3E}">
        <p14:creationId xmlns:p14="http://schemas.microsoft.com/office/powerpoint/2010/main" val="2164087248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9EC2AAF6-5CA8-4679-A870-22CE2B215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1605" y="274638"/>
            <a:ext cx="4291781" cy="728252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PESTLE ANALÝZA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7FA3D2F-E28A-4023-BB9F-AFEE04FB7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361" y="1098755"/>
            <a:ext cx="8908025" cy="5027408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PESTLE</a:t>
            </a:r>
            <a:r>
              <a:rPr lang="cs-CZ" b="1" dirty="0"/>
              <a:t> analýza je analytická technika sloužící ke strategické analýze okolního prostředí organizace.</a:t>
            </a:r>
          </a:p>
          <a:p>
            <a:r>
              <a:rPr lang="cs-CZ" b="1" dirty="0"/>
              <a:t>PESTLE (někdy PESTEL) je akronym a jednotlivá písmena znamenají různé typy vnějších faktorů:</a:t>
            </a:r>
          </a:p>
          <a:p>
            <a:pPr lvl="1"/>
            <a:r>
              <a:rPr lang="cs-CZ" b="1" dirty="0">
                <a:solidFill>
                  <a:srgbClr val="FF0000"/>
                </a:solidFill>
              </a:rPr>
              <a:t>P</a:t>
            </a:r>
            <a:r>
              <a:rPr lang="cs-CZ" b="1" dirty="0"/>
              <a:t> – </a:t>
            </a:r>
            <a:r>
              <a:rPr lang="cs-CZ" b="1" dirty="0" err="1">
                <a:solidFill>
                  <a:srgbClr val="00B0F0"/>
                </a:solidFill>
              </a:rPr>
              <a:t>Political</a:t>
            </a:r>
            <a:r>
              <a:rPr lang="cs-CZ" b="1" dirty="0"/>
              <a:t> - politické – existující a potenciální působení politických vlivů,</a:t>
            </a:r>
          </a:p>
          <a:p>
            <a:pPr lvl="1"/>
            <a:r>
              <a:rPr lang="cs-CZ" b="1" dirty="0">
                <a:solidFill>
                  <a:srgbClr val="FF0000"/>
                </a:solidFill>
              </a:rPr>
              <a:t>E </a:t>
            </a:r>
            <a:r>
              <a:rPr lang="cs-CZ" b="1" dirty="0"/>
              <a:t>– </a:t>
            </a:r>
            <a:r>
              <a:rPr lang="cs-CZ" b="1" dirty="0" err="1">
                <a:solidFill>
                  <a:srgbClr val="00B0F0"/>
                </a:solidFill>
              </a:rPr>
              <a:t>Economical</a:t>
            </a:r>
            <a:r>
              <a:rPr lang="cs-CZ" b="1" dirty="0"/>
              <a:t> - ekonomické – působení a vliv místní, národní</a:t>
            </a:r>
            <a:br>
              <a:rPr lang="cs-CZ" b="1" dirty="0"/>
            </a:br>
            <a:r>
              <a:rPr lang="cs-CZ" b="1" dirty="0"/>
              <a:t>a světové ekonomiky,</a:t>
            </a:r>
          </a:p>
          <a:p>
            <a:pPr lvl="1"/>
            <a:r>
              <a:rPr lang="cs-CZ" b="1" dirty="0">
                <a:solidFill>
                  <a:srgbClr val="FF0000"/>
                </a:solidFill>
              </a:rPr>
              <a:t>S</a:t>
            </a:r>
            <a:r>
              <a:rPr lang="cs-CZ" b="1" dirty="0"/>
              <a:t> – </a:t>
            </a:r>
            <a:r>
              <a:rPr lang="cs-CZ" b="1" dirty="0" err="1">
                <a:solidFill>
                  <a:srgbClr val="00B0F0"/>
                </a:solidFill>
              </a:rPr>
              <a:t>Social</a:t>
            </a:r>
            <a:r>
              <a:rPr lang="cs-CZ" b="1" dirty="0"/>
              <a:t> - sociální – průmět sociálních změn dovnitř organizace, součástí jsou i kulturní vlivy (lokální, národní, regionální, světové),</a:t>
            </a:r>
          </a:p>
          <a:p>
            <a:pPr lvl="1"/>
            <a:r>
              <a:rPr lang="cs-CZ" b="1" dirty="0">
                <a:solidFill>
                  <a:srgbClr val="FF0000"/>
                </a:solidFill>
              </a:rPr>
              <a:t>T</a:t>
            </a:r>
            <a:r>
              <a:rPr lang="cs-CZ" b="1" dirty="0"/>
              <a:t> – </a:t>
            </a:r>
            <a:r>
              <a:rPr lang="cs-CZ" b="1" dirty="0" err="1">
                <a:solidFill>
                  <a:srgbClr val="00B0F0"/>
                </a:solidFill>
              </a:rPr>
              <a:t>Technological</a:t>
            </a:r>
            <a:r>
              <a:rPr lang="cs-CZ" b="1" dirty="0"/>
              <a:t> - technologické – dopady stávajících, nových</a:t>
            </a:r>
            <a:br>
              <a:rPr lang="cs-CZ" b="1" dirty="0"/>
            </a:br>
            <a:r>
              <a:rPr lang="cs-CZ" b="1" dirty="0"/>
              <a:t>a vyspělých technologií,</a:t>
            </a:r>
          </a:p>
          <a:p>
            <a:pPr lvl="1"/>
            <a:r>
              <a:rPr lang="cs-CZ" b="1" dirty="0">
                <a:solidFill>
                  <a:srgbClr val="FF0000"/>
                </a:solidFill>
              </a:rPr>
              <a:t>L</a:t>
            </a:r>
            <a:r>
              <a:rPr lang="cs-CZ" b="1" dirty="0"/>
              <a:t> – </a:t>
            </a:r>
            <a:r>
              <a:rPr lang="cs-CZ" b="1" dirty="0" err="1">
                <a:solidFill>
                  <a:srgbClr val="00B0F0"/>
                </a:solidFill>
              </a:rPr>
              <a:t>Legal</a:t>
            </a:r>
            <a:r>
              <a:rPr lang="cs-CZ" b="1" dirty="0"/>
              <a:t> - legislativní – vlivy národní, evropské a mezinárodní</a:t>
            </a:r>
            <a:br>
              <a:rPr lang="cs-CZ" b="1" dirty="0"/>
            </a:br>
            <a:r>
              <a:rPr lang="cs-CZ" b="1" dirty="0"/>
              <a:t>legislativy,</a:t>
            </a:r>
          </a:p>
          <a:p>
            <a:pPr lvl="1"/>
            <a:r>
              <a:rPr lang="cs-CZ" b="1" dirty="0">
                <a:solidFill>
                  <a:srgbClr val="FF0000"/>
                </a:solidFill>
              </a:rPr>
              <a:t>E</a:t>
            </a:r>
            <a:r>
              <a:rPr lang="cs-CZ" b="1" dirty="0"/>
              <a:t> – </a:t>
            </a:r>
            <a:r>
              <a:rPr lang="cs-CZ" b="1" dirty="0" err="1">
                <a:solidFill>
                  <a:srgbClr val="00B0F0"/>
                </a:solidFill>
              </a:rPr>
              <a:t>Ecological</a:t>
            </a:r>
            <a:r>
              <a:rPr lang="cs-CZ" b="1" dirty="0"/>
              <a:t> - ekologické (environmentální) – místní, národní</a:t>
            </a:r>
            <a:br>
              <a:rPr lang="cs-CZ" b="1" dirty="0"/>
            </a:br>
            <a:r>
              <a:rPr lang="cs-CZ" b="1" dirty="0"/>
              <a:t>a světová problematika životního prostředí a otázky jejího řešení.</a:t>
            </a:r>
          </a:p>
        </p:txBody>
      </p:sp>
    </p:spTree>
    <p:extLst>
      <p:ext uri="{BB962C8B-B14F-4D97-AF65-F5344CB8AC3E}">
        <p14:creationId xmlns:p14="http://schemas.microsoft.com/office/powerpoint/2010/main" val="2716353101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0B85BC-90F6-4359-87C4-7BBBFF008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5187"/>
            <a:ext cx="8229600" cy="960438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PODSTATA PESTLE ANALÝZY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4B4A3E-9F91-403D-BF9C-B1D4A3784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3439"/>
            <a:ext cx="8229600" cy="4422724"/>
          </a:xfrm>
        </p:spPr>
        <p:txBody>
          <a:bodyPr>
            <a:normAutofit/>
          </a:bodyPr>
          <a:lstStyle/>
          <a:p>
            <a:r>
              <a:rPr lang="cs-CZ" b="1" dirty="0"/>
              <a:t>Podstatou PESTLE analýzy je identifikovat pro každou skupinu faktorů ty nejvýznamnější jevy, události, rizika a vlivy, které ovlivňují nebo budou ovlivňovat organizaci.</a:t>
            </a:r>
          </a:p>
          <a:p>
            <a:r>
              <a:rPr lang="cs-CZ" b="1" dirty="0"/>
              <a:t>Metoda PESTLE je součástí metod používaných v oblasti analýzy dopadů.</a:t>
            </a:r>
          </a:p>
          <a:p>
            <a:r>
              <a:rPr lang="cs-CZ" b="1" dirty="0"/>
              <a:t>Někdy bývá použita jako vstup analýzy vnějšího prostředí do SWOT analýzy.</a:t>
            </a:r>
          </a:p>
        </p:txBody>
      </p:sp>
    </p:spTree>
    <p:extLst>
      <p:ext uri="{BB962C8B-B14F-4D97-AF65-F5344CB8AC3E}">
        <p14:creationId xmlns:p14="http://schemas.microsoft.com/office/powerpoint/2010/main" val="1113723754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50B361-2852-4602-8608-70FB5391D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67812"/>
            <a:ext cx="8229600" cy="849825"/>
          </a:xfrm>
        </p:spPr>
        <p:txBody>
          <a:bodyPr>
            <a:no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ZJEDNODUŠENÁ VARIANTA – PEST ANALÝZA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FE03FA-351B-4D36-B6E0-9BDB227EF7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b="1" dirty="0"/>
              <a:t>Někdy se používá také podobná zjednodušená varianta nazývaná </a:t>
            </a:r>
            <a:r>
              <a:rPr lang="cs-CZ" b="1" dirty="0">
                <a:solidFill>
                  <a:srgbClr val="FF0000"/>
                </a:solidFill>
              </a:rPr>
              <a:t>PEST</a:t>
            </a:r>
            <a:r>
              <a:rPr lang="cs-CZ" b="1" dirty="0"/>
              <a:t> analýza:</a:t>
            </a:r>
          </a:p>
          <a:p>
            <a:pPr lvl="1"/>
            <a:r>
              <a:rPr lang="cs-CZ" b="1" dirty="0">
                <a:solidFill>
                  <a:srgbClr val="FF0000"/>
                </a:solidFill>
              </a:rPr>
              <a:t>P</a:t>
            </a:r>
            <a:r>
              <a:rPr lang="cs-CZ" b="1" dirty="0"/>
              <a:t> – </a:t>
            </a:r>
            <a:r>
              <a:rPr lang="cs-CZ" b="1" dirty="0">
                <a:solidFill>
                  <a:srgbClr val="00B0F0"/>
                </a:solidFill>
              </a:rPr>
              <a:t>politické</a:t>
            </a:r>
            <a:r>
              <a:rPr lang="cs-CZ" b="1" dirty="0"/>
              <a:t> – existující a potenciální působení politických vlivů</a:t>
            </a:r>
          </a:p>
          <a:p>
            <a:pPr lvl="1"/>
            <a:r>
              <a:rPr lang="cs-CZ" b="1" dirty="0">
                <a:solidFill>
                  <a:srgbClr val="FF0000"/>
                </a:solidFill>
              </a:rPr>
              <a:t>E</a:t>
            </a:r>
            <a:r>
              <a:rPr lang="cs-CZ" b="1" dirty="0"/>
              <a:t> – </a:t>
            </a:r>
            <a:r>
              <a:rPr lang="cs-CZ" b="1" dirty="0">
                <a:solidFill>
                  <a:srgbClr val="00B0F0"/>
                </a:solidFill>
              </a:rPr>
              <a:t>ekonomické</a:t>
            </a:r>
            <a:r>
              <a:rPr lang="cs-CZ" b="1" dirty="0"/>
              <a:t> – působení a vliv místní, národní</a:t>
            </a:r>
            <a:br>
              <a:rPr lang="cs-CZ" b="1" dirty="0"/>
            </a:br>
            <a:r>
              <a:rPr lang="cs-CZ" b="1" dirty="0"/>
              <a:t>a světové ekonomiky</a:t>
            </a:r>
          </a:p>
          <a:p>
            <a:pPr lvl="1"/>
            <a:r>
              <a:rPr lang="cs-CZ" b="1" dirty="0">
                <a:solidFill>
                  <a:srgbClr val="FF0000"/>
                </a:solidFill>
              </a:rPr>
              <a:t>S</a:t>
            </a:r>
            <a:r>
              <a:rPr lang="cs-CZ" b="1" dirty="0"/>
              <a:t> – </a:t>
            </a:r>
            <a:r>
              <a:rPr lang="cs-CZ" b="1" dirty="0">
                <a:solidFill>
                  <a:srgbClr val="00B0F0"/>
                </a:solidFill>
              </a:rPr>
              <a:t>sociální</a:t>
            </a:r>
            <a:r>
              <a:rPr lang="cs-CZ" b="1" dirty="0"/>
              <a:t> – průmět sociálních změn dovnitř organizace</a:t>
            </a:r>
          </a:p>
          <a:p>
            <a:pPr lvl="1"/>
            <a:r>
              <a:rPr lang="cs-CZ" b="1" dirty="0">
                <a:solidFill>
                  <a:srgbClr val="FF0000"/>
                </a:solidFill>
              </a:rPr>
              <a:t>T</a:t>
            </a:r>
            <a:r>
              <a:rPr lang="cs-CZ" b="1" dirty="0"/>
              <a:t> – </a:t>
            </a:r>
            <a:r>
              <a:rPr lang="cs-CZ" b="1" dirty="0">
                <a:solidFill>
                  <a:srgbClr val="00B0F0"/>
                </a:solidFill>
              </a:rPr>
              <a:t>technologické </a:t>
            </a:r>
            <a:r>
              <a:rPr lang="cs-CZ" b="1" dirty="0"/>
              <a:t>– dopady nových a vyspělých technologií</a:t>
            </a:r>
          </a:p>
        </p:txBody>
      </p:sp>
    </p:spTree>
    <p:extLst>
      <p:ext uri="{BB962C8B-B14F-4D97-AF65-F5344CB8AC3E}">
        <p14:creationId xmlns:p14="http://schemas.microsoft.com/office/powerpoint/2010/main" val="2591117207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134">
            <a:extLst>
              <a:ext uri="{FF2B5EF4-FFF2-40B4-BE49-F238E27FC236}">
                <a16:creationId xmlns:a16="http://schemas.microsoft.com/office/drawing/2014/main" id="{BEE73255-8084-4DF9-BB0B-15EAC92E2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40FAC63-455C-4794-89C3-8C48765BE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953" y="640081"/>
            <a:ext cx="1956491" cy="5257799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FF0000"/>
                </a:solidFill>
              </a:rPr>
              <a:t>PESTEL ANALÝZA</a:t>
            </a:r>
          </a:p>
        </p:txBody>
      </p:sp>
      <p:sp>
        <p:nvSpPr>
          <p:cNvPr id="4101" name="Rounded Rectangle 9">
            <a:extLst>
              <a:ext uri="{FF2B5EF4-FFF2-40B4-BE49-F238E27FC236}">
                <a16:creationId xmlns:a16="http://schemas.microsoft.com/office/drawing/2014/main" id="{67048353-8981-459A-9BC6-9711CE462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85050" y="484632"/>
            <a:ext cx="6096762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Univerzita Pardubice. Fakulta ekonomicko-správní Ústav podnikové ekonomiky  a managementu - PDF Free Download">
            <a:extLst>
              <a:ext uri="{FF2B5EF4-FFF2-40B4-BE49-F238E27FC236}">
                <a16:creationId xmlns:a16="http://schemas.microsoft.com/office/drawing/2014/main" id="{DCFC6DDA-918D-4AE4-9981-E535742660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-1"/>
          <a:stretch/>
        </p:blipFill>
        <p:spPr bwMode="auto">
          <a:xfrm>
            <a:off x="3047223" y="942538"/>
            <a:ext cx="5372416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923757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C84241-86E8-487C-966E-E13F5131C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19432"/>
            <a:ext cx="8229600" cy="857199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ALTERNATIVNÍ ANALÝZY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67B3FD-5C92-4C60-AB9F-8AD4502B2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39" y="1696065"/>
            <a:ext cx="8944895" cy="4430098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Někdy se používá název/zkratka STEEPLED analýza, kdy jsou faktory identické jako u PESTLE, ale jsou přidány etické (</a:t>
            </a:r>
            <a:r>
              <a:rPr lang="cs-CZ" b="1" dirty="0" err="1"/>
              <a:t>Ethics</a:t>
            </a:r>
            <a:r>
              <a:rPr lang="cs-CZ" b="1" dirty="0"/>
              <a:t>) a demografické (</a:t>
            </a:r>
            <a:r>
              <a:rPr lang="cs-CZ" b="1" dirty="0" err="1"/>
              <a:t>Demographic</a:t>
            </a:r>
            <a:r>
              <a:rPr lang="cs-CZ" b="1" dirty="0"/>
              <a:t>) faktory.</a:t>
            </a:r>
          </a:p>
          <a:p>
            <a:r>
              <a:rPr lang="cs-CZ" b="1" dirty="0"/>
              <a:t>Alternativně se používá také název </a:t>
            </a:r>
            <a:r>
              <a:rPr lang="cs-CZ" b="1" dirty="0">
                <a:solidFill>
                  <a:srgbClr val="FF0000"/>
                </a:solidFill>
              </a:rPr>
              <a:t>STEER</a:t>
            </a:r>
            <a:r>
              <a:rPr lang="cs-CZ" b="1" dirty="0"/>
              <a:t> analýza, kdy jsou v podstatě identické faktory uspořádány takto:</a:t>
            </a:r>
          </a:p>
          <a:p>
            <a:pPr lvl="1"/>
            <a:r>
              <a:rPr lang="cs-CZ" b="1" dirty="0">
                <a:solidFill>
                  <a:srgbClr val="FF0000"/>
                </a:solidFill>
              </a:rPr>
              <a:t>S</a:t>
            </a:r>
            <a:r>
              <a:rPr lang="cs-CZ" b="1" dirty="0"/>
              <a:t> - </a:t>
            </a:r>
            <a:r>
              <a:rPr lang="cs-CZ" b="1" dirty="0">
                <a:solidFill>
                  <a:srgbClr val="00B0F0"/>
                </a:solidFill>
              </a:rPr>
              <a:t>socio-</a:t>
            </a:r>
            <a:r>
              <a:rPr lang="cs-CZ" b="1" dirty="0" err="1">
                <a:solidFill>
                  <a:srgbClr val="00B0F0"/>
                </a:solidFill>
              </a:rPr>
              <a:t>cultural</a:t>
            </a:r>
            <a:r>
              <a:rPr lang="cs-CZ" b="1" dirty="0">
                <a:solidFill>
                  <a:srgbClr val="00B0F0"/>
                </a:solidFill>
              </a:rPr>
              <a:t> </a:t>
            </a:r>
            <a:r>
              <a:rPr lang="cs-CZ" b="1" dirty="0"/>
              <a:t>- socio-kulturní faktory</a:t>
            </a:r>
          </a:p>
          <a:p>
            <a:pPr lvl="1"/>
            <a:r>
              <a:rPr lang="cs-CZ" b="1" dirty="0">
                <a:solidFill>
                  <a:srgbClr val="FF0000"/>
                </a:solidFill>
              </a:rPr>
              <a:t>T </a:t>
            </a:r>
            <a:r>
              <a:rPr lang="cs-CZ" b="1" dirty="0"/>
              <a:t>- </a:t>
            </a:r>
            <a:r>
              <a:rPr lang="cs-CZ" b="1" dirty="0" err="1">
                <a:solidFill>
                  <a:srgbClr val="00B0F0"/>
                </a:solidFill>
              </a:rPr>
              <a:t>technological</a:t>
            </a:r>
            <a:r>
              <a:rPr lang="cs-CZ" b="1" dirty="0"/>
              <a:t> - technologické faktory</a:t>
            </a:r>
          </a:p>
          <a:p>
            <a:pPr lvl="1"/>
            <a:r>
              <a:rPr lang="cs-CZ" b="1" dirty="0">
                <a:solidFill>
                  <a:srgbClr val="FF0000"/>
                </a:solidFill>
              </a:rPr>
              <a:t>E</a:t>
            </a:r>
            <a:r>
              <a:rPr lang="cs-CZ" b="1" dirty="0"/>
              <a:t> - </a:t>
            </a:r>
            <a:r>
              <a:rPr lang="cs-CZ" b="1" dirty="0" err="1">
                <a:solidFill>
                  <a:srgbClr val="00B0F0"/>
                </a:solidFill>
              </a:rPr>
              <a:t>economic</a:t>
            </a:r>
            <a:r>
              <a:rPr lang="cs-CZ" b="1" dirty="0"/>
              <a:t> - ekonomické faktory</a:t>
            </a:r>
          </a:p>
          <a:p>
            <a:pPr lvl="1"/>
            <a:r>
              <a:rPr lang="cs-CZ" b="1" dirty="0">
                <a:solidFill>
                  <a:srgbClr val="FF0000"/>
                </a:solidFill>
              </a:rPr>
              <a:t>E</a:t>
            </a:r>
            <a:r>
              <a:rPr lang="cs-CZ" b="1" dirty="0"/>
              <a:t> - </a:t>
            </a:r>
            <a:r>
              <a:rPr lang="cs-CZ" b="1" dirty="0" err="1">
                <a:solidFill>
                  <a:srgbClr val="00B0F0"/>
                </a:solidFill>
              </a:rPr>
              <a:t>ecological</a:t>
            </a:r>
            <a:r>
              <a:rPr lang="cs-CZ" b="1" dirty="0"/>
              <a:t> - ekologické faktory</a:t>
            </a:r>
          </a:p>
          <a:p>
            <a:pPr lvl="1"/>
            <a:r>
              <a:rPr lang="cs-CZ" b="1" dirty="0">
                <a:solidFill>
                  <a:srgbClr val="FF0000"/>
                </a:solidFill>
              </a:rPr>
              <a:t>R</a:t>
            </a:r>
            <a:r>
              <a:rPr lang="cs-CZ" b="1" dirty="0"/>
              <a:t> - </a:t>
            </a:r>
            <a:r>
              <a:rPr lang="cs-CZ" b="1" dirty="0" err="1">
                <a:solidFill>
                  <a:srgbClr val="00B0F0"/>
                </a:solidFill>
              </a:rPr>
              <a:t>regulatory</a:t>
            </a:r>
            <a:r>
              <a:rPr lang="cs-CZ" b="1" dirty="0"/>
              <a:t> - regulující faktory (legislativa jako regulace)</a:t>
            </a:r>
          </a:p>
          <a:p>
            <a:r>
              <a:rPr lang="cs-CZ" b="1" dirty="0"/>
              <a:t>Jsou známy i další varianty jsou známy pod názvy jako SLEPT nebo STEP.</a:t>
            </a:r>
          </a:p>
        </p:txBody>
      </p:sp>
    </p:spTree>
    <p:extLst>
      <p:ext uri="{BB962C8B-B14F-4D97-AF65-F5344CB8AC3E}">
        <p14:creationId xmlns:p14="http://schemas.microsoft.com/office/powerpoint/2010/main" val="888295321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639158-5B43-471D-9FF0-F32442DD6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94539"/>
            <a:ext cx="8229600" cy="1468921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00B0F0"/>
                </a:solidFill>
              </a:rPr>
              <a:t>KLÍČOVÉ VÝKONNOSTNÍ UKAZATELE (KPI)</a:t>
            </a:r>
          </a:p>
        </p:txBody>
      </p:sp>
    </p:spTree>
    <p:extLst>
      <p:ext uri="{BB962C8B-B14F-4D97-AF65-F5344CB8AC3E}">
        <p14:creationId xmlns:p14="http://schemas.microsoft.com/office/powerpoint/2010/main" val="3636778891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24F9D6-3705-41CC-ACFC-6CCA682BE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5576887"/>
            <a:ext cx="8183880" cy="640081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KLÍČOVÍ UKAZATELÉ VÝKONNOSTI</a:t>
            </a:r>
          </a:p>
        </p:txBody>
      </p:sp>
      <p:pic>
        <p:nvPicPr>
          <p:cNvPr id="5122" name="Picture 2" descr="1 Řízení výkonnosti procesu Management Performance Přednáška k předmětu:  Počítačová podpora řízení Předmět : Počítačová podpora řízení K126 PPR1  Obor : - ppt stáhnout">
            <a:extLst>
              <a:ext uri="{FF2B5EF4-FFF2-40B4-BE49-F238E27FC236}">
                <a16:creationId xmlns:a16="http://schemas.microsoft.com/office/drawing/2014/main" id="{DB528596-0E67-438A-A51F-8EF56D2147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6" r="1" b="19313"/>
          <a:stretch/>
        </p:blipFill>
        <p:spPr bwMode="auto">
          <a:xfrm>
            <a:off x="480060" y="640080"/>
            <a:ext cx="8183880" cy="483679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7285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A1DBBE3F-C9F7-4538-9560-61D01C717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3174"/>
            <a:ext cx="8229600" cy="96602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KPI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C337225-B165-41F3-BEEA-CF32E61C4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11362"/>
            <a:ext cx="8229600" cy="2278626"/>
          </a:xfrm>
        </p:spPr>
        <p:txBody>
          <a:bodyPr/>
          <a:lstStyle/>
          <a:p>
            <a:r>
              <a:rPr lang="cs-CZ" b="1" dirty="0" err="1"/>
              <a:t>Key</a:t>
            </a:r>
            <a:r>
              <a:rPr lang="cs-CZ" b="1" dirty="0"/>
              <a:t> Performance </a:t>
            </a:r>
            <a:r>
              <a:rPr lang="cs-CZ" b="1" dirty="0" err="1"/>
              <a:t>Indicators</a:t>
            </a:r>
            <a:r>
              <a:rPr lang="cs-CZ" b="1" dirty="0"/>
              <a:t>, zkratka KPI.</a:t>
            </a:r>
          </a:p>
          <a:p>
            <a:r>
              <a:rPr lang="cs-CZ" b="1" dirty="0"/>
              <a:t>Lze překládat jako klíčové ukazatele výkonnosti, nebo výkonové ukazatele, obvykle se používá  zkratka KPI.</a:t>
            </a:r>
          </a:p>
        </p:txBody>
      </p:sp>
    </p:spTree>
    <p:extLst>
      <p:ext uri="{BB962C8B-B14F-4D97-AF65-F5344CB8AC3E}">
        <p14:creationId xmlns:p14="http://schemas.microsoft.com/office/powerpoint/2010/main" val="3421129011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E218A0-76BD-410A-984E-D8779113C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6710" y="250721"/>
            <a:ext cx="1460090" cy="827703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KPI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99D8C6-F64F-4F03-A260-048C076E7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9413"/>
            <a:ext cx="8229600" cy="4186750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/>
              <a:t>KPI označuje indikátory/ukazatele/metriky výkonnosti přiřazené procesu, službě, organizačnímu útvaru, celé organizaci.</a:t>
            </a:r>
          </a:p>
          <a:p>
            <a:r>
              <a:rPr lang="cs-CZ" b="1" dirty="0" err="1"/>
              <a:t>KPIs</a:t>
            </a:r>
            <a:r>
              <a:rPr lang="cs-CZ" b="1" dirty="0"/>
              <a:t> vyjadřují požadovanou výkonnost (kvalitu, efektivnost nebo hospodárnost).</a:t>
            </a:r>
          </a:p>
          <a:p>
            <a:r>
              <a:rPr lang="cs-CZ" b="1" dirty="0"/>
              <a:t>Používají se na všech úrovních řízení organizace, zejména ve strategickém řízení, řízení podle cílů a v řízení služeb (SOM).</a:t>
            </a:r>
          </a:p>
          <a:p>
            <a:pPr marL="0" indent="0">
              <a:buNone/>
            </a:pPr>
            <a:endParaRPr lang="cs-CZ" b="1" dirty="0"/>
          </a:p>
          <a:p>
            <a:pPr lvl="1"/>
            <a:r>
              <a:rPr lang="cs-CZ" b="1" dirty="0"/>
              <a:t>Ekonomické ukazatele</a:t>
            </a:r>
          </a:p>
          <a:p>
            <a:pPr lvl="1"/>
            <a:r>
              <a:rPr lang="cs-CZ" b="1" dirty="0"/>
              <a:t>Ukazatele kvality</a:t>
            </a:r>
          </a:p>
          <a:p>
            <a:pPr lvl="1"/>
            <a:r>
              <a:rPr lang="cs-CZ" b="1" dirty="0"/>
              <a:t>Ukazatele výkonnosti procesů</a:t>
            </a:r>
          </a:p>
          <a:p>
            <a:pPr lvl="1"/>
            <a:r>
              <a:rPr lang="cs-CZ" b="1" dirty="0"/>
              <a:t>Ukazatele IT služeb</a:t>
            </a:r>
          </a:p>
          <a:p>
            <a:pPr lvl="1"/>
            <a:r>
              <a:rPr lang="cs-CZ" b="1" dirty="0"/>
              <a:t>Ukazatele zásob</a:t>
            </a:r>
          </a:p>
          <a:p>
            <a:pPr lvl="1"/>
            <a:r>
              <a:rPr lang="cs-CZ" b="1" dirty="0"/>
              <a:t>Systém provázaných ukazatelů (BSC)</a:t>
            </a:r>
          </a:p>
        </p:txBody>
      </p:sp>
    </p:spTree>
    <p:extLst>
      <p:ext uri="{BB962C8B-B14F-4D97-AF65-F5344CB8AC3E}">
        <p14:creationId xmlns:p14="http://schemas.microsoft.com/office/powerpoint/2010/main" val="3850538133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8B2C2A-19B5-4FFC-9685-5D1AC7EEF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9934"/>
            <a:ext cx="8229600" cy="827703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KPI - KGI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A69D8A-00B6-4CCE-BC6F-B48A3CEE6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60639"/>
            <a:ext cx="8229600" cy="3965524"/>
          </a:xfrm>
        </p:spPr>
        <p:txBody>
          <a:bodyPr/>
          <a:lstStyle/>
          <a:p>
            <a:r>
              <a:rPr lang="cs-CZ" b="1" dirty="0" err="1"/>
              <a:t>KPIs</a:t>
            </a:r>
            <a:r>
              <a:rPr lang="cs-CZ" b="1" dirty="0"/>
              <a:t> podobně jako cíle by měly splňovat podmínky SMART.</a:t>
            </a:r>
          </a:p>
          <a:p>
            <a:r>
              <a:rPr lang="cs-CZ" b="1" dirty="0"/>
              <a:t>V užším významu se vztahují jen na procesy</a:t>
            </a:r>
            <a:br>
              <a:rPr lang="cs-CZ" b="1" dirty="0"/>
            </a:br>
            <a:r>
              <a:rPr lang="cs-CZ" b="1" dirty="0"/>
              <a:t>a jsou pojímány jako doplněk ke KGI (</a:t>
            </a:r>
            <a:r>
              <a:rPr lang="cs-CZ" b="1" dirty="0" err="1"/>
              <a:t>Key</a:t>
            </a:r>
            <a:r>
              <a:rPr lang="cs-CZ" b="1" dirty="0"/>
              <a:t> </a:t>
            </a:r>
            <a:r>
              <a:rPr lang="cs-CZ" b="1" dirty="0" err="1"/>
              <a:t>Goal</a:t>
            </a:r>
            <a:r>
              <a:rPr lang="cs-CZ" b="1" dirty="0"/>
              <a:t> </a:t>
            </a:r>
            <a:r>
              <a:rPr lang="cs-CZ" b="1" dirty="0" err="1"/>
              <a:t>Indicators</a:t>
            </a:r>
            <a:r>
              <a:rPr lang="cs-CZ" b="1" dirty="0"/>
              <a:t>).</a:t>
            </a:r>
          </a:p>
          <a:p>
            <a:r>
              <a:rPr lang="cs-CZ" b="1" dirty="0"/>
              <a:t>Zatímco KPI měří výkonnost procesu, KGI měří, jak se daří dosahovat cíle.</a:t>
            </a:r>
          </a:p>
        </p:txBody>
      </p:sp>
    </p:spTree>
    <p:extLst>
      <p:ext uri="{BB962C8B-B14F-4D97-AF65-F5344CB8AC3E}">
        <p14:creationId xmlns:p14="http://schemas.microsoft.com/office/powerpoint/2010/main" val="701042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1C9708-0E26-42E5-9693-490634E10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MARKETING A PRODEJ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915E76-9B11-4F68-9504-18279C7BA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 fontScale="85000" lnSpcReduction="10000"/>
          </a:bodyPr>
          <a:lstStyle/>
          <a:p>
            <a:r>
              <a:rPr lang="cs-CZ" b="1" dirty="0"/>
              <a:t>Metoda 5K, TLM (</a:t>
            </a:r>
            <a:r>
              <a:rPr lang="cs-CZ" b="1" dirty="0" err="1"/>
              <a:t>Total</a:t>
            </a:r>
            <a:r>
              <a:rPr lang="cs-CZ" b="1" dirty="0"/>
              <a:t> </a:t>
            </a:r>
            <a:r>
              <a:rPr lang="cs-CZ" b="1" dirty="0" err="1"/>
              <a:t>Loyalty</a:t>
            </a:r>
            <a:r>
              <a:rPr lang="cs-CZ" b="1" dirty="0"/>
              <a:t> Marketing), Branding, Strategie modrého oceánu, holistická marketingová koncepce, marketingová strategie, marketingový mix 3V, 4C, 4P, Positioning, CRM (řízení vztahů se zákazníky), řízení značky (Brand Management), PR (Public Relations), segmentace trhu, </a:t>
            </a:r>
            <a:r>
              <a:rPr lang="cs-CZ" b="1" dirty="0" err="1"/>
              <a:t>Targeting</a:t>
            </a:r>
            <a:r>
              <a:rPr lang="cs-CZ" b="1" dirty="0"/>
              <a:t>, výrobková koncepce, webový marketingový mix 4S, WOMM (Word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Mouth</a:t>
            </a:r>
            <a:r>
              <a:rPr lang="cs-CZ" b="1" dirty="0"/>
              <a:t> Marketing), analýza 5F (</a:t>
            </a:r>
            <a:r>
              <a:rPr lang="cs-CZ" b="1" dirty="0" err="1"/>
              <a:t>Five</a:t>
            </a:r>
            <a:r>
              <a:rPr lang="cs-CZ" b="1" dirty="0"/>
              <a:t> </a:t>
            </a:r>
            <a:r>
              <a:rPr lang="cs-CZ" b="1" dirty="0" err="1"/>
              <a:t>Forces</a:t>
            </a:r>
            <a:r>
              <a:rPr lang="cs-CZ" b="1" dirty="0"/>
              <a:t>), </a:t>
            </a:r>
            <a:r>
              <a:rPr lang="cs-CZ" b="1" dirty="0" err="1"/>
              <a:t>Ansoffova</a:t>
            </a:r>
            <a:r>
              <a:rPr lang="cs-CZ" b="1" dirty="0"/>
              <a:t> matice, matice BCG (Bostonská matice), Kano model, matice zákaznického portfolia, PESTLE analýza, SWOT analýza, VRIO analýza.</a:t>
            </a:r>
          </a:p>
        </p:txBody>
      </p:sp>
    </p:spTree>
    <p:extLst>
      <p:ext uri="{BB962C8B-B14F-4D97-AF65-F5344CB8AC3E}">
        <p14:creationId xmlns:p14="http://schemas.microsoft.com/office/powerpoint/2010/main" val="1150698982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822487-0423-46F6-90D5-45A444B51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10920"/>
            <a:ext cx="8229600" cy="2836159"/>
          </a:xfrm>
        </p:spPr>
        <p:txBody>
          <a:bodyPr>
            <a:noAutofit/>
          </a:bodyPr>
          <a:lstStyle/>
          <a:p>
            <a:r>
              <a:rPr lang="cs-CZ" sz="6000" b="1" dirty="0">
                <a:solidFill>
                  <a:srgbClr val="FF0000"/>
                </a:solidFill>
              </a:rPr>
              <a:t>3. VYBRANÉ NÁSTROJE ŘÍZENÍ PROCESŮ, VÝROBY A KVALITY</a:t>
            </a:r>
          </a:p>
        </p:txBody>
      </p:sp>
    </p:spTree>
    <p:extLst>
      <p:ext uri="{BB962C8B-B14F-4D97-AF65-F5344CB8AC3E}">
        <p14:creationId xmlns:p14="http://schemas.microsoft.com/office/powerpoint/2010/main" val="30049554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11449"/>
            <a:ext cx="3249230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E258E27-BC5D-445D-A5C2-BF343678B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664" y="742951"/>
            <a:ext cx="3249230" cy="4962524"/>
          </a:xfrm>
        </p:spPr>
        <p:txBody>
          <a:bodyPr>
            <a:normAutofit/>
          </a:bodyPr>
          <a:lstStyle/>
          <a:p>
            <a:r>
              <a:rPr lang="cs-CZ" sz="4200" dirty="0">
                <a:solidFill>
                  <a:srgbClr val="FFFFFF"/>
                </a:solidFill>
              </a:rPr>
              <a:t>SEDM ZÁKLADNÍCH NÁSTROJŮ ZLEPŠOVÁNÍ KVALITY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6932B20-BD7E-4740-81A5-53D5DF545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366" y="1380892"/>
            <a:ext cx="4915159" cy="410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168618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F844A0A-E00E-4848-9667-36124DCCF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4805"/>
            <a:ext cx="7886700" cy="1505883"/>
          </a:xfrm>
        </p:spPr>
        <p:txBody>
          <a:bodyPr anchor="ctr">
            <a:normAutofit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Išikawův</a:t>
            </a:r>
            <a:r>
              <a:rPr lang="cs-CZ" b="1" dirty="0">
                <a:solidFill>
                  <a:srgbClr val="FF0000"/>
                </a:solidFill>
              </a:rPr>
              <a:t> „</a:t>
            </a:r>
            <a:r>
              <a:rPr lang="cs-CZ" b="1" dirty="0" err="1">
                <a:solidFill>
                  <a:srgbClr val="FF0000"/>
                </a:solidFill>
              </a:rPr>
              <a:t>fishbone</a:t>
            </a:r>
            <a:r>
              <a:rPr lang="cs-CZ" b="1" dirty="0">
                <a:solidFill>
                  <a:srgbClr val="FF0000"/>
                </a:solidFill>
              </a:rPr>
              <a:t>“ diagram příčin a následků</a:t>
            </a:r>
            <a:endParaRPr lang="cs-CZ" sz="4500" b="1" dirty="0">
              <a:solidFill>
                <a:srgbClr val="FF0000"/>
              </a:solidFill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A92D87B0-693C-41C6-BE5F-300300416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2722" y="1845426"/>
            <a:ext cx="7236265" cy="445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25956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0CD645B-A11D-4EE3-BC75-66897A610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4805"/>
            <a:ext cx="7886700" cy="1505883"/>
          </a:xfrm>
        </p:spPr>
        <p:txBody>
          <a:bodyPr anchor="ctr">
            <a:norm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Kontrolní tabulka pro sběr údajů o kvalitě</a:t>
            </a:r>
            <a:endParaRPr lang="cs-CZ" sz="4500" dirty="0">
              <a:solidFill>
                <a:srgbClr val="FF0000"/>
              </a:solidFill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089A832C-E16A-4DE0-9604-BBA46C92E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0421" y="1845426"/>
            <a:ext cx="6980867" cy="445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664761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746AB99-141F-4EC0-9540-E2F04642A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2271"/>
            <a:ext cx="7886700" cy="1128417"/>
          </a:xfrm>
        </p:spPr>
        <p:txBody>
          <a:bodyPr anchor="ctr">
            <a:norm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Běžný a kumulativní histogram</a:t>
            </a:r>
            <a:endParaRPr lang="cs-CZ" sz="4500" b="1" dirty="0">
              <a:solidFill>
                <a:srgbClr val="FF0000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DF8F0A9-F9F1-429F-9453-C9AD95546D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7" r="2" b="2"/>
          <a:stretch/>
        </p:blipFill>
        <p:spPr bwMode="auto">
          <a:xfrm>
            <a:off x="628650" y="1845426"/>
            <a:ext cx="7884410" cy="445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773347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3720A50-61B9-411F-82BC-4EB3A2BDA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4805"/>
            <a:ext cx="7886700" cy="1505883"/>
          </a:xfrm>
        </p:spPr>
        <p:txBody>
          <a:bodyPr anchor="ctr">
            <a:normAutofit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Paretův</a:t>
            </a:r>
            <a:r>
              <a:rPr lang="cs-CZ" b="1" dirty="0">
                <a:solidFill>
                  <a:srgbClr val="FF0000"/>
                </a:solidFill>
              </a:rPr>
              <a:t> diagram</a:t>
            </a:r>
            <a:endParaRPr lang="cs-CZ" sz="4500" b="1" dirty="0">
              <a:solidFill>
                <a:srgbClr val="FF0000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FB88F84-B3CA-4B94-98E4-63BF68E04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4074" y="1845426"/>
            <a:ext cx="5973561" cy="445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958516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0030" y="4892040"/>
            <a:ext cx="8661654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B226C1F-593A-456D-9842-AACB12B5A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013" y="5091762"/>
            <a:ext cx="8273147" cy="12645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4200" b="1" dirty="0" err="1">
                <a:solidFill>
                  <a:schemeClr val="bg1"/>
                </a:solidFill>
              </a:rPr>
              <a:t>Korelační</a:t>
            </a:r>
            <a:r>
              <a:rPr lang="en-US" sz="4200" b="1" dirty="0">
                <a:solidFill>
                  <a:schemeClr val="bg1"/>
                </a:solidFill>
              </a:rPr>
              <a:t> diagram </a:t>
            </a:r>
            <a:r>
              <a:rPr lang="cs-CZ" sz="4200" b="1" dirty="0">
                <a:solidFill>
                  <a:schemeClr val="bg1"/>
                </a:solidFill>
              </a:rPr>
              <a:t>(</a:t>
            </a:r>
            <a:r>
              <a:rPr lang="en-US" sz="4200" b="1" dirty="0" err="1">
                <a:solidFill>
                  <a:schemeClr val="bg1"/>
                </a:solidFill>
              </a:rPr>
              <a:t>bodový</a:t>
            </a:r>
            <a:r>
              <a:rPr lang="en-US" sz="4200" b="1" dirty="0">
                <a:solidFill>
                  <a:schemeClr val="bg1"/>
                </a:solidFill>
              </a:rPr>
              <a:t> </a:t>
            </a:r>
            <a:r>
              <a:rPr lang="en-US" sz="4200" b="1" dirty="0" err="1">
                <a:solidFill>
                  <a:schemeClr val="bg1"/>
                </a:solidFill>
              </a:rPr>
              <a:t>graf</a:t>
            </a:r>
            <a:r>
              <a:rPr lang="cs-CZ" sz="4200" b="1" dirty="0">
                <a:solidFill>
                  <a:schemeClr val="bg1"/>
                </a:solidFill>
              </a:rPr>
              <a:t>)</a:t>
            </a:r>
            <a:endParaRPr lang="en-US" sz="42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Obsah obrázku stůl, vsedě, interiér, světlo&#10;&#10;Popis byl vytvořen automaticky">
            <a:extLst>
              <a:ext uri="{FF2B5EF4-FFF2-40B4-BE49-F238E27FC236}">
                <a16:creationId xmlns:a16="http://schemas.microsoft.com/office/drawing/2014/main" id="{D7E8E880-9420-4C51-AB01-21C43B3255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4" r="-1" b="11873"/>
          <a:stretch/>
        </p:blipFill>
        <p:spPr bwMode="auto">
          <a:xfrm>
            <a:off x="240030" y="320040"/>
            <a:ext cx="8661654" cy="446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514887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11449"/>
            <a:ext cx="3249230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813AD1-5C07-4BFC-B4B2-4091B37AE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2" y="742951"/>
            <a:ext cx="2607469" cy="4962524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Vývojový diagram</a:t>
            </a:r>
            <a:endParaRPr lang="cs-CZ" sz="4200" b="1" dirty="0">
              <a:solidFill>
                <a:schemeClr val="bg1"/>
              </a:solidFill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81885F2-10EA-4504-A2DC-C6FA99BB7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5366" y="1540635"/>
            <a:ext cx="4915159" cy="378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417939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6C4AC23-E6B5-4952-B2C7-D828A5ACD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4805"/>
            <a:ext cx="7886700" cy="1505883"/>
          </a:xfrm>
        </p:spPr>
        <p:txBody>
          <a:bodyPr anchor="ctr">
            <a:norm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Regulační diagram</a:t>
            </a:r>
            <a:endParaRPr lang="cs-CZ" sz="4500" b="1" dirty="0">
              <a:solidFill>
                <a:srgbClr val="FF0000"/>
              </a:solidFill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7D00BCDC-9DDB-4F2E-BC10-C7587909F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650" y="2217741"/>
            <a:ext cx="7884410" cy="370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967305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11449"/>
            <a:ext cx="3249230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D8898FA-CCB9-4255-A700-98C6158EF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330" y="742951"/>
            <a:ext cx="2957052" cy="4962524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Nelsonova pravidla pro regulační diagramy</a:t>
            </a:r>
            <a:endParaRPr lang="cs-CZ" sz="4200" b="1" dirty="0">
              <a:solidFill>
                <a:schemeClr val="bg1"/>
              </a:solidFill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1B709093-10B2-4271-B1BD-CB13857E4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5859" y="492573"/>
            <a:ext cx="4234173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709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E11A3B-EE9C-4757-A1E9-C2E83B955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ŘÍZENÍ PROCESŮ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7FEB72-3E0C-4E83-9476-78C87D607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71261"/>
            <a:ext cx="8229600" cy="3780183"/>
          </a:xfrm>
        </p:spPr>
        <p:txBody>
          <a:bodyPr/>
          <a:lstStyle/>
          <a:p>
            <a:r>
              <a:rPr lang="cs-CZ" b="1" dirty="0"/>
              <a:t>BCM (Business </a:t>
            </a:r>
            <a:r>
              <a:rPr lang="cs-CZ" b="1" dirty="0" err="1"/>
              <a:t>Continuity</a:t>
            </a:r>
            <a:r>
              <a:rPr lang="cs-CZ" b="1" dirty="0"/>
              <a:t> Management), BPM (Business </a:t>
            </a:r>
            <a:r>
              <a:rPr lang="cs-CZ" b="1" dirty="0" err="1"/>
              <a:t>Process</a:t>
            </a:r>
            <a:r>
              <a:rPr lang="cs-CZ" b="1" dirty="0"/>
              <a:t> Management), ITIL (řízení ICT procesů), </a:t>
            </a:r>
            <a:r>
              <a:rPr lang="cs-CZ" b="1" dirty="0" err="1"/>
              <a:t>Six</a:t>
            </a:r>
            <a:r>
              <a:rPr lang="cs-CZ" b="1" dirty="0"/>
              <a:t> Sigma, PDCA (</a:t>
            </a:r>
            <a:r>
              <a:rPr lang="cs-CZ" b="1" dirty="0" err="1"/>
              <a:t>Demingův</a:t>
            </a:r>
            <a:r>
              <a:rPr lang="cs-CZ" b="1" dirty="0"/>
              <a:t> cyklus), cyklus zlepšování DMAIC, </a:t>
            </a:r>
            <a:r>
              <a:rPr lang="cs-CZ" b="1" dirty="0" err="1"/>
              <a:t>reengineering</a:t>
            </a:r>
            <a:r>
              <a:rPr lang="cs-CZ" b="1" dirty="0"/>
              <a:t>, časové snímky, statistické metody, ISO 9001, TQM (</a:t>
            </a:r>
            <a:r>
              <a:rPr lang="cs-CZ" b="1" dirty="0" err="1"/>
              <a:t>Total</a:t>
            </a:r>
            <a:r>
              <a:rPr lang="cs-CZ" b="1" dirty="0"/>
              <a:t> </a:t>
            </a:r>
            <a:r>
              <a:rPr lang="cs-CZ" b="1" dirty="0" err="1"/>
              <a:t>Quality</a:t>
            </a:r>
            <a:r>
              <a:rPr lang="cs-CZ" b="1" dirty="0"/>
              <a:t> Management).</a:t>
            </a:r>
          </a:p>
        </p:txBody>
      </p:sp>
    </p:spTree>
    <p:extLst>
      <p:ext uri="{BB962C8B-B14F-4D97-AF65-F5344CB8AC3E}">
        <p14:creationId xmlns:p14="http://schemas.microsoft.com/office/powerpoint/2010/main" val="2503680338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4FEEB2-78E1-4B93-8225-3EED2C085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4967"/>
            <a:ext cx="8229600" cy="1930246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NELSONOVA PRAVIDLA – PŘI VÝSKYTU JSOU NUTNÁ OPETŘENÍ</a:t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b="1" dirty="0">
                <a:solidFill>
                  <a:srgbClr val="FF0000"/>
                </a:solidFill>
              </a:rPr>
              <a:t>K NÁPRAVĚ!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1F816C42-D861-4C10-B895-347C2BB5E3D8}"/>
              </a:ext>
            </a:extLst>
          </p:cNvPr>
          <p:cNvSpPr/>
          <p:nvPr/>
        </p:nvSpPr>
        <p:spPr>
          <a:xfrm>
            <a:off x="1581764" y="3045907"/>
            <a:ext cx="598047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/>
              <a:t>1</a:t>
            </a:r>
            <a:r>
              <a:rPr lang="cs-CZ" sz="2400" b="1" baseline="-25000" dirty="0"/>
              <a:t>3s</a:t>
            </a:r>
            <a:r>
              <a:rPr lang="cs-CZ" sz="2400" b="1" dirty="0"/>
              <a:t> (min. 1 bod mimo 3</a:t>
            </a:r>
            <a:r>
              <a:rPr lang="el-GR" sz="2400" b="1" dirty="0"/>
              <a:t>σ)</a:t>
            </a:r>
            <a:endParaRPr lang="cs-CZ" sz="2400" b="1" dirty="0"/>
          </a:p>
          <a:p>
            <a:r>
              <a:rPr lang="el-GR" sz="2400" b="1" dirty="0"/>
              <a:t>9 </a:t>
            </a:r>
            <a:r>
              <a:rPr lang="cs-CZ" sz="2400" b="1" dirty="0"/>
              <a:t>a více bodů na jedné straně</a:t>
            </a:r>
          </a:p>
          <a:p>
            <a:r>
              <a:rPr lang="cs-CZ" sz="2400" b="1" dirty="0"/>
              <a:t>6 a více lineárně roste nebo klesá</a:t>
            </a:r>
          </a:p>
          <a:p>
            <a:r>
              <a:rPr lang="cs-CZ" sz="2400" b="1" dirty="0"/>
              <a:t>2 body ze 3</a:t>
            </a:r>
            <a:r>
              <a:rPr lang="cs-CZ" sz="2400" b="1" baseline="-25000" dirty="0"/>
              <a:t>2s</a:t>
            </a:r>
          </a:p>
          <a:p>
            <a:r>
              <a:rPr lang="cs-CZ" sz="2400" b="1" dirty="0"/>
              <a:t>4 z 5 více než 1</a:t>
            </a:r>
            <a:r>
              <a:rPr lang="el-GR" sz="2400" b="1" dirty="0"/>
              <a:t>σ </a:t>
            </a:r>
            <a:r>
              <a:rPr lang="cs-CZ" sz="2400" b="1" dirty="0"/>
              <a:t>na jednu stranu</a:t>
            </a:r>
          </a:p>
          <a:p>
            <a:r>
              <a:rPr lang="cs-CZ" sz="2400" b="1" dirty="0"/>
              <a:t>15 bodů do 1</a:t>
            </a:r>
            <a:r>
              <a:rPr lang="el-GR" sz="2400" b="1" dirty="0"/>
              <a:t>σ</a:t>
            </a:r>
            <a:r>
              <a:rPr lang="cs-CZ" sz="2400" b="1" dirty="0"/>
              <a:t>na jednu stranu</a:t>
            </a:r>
          </a:p>
          <a:p>
            <a:r>
              <a:rPr lang="cs-CZ" sz="2400" b="1" dirty="0"/>
              <a:t>14 bodů a více osciluje</a:t>
            </a:r>
          </a:p>
          <a:p>
            <a:r>
              <a:rPr lang="cs-CZ" sz="2400" b="1" dirty="0"/>
              <a:t>8 hodnot mimo 1</a:t>
            </a:r>
            <a:r>
              <a:rPr lang="el-GR" sz="2400" b="1" dirty="0"/>
              <a:t>σ </a:t>
            </a:r>
            <a:r>
              <a:rPr lang="cs-CZ" sz="2400" b="1" dirty="0"/>
              <a:t>na obou stranách průměru</a:t>
            </a:r>
          </a:p>
        </p:txBody>
      </p:sp>
    </p:spTree>
    <p:extLst>
      <p:ext uri="{BB962C8B-B14F-4D97-AF65-F5344CB8AC3E}">
        <p14:creationId xmlns:p14="http://schemas.microsoft.com/office/powerpoint/2010/main" val="3707275896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B2D092-0BB3-48EB-88FA-809D6B3A5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00B0F0"/>
                </a:solidFill>
              </a:rPr>
              <a:t>ŘÍZENÍ PROCESŮ, VÝROBY A KVALITY</a:t>
            </a:r>
          </a:p>
        </p:txBody>
      </p:sp>
    </p:spTree>
    <p:extLst>
      <p:ext uri="{BB962C8B-B14F-4D97-AF65-F5344CB8AC3E}">
        <p14:creationId xmlns:p14="http://schemas.microsoft.com/office/powerpoint/2010/main" val="2973850665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63E8CD41-F3F2-4621-8FC2-55E07BEDF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54278"/>
            <a:ext cx="8229600" cy="4149444"/>
          </a:xfrm>
        </p:spPr>
        <p:txBody>
          <a:bodyPr>
            <a:normAutofit fontScale="90000"/>
          </a:bodyPr>
          <a:lstStyle/>
          <a:p>
            <a:r>
              <a:rPr lang="cs-CZ" b="1" i="1" dirty="0"/>
              <a:t>„Výroba je každá činnost, která tvoří hodnotu. Výroba zahrnuje všechny hospodářské činnosti spojené se zajištěním výrobků a služeb.“</a:t>
            </a:r>
            <a:br>
              <a:rPr lang="cs-CZ" b="1" i="1" dirty="0"/>
            </a:br>
            <a:br>
              <a:rPr lang="cs-CZ" b="1" dirty="0"/>
            </a:br>
            <a:r>
              <a:rPr lang="cs-CZ" b="1" i="1" dirty="0"/>
              <a:t>Miloslav Synek</a:t>
            </a:r>
            <a:br>
              <a:rPr lang="cs-CZ" b="1" dirty="0"/>
            </a:b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173713923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FB7C0D9E-0689-4790-81B5-1E35DB1E9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1271774"/>
          </a:xfrm>
        </p:spPr>
        <p:txBody>
          <a:bodyPr>
            <a:no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METODY ŘÍZENÍ A ANALYTICKÉ TECHNIKY, JEJICHŽ PŘEDMĚTEM JE VÝROBA, VÝROBKY A ORGANIZOVÁNÍ VÝROBNÍHO PROCESU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F1CDAB7-52A9-4F01-ACEB-3ADA200A4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07024"/>
            <a:ext cx="8229600" cy="3719139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 </a:t>
            </a:r>
            <a:r>
              <a:rPr lang="cs-CZ" b="1" dirty="0"/>
              <a:t>Podstatou výroby je postupný proces přeměny vstupů (zdrojů) ve výstupy (produkty, tj. hmotné výrobky nebo nehmotné služby) –produkční proces.</a:t>
            </a:r>
          </a:p>
          <a:p>
            <a:r>
              <a:rPr lang="cs-CZ" b="1" dirty="0"/>
              <a:t>Produkční proces je charakteristický pro sekundární sektor trhu - výroba a průmysl.</a:t>
            </a:r>
          </a:p>
          <a:p>
            <a:r>
              <a:rPr lang="cs-CZ" b="1" dirty="0"/>
              <a:t>Výroba úzce souvisí s plánováním, logistikou</a:t>
            </a:r>
            <a:br>
              <a:rPr lang="cs-CZ" b="1" dirty="0"/>
            </a:br>
            <a:r>
              <a:rPr lang="cs-CZ" b="1" dirty="0"/>
              <a:t>a oblastí řízení kvality. </a:t>
            </a:r>
          </a:p>
        </p:txBody>
      </p:sp>
    </p:spTree>
    <p:extLst>
      <p:ext uri="{BB962C8B-B14F-4D97-AF65-F5344CB8AC3E}">
        <p14:creationId xmlns:p14="http://schemas.microsoft.com/office/powerpoint/2010/main" val="3059362215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2301B8-EB4D-4BAA-8EC2-9A4D407D0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426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ŘÍZENÍ VÝROBY – OKRUHY ŘEŠENÝCH TÉMAT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7727E2-E054-4481-9B01-31808631A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03612"/>
            <a:ext cx="8229600" cy="4122551"/>
          </a:xfrm>
        </p:spPr>
        <p:txBody>
          <a:bodyPr>
            <a:normAutofit/>
          </a:bodyPr>
          <a:lstStyle/>
          <a:p>
            <a:r>
              <a:rPr lang="cs-CZ" b="1" dirty="0"/>
              <a:t>Operativní řízení výroby (výrobního procesu)</a:t>
            </a:r>
          </a:p>
          <a:p>
            <a:r>
              <a:rPr lang="cs-CZ" b="1" dirty="0"/>
              <a:t>Plánování výroby</a:t>
            </a:r>
          </a:p>
          <a:p>
            <a:r>
              <a:rPr lang="cs-CZ" b="1" dirty="0"/>
              <a:t>Organizace výroby</a:t>
            </a:r>
          </a:p>
          <a:p>
            <a:r>
              <a:rPr lang="cs-CZ" b="1" dirty="0"/>
              <a:t>Produkční portfolio a jeho struktura (Marketing a prodej)</a:t>
            </a:r>
          </a:p>
          <a:p>
            <a:r>
              <a:rPr lang="cs-CZ" b="1" dirty="0"/>
              <a:t>Produktová strategie (Marketing a prodej)</a:t>
            </a:r>
          </a:p>
          <a:p>
            <a:r>
              <a:rPr lang="cs-CZ" b="1" dirty="0"/>
              <a:t>Zavádění nových produktů do výroby</a:t>
            </a:r>
          </a:p>
        </p:txBody>
      </p:sp>
    </p:spTree>
    <p:extLst>
      <p:ext uri="{BB962C8B-B14F-4D97-AF65-F5344CB8AC3E}">
        <p14:creationId xmlns:p14="http://schemas.microsoft.com/office/powerpoint/2010/main" val="1977208379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74D00A-58B1-45D3-B25D-EF54324F6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01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METODY ŘÍZENÍ A PLÁNOVÁNÍ VÝROBY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5D62C6-5C69-46DD-8598-36C5ACE3E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55694"/>
            <a:ext cx="8229600" cy="4270469"/>
          </a:xfrm>
        </p:spPr>
        <p:txBody>
          <a:bodyPr>
            <a:normAutofit fontScale="55000" lnSpcReduction="20000"/>
          </a:bodyPr>
          <a:lstStyle/>
          <a:p>
            <a:r>
              <a:rPr lang="cs-CZ" b="1" dirty="0"/>
              <a:t>ABC-D</a:t>
            </a:r>
          </a:p>
          <a:p>
            <a:r>
              <a:rPr lang="cs-CZ" b="1" dirty="0"/>
              <a:t>BOA (</a:t>
            </a:r>
            <a:r>
              <a:rPr lang="cs-CZ" b="1" dirty="0" err="1"/>
              <a:t>Belastungorientiere</a:t>
            </a:r>
            <a:r>
              <a:rPr lang="cs-CZ" b="1" dirty="0"/>
              <a:t> </a:t>
            </a:r>
            <a:r>
              <a:rPr lang="cs-CZ" b="1" dirty="0" err="1"/>
              <a:t>Auftragsfreigabe</a:t>
            </a:r>
            <a:r>
              <a:rPr lang="cs-CZ" b="1" dirty="0"/>
              <a:t>)</a:t>
            </a:r>
          </a:p>
          <a:p>
            <a:r>
              <a:rPr lang="cs-CZ" b="1" dirty="0"/>
              <a:t>CIM (</a:t>
            </a:r>
            <a:r>
              <a:rPr lang="cs-CZ" b="1" dirty="0" err="1"/>
              <a:t>Computer</a:t>
            </a:r>
            <a:r>
              <a:rPr lang="cs-CZ" b="1" dirty="0"/>
              <a:t> </a:t>
            </a:r>
            <a:r>
              <a:rPr lang="cs-CZ" b="1" dirty="0" err="1"/>
              <a:t>Integrated</a:t>
            </a:r>
            <a:r>
              <a:rPr lang="cs-CZ" b="1" dirty="0"/>
              <a:t> Management) počítačem integrovaná výroba</a:t>
            </a:r>
          </a:p>
          <a:p>
            <a:r>
              <a:rPr lang="cs-CZ" b="1" dirty="0"/>
              <a:t>CRP (</a:t>
            </a:r>
            <a:r>
              <a:rPr lang="cs-CZ" b="1" dirty="0" err="1"/>
              <a:t>Capacity</a:t>
            </a:r>
            <a:r>
              <a:rPr lang="cs-CZ" b="1" dirty="0"/>
              <a:t> </a:t>
            </a:r>
            <a:r>
              <a:rPr lang="cs-CZ" b="1" dirty="0" err="1"/>
              <a:t>Resource</a:t>
            </a:r>
            <a:r>
              <a:rPr lang="cs-CZ" b="1" dirty="0"/>
              <a:t> </a:t>
            </a:r>
            <a:r>
              <a:rPr lang="cs-CZ" b="1" dirty="0" err="1"/>
              <a:t>Planning</a:t>
            </a:r>
            <a:r>
              <a:rPr lang="cs-CZ" b="1" dirty="0"/>
              <a:t>)</a:t>
            </a:r>
          </a:p>
          <a:p>
            <a:r>
              <a:rPr lang="cs-CZ" b="1" dirty="0"/>
              <a:t>DBR</a:t>
            </a:r>
          </a:p>
          <a:p>
            <a:r>
              <a:rPr lang="cs-CZ" b="1" dirty="0"/>
              <a:t>JIT (Just-in-</a:t>
            </a:r>
            <a:r>
              <a:rPr lang="cs-CZ" b="1" dirty="0" err="1"/>
              <a:t>time</a:t>
            </a:r>
            <a:r>
              <a:rPr lang="cs-CZ" b="1" dirty="0"/>
              <a:t>)</a:t>
            </a:r>
          </a:p>
          <a:p>
            <a:r>
              <a:rPr lang="cs-CZ" b="1" dirty="0"/>
              <a:t>MRP</a:t>
            </a:r>
          </a:p>
          <a:p>
            <a:r>
              <a:rPr lang="cs-CZ" b="1" dirty="0"/>
              <a:t>MPR II</a:t>
            </a:r>
          </a:p>
          <a:p>
            <a:r>
              <a:rPr lang="cs-CZ" b="1" dirty="0"/>
              <a:t>ERP</a:t>
            </a:r>
          </a:p>
          <a:p>
            <a:r>
              <a:rPr lang="cs-CZ" b="1" dirty="0"/>
              <a:t>KANBAN</a:t>
            </a:r>
          </a:p>
          <a:p>
            <a:r>
              <a:rPr lang="cs-CZ" b="1" dirty="0"/>
              <a:t>FIFO (</a:t>
            </a:r>
            <a:r>
              <a:rPr lang="cs-CZ" b="1" dirty="0" err="1"/>
              <a:t>First</a:t>
            </a:r>
            <a:r>
              <a:rPr lang="cs-CZ" b="1" dirty="0"/>
              <a:t> In </a:t>
            </a:r>
            <a:r>
              <a:rPr lang="cs-CZ" b="1" dirty="0" err="1"/>
              <a:t>First</a:t>
            </a:r>
            <a:r>
              <a:rPr lang="cs-CZ" b="1" dirty="0"/>
              <a:t> </a:t>
            </a:r>
            <a:r>
              <a:rPr lang="cs-CZ" b="1" dirty="0" err="1"/>
              <a:t>Out</a:t>
            </a:r>
            <a:r>
              <a:rPr lang="cs-CZ" b="1" dirty="0"/>
              <a:t>)</a:t>
            </a:r>
          </a:p>
          <a:p>
            <a:r>
              <a:rPr lang="cs-CZ" b="1" dirty="0"/>
              <a:t>FEFO</a:t>
            </a:r>
          </a:p>
          <a:p>
            <a:r>
              <a:rPr lang="cs-CZ" b="1" dirty="0"/>
              <a:t>HIFO</a:t>
            </a:r>
          </a:p>
          <a:p>
            <a:r>
              <a:rPr lang="cs-CZ" b="1" dirty="0"/>
              <a:t>LIFO</a:t>
            </a:r>
          </a:p>
          <a:p>
            <a:r>
              <a:rPr lang="cs-CZ" b="1" dirty="0" err="1"/>
              <a:t>Lean</a:t>
            </a:r>
            <a:r>
              <a:rPr lang="cs-CZ" b="1" dirty="0"/>
              <a:t> přístup </a:t>
            </a:r>
            <a:r>
              <a:rPr lang="cs-CZ" b="1" dirty="0" err="1"/>
              <a:t>Production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063705675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4A0FDF-EC62-43F0-B46A-037A8A778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00B0F0"/>
                </a:solidFill>
              </a:rPr>
              <a:t>SYSTÉM ŘÍZENÍ KVALITY</a:t>
            </a:r>
            <a:br>
              <a:rPr lang="cs-CZ" b="1" dirty="0">
                <a:solidFill>
                  <a:srgbClr val="00B0F0"/>
                </a:solidFill>
              </a:rPr>
            </a:br>
            <a:r>
              <a:rPr lang="cs-CZ" b="1" dirty="0">
                <a:solidFill>
                  <a:srgbClr val="00B0F0"/>
                </a:solidFill>
              </a:rPr>
              <a:t>ISO ŘADY (ISO 9001)</a:t>
            </a:r>
          </a:p>
        </p:txBody>
      </p:sp>
    </p:spTree>
    <p:extLst>
      <p:ext uri="{BB962C8B-B14F-4D97-AF65-F5344CB8AC3E}">
        <p14:creationId xmlns:p14="http://schemas.microsoft.com/office/powerpoint/2010/main" val="1602330192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B9B19861-6622-4F3B-A1E2-EC1C02A39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4047" y="253441"/>
            <a:ext cx="4114800" cy="868362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ISO 9001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1FA21E4-7ABD-4F1C-A960-04F8B4DBA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1804"/>
            <a:ext cx="8229600" cy="5004360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ISO 9001 je standard pro systém managementu kvality.</a:t>
            </a:r>
          </a:p>
          <a:p>
            <a:r>
              <a:rPr lang="cs-CZ" b="1" dirty="0"/>
              <a:t>Je součástí rodiny mezinárodních standardů vydávaných Mezinárodní organizací pro standardizaci ISO (International </a:t>
            </a:r>
            <a:r>
              <a:rPr lang="cs-CZ" b="1" dirty="0" err="1"/>
              <a:t>Organization</a:t>
            </a:r>
            <a:r>
              <a:rPr lang="cs-CZ" b="1" dirty="0"/>
              <a:t> </a:t>
            </a:r>
            <a:r>
              <a:rPr lang="cs-CZ" b="1" dirty="0" err="1"/>
              <a:t>for</a:t>
            </a:r>
            <a:r>
              <a:rPr lang="cs-CZ" b="1" dirty="0"/>
              <a:t> </a:t>
            </a:r>
            <a:r>
              <a:rPr lang="cs-CZ" b="1" dirty="0" err="1"/>
              <a:t>Standardization</a:t>
            </a:r>
            <a:r>
              <a:rPr lang="cs-CZ" b="1" dirty="0"/>
              <a:t>).</a:t>
            </a:r>
          </a:p>
          <a:p>
            <a:r>
              <a:rPr lang="cs-CZ" b="1" dirty="0"/>
              <a:t>ISO 9001 je standard požadavků na zavedení systém managementu kvality (QMS).</a:t>
            </a:r>
          </a:p>
          <a:p>
            <a:r>
              <a:rPr lang="cs-CZ" b="1" dirty="0"/>
              <a:t>Aktuální revidovaná verze z roku 2015 se označuje ISO 9001:2015, předchozí verze byla ISO 9001:2008.</a:t>
            </a:r>
          </a:p>
          <a:p>
            <a:r>
              <a:rPr lang="cs-CZ" b="1" dirty="0"/>
              <a:t>Revize 2015 je připravena.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429760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7160B7-F09A-472C-B0F3-6F25DECB5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160337"/>
            <a:ext cx="4477871" cy="1143000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K ČEMU JE ISO 9001?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3FB994-A526-4254-BB4A-156FB90CF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2624"/>
            <a:ext cx="8229600" cy="4633540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Standard ISO 9001 je standard respektive norma, která slouží jako referenční model pro nastavení základních řídicích procesů v organizaci, které pomáhají neustále zlepšovat kvalitu poskytovaných produktů (výrobků či služeb)</a:t>
            </a:r>
            <a:br>
              <a:rPr lang="cs-CZ" b="1" dirty="0"/>
            </a:br>
            <a:r>
              <a:rPr lang="cs-CZ" b="1" dirty="0"/>
              <a:t>a spokojenost zákazníka (proto systém řízení kvality), strategické řízení a řízení a práci s riziky.</a:t>
            </a:r>
          </a:p>
          <a:p>
            <a:r>
              <a:rPr lang="cs-CZ" b="1" dirty="0"/>
              <a:t>Je to norma procesně orientovaná. Stejně jako ostatní normy ISO vyžaduje následnou certifikaci zavedeného systému řízení (zavedených procesů) v organizaci.</a:t>
            </a:r>
          </a:p>
          <a:p>
            <a:r>
              <a:rPr lang="cs-CZ" b="1" dirty="0"/>
              <a:t>Výsledkem je certifikát, který je mezinárodně uznávaný a je předpokladem určité zralosti</a:t>
            </a:r>
            <a:br>
              <a:rPr lang="cs-CZ" b="1" dirty="0"/>
            </a:br>
            <a:r>
              <a:rPr lang="cs-CZ" b="1" dirty="0"/>
              <a:t>a vyspělosti organizace.</a:t>
            </a:r>
          </a:p>
        </p:txBody>
      </p:sp>
    </p:spTree>
    <p:extLst>
      <p:ext uri="{BB962C8B-B14F-4D97-AF65-F5344CB8AC3E}">
        <p14:creationId xmlns:p14="http://schemas.microsoft.com/office/powerpoint/2010/main" val="2112512462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018742-10FF-4BEF-A2A0-2212202C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3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lang="cs-CZ" b="1" dirty="0">
                <a:solidFill>
                  <a:srgbClr val="FF0000"/>
                </a:solidFill>
              </a:rPr>
              <a:t>RO JAKÉ TYPY FIREM JE SYSTÉM ISO 9001 VHODNÝ?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B7096F-9B80-4DD8-908E-B78D2F5F8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18765"/>
            <a:ext cx="8229600" cy="3907398"/>
          </a:xfrm>
        </p:spPr>
        <p:txBody>
          <a:bodyPr>
            <a:normAutofit fontScale="85000" lnSpcReduction="10000"/>
          </a:bodyPr>
          <a:lstStyle/>
          <a:p>
            <a:r>
              <a:rPr lang="cs-CZ" b="1" dirty="0"/>
              <a:t>Zavádění QMS podle ISO 9001 lze doporučit všem typům i velikostem firem a organizací.</a:t>
            </a:r>
          </a:p>
          <a:p>
            <a:r>
              <a:rPr lang="cs-CZ" b="1" dirty="0"/>
              <a:t>Je použitelný ve všech sektorech.</a:t>
            </a:r>
          </a:p>
          <a:p>
            <a:r>
              <a:rPr lang="cs-CZ" b="1" dirty="0"/>
              <a:t>Není třeba se obávat, že by standard neodpovídal specifikům a zvláštnostem vaší firmy.</a:t>
            </a:r>
          </a:p>
          <a:p>
            <a:r>
              <a:rPr lang="cs-CZ" b="1" dirty="0"/>
              <a:t>Dřívější revize byly určeny spíše výrobním firmám, to se ale s příchodem verze 2015 změnilo.</a:t>
            </a:r>
          </a:p>
          <a:p>
            <a:r>
              <a:rPr lang="cs-CZ" b="1" dirty="0"/>
              <a:t>Ta je napsána tak, že každá firma může aplikovat systém řízení snadněji než kdy předtím.</a:t>
            </a:r>
          </a:p>
        </p:txBody>
      </p:sp>
    </p:spTree>
    <p:extLst>
      <p:ext uri="{BB962C8B-B14F-4D97-AF65-F5344CB8AC3E}">
        <p14:creationId xmlns:p14="http://schemas.microsoft.com/office/powerpoint/2010/main" val="4112072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E51860-7224-4AE4-8FB9-FDBCFA748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EKONOMIKA A ŘÍZENÍ FINANCÍ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930D22-EECA-4C8B-9D1F-8511EFF14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4817"/>
            <a:ext cx="8229600" cy="4191346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 err="1"/>
              <a:t>Paretovo</a:t>
            </a:r>
            <a:r>
              <a:rPr lang="cs-CZ" b="1" dirty="0"/>
              <a:t> pravidlo, finanční páka, PESTLE analýza, SWOT analýza, VRIO analýza, analýza bodu zvratu (</a:t>
            </a:r>
            <a:r>
              <a:rPr lang="cs-CZ" b="1" dirty="0" err="1"/>
              <a:t>Break</a:t>
            </a:r>
            <a:r>
              <a:rPr lang="cs-CZ" b="1" dirty="0"/>
              <a:t> </a:t>
            </a:r>
            <a:r>
              <a:rPr lang="cs-CZ" b="1" dirty="0" err="1"/>
              <a:t>Even</a:t>
            </a:r>
            <a:r>
              <a:rPr lang="cs-CZ" b="1" dirty="0"/>
              <a:t> Point </a:t>
            </a:r>
            <a:r>
              <a:rPr lang="cs-CZ" b="1" dirty="0" err="1"/>
              <a:t>Analysis</a:t>
            </a:r>
            <a:r>
              <a:rPr lang="cs-CZ" b="1" dirty="0"/>
              <a:t>), analýzy finančních výkazů, stanovení finančních ukazatelů (likvidity, rentability, investic, zadluženosti, aktivity, tržní hodnoty, produktivity), TCO (</a:t>
            </a:r>
            <a:r>
              <a:rPr lang="cs-CZ" b="1" dirty="0" err="1"/>
              <a:t>Total</a:t>
            </a:r>
            <a:r>
              <a:rPr lang="cs-CZ" b="1" dirty="0"/>
              <a:t> </a:t>
            </a:r>
            <a:r>
              <a:rPr lang="cs-CZ" b="1" dirty="0" err="1"/>
              <a:t>Cost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Ownership</a:t>
            </a:r>
            <a:r>
              <a:rPr lang="cs-CZ" b="1" dirty="0"/>
              <a:t>), EBIT (</a:t>
            </a:r>
            <a:r>
              <a:rPr lang="cs-CZ" b="1" dirty="0" err="1"/>
              <a:t>Earnings</a:t>
            </a:r>
            <a:r>
              <a:rPr lang="cs-CZ" b="1" dirty="0"/>
              <a:t> </a:t>
            </a:r>
            <a:r>
              <a:rPr lang="cs-CZ" b="1" dirty="0" err="1"/>
              <a:t>before</a:t>
            </a:r>
            <a:r>
              <a:rPr lang="cs-CZ" b="1" dirty="0"/>
              <a:t> </a:t>
            </a:r>
            <a:r>
              <a:rPr lang="cs-CZ" b="1" dirty="0" err="1"/>
              <a:t>Interest</a:t>
            </a:r>
            <a:r>
              <a:rPr lang="cs-CZ" b="1" dirty="0"/>
              <a:t> and </a:t>
            </a:r>
            <a:r>
              <a:rPr lang="cs-CZ" b="1" dirty="0" err="1"/>
              <a:t>Taxes</a:t>
            </a:r>
            <a:r>
              <a:rPr lang="cs-CZ" b="1" dirty="0"/>
              <a:t>), hrubé rozpětí, Cash </a:t>
            </a:r>
            <a:r>
              <a:rPr lang="cs-CZ" b="1" dirty="0" err="1"/>
              <a:t>Flow</a:t>
            </a:r>
            <a:r>
              <a:rPr lang="cs-CZ" b="1" dirty="0"/>
              <a:t>, NOPAT (Net </a:t>
            </a:r>
            <a:r>
              <a:rPr lang="cs-CZ" b="1" dirty="0" err="1"/>
              <a:t>Operating</a:t>
            </a:r>
            <a:r>
              <a:rPr lang="cs-CZ" b="1" dirty="0"/>
              <a:t> Profit </a:t>
            </a:r>
            <a:r>
              <a:rPr lang="cs-CZ" b="1" dirty="0" err="1"/>
              <a:t>after</a:t>
            </a:r>
            <a:r>
              <a:rPr lang="cs-CZ" b="1" dirty="0"/>
              <a:t> </a:t>
            </a:r>
            <a:r>
              <a:rPr lang="cs-CZ" b="1" dirty="0" err="1"/>
              <a:t>Taxes</a:t>
            </a:r>
            <a:r>
              <a:rPr lang="cs-CZ" b="1" dirty="0"/>
              <a:t>), EVA (</a:t>
            </a:r>
            <a:r>
              <a:rPr lang="cs-CZ" b="1" dirty="0" err="1"/>
              <a:t>Economic</a:t>
            </a:r>
            <a:r>
              <a:rPr lang="cs-CZ" b="1" dirty="0"/>
              <a:t> </a:t>
            </a:r>
            <a:r>
              <a:rPr lang="cs-CZ" b="1" dirty="0" err="1"/>
              <a:t>Value</a:t>
            </a:r>
            <a:r>
              <a:rPr lang="cs-CZ" b="1" dirty="0"/>
              <a:t> </a:t>
            </a:r>
            <a:r>
              <a:rPr lang="cs-CZ" b="1" dirty="0" err="1"/>
              <a:t>Added</a:t>
            </a:r>
            <a:r>
              <a:rPr lang="cs-CZ" b="1" dirty="0"/>
              <a:t>), MVA (Mar- ket </a:t>
            </a:r>
            <a:r>
              <a:rPr lang="cs-CZ" b="1" dirty="0" err="1"/>
              <a:t>Value</a:t>
            </a:r>
            <a:r>
              <a:rPr lang="cs-CZ" b="1" dirty="0"/>
              <a:t> </a:t>
            </a:r>
            <a:r>
              <a:rPr lang="cs-CZ" b="1" dirty="0" err="1"/>
              <a:t>Added</a:t>
            </a:r>
            <a:r>
              <a:rPr lang="cs-CZ" b="1" dirty="0"/>
              <a:t>), WAAC (</a:t>
            </a:r>
            <a:r>
              <a:rPr lang="cs-CZ" b="1" dirty="0" err="1"/>
              <a:t>Weighted</a:t>
            </a:r>
            <a:r>
              <a:rPr lang="cs-CZ" b="1" dirty="0"/>
              <a:t> </a:t>
            </a:r>
            <a:r>
              <a:rPr lang="cs-CZ" b="1" dirty="0" err="1"/>
              <a:t>Average</a:t>
            </a:r>
            <a:r>
              <a:rPr lang="cs-CZ" b="1" dirty="0"/>
              <a:t> </a:t>
            </a:r>
            <a:r>
              <a:rPr lang="cs-CZ" b="1" dirty="0" err="1"/>
              <a:t>Cost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Capital</a:t>
            </a:r>
            <a:r>
              <a:rPr lang="cs-CZ" b="1" dirty="0"/>
              <a:t>), NPV (Net </a:t>
            </a:r>
            <a:r>
              <a:rPr lang="cs-CZ" b="1" dirty="0" err="1"/>
              <a:t>Present</a:t>
            </a:r>
            <a:r>
              <a:rPr lang="cs-CZ" b="1" dirty="0"/>
              <a:t> </a:t>
            </a:r>
            <a:r>
              <a:rPr lang="cs-CZ" b="1" dirty="0" err="1"/>
              <a:t>Value</a:t>
            </a:r>
            <a:r>
              <a:rPr lang="cs-CZ" b="1" dirty="0"/>
              <a:t>), IRR (</a:t>
            </a:r>
            <a:r>
              <a:rPr lang="cs-CZ" b="1" dirty="0" err="1"/>
              <a:t>Internal</a:t>
            </a:r>
            <a:r>
              <a:rPr lang="cs-CZ" b="1" dirty="0"/>
              <a:t> </a:t>
            </a:r>
            <a:r>
              <a:rPr lang="cs-CZ" b="1" dirty="0" err="1"/>
              <a:t>Rate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Return), Altmanova analýza (Altman Z-</a:t>
            </a:r>
            <a:r>
              <a:rPr lang="cs-CZ" b="1" dirty="0" err="1"/>
              <a:t>score</a:t>
            </a:r>
            <a:r>
              <a:rPr lang="cs-CZ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961772278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09827E-7975-4CC1-9A24-82E15DB5C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18564"/>
            <a:ext cx="8229600" cy="772179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S ČÍM NÁM MŮŽE ISO 9001 POMOCI?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B60975-A777-4A9B-9A5A-9BAA45214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53988"/>
            <a:ext cx="8229600" cy="4472175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Pomůže firmám celkově dosáhnout většího výkonu, kvalitnějšího řízení, pomáhá snížit rizika a zvýšit pravděpodobnost přežití a úspěchu (tedy udržitelného rozvoje):</a:t>
            </a:r>
          </a:p>
          <a:p>
            <a:pPr lvl="1"/>
            <a:r>
              <a:rPr lang="cs-CZ" b="1" dirty="0"/>
              <a:t>nastavit systém řízení rizik a přiměřená opatření k jejich řešení,</a:t>
            </a:r>
          </a:p>
          <a:p>
            <a:pPr lvl="1"/>
            <a:r>
              <a:rPr lang="cs-CZ" b="1" dirty="0"/>
              <a:t>nastavit prozákaznické procesy (důraz na kvalitu služeb</a:t>
            </a:r>
            <a:br>
              <a:rPr lang="cs-CZ" b="1" dirty="0"/>
            </a:br>
            <a:r>
              <a:rPr lang="cs-CZ" b="1" dirty="0"/>
              <a:t>a produktů které jim poskytujeme),</a:t>
            </a:r>
          </a:p>
          <a:p>
            <a:pPr lvl="1"/>
            <a:r>
              <a:rPr lang="cs-CZ" b="1" dirty="0"/>
              <a:t>provázat strategické řízení a rozhodování firmy</a:t>
            </a:r>
            <a:br>
              <a:rPr lang="cs-CZ" b="1" dirty="0"/>
            </a:br>
            <a:r>
              <a:rPr lang="cs-CZ" b="1" dirty="0"/>
              <a:t>s provozními procesy,</a:t>
            </a:r>
          </a:p>
          <a:p>
            <a:pPr lvl="1"/>
            <a:r>
              <a:rPr lang="cs-CZ" b="1" dirty="0"/>
              <a:t>popsat všechny organizační souvislosti,</a:t>
            </a:r>
          </a:p>
          <a:p>
            <a:pPr lvl="1"/>
            <a:r>
              <a:rPr lang="cs-CZ" b="1" dirty="0"/>
              <a:t>podpořit leadership ve firmě (větší důraz na řízení</a:t>
            </a:r>
            <a:br>
              <a:rPr lang="cs-CZ" b="1" dirty="0"/>
            </a:br>
            <a:r>
              <a:rPr lang="cs-CZ" b="1" dirty="0"/>
              <a:t>a leadership než na formální správnost dokumentace).</a:t>
            </a:r>
          </a:p>
        </p:txBody>
      </p:sp>
    </p:spTree>
    <p:extLst>
      <p:ext uri="{BB962C8B-B14F-4D97-AF65-F5344CB8AC3E}">
        <p14:creationId xmlns:p14="http://schemas.microsoft.com/office/powerpoint/2010/main" val="2415321587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72EC04-0EBA-4EB9-B6A5-9C0F1561B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DO JAKÝCH OBLASTÍ ISO 9001 ZASAHUJE?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AA7B65-6FEC-42F7-BC46-20D7D8864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84293"/>
            <a:ext cx="8229600" cy="4041869"/>
          </a:xfrm>
        </p:spPr>
        <p:txBody>
          <a:bodyPr>
            <a:normAutofit/>
          </a:bodyPr>
          <a:lstStyle/>
          <a:p>
            <a:r>
              <a:rPr lang="cs-CZ" b="1" dirty="0"/>
              <a:t>Výroba</a:t>
            </a:r>
            <a:endParaRPr lang="cs-CZ" b="1" u="sng" dirty="0"/>
          </a:p>
          <a:p>
            <a:r>
              <a:rPr lang="cs-CZ" b="1" dirty="0"/>
              <a:t>Poskytování služeb</a:t>
            </a:r>
            <a:endParaRPr lang="cs-CZ" b="1" u="sng" dirty="0"/>
          </a:p>
          <a:p>
            <a:r>
              <a:rPr lang="cs-CZ" b="1" dirty="0"/>
              <a:t>Marketing, prodej a vztahy se zákazníky</a:t>
            </a:r>
            <a:endParaRPr lang="cs-CZ" b="1" u="sng" dirty="0"/>
          </a:p>
          <a:p>
            <a:r>
              <a:rPr lang="cs-CZ" b="1" dirty="0"/>
              <a:t>Řízení kvality</a:t>
            </a:r>
            <a:endParaRPr lang="cs-CZ" b="1" u="sng" dirty="0"/>
          </a:p>
          <a:p>
            <a:r>
              <a:rPr lang="cs-CZ" b="1" dirty="0"/>
              <a:t>Řízení rizik (Risk Management)</a:t>
            </a:r>
            <a:endParaRPr lang="cs-CZ" b="1" u="sng" dirty="0"/>
          </a:p>
          <a:p>
            <a:r>
              <a:rPr lang="cs-CZ" b="1" dirty="0"/>
              <a:t>Řízení vztahů se zákazníky (CRM – </a:t>
            </a:r>
            <a:r>
              <a:rPr lang="cs-CZ" b="1" dirty="0" err="1"/>
              <a:t>Customer</a:t>
            </a:r>
            <a:r>
              <a:rPr lang="cs-CZ" b="1" dirty="0"/>
              <a:t> </a:t>
            </a:r>
            <a:r>
              <a:rPr lang="cs-CZ" b="1" dirty="0" err="1"/>
              <a:t>Relationship</a:t>
            </a:r>
            <a:r>
              <a:rPr lang="cs-CZ" b="1" dirty="0"/>
              <a:t> Management)</a:t>
            </a:r>
            <a:endParaRPr lang="cs-CZ" b="1" u="sng" dirty="0"/>
          </a:p>
        </p:txBody>
      </p:sp>
    </p:spTree>
    <p:extLst>
      <p:ext uri="{BB962C8B-B14F-4D97-AF65-F5344CB8AC3E}">
        <p14:creationId xmlns:p14="http://schemas.microsoft.com/office/powerpoint/2010/main" val="3859936377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EA270D-2FA1-481F-A3D3-C8560AF38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0473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DALŠÍ NAVAZUJÍCÍ ISO STANDARDY TÝKAJÍCÍ SE SYSTÉMU ŘÍZENÍ PROCESŮ V ORGANIZACI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72C93D-79C5-415F-8531-A4E726158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8082"/>
            <a:ext cx="8229600" cy="3988081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ISO 9000</a:t>
            </a:r>
          </a:p>
          <a:p>
            <a:r>
              <a:rPr lang="cs-CZ" b="1" dirty="0"/>
              <a:t>ISO 10006 Systémy managementu jakosti</a:t>
            </a:r>
          </a:p>
          <a:p>
            <a:r>
              <a:rPr lang="cs-CZ" b="1" dirty="0"/>
              <a:t>ISO 14000 Systémy environmentálního managementu (</a:t>
            </a:r>
            <a:r>
              <a:rPr lang="cs-CZ" b="1" dirty="0" err="1"/>
              <a:t>Environmental</a:t>
            </a:r>
            <a:r>
              <a:rPr lang="cs-CZ" b="1" dirty="0"/>
              <a:t> Management)</a:t>
            </a:r>
          </a:p>
          <a:p>
            <a:r>
              <a:rPr lang="cs-CZ" b="1" dirty="0"/>
              <a:t>ISO 20000 Management služeb pro informační technologie (IT </a:t>
            </a:r>
            <a:r>
              <a:rPr lang="cs-CZ" b="1" dirty="0" err="1"/>
              <a:t>Service</a:t>
            </a:r>
            <a:r>
              <a:rPr lang="cs-CZ" b="1" dirty="0"/>
              <a:t> Management)</a:t>
            </a:r>
          </a:p>
          <a:p>
            <a:r>
              <a:rPr lang="cs-CZ" b="1" dirty="0"/>
              <a:t>ISO 27000</a:t>
            </a:r>
          </a:p>
          <a:p>
            <a:r>
              <a:rPr lang="cs-CZ" b="1" dirty="0"/>
              <a:t>ISO 19439</a:t>
            </a:r>
          </a:p>
          <a:p>
            <a:r>
              <a:rPr lang="cs-CZ" b="1" dirty="0"/>
              <a:t>ISO/IEC 31000:2009</a:t>
            </a:r>
          </a:p>
          <a:p>
            <a:r>
              <a:rPr lang="cs-CZ" b="1" dirty="0"/>
              <a:t>ČSN EN 15 221</a:t>
            </a:r>
          </a:p>
        </p:txBody>
      </p:sp>
    </p:spTree>
    <p:extLst>
      <p:ext uri="{BB962C8B-B14F-4D97-AF65-F5344CB8AC3E}">
        <p14:creationId xmlns:p14="http://schemas.microsoft.com/office/powerpoint/2010/main" val="2942715592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A1D7F7-8853-40B3-80C8-7B8DDC407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8823" y="280335"/>
            <a:ext cx="3644153" cy="854915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ISO 27000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E36FEA-A307-43B8-AEA6-FAC828D1C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77471"/>
            <a:ext cx="8229600" cy="4848692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ISO 27000 (ISO/IEC 27000) je rodina mezinárodních standardů zaměřená na řízení informační bezpečnosti v organizacích.</a:t>
            </a:r>
          </a:p>
          <a:p>
            <a:r>
              <a:rPr lang="cs-CZ" b="1" dirty="0"/>
              <a:t>Všechny standardy rodiny ISO 27000 jsou vydávané Mezinárodní organizací pro standardizaci ISO.</a:t>
            </a:r>
          </a:p>
          <a:p>
            <a:r>
              <a:rPr lang="cs-CZ" b="1" dirty="0"/>
              <a:t>Jednotlivé standardy cílí na různé aspekty informační bezpečnosti v organizacích.</a:t>
            </a:r>
          </a:p>
          <a:p>
            <a:r>
              <a:rPr lang="cs-CZ" b="1" dirty="0"/>
              <a:t>Poskytují praktické nástroje pro ty organizace, které chtějí identifikovat a řídit environmentální dopad svého chování a trvale udržovat</a:t>
            </a:r>
            <a:br>
              <a:rPr lang="cs-CZ" b="1" dirty="0"/>
            </a:br>
            <a:r>
              <a:rPr lang="cs-CZ" b="1" dirty="0"/>
              <a:t>a zlepšovat environmentální výkonnost.</a:t>
            </a:r>
          </a:p>
        </p:txBody>
      </p:sp>
    </p:spTree>
    <p:extLst>
      <p:ext uri="{BB962C8B-B14F-4D97-AF65-F5344CB8AC3E}">
        <p14:creationId xmlns:p14="http://schemas.microsoft.com/office/powerpoint/2010/main" val="1359064541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3F4F4A-B362-450E-8648-221731A4D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1554" y="160337"/>
            <a:ext cx="3307976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ISO 19439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F3C1AB-D30F-49B9-A26E-E909838C5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90165"/>
            <a:ext cx="8229600" cy="4135998"/>
          </a:xfrm>
        </p:spPr>
        <p:txBody>
          <a:bodyPr>
            <a:normAutofit/>
          </a:bodyPr>
          <a:lstStyle/>
          <a:p>
            <a:r>
              <a:rPr lang="cs-CZ" sz="3600" b="1" dirty="0"/>
              <a:t>ISO 19439: 2006 Podniková integrace - Rámec pro podnikové modelování je mezinárodní standard podnikového modelování a podnikové integrace vyvinutý Mezinárodní organizací pro standardizaci založený na CIMOSA</a:t>
            </a:r>
            <a:br>
              <a:rPr lang="cs-CZ" sz="3600" b="1" dirty="0"/>
            </a:br>
            <a:r>
              <a:rPr lang="cs-CZ" sz="3600" b="1" dirty="0"/>
              <a:t>a GERAM.</a:t>
            </a:r>
          </a:p>
        </p:txBody>
      </p:sp>
    </p:spTree>
    <p:extLst>
      <p:ext uri="{BB962C8B-B14F-4D97-AF65-F5344CB8AC3E}">
        <p14:creationId xmlns:p14="http://schemas.microsoft.com/office/powerpoint/2010/main" val="1723210593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8472F5-5108-4367-97D0-8F1FCB317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8106" y="239994"/>
            <a:ext cx="3173506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ISO 31000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229ED3-373A-453B-8756-ABB4938E2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96036"/>
            <a:ext cx="8229600" cy="3657600"/>
          </a:xfrm>
        </p:spPr>
        <p:txBody>
          <a:bodyPr>
            <a:normAutofit fontScale="92500"/>
          </a:bodyPr>
          <a:lstStyle/>
          <a:p>
            <a:r>
              <a:rPr lang="cs-CZ" b="1" dirty="0"/>
              <a:t>ISO 31000 je součástí rodiny mezinárodních standardů vydávaných Mezinárodní organizací pro standardizaci ISO (International </a:t>
            </a:r>
            <a:r>
              <a:rPr lang="cs-CZ" b="1" dirty="0" err="1"/>
              <a:t>Organization</a:t>
            </a:r>
            <a:r>
              <a:rPr lang="cs-CZ" b="1" dirty="0"/>
              <a:t> </a:t>
            </a:r>
            <a:r>
              <a:rPr lang="cs-CZ" b="1" dirty="0" err="1"/>
              <a:t>for</a:t>
            </a:r>
            <a:r>
              <a:rPr lang="cs-CZ" b="1" dirty="0"/>
              <a:t> </a:t>
            </a:r>
            <a:r>
              <a:rPr lang="cs-CZ" b="1" dirty="0" err="1"/>
              <a:t>Standardization</a:t>
            </a:r>
            <a:r>
              <a:rPr lang="cs-CZ" b="1" dirty="0"/>
              <a:t>).</a:t>
            </a:r>
          </a:p>
          <a:p>
            <a:r>
              <a:rPr lang="cs-CZ" b="1" dirty="0"/>
              <a:t>ISO 31000 </a:t>
            </a:r>
            <a:r>
              <a:rPr lang="cs-CZ" b="1" dirty="0" err="1"/>
              <a:t>jeoznačení</a:t>
            </a:r>
            <a:r>
              <a:rPr lang="cs-CZ" b="1" dirty="0"/>
              <a:t> standardu pro Management rizik (Řízení rizik) a obsahuje Principy a směrnice.</a:t>
            </a:r>
          </a:p>
        </p:txBody>
      </p:sp>
    </p:spTree>
    <p:extLst>
      <p:ext uri="{BB962C8B-B14F-4D97-AF65-F5344CB8AC3E}">
        <p14:creationId xmlns:p14="http://schemas.microsoft.com/office/powerpoint/2010/main" val="409543414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A6F991-F0E5-4FDA-85D7-26C374DA9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18564"/>
            <a:ext cx="8229600" cy="799073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VYUŽITÍ NORMY ISO 31000 V PRAXI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BFE84B-048C-4BEA-AAA9-FF1B94180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34671"/>
            <a:ext cx="8229600" cy="4391492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/>
              <a:t>ISO 31000 poskytuje návody (obsahuje Principy</a:t>
            </a:r>
            <a:br>
              <a:rPr lang="cs-CZ" b="1" dirty="0"/>
            </a:br>
            <a:r>
              <a:rPr lang="cs-CZ" b="1" dirty="0"/>
              <a:t>a směrnice), jak řídit systematickým, transparentním</a:t>
            </a:r>
            <a:br>
              <a:rPr lang="cs-CZ" b="1" dirty="0"/>
            </a:br>
            <a:r>
              <a:rPr lang="cs-CZ" b="1" dirty="0"/>
              <a:t>a spolehlivým způsobem různé formy rizik a jak harmonizovat systému řízení rizik do organizace</a:t>
            </a:r>
            <a:br>
              <a:rPr lang="cs-CZ" b="1" dirty="0"/>
            </a:br>
            <a:r>
              <a:rPr lang="cs-CZ" b="1" dirty="0"/>
              <a:t>a všech jejích procesů, rozhodování, produktů, služeb a aktiv.</a:t>
            </a:r>
            <a:br>
              <a:rPr lang="cs-CZ" b="1" dirty="0"/>
            </a:br>
            <a:r>
              <a:rPr lang="cs-CZ" b="1" dirty="0"/>
              <a:t>Ačkoliv obsahuje principy a směrnice, není určena</a:t>
            </a:r>
            <a:br>
              <a:rPr lang="cs-CZ" b="1" dirty="0"/>
            </a:br>
            <a:r>
              <a:rPr lang="cs-CZ" b="1" dirty="0"/>
              <a:t>k implementaci řízení rizik napříč celou organizací</a:t>
            </a:r>
            <a:br>
              <a:rPr lang="cs-CZ" b="1" dirty="0"/>
            </a:br>
            <a:r>
              <a:rPr lang="cs-CZ" b="1" dirty="0"/>
              <a:t>a není určena pro účely certifikace.</a:t>
            </a:r>
          </a:p>
          <a:p>
            <a:r>
              <a:rPr lang="cs-CZ" b="1" dirty="0"/>
              <a:t>Je použitelná ve všech sektorech, může jí tedy použít jakýkoliv typ organizace.</a:t>
            </a:r>
          </a:p>
          <a:p>
            <a:r>
              <a:rPr lang="cs-CZ" b="1" dirty="0"/>
              <a:t>Norma ISO 31000 byla vydána v říjnu 2010, aktuální revidovaná verze se označuje ISO 31000:2009.</a:t>
            </a:r>
          </a:p>
        </p:txBody>
      </p:sp>
    </p:spTree>
    <p:extLst>
      <p:ext uri="{BB962C8B-B14F-4D97-AF65-F5344CB8AC3E}">
        <p14:creationId xmlns:p14="http://schemas.microsoft.com/office/powerpoint/2010/main" val="280213721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A9B80A-D968-40E3-9B39-949808A89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DALŠÍ ISO STANDARDY TÝKAJÍCÍ SE SYSTÉMU ŘÍZENÍ RIZIK V ORGANIZACI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CFADC-67ED-4AD3-88CA-1727657AF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62517"/>
            <a:ext cx="8229600" cy="2581835"/>
          </a:xfrm>
        </p:spPr>
        <p:txBody>
          <a:bodyPr/>
          <a:lstStyle/>
          <a:p>
            <a:r>
              <a:rPr lang="cs-CZ" b="1" dirty="0"/>
              <a:t>IEC/ISO 31010 Management rizik – Techniky posuzování rizik</a:t>
            </a:r>
          </a:p>
          <a:p>
            <a:r>
              <a:rPr lang="cs-CZ" b="1" dirty="0"/>
              <a:t>ISO </a:t>
            </a:r>
            <a:r>
              <a:rPr lang="cs-CZ" b="1" dirty="0" err="1"/>
              <a:t>Guide</a:t>
            </a:r>
            <a:r>
              <a:rPr lang="cs-CZ" b="1" dirty="0"/>
              <a:t> 73:2009 Risk management – </a:t>
            </a:r>
            <a:r>
              <a:rPr lang="cs-CZ" b="1" dirty="0" err="1"/>
              <a:t>Vocabulary</a:t>
            </a:r>
            <a:r>
              <a:rPr lang="cs-CZ" b="1" dirty="0"/>
              <a:t> - Slovník</a:t>
            </a:r>
          </a:p>
        </p:txBody>
      </p:sp>
    </p:spTree>
    <p:extLst>
      <p:ext uri="{BB962C8B-B14F-4D97-AF65-F5344CB8AC3E}">
        <p14:creationId xmlns:p14="http://schemas.microsoft.com/office/powerpoint/2010/main" val="1782511973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0BA278-2035-43B3-BE13-9C4429B2F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550" y="732866"/>
            <a:ext cx="4074457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FACILITY MANAGEMENT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29E520-20BD-4C13-AB45-FC548278E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0943" y="833718"/>
            <a:ext cx="4074457" cy="5096435"/>
          </a:xfrm>
        </p:spPr>
        <p:txBody>
          <a:bodyPr>
            <a:noAutofit/>
          </a:bodyPr>
          <a:lstStyle/>
          <a:p>
            <a:r>
              <a:rPr lang="cs-CZ" sz="2400" b="1" dirty="0"/>
              <a:t>Od roku 2007 platí evropská norma ČSN EN 15221.</a:t>
            </a:r>
          </a:p>
          <a:p>
            <a:r>
              <a:rPr lang="cs-CZ" sz="2400" b="1" dirty="0"/>
              <a:t>Její první dva díly se rozrostly na současných 7 dílů.</a:t>
            </a:r>
          </a:p>
          <a:p>
            <a:r>
              <a:rPr lang="cs-CZ" sz="2400" b="1" dirty="0"/>
              <a:t>V roce 2018 byla oficiálně vydána norma ISO 41001 „Facility management – Systémy řízení – Požadavky s návodem k použití“, která završila první fázi kompletace celosvětové normy ISO 41000.</a:t>
            </a:r>
            <a:endParaRPr lang="cs-CZ" sz="2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B833E08-0F63-48C2-9EF4-08E8CA566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50" y="2682568"/>
            <a:ext cx="3942509" cy="221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52382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F0DD83A-E34D-4E34-9845-D63852AA5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4805"/>
            <a:ext cx="7886700" cy="1505883"/>
          </a:xfrm>
        </p:spPr>
        <p:txBody>
          <a:bodyPr anchor="ctr"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Certifikace systému managementu kvality podle normy ISO 9001</a:t>
            </a:r>
            <a:endParaRPr lang="cs-CZ" sz="4500" dirty="0">
              <a:solidFill>
                <a:srgbClr val="FF0000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8E8C421-D060-429E-A856-22E080528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493695"/>
            <a:ext cx="7884410" cy="315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331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2E6F8C-BBEE-481C-9ACD-7F5B9ABA2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MANAGEMENT SLUŽEB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AE0CD8-F0BC-4041-B565-8966815A6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86609"/>
            <a:ext cx="8229600" cy="3939554"/>
          </a:xfrm>
        </p:spPr>
        <p:txBody>
          <a:bodyPr/>
          <a:lstStyle/>
          <a:p>
            <a:r>
              <a:rPr lang="cs-CZ" b="1" dirty="0"/>
              <a:t>BCG matice, </a:t>
            </a:r>
            <a:r>
              <a:rPr lang="cs-CZ" b="1" dirty="0" err="1"/>
              <a:t>Paretovo</a:t>
            </a:r>
            <a:r>
              <a:rPr lang="cs-CZ" b="1" dirty="0"/>
              <a:t> pravidlo, </a:t>
            </a:r>
            <a:r>
              <a:rPr lang="cs-CZ" b="1" dirty="0" err="1"/>
              <a:t>CorSet</a:t>
            </a:r>
            <a:r>
              <a:rPr lang="cs-CZ" b="1" dirty="0"/>
              <a:t> Framework, ITIL, ITSM (IT </a:t>
            </a:r>
            <a:r>
              <a:rPr lang="cs-CZ" b="1" dirty="0" err="1"/>
              <a:t>Service</a:t>
            </a:r>
            <a:r>
              <a:rPr lang="cs-CZ" b="1" dirty="0"/>
              <a:t> Management), SSME (</a:t>
            </a:r>
            <a:r>
              <a:rPr lang="cs-CZ" b="1" dirty="0" err="1"/>
              <a:t>Service</a:t>
            </a:r>
            <a:r>
              <a:rPr lang="cs-CZ" b="1" dirty="0"/>
              <a:t> Science, Management and </a:t>
            </a:r>
            <a:r>
              <a:rPr lang="cs-CZ" b="1" dirty="0" err="1"/>
              <a:t>Engineering</a:t>
            </a:r>
            <a:r>
              <a:rPr lang="cs-CZ" b="1" dirty="0"/>
              <a:t>), SOEM (</a:t>
            </a:r>
            <a:r>
              <a:rPr lang="cs-CZ" b="1" dirty="0" err="1"/>
              <a:t>Service</a:t>
            </a:r>
            <a:r>
              <a:rPr lang="cs-CZ" b="1" dirty="0"/>
              <a:t> </a:t>
            </a:r>
            <a:r>
              <a:rPr lang="cs-CZ" b="1" dirty="0" err="1"/>
              <a:t>Oriented</a:t>
            </a:r>
            <a:r>
              <a:rPr lang="cs-CZ" b="1" dirty="0"/>
              <a:t> </a:t>
            </a:r>
            <a:r>
              <a:rPr lang="cs-CZ" b="1" dirty="0" err="1"/>
              <a:t>Enterprise</a:t>
            </a:r>
            <a:r>
              <a:rPr lang="cs-CZ" b="1" dirty="0"/>
              <a:t> Management), SOM (</a:t>
            </a:r>
            <a:r>
              <a:rPr lang="cs-CZ" b="1" dirty="0" err="1"/>
              <a:t>Service</a:t>
            </a:r>
            <a:r>
              <a:rPr lang="cs-CZ" b="1" dirty="0"/>
              <a:t> </a:t>
            </a:r>
            <a:r>
              <a:rPr lang="cs-CZ" b="1" dirty="0" err="1"/>
              <a:t>Oriented</a:t>
            </a:r>
            <a:r>
              <a:rPr lang="cs-CZ" b="1" dirty="0"/>
              <a:t> Management), systém managementu služeb ICT ISO 20000.</a:t>
            </a:r>
          </a:p>
        </p:txBody>
      </p:sp>
    </p:spTree>
    <p:extLst>
      <p:ext uri="{BB962C8B-B14F-4D97-AF65-F5344CB8AC3E}">
        <p14:creationId xmlns:p14="http://schemas.microsoft.com/office/powerpoint/2010/main" val="1315874630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2CDE28-8BBC-4BF3-855A-338AA3819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00B0F0"/>
                </a:solidFill>
              </a:rPr>
              <a:t>VÝZNAM, STRUKTURA A VÝVOJ</a:t>
            </a:r>
            <a:br>
              <a:rPr lang="cs-CZ" b="1" dirty="0">
                <a:solidFill>
                  <a:srgbClr val="00B0F0"/>
                </a:solidFill>
              </a:rPr>
            </a:br>
            <a:r>
              <a:rPr lang="cs-CZ" b="1" dirty="0">
                <a:solidFill>
                  <a:srgbClr val="00B0F0"/>
                </a:solidFill>
              </a:rPr>
              <a:t>QMS ISO ŘADY 9000</a:t>
            </a:r>
          </a:p>
        </p:txBody>
      </p:sp>
    </p:spTree>
    <p:extLst>
      <p:ext uri="{BB962C8B-B14F-4D97-AF65-F5344CB8AC3E}">
        <p14:creationId xmlns:p14="http://schemas.microsoft.com/office/powerpoint/2010/main" val="3192165566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11449"/>
            <a:ext cx="3249230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49C3923-D111-4263-B694-8D66A9526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664" y="742951"/>
            <a:ext cx="3249230" cy="4962524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chemeClr val="bg1"/>
                </a:solidFill>
              </a:rPr>
              <a:t>Koncepce rozvoje systémů managementu jakosti</a:t>
            </a:r>
            <a:endParaRPr lang="cs-CZ" sz="4200" b="1" dirty="0">
              <a:solidFill>
                <a:schemeClr val="bg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C6315F2-A641-4BE6-BD76-4482FDDD1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366" y="1841689"/>
            <a:ext cx="4915159" cy="318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066171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D213C61-251E-4755-AA61-237538A6B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4805"/>
            <a:ext cx="7886700" cy="1505883"/>
          </a:xfrm>
        </p:spPr>
        <p:txBody>
          <a:bodyPr anchor="ctr">
            <a:norm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HISTORIE A VÝVOJ PROCESNÍ RACIONALIZACE</a:t>
            </a:r>
            <a:endParaRPr lang="cs-CZ" sz="4500" b="1" dirty="0">
              <a:solidFill>
                <a:srgbClr val="FF0000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B718D99-7534-4400-A4B1-87424DD3D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584" y="1845426"/>
            <a:ext cx="4294541" cy="445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80313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9BD56F4-D37F-42B6-9A46-06B615E1D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4805"/>
            <a:ext cx="7886700" cy="1505883"/>
          </a:xfrm>
        </p:spPr>
        <p:txBody>
          <a:bodyPr anchor="ctr">
            <a:normAutofit fontScale="90000"/>
          </a:bodyPr>
          <a:lstStyle/>
          <a:p>
            <a:r>
              <a:rPr lang="cs-CZ" sz="4800" b="1" dirty="0">
                <a:solidFill>
                  <a:srgbClr val="FF0000"/>
                </a:solidFill>
              </a:rPr>
              <a:t>VÝVOJ SYSTÉMŮ ZABEZPEČOVÁNÍ JAKOSTI </a:t>
            </a:r>
            <a:endParaRPr lang="cs-CZ" sz="4500" b="1" dirty="0">
              <a:solidFill>
                <a:srgbClr val="FF0000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A3B52E4-8D65-4A65-89DB-0A32C553B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458" y="1845426"/>
            <a:ext cx="4316793" cy="445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165623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2E9910-09DD-4FF5-81AB-07B38C1AB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82915"/>
            <a:ext cx="8229600" cy="1492169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00B0F0"/>
                </a:solidFill>
              </a:rPr>
              <a:t>DŮVODY PRO ZAVÁDĚNÍ</a:t>
            </a:r>
            <a:br>
              <a:rPr lang="cs-CZ" b="1" dirty="0">
                <a:solidFill>
                  <a:srgbClr val="00B0F0"/>
                </a:solidFill>
              </a:rPr>
            </a:br>
            <a:r>
              <a:rPr lang="cs-CZ" b="1" dirty="0">
                <a:solidFill>
                  <a:srgbClr val="00B0F0"/>
                </a:solidFill>
              </a:rPr>
              <a:t>QMS ISO ŘADY 9000</a:t>
            </a:r>
          </a:p>
        </p:txBody>
      </p:sp>
    </p:spTree>
    <p:extLst>
      <p:ext uri="{BB962C8B-B14F-4D97-AF65-F5344CB8AC3E}">
        <p14:creationId xmlns:p14="http://schemas.microsoft.com/office/powerpoint/2010/main" val="3165539984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BC2531E6-4E4B-442A-B641-EC83CB85E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392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DŮVODY PRO ZAVEDENÍ SYSTÉMU JAKOSTI 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82E68FB-D28F-4EC3-93CB-D5E6A56BE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34671"/>
            <a:ext cx="8229600" cy="4391492"/>
          </a:xfrm>
        </p:spPr>
        <p:txBody>
          <a:bodyPr>
            <a:normAutofit/>
          </a:bodyPr>
          <a:lstStyle/>
          <a:p>
            <a:r>
              <a:rPr lang="cs-CZ" sz="2400" b="1" dirty="0"/>
              <a:t>Založili jste firmu a chcete mít hned od počátku systém řízení, který zajistí kvalitu všech služeb a výrobků.</a:t>
            </a:r>
          </a:p>
          <a:p>
            <a:r>
              <a:rPr lang="cs-CZ" sz="2400" b="1" dirty="0"/>
              <a:t>Váš systém řízení nemá řád.</a:t>
            </a:r>
          </a:p>
          <a:p>
            <a:r>
              <a:rPr lang="cs-CZ" sz="2400" b="1" dirty="0"/>
              <a:t>Chcete prověřit zda váš stávající řídící systém je skutečně kvalitní.</a:t>
            </a:r>
          </a:p>
          <a:p>
            <a:r>
              <a:rPr lang="cs-CZ" sz="2400" b="1" dirty="0"/>
              <a:t>Chcete dosáhnout vyšší úrovně kvality řízení než máte nyní</a:t>
            </a:r>
          </a:p>
          <a:p>
            <a:r>
              <a:rPr lang="cs-CZ" sz="2400" b="1" dirty="0"/>
              <a:t>Chcete získat náskok před konkurencí.</a:t>
            </a:r>
          </a:p>
          <a:p>
            <a:r>
              <a:rPr lang="cs-CZ" sz="2400" b="1" dirty="0"/>
              <a:t>Máte problémy s dodržováním jakosti produktů.</a:t>
            </a:r>
          </a:p>
          <a:p>
            <a:r>
              <a:rPr lang="cs-CZ" sz="2400" b="1" dirty="0"/>
              <a:t>Narůstá počet zmetků a neshod a vy nejste schopni je řídit.</a:t>
            </a:r>
          </a:p>
          <a:p>
            <a:r>
              <a:rPr lang="cs-CZ" sz="2400" b="1" dirty="0"/>
              <a:t>Systém jakosti vyžadují vaši zákazníci, partneři, majitelé.</a:t>
            </a:r>
          </a:p>
        </p:txBody>
      </p:sp>
    </p:spTree>
    <p:extLst>
      <p:ext uri="{BB962C8B-B14F-4D97-AF65-F5344CB8AC3E}">
        <p14:creationId xmlns:p14="http://schemas.microsoft.com/office/powerpoint/2010/main" val="3284858767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07F1C3-3C57-47F7-9CC7-4EED6FFDB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01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PRINCIPY ZAVÁDĚNÍ SYSTÉMU ŘÍZENÍ JAKOSTI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2EF3CA-FEF7-4728-87E0-16442AA5F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5012"/>
            <a:ext cx="8229600" cy="4351151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Systém jakosti řeší současné problémy</a:t>
            </a:r>
            <a:br>
              <a:rPr lang="cs-CZ" b="1" dirty="0"/>
            </a:br>
            <a:r>
              <a:rPr lang="cs-CZ" b="1" dirty="0"/>
              <a:t>a předchází problémům budoucím.</a:t>
            </a:r>
          </a:p>
          <a:p>
            <a:r>
              <a:rPr lang="cs-CZ" b="1" dirty="0"/>
              <a:t>Jste-li přesvědčeni, že potřebujete tento systém, musíte být připraveni na vybudování systému, který zasáhne celou vaší organizaci, který vás donutí projít všechny stávající postupy a přehodnotit je.</a:t>
            </a:r>
          </a:p>
          <a:p>
            <a:r>
              <a:rPr lang="cs-CZ" b="1" dirty="0"/>
              <a:t>Nic nesmí zůstat utajeno, je důležité systém pochopit jako přínos.</a:t>
            </a:r>
          </a:p>
        </p:txBody>
      </p:sp>
    </p:spTree>
    <p:extLst>
      <p:ext uri="{BB962C8B-B14F-4D97-AF65-F5344CB8AC3E}">
        <p14:creationId xmlns:p14="http://schemas.microsoft.com/office/powerpoint/2010/main" val="1989011892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C63A47-C375-4922-821D-3F593D4CA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047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PŘÍNOSY SPRÁVNĚ VYBUDOVANÉHO SYSTÉMU JAKOSTI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04BA2A-4A19-4351-9C91-10CFD3E13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918" y="1815353"/>
            <a:ext cx="8848164" cy="4310810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Výrazné zvýšení konkurenceschopnosti podniku,</a:t>
            </a:r>
          </a:p>
          <a:p>
            <a:r>
              <a:rPr lang="cs-CZ" b="1" dirty="0"/>
              <a:t>zvýšení důvěryhodnosti a spolehlivosti v očích zákazníka,</a:t>
            </a:r>
          </a:p>
          <a:p>
            <a:r>
              <a:rPr lang="cs-CZ" b="1" dirty="0"/>
              <a:t>řízení podniku k jakosti se stává dominantním know-how podniku, které je neustále rozvíjeno,</a:t>
            </a:r>
          </a:p>
          <a:p>
            <a:r>
              <a:rPr lang="cs-CZ" b="1" dirty="0"/>
              <a:t>podnik je orientován na dlouhodobé zisky a jejich maximalizaci, s ohledem na ekologii a bezpečnost procesů,</a:t>
            </a:r>
          </a:p>
          <a:p>
            <a:r>
              <a:rPr lang="cs-CZ" b="1" dirty="0"/>
              <a:t>zvýšení podnikatelské důvěryhodnosti pro investory, peněžní ústavy, pojišťovny, veřejnou správu,</a:t>
            </a:r>
          </a:p>
          <a:p>
            <a:r>
              <a:rPr lang="cs-CZ" b="1" dirty="0"/>
              <a:t>rozšíření možností v exportní oblasti a v oblasti státních zakázek.</a:t>
            </a:r>
          </a:p>
        </p:txBody>
      </p:sp>
    </p:spTree>
    <p:extLst>
      <p:ext uri="{BB962C8B-B14F-4D97-AF65-F5344CB8AC3E}">
        <p14:creationId xmlns:p14="http://schemas.microsoft.com/office/powerpoint/2010/main" val="3908471634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60E89F-5671-4744-BA3D-E9CB58FF4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CYKLUS PDCA</a:t>
            </a:r>
          </a:p>
        </p:txBody>
      </p:sp>
    </p:spTree>
    <p:extLst>
      <p:ext uri="{BB962C8B-B14F-4D97-AF65-F5344CB8AC3E}">
        <p14:creationId xmlns:p14="http://schemas.microsoft.com/office/powerpoint/2010/main" val="406290913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FBA740F3-053F-42A8-8E04-9951A70F8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392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DEMINGŮV CYKLUS, PDCA CYKLUS (DEMING CYCLE, PDCA CYCLE)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0B74C97-8397-4EFD-9252-1CEA0E681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17059"/>
            <a:ext cx="8229600" cy="4109104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Metoda postupného zlepšování například kvality produktů (výrobků, služeb), procesů, aplikací, dat, probíhající formou opakovaného provádění čtyř základních činností:</a:t>
            </a:r>
          </a:p>
          <a:p>
            <a:pPr lvl="1"/>
            <a:r>
              <a:rPr lang="cs-CZ" b="1" dirty="0">
                <a:solidFill>
                  <a:srgbClr val="FF0000"/>
                </a:solidFill>
              </a:rPr>
              <a:t>P</a:t>
            </a:r>
            <a:r>
              <a:rPr lang="cs-CZ" b="1" dirty="0"/>
              <a:t> –</a:t>
            </a:r>
            <a:r>
              <a:rPr lang="cs-CZ" b="1" dirty="0">
                <a:solidFill>
                  <a:srgbClr val="00B0F0"/>
                </a:solidFill>
              </a:rPr>
              <a:t> </a:t>
            </a:r>
            <a:r>
              <a:rPr lang="cs-CZ" b="1" dirty="0" err="1">
                <a:solidFill>
                  <a:srgbClr val="00B0F0"/>
                </a:solidFill>
              </a:rPr>
              <a:t>Plan</a:t>
            </a:r>
            <a:r>
              <a:rPr lang="cs-CZ" b="1" dirty="0">
                <a:solidFill>
                  <a:srgbClr val="00B0F0"/>
                </a:solidFill>
              </a:rPr>
              <a:t> </a:t>
            </a:r>
            <a:r>
              <a:rPr lang="cs-CZ" b="1" dirty="0"/>
              <a:t>– naplánování zamýšleného zlepšení (záměr)</a:t>
            </a:r>
          </a:p>
          <a:p>
            <a:pPr lvl="1"/>
            <a:r>
              <a:rPr lang="cs-CZ" b="1" dirty="0">
                <a:solidFill>
                  <a:srgbClr val="FF0000"/>
                </a:solidFill>
              </a:rPr>
              <a:t>D</a:t>
            </a:r>
            <a:r>
              <a:rPr lang="cs-CZ" b="1" dirty="0"/>
              <a:t> – </a:t>
            </a:r>
            <a:r>
              <a:rPr lang="cs-CZ" b="1" dirty="0">
                <a:solidFill>
                  <a:srgbClr val="00B0F0"/>
                </a:solidFill>
              </a:rPr>
              <a:t>Do</a:t>
            </a:r>
            <a:r>
              <a:rPr lang="cs-CZ" b="1" dirty="0"/>
              <a:t> – realizace plánu</a:t>
            </a:r>
          </a:p>
          <a:p>
            <a:pPr lvl="1"/>
            <a:r>
              <a:rPr lang="cs-CZ" b="1" dirty="0">
                <a:solidFill>
                  <a:srgbClr val="FF0000"/>
                </a:solidFill>
              </a:rPr>
              <a:t>C</a:t>
            </a:r>
            <a:r>
              <a:rPr lang="cs-CZ" b="1" dirty="0"/>
              <a:t> – </a:t>
            </a:r>
            <a:r>
              <a:rPr lang="cs-CZ" b="1" dirty="0" err="1">
                <a:solidFill>
                  <a:srgbClr val="00B0F0"/>
                </a:solidFill>
              </a:rPr>
              <a:t>Check</a:t>
            </a:r>
            <a:r>
              <a:rPr lang="cs-CZ" b="1" dirty="0"/>
              <a:t> – ověření výsledku realizace oproti původnímu záměru</a:t>
            </a:r>
          </a:p>
          <a:p>
            <a:pPr lvl="1"/>
            <a:r>
              <a:rPr lang="cs-CZ" b="1" dirty="0">
                <a:solidFill>
                  <a:srgbClr val="FF0000"/>
                </a:solidFill>
              </a:rPr>
              <a:t>A </a:t>
            </a:r>
            <a:r>
              <a:rPr lang="cs-CZ" b="1" dirty="0"/>
              <a:t>– </a:t>
            </a:r>
            <a:r>
              <a:rPr lang="cs-CZ" b="1" dirty="0" err="1">
                <a:solidFill>
                  <a:srgbClr val="00B0F0"/>
                </a:solidFill>
              </a:rPr>
              <a:t>Act</a:t>
            </a:r>
            <a:r>
              <a:rPr lang="cs-CZ" b="1" dirty="0"/>
              <a:t> – úpravy záměru i vlastního provedení na základě ověření a plošná implementace zlepšení do praxe</a:t>
            </a:r>
          </a:p>
        </p:txBody>
      </p:sp>
    </p:spTree>
    <p:extLst>
      <p:ext uri="{BB962C8B-B14F-4D97-AF65-F5344CB8AC3E}">
        <p14:creationId xmlns:p14="http://schemas.microsoft.com/office/powerpoint/2010/main" val="3308720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187DE3-B46C-4876-B045-C7E6CCCF2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INFORMATIKA A ŘÍZENÍ IT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59282D-F9CB-401B-B840-9F1107515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/>
          </a:bodyPr>
          <a:lstStyle/>
          <a:p>
            <a:r>
              <a:rPr lang="cs-CZ" b="1" dirty="0"/>
              <a:t>SOA (</a:t>
            </a:r>
            <a:r>
              <a:rPr lang="cs-CZ" b="1" dirty="0" err="1"/>
              <a:t>Service</a:t>
            </a:r>
            <a:r>
              <a:rPr lang="cs-CZ" b="1" dirty="0"/>
              <a:t> </a:t>
            </a:r>
            <a:r>
              <a:rPr lang="cs-CZ" b="1" dirty="0" err="1"/>
              <a:t>Oriented</a:t>
            </a:r>
            <a:r>
              <a:rPr lang="cs-CZ" b="1" dirty="0"/>
              <a:t> </a:t>
            </a:r>
            <a:r>
              <a:rPr lang="cs-CZ" b="1" dirty="0" err="1"/>
              <a:t>Architecture</a:t>
            </a:r>
            <a:r>
              <a:rPr lang="cs-CZ" b="1" dirty="0"/>
              <a:t>), </a:t>
            </a:r>
            <a:r>
              <a:rPr lang="cs-CZ" b="1" dirty="0" err="1"/>
              <a:t>Code</a:t>
            </a:r>
            <a:r>
              <a:rPr lang="cs-CZ" b="1" dirty="0"/>
              <a:t> and Fix, EUP (</a:t>
            </a:r>
            <a:r>
              <a:rPr lang="cs-CZ" b="1" dirty="0" err="1"/>
              <a:t>Enterprise</a:t>
            </a:r>
            <a:r>
              <a:rPr lang="cs-CZ" b="1" dirty="0"/>
              <a:t> </a:t>
            </a:r>
            <a:r>
              <a:rPr lang="cs-CZ" b="1" dirty="0" err="1"/>
              <a:t>Unified</a:t>
            </a:r>
            <a:r>
              <a:rPr lang="cs-CZ" b="1" dirty="0"/>
              <a:t> </a:t>
            </a:r>
            <a:r>
              <a:rPr lang="cs-CZ" b="1" dirty="0" err="1"/>
              <a:t>Process</a:t>
            </a:r>
            <a:r>
              <a:rPr lang="cs-CZ" b="1" dirty="0"/>
              <a:t>), MSF (Microsoft </a:t>
            </a:r>
            <a:r>
              <a:rPr lang="cs-CZ" b="1" dirty="0" err="1"/>
              <a:t>Solutions</a:t>
            </a:r>
            <a:r>
              <a:rPr lang="cs-CZ" b="1" dirty="0"/>
              <a:t> Framework), MMDIS (</a:t>
            </a:r>
            <a:r>
              <a:rPr lang="cs-CZ" b="1" dirty="0" err="1"/>
              <a:t>Multidimensional</a:t>
            </a:r>
            <a:r>
              <a:rPr lang="cs-CZ" b="1" dirty="0"/>
              <a:t> Management and Development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Information</a:t>
            </a:r>
            <a:r>
              <a:rPr lang="cs-CZ" b="1" dirty="0"/>
              <a:t> Systems), DSDM (</a:t>
            </a:r>
            <a:r>
              <a:rPr lang="cs-CZ" b="1" dirty="0" err="1"/>
              <a:t>Dynamic</a:t>
            </a:r>
            <a:r>
              <a:rPr lang="cs-CZ" b="1" dirty="0"/>
              <a:t> </a:t>
            </a:r>
            <a:r>
              <a:rPr lang="cs-CZ" b="1" dirty="0" err="1"/>
              <a:t>System</a:t>
            </a:r>
            <a:r>
              <a:rPr lang="cs-CZ" b="1" dirty="0"/>
              <a:t> Development </a:t>
            </a:r>
            <a:r>
              <a:rPr lang="cs-CZ" b="1" dirty="0" err="1"/>
              <a:t>Method</a:t>
            </a:r>
            <a:r>
              <a:rPr lang="cs-CZ" b="1" dirty="0"/>
              <a:t>), ASD (</a:t>
            </a:r>
            <a:r>
              <a:rPr lang="cs-CZ" b="1" dirty="0" err="1"/>
              <a:t>Adaptive</a:t>
            </a:r>
            <a:r>
              <a:rPr lang="cs-CZ" b="1" dirty="0"/>
              <a:t> Software Development), BPEL (Business </a:t>
            </a:r>
            <a:r>
              <a:rPr lang="cs-CZ" b="1" dirty="0" err="1"/>
              <a:t>Process</a:t>
            </a:r>
            <a:r>
              <a:rPr lang="cs-CZ" b="1" dirty="0"/>
              <a:t> </a:t>
            </a:r>
            <a:r>
              <a:rPr lang="cs-CZ" b="1" dirty="0" err="1"/>
              <a:t>Execution</a:t>
            </a:r>
            <a:r>
              <a:rPr lang="cs-CZ" b="1" dirty="0"/>
              <a:t> </a:t>
            </a:r>
            <a:r>
              <a:rPr lang="cs-CZ" b="1" dirty="0" err="1"/>
              <a:t>Language</a:t>
            </a:r>
            <a:r>
              <a:rPr lang="cs-CZ" b="1" dirty="0"/>
              <a:t>), BPMN (Business </a:t>
            </a:r>
            <a:r>
              <a:rPr lang="cs-CZ" b="1" dirty="0" err="1"/>
              <a:t>Process</a:t>
            </a:r>
            <a:r>
              <a:rPr lang="cs-CZ" b="1" dirty="0"/>
              <a:t> Modelling </a:t>
            </a:r>
            <a:r>
              <a:rPr lang="cs-CZ" b="1" dirty="0" err="1"/>
              <a:t>Notation</a:t>
            </a:r>
            <a:r>
              <a:rPr lang="cs-CZ" b="1" dirty="0"/>
              <a:t>), ISO 8000, ISO 9001, ISO 15504, ISO 20000.</a:t>
            </a:r>
          </a:p>
        </p:txBody>
      </p:sp>
    </p:spTree>
    <p:extLst>
      <p:ext uri="{BB962C8B-B14F-4D97-AF65-F5344CB8AC3E}">
        <p14:creationId xmlns:p14="http://schemas.microsoft.com/office/powerpoint/2010/main" val="627761502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8B3BB33-89F0-4BA4-89B6-4782032CF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635" y="560881"/>
            <a:ext cx="7346729" cy="11143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4500" b="1" dirty="0">
                <a:solidFill>
                  <a:srgbClr val="FF0000"/>
                </a:solidFill>
              </a:rPr>
              <a:t>PDCA CYKLUS</a:t>
            </a:r>
          </a:p>
        </p:txBody>
      </p:sp>
      <p:pic>
        <p:nvPicPr>
          <p:cNvPr id="8196" name="Picture 4" descr="Print page">
            <a:extLst>
              <a:ext uri="{FF2B5EF4-FFF2-40B4-BE49-F238E27FC236}">
                <a16:creationId xmlns:a16="http://schemas.microsoft.com/office/drawing/2014/main" id="{2DA733BF-48AE-49B0-B875-B45198FB2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8335" y="2957665"/>
            <a:ext cx="3346376" cy="334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Kvalita">
            <a:extLst>
              <a:ext uri="{FF2B5EF4-FFF2-40B4-BE49-F238E27FC236}">
                <a16:creationId xmlns:a16="http://schemas.microsoft.com/office/drawing/2014/main" id="{A86F4E6A-6184-4BBF-8BDF-81649BF1A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6878" y="3111862"/>
            <a:ext cx="4371196" cy="303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625743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F217DDEA-6A4B-4764-8178-5AACC86FF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18391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POZNÁMKA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50272DC-E62F-4B4F-95CD-1483FCA64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75965"/>
            <a:ext cx="8229600" cy="1801906"/>
          </a:xfrm>
        </p:spPr>
        <p:txBody>
          <a:bodyPr/>
          <a:lstStyle/>
          <a:p>
            <a:r>
              <a:rPr lang="cs-CZ" b="1" dirty="0"/>
              <a:t>Přestože je tato metoda pojmenována po</a:t>
            </a:r>
            <a:br>
              <a:rPr lang="cs-CZ" b="1" dirty="0"/>
            </a:br>
            <a:r>
              <a:rPr lang="cs-CZ" b="1" u="sng" dirty="0">
                <a:hlinkClick r:id="rId2" tooltip="William Edwards Deming"/>
              </a:rPr>
              <a:t>W. E. </a:t>
            </a:r>
            <a:r>
              <a:rPr lang="cs-CZ" b="1" u="sng" dirty="0" err="1">
                <a:hlinkClick r:id="rId2" tooltip="William Edwards Deming"/>
              </a:rPr>
              <a:t>Demingovi</a:t>
            </a:r>
            <a:r>
              <a:rPr lang="cs-CZ" b="1" dirty="0"/>
              <a:t>, jejím autorem je</a:t>
            </a:r>
            <a:br>
              <a:rPr lang="cs-CZ" b="1" dirty="0"/>
            </a:br>
            <a:r>
              <a:rPr lang="cs-CZ" b="1" u="sng" dirty="0">
                <a:hlinkClick r:id="rId3" tooltip="Walter Andrew Shewhart"/>
              </a:rPr>
              <a:t>Walter A. </a:t>
            </a:r>
            <a:r>
              <a:rPr lang="cs-CZ" b="1" u="sng" dirty="0" err="1">
                <a:hlinkClick r:id="rId3" tooltip="Walter Andrew Shewhart"/>
              </a:rPr>
              <a:t>Shewhart</a:t>
            </a:r>
            <a:r>
              <a:rPr lang="cs-CZ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6632153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B8FD8F-C6A9-447C-B608-BA46607D0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K ČEMU JE DOBRÝ DEMINGŮV CYKLUS V PRAXI?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FE817C-3E53-45F2-B67F-764FCE059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74838"/>
            <a:ext cx="8229600" cy="4251326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PDCA cyklus je jeden ze základních a klíčových manažerských principů.</a:t>
            </a:r>
          </a:p>
          <a:p>
            <a:r>
              <a:rPr lang="cs-CZ" b="1" dirty="0"/>
              <a:t>De-facto popisuje síly, které roztáčení inovační kolečko, které je hnacím motorem neustálého zlepšování.</a:t>
            </a:r>
          </a:p>
          <a:p>
            <a:r>
              <a:rPr lang="cs-CZ" b="1" dirty="0"/>
              <a:t>V zásadě je tedy </a:t>
            </a:r>
            <a:r>
              <a:rPr lang="cs-CZ" b="1" dirty="0" err="1"/>
              <a:t>Demingův</a:t>
            </a:r>
            <a:r>
              <a:rPr lang="cs-CZ" b="1" dirty="0"/>
              <a:t> cyklus to samé, co principy TQM, </a:t>
            </a:r>
            <a:r>
              <a:rPr lang="cs-CZ" b="1" dirty="0" err="1"/>
              <a:t>Kaizen</a:t>
            </a:r>
            <a:r>
              <a:rPr lang="cs-CZ" b="1" dirty="0"/>
              <a:t> a podobných metod.</a:t>
            </a:r>
          </a:p>
          <a:p>
            <a:r>
              <a:rPr lang="cs-CZ" b="1" dirty="0"/>
              <a:t>Používá se jako přesně stanovený a cyklicky se opakující sled kroků a činností při zavádění inovací a zvyšování kvality především ve výrobě.</a:t>
            </a:r>
          </a:p>
        </p:txBody>
      </p:sp>
    </p:spTree>
    <p:extLst>
      <p:ext uri="{BB962C8B-B14F-4D97-AF65-F5344CB8AC3E}">
        <p14:creationId xmlns:p14="http://schemas.microsoft.com/office/powerpoint/2010/main" val="1124865945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CCAA9C-BE99-414A-AD05-4FD179C84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SIX SIGMA</a:t>
            </a:r>
          </a:p>
        </p:txBody>
      </p:sp>
    </p:spTree>
    <p:extLst>
      <p:ext uri="{BB962C8B-B14F-4D97-AF65-F5344CB8AC3E}">
        <p14:creationId xmlns:p14="http://schemas.microsoft.com/office/powerpoint/2010/main" val="3375608637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22C5229-8E8A-4BAD-84DF-0FE942C6D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4805"/>
            <a:ext cx="7886700" cy="1505883"/>
          </a:xfrm>
        </p:spPr>
        <p:txBody>
          <a:bodyPr anchor="ctr">
            <a:normAutofit/>
          </a:bodyPr>
          <a:lstStyle/>
          <a:p>
            <a:r>
              <a:rPr lang="cs-CZ" sz="4500" b="1" dirty="0">
                <a:solidFill>
                  <a:srgbClr val="FF0000"/>
                </a:solidFill>
              </a:rPr>
              <a:t>SIX SIGMA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B1A9C83E-2E3C-4356-982F-6F98501C5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9733" y="1845426"/>
            <a:ext cx="6642244" cy="445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892129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9D80EA36-017A-464F-857C-AEBF58D44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4965" y="239994"/>
            <a:ext cx="2823882" cy="868362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SIX SIGMA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3FE7604-C3DF-40E0-9FF6-CBF630152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19517"/>
            <a:ext cx="8229600" cy="4606645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 err="1"/>
              <a:t>Six</a:t>
            </a:r>
            <a:r>
              <a:rPr lang="cs-CZ" b="1" dirty="0"/>
              <a:t> Sigma je komplexní metoda řízení a podobně jako </a:t>
            </a:r>
            <a:r>
              <a:rPr lang="cs-CZ" b="1" dirty="0" err="1"/>
              <a:t>Lean</a:t>
            </a:r>
            <a:r>
              <a:rPr lang="cs-CZ" b="1" dirty="0"/>
              <a:t> je označována spíše jako filosofie, kterou musí organizace (podnik) přijmout.</a:t>
            </a:r>
          </a:p>
          <a:p>
            <a:r>
              <a:rPr lang="cs-CZ" b="1" dirty="0"/>
              <a:t>Je zaměřená na neustálé průběžné zlepšování (inovace) organizace pomocí porozumění potřeb zákazníků, pomocí analýzy procesů a standardizace metod měření. Jedná se</a:t>
            </a:r>
            <a:br>
              <a:rPr lang="cs-CZ" b="1" dirty="0"/>
            </a:br>
            <a:r>
              <a:rPr lang="cs-CZ" b="1" dirty="0"/>
              <a:t>o komplexní, pružný systém řízení, který je založen na porozumění potřeb a očekávání zákazníků, disciplinovaném používání informací a dat k řízení</a:t>
            </a:r>
            <a:br>
              <a:rPr lang="cs-CZ" b="1" dirty="0"/>
            </a:br>
            <a:r>
              <a:rPr lang="cs-CZ" b="1" dirty="0"/>
              <a:t>a rozhodování.</a:t>
            </a:r>
          </a:p>
          <a:p>
            <a:r>
              <a:rPr lang="cs-CZ" b="1" dirty="0"/>
              <a:t>Inovace jsou v </a:t>
            </a:r>
            <a:r>
              <a:rPr lang="cs-CZ" b="1" dirty="0" err="1"/>
              <a:t>Six</a:t>
            </a:r>
            <a:r>
              <a:rPr lang="cs-CZ" b="1" dirty="0"/>
              <a:t> Sigma založeny na cyklu zlepšování DMAIC, který je zaměřený na vyhledávání slabých míst (</a:t>
            </a:r>
            <a:r>
              <a:rPr lang="cs-CZ" b="1" dirty="0" err="1"/>
              <a:t>Bottleneck</a:t>
            </a:r>
            <a:r>
              <a:rPr lang="cs-CZ" b="1" dirty="0"/>
              <a:t>), jejich odstraňování a je jedním ze stavebních kamenů </a:t>
            </a:r>
            <a:r>
              <a:rPr lang="cs-CZ" b="1" dirty="0" err="1"/>
              <a:t>Six</a:t>
            </a:r>
            <a:r>
              <a:rPr lang="cs-CZ" b="1" dirty="0"/>
              <a:t> Sigma.</a:t>
            </a:r>
          </a:p>
        </p:txBody>
      </p:sp>
    </p:spTree>
    <p:extLst>
      <p:ext uri="{BB962C8B-B14F-4D97-AF65-F5344CB8AC3E}">
        <p14:creationId xmlns:p14="http://schemas.microsoft.com/office/powerpoint/2010/main" val="7286328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AE2947-2FE6-4F9B-A892-B1D85C606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1670"/>
            <a:ext cx="8229600" cy="825967"/>
          </a:xfrm>
        </p:spPr>
        <p:txBody>
          <a:bodyPr>
            <a:normAutofit fontScale="90000"/>
          </a:bodyPr>
          <a:lstStyle/>
          <a:p>
            <a:r>
              <a:rPr lang="sv-SE" b="1" dirty="0">
                <a:solidFill>
                  <a:srgbClr val="FF0000"/>
                </a:solidFill>
              </a:rPr>
              <a:t>CÍLE A CHARAKTERISTIKA SIX SIGMA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CFDAD6-D9C5-46F2-9748-D47C0AC74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5319"/>
            <a:ext cx="8229600" cy="3563470"/>
          </a:xfrm>
        </p:spPr>
        <p:txBody>
          <a:bodyPr/>
          <a:lstStyle/>
          <a:p>
            <a:r>
              <a:rPr lang="cs-CZ" b="1" dirty="0"/>
              <a:t>Maximalizace zisku</a:t>
            </a:r>
          </a:p>
          <a:p>
            <a:r>
              <a:rPr lang="cs-CZ" b="1" dirty="0"/>
              <a:t>Efektivní využívání zdrojů a zvyšování produktivity</a:t>
            </a:r>
          </a:p>
          <a:p>
            <a:r>
              <a:rPr lang="cs-CZ" b="1" dirty="0"/>
              <a:t>Redukce podpůrných procesů</a:t>
            </a:r>
          </a:p>
          <a:p>
            <a:r>
              <a:rPr lang="cs-CZ" b="1" dirty="0"/>
              <a:t>Minimalizace negativních jevů - defektů, neshod, ztrát, reklamací a nákladů</a:t>
            </a:r>
          </a:p>
        </p:txBody>
      </p:sp>
    </p:spTree>
    <p:extLst>
      <p:ext uri="{BB962C8B-B14F-4D97-AF65-F5344CB8AC3E}">
        <p14:creationId xmlns:p14="http://schemas.microsoft.com/office/powerpoint/2010/main" val="2570263205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F235F0C-D97D-40E3-94FB-42206A395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4805"/>
            <a:ext cx="7886700" cy="1505883"/>
          </a:xfrm>
        </p:spPr>
        <p:txBody>
          <a:bodyPr anchor="ctr">
            <a:normAutofit/>
          </a:bodyPr>
          <a:lstStyle/>
          <a:p>
            <a:r>
              <a:rPr lang="cs-CZ" b="1" i="1" dirty="0" err="1">
                <a:solidFill>
                  <a:srgbClr val="FF0000"/>
                </a:solidFill>
              </a:rPr>
              <a:t>Six</a:t>
            </a:r>
            <a:r>
              <a:rPr lang="cs-CZ" b="1" i="1" dirty="0">
                <a:solidFill>
                  <a:srgbClr val="FF0000"/>
                </a:solidFill>
              </a:rPr>
              <a:t> Sigma proces a jeho vymezení</a:t>
            </a:r>
            <a:endParaRPr lang="cs-CZ" sz="4500" b="1" dirty="0">
              <a:solidFill>
                <a:srgbClr val="FF0000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6047A4F-1E3F-439C-8BD6-80CBF81CA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740084"/>
            <a:ext cx="7884410" cy="266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364736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0FA208-B463-49C5-AE60-8905698B4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CYKLUS DMAIC</a:t>
            </a:r>
          </a:p>
        </p:txBody>
      </p:sp>
    </p:spTree>
    <p:extLst>
      <p:ext uri="{BB962C8B-B14F-4D97-AF65-F5344CB8AC3E}">
        <p14:creationId xmlns:p14="http://schemas.microsoft.com/office/powerpoint/2010/main" val="3782676199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1234ED48-E60C-4331-B2D6-CF9CBAD8A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1097" y="304378"/>
            <a:ext cx="4545106" cy="854915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CYKLUS DMAIC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069B3F5-B1CE-4A89-83F4-C1F8488AD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918" y="1519518"/>
            <a:ext cx="8913158" cy="4606646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DMAIC - cyklus zlepšování je univerzálně použitelná metoda postupného zlepšování, která je integrální součástí metody </a:t>
            </a:r>
            <a:r>
              <a:rPr lang="cs-CZ" b="1" dirty="0" err="1"/>
              <a:t>Six</a:t>
            </a:r>
            <a:r>
              <a:rPr lang="cs-CZ" b="1" dirty="0"/>
              <a:t> Sigma.</a:t>
            </a:r>
          </a:p>
          <a:p>
            <a:r>
              <a:rPr lang="cs-CZ" b="1" dirty="0"/>
              <a:t>Používá se pro jakékoliv zlepšování - například kvality produktů (výrobků, služeb), procesů, aplikací, dat.</a:t>
            </a:r>
          </a:p>
          <a:p>
            <a:r>
              <a:rPr lang="cs-CZ" b="1" dirty="0"/>
              <a:t>Jednotlivé fáze celého cyklu pomáhají docílit skutečného zlepšení.</a:t>
            </a:r>
          </a:p>
          <a:p>
            <a:r>
              <a:rPr lang="cs-CZ" b="1" dirty="0"/>
              <a:t>Jedná se v podstatě o zdokonalený PDCA cyklus.</a:t>
            </a:r>
          </a:p>
        </p:txBody>
      </p:sp>
    </p:spTree>
    <p:extLst>
      <p:ext uri="{BB962C8B-B14F-4D97-AF65-F5344CB8AC3E}">
        <p14:creationId xmlns:p14="http://schemas.microsoft.com/office/powerpoint/2010/main" val="3877434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20FD95-7DB9-4898-8AD8-DFC07AE25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FACILITY MANAGEMENT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F16DA1-3445-4F07-926B-D98FE9BA3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95061"/>
            <a:ext cx="8229600" cy="4231102"/>
          </a:xfrm>
        </p:spPr>
        <p:txBody>
          <a:bodyPr/>
          <a:lstStyle/>
          <a:p>
            <a:r>
              <a:rPr lang="cs-CZ" b="1" dirty="0"/>
              <a:t>Analýza procesů, Benchmarking, </a:t>
            </a:r>
            <a:r>
              <a:rPr lang="cs-CZ" b="1" dirty="0" err="1"/>
              <a:t>Insourcing</a:t>
            </a:r>
            <a:r>
              <a:rPr lang="cs-CZ" b="1" dirty="0"/>
              <a:t>, Optimalizace procesů (Business </a:t>
            </a:r>
            <a:r>
              <a:rPr lang="cs-CZ" b="1" dirty="0" err="1"/>
              <a:t>Process</a:t>
            </a:r>
            <a:r>
              <a:rPr lang="cs-CZ" b="1" dirty="0"/>
              <a:t> </a:t>
            </a:r>
            <a:r>
              <a:rPr lang="cs-CZ" b="1" dirty="0" err="1"/>
              <a:t>Improvement</a:t>
            </a:r>
            <a:r>
              <a:rPr lang="cs-CZ" b="1" dirty="0"/>
              <a:t>), Outsourcing, Prostorová optimalizace, SLA (</a:t>
            </a:r>
            <a:r>
              <a:rPr lang="cs-CZ" b="1" dirty="0" err="1"/>
              <a:t>Service</a:t>
            </a:r>
            <a:r>
              <a:rPr lang="cs-CZ" b="1" dirty="0"/>
              <a:t> Level </a:t>
            </a:r>
            <a:r>
              <a:rPr lang="cs-CZ" b="1" dirty="0" err="1"/>
              <a:t>Agreement</a:t>
            </a:r>
            <a:r>
              <a:rPr lang="cs-CZ" b="1" dirty="0"/>
              <a:t>), SLM (</a:t>
            </a:r>
            <a:r>
              <a:rPr lang="cs-CZ" b="1" dirty="0" err="1"/>
              <a:t>Service</a:t>
            </a:r>
            <a:r>
              <a:rPr lang="cs-CZ" b="1" dirty="0"/>
              <a:t> Level Management), SWOT analýza, údržba (</a:t>
            </a:r>
            <a:r>
              <a:rPr lang="cs-CZ" b="1" dirty="0" err="1"/>
              <a:t>Maintenance</a:t>
            </a:r>
            <a:r>
              <a:rPr lang="cs-CZ" b="1" dirty="0"/>
              <a:t>), FMS (Facility Management Systems), CAFM (</a:t>
            </a:r>
            <a:r>
              <a:rPr lang="cs-CZ" b="1" dirty="0" err="1"/>
              <a:t>Computer</a:t>
            </a:r>
            <a:r>
              <a:rPr lang="cs-CZ" b="1" dirty="0"/>
              <a:t> </a:t>
            </a:r>
            <a:r>
              <a:rPr lang="cs-CZ" b="1" dirty="0" err="1"/>
              <a:t>Aided</a:t>
            </a:r>
            <a:r>
              <a:rPr lang="cs-CZ" b="1" dirty="0"/>
              <a:t> Facility Management).</a:t>
            </a:r>
          </a:p>
        </p:txBody>
      </p:sp>
    </p:spTree>
    <p:extLst>
      <p:ext uri="{BB962C8B-B14F-4D97-AF65-F5344CB8AC3E}">
        <p14:creationId xmlns:p14="http://schemas.microsoft.com/office/powerpoint/2010/main" val="2121453917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11449"/>
            <a:ext cx="3249230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E7E9570-DAA8-4E6B-A982-0CE21C7DE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859" y="1710812"/>
            <a:ext cx="3458496" cy="3229897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Metoda DMAIC (zdokonalený PDCA cyklus)</a:t>
            </a:r>
            <a:endParaRPr lang="cs-CZ" sz="4200" b="1" dirty="0">
              <a:solidFill>
                <a:schemeClr val="bg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E1CD89F-3512-409A-BA04-D3B9A7650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366" y="921733"/>
            <a:ext cx="4915159" cy="502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075890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8D699F77-D609-4DCC-B9F8-FD706996D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FÁZE CYKLU ZLEPŠENÍ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EE22E32-9ED6-4884-9CFB-3E50E3937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D</a:t>
            </a:r>
            <a:r>
              <a:rPr lang="cs-CZ" b="1" dirty="0"/>
              <a:t> (</a:t>
            </a:r>
            <a:r>
              <a:rPr lang="cs-CZ" b="1" dirty="0" err="1">
                <a:solidFill>
                  <a:srgbClr val="00B0F0"/>
                </a:solidFill>
              </a:rPr>
              <a:t>Define</a:t>
            </a:r>
            <a:r>
              <a:rPr lang="cs-CZ" b="1" dirty="0"/>
              <a:t>) definovat – definují se cíle, popisuje se předmět a cíle zlepšení (výrobek, služba, proces, data, atd.)</a:t>
            </a:r>
          </a:p>
          <a:p>
            <a:r>
              <a:rPr lang="cs-CZ" b="1" dirty="0">
                <a:solidFill>
                  <a:srgbClr val="FF0000"/>
                </a:solidFill>
              </a:rPr>
              <a:t>M</a:t>
            </a:r>
            <a:r>
              <a:rPr lang="cs-CZ" b="1" dirty="0"/>
              <a:t> (</a:t>
            </a:r>
            <a:r>
              <a:rPr lang="cs-CZ" b="1" dirty="0" err="1">
                <a:solidFill>
                  <a:srgbClr val="00B0F0"/>
                </a:solidFill>
              </a:rPr>
              <a:t>Measure</a:t>
            </a:r>
            <a:r>
              <a:rPr lang="cs-CZ" b="1" dirty="0"/>
              <a:t>) měřit – měření výchozích podmínek ve smyslu principu “co neměřím, neřídím”</a:t>
            </a:r>
          </a:p>
          <a:p>
            <a:r>
              <a:rPr lang="cs-CZ" b="1" dirty="0">
                <a:solidFill>
                  <a:srgbClr val="FF0000"/>
                </a:solidFill>
              </a:rPr>
              <a:t>A</a:t>
            </a:r>
            <a:r>
              <a:rPr lang="cs-CZ" b="1" dirty="0"/>
              <a:t> (</a:t>
            </a:r>
            <a:r>
              <a:rPr lang="cs-CZ" b="1" dirty="0" err="1">
                <a:solidFill>
                  <a:srgbClr val="00B0F0"/>
                </a:solidFill>
              </a:rPr>
              <a:t>Analyze</a:t>
            </a:r>
            <a:r>
              <a:rPr lang="cs-CZ" b="1" dirty="0"/>
              <a:t>) analyzovat – analýza zjištěných skutečností, příčin nedostatků</a:t>
            </a:r>
          </a:p>
          <a:p>
            <a:r>
              <a:rPr lang="cs-CZ" b="1" dirty="0">
                <a:solidFill>
                  <a:srgbClr val="FF0000"/>
                </a:solidFill>
              </a:rPr>
              <a:t>I</a:t>
            </a:r>
            <a:r>
              <a:rPr lang="cs-CZ" b="1" dirty="0"/>
              <a:t> (</a:t>
            </a:r>
            <a:r>
              <a:rPr lang="cs-CZ" b="1" dirty="0" err="1">
                <a:solidFill>
                  <a:srgbClr val="00B0F0"/>
                </a:solidFill>
              </a:rPr>
              <a:t>Improve</a:t>
            </a:r>
            <a:r>
              <a:rPr lang="cs-CZ" b="1" dirty="0"/>
              <a:t>) zlepšovat – klíčová fáze celého cyklu, ve které dochází ke zlepšení na základě analyzovaných</a:t>
            </a:r>
            <a:br>
              <a:rPr lang="cs-CZ" b="1" dirty="0"/>
            </a:br>
            <a:r>
              <a:rPr lang="cs-CZ" b="1" dirty="0"/>
              <a:t>a změřených skutečností</a:t>
            </a:r>
          </a:p>
          <a:p>
            <a:r>
              <a:rPr lang="cs-CZ" b="1" dirty="0">
                <a:solidFill>
                  <a:srgbClr val="FF0000"/>
                </a:solidFill>
              </a:rPr>
              <a:t>C</a:t>
            </a:r>
            <a:r>
              <a:rPr lang="cs-CZ" b="1" dirty="0"/>
              <a:t> (</a:t>
            </a:r>
            <a:r>
              <a:rPr lang="cs-CZ" b="1" dirty="0" err="1">
                <a:solidFill>
                  <a:srgbClr val="00B0F0"/>
                </a:solidFill>
              </a:rPr>
              <a:t>Control</a:t>
            </a:r>
            <a:r>
              <a:rPr lang="cs-CZ" b="1" dirty="0"/>
              <a:t>) řídit – zlepšený nedostatek je třeba zavést - uřídit, udržet zlepšení při životě</a:t>
            </a:r>
          </a:p>
        </p:txBody>
      </p:sp>
    </p:spTree>
    <p:extLst>
      <p:ext uri="{BB962C8B-B14F-4D97-AF65-F5344CB8AC3E}">
        <p14:creationId xmlns:p14="http://schemas.microsoft.com/office/powerpoint/2010/main" val="2535283009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01E90E-219F-4E3C-B6C6-55DB3A61A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cs-CZ" b="1">
                <a:solidFill>
                  <a:srgbClr val="00B0F0"/>
                </a:solidFill>
              </a:rPr>
              <a:t>TQM</a:t>
            </a:r>
            <a:endParaRPr lang="cs-CZ" b="1" dirty="0">
              <a:solidFill>
                <a:srgbClr val="00B0F0"/>
              </a:solidFill>
            </a:endParaRPr>
          </a:p>
        </p:txBody>
      </p:sp>
      <p:pic>
        <p:nvPicPr>
          <p:cNvPr id="13314" name="Picture 2" descr="TQM - Total Quality Management — Stock Vector © dizanna #121042194">
            <a:extLst>
              <a:ext uri="{FF2B5EF4-FFF2-40B4-BE49-F238E27FC236}">
                <a16:creationId xmlns:a16="http://schemas.microsoft.com/office/drawing/2014/main" id="{F0D0B6BB-8861-4518-88AC-6F1A82D36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403" y="465512"/>
            <a:ext cx="2992581" cy="224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29238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99B22357-DF28-4DA5-B72C-93BC7A5EE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8224"/>
            <a:ext cx="8367486" cy="83941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TQM (TOTAL QUALITY MANAGEMENT)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BAE1985-78C6-498D-849F-6C7317814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61565"/>
            <a:ext cx="8229600" cy="4364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Zpravidla se nepřekládá a používá se zkratka TQM.</a:t>
            </a:r>
          </a:p>
          <a:p>
            <a:pPr marL="0" indent="0">
              <a:buNone/>
            </a:pPr>
            <a:r>
              <a:rPr lang="cs-CZ" b="1" dirty="0"/>
              <a:t>Je to velmi komplexní metoda řízení, která klade důraz na řízení kvality ve všech dimenzích života organizace.</a:t>
            </a:r>
          </a:p>
          <a:p>
            <a:pPr marL="0" indent="0">
              <a:buNone/>
            </a:pPr>
            <a:r>
              <a:rPr lang="cs-CZ" b="1" dirty="0"/>
              <a:t>Překračuje tak rámec řízení kvality a stává se</a:t>
            </a:r>
            <a:br>
              <a:rPr lang="cs-CZ" b="1" dirty="0"/>
            </a:br>
            <a:r>
              <a:rPr lang="cs-CZ" b="1" dirty="0"/>
              <a:t>i metodou strategického řízení a manažerskou filozofií pro veškeré konání organizace.</a:t>
            </a:r>
          </a:p>
        </p:txBody>
      </p:sp>
    </p:spTree>
    <p:extLst>
      <p:ext uri="{BB962C8B-B14F-4D97-AF65-F5344CB8AC3E}">
        <p14:creationId xmlns:p14="http://schemas.microsoft.com/office/powerpoint/2010/main" val="1045953793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40A38C-B06D-4F3E-A297-CF53297CA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18564"/>
            <a:ext cx="8229600" cy="799073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FORMY A VÝKLAD POJMU TQM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9D5C3C-70BB-4143-88FA-B1330D0AA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Existuje celá řada různých forem a výkladů TQM, nicméně společné rysy lze vyčíst</a:t>
            </a:r>
            <a:br>
              <a:rPr lang="cs-CZ" b="1" dirty="0"/>
            </a:br>
            <a:r>
              <a:rPr lang="cs-CZ" b="1" dirty="0"/>
              <a:t>z písmen jeho zkratky:</a:t>
            </a:r>
          </a:p>
          <a:p>
            <a:pPr lvl="1"/>
            <a:r>
              <a:rPr lang="cs-CZ" b="1" dirty="0" err="1">
                <a:solidFill>
                  <a:srgbClr val="00B0F0"/>
                </a:solidFill>
              </a:rPr>
              <a:t>Total</a:t>
            </a:r>
            <a:r>
              <a:rPr lang="cs-CZ" b="1" dirty="0"/>
              <a:t> – jde o úplné zapojení všech pracovníků organizace</a:t>
            </a:r>
          </a:p>
          <a:p>
            <a:pPr lvl="1"/>
            <a:r>
              <a:rPr lang="cs-CZ" b="1" dirty="0" err="1">
                <a:solidFill>
                  <a:srgbClr val="00B0F0"/>
                </a:solidFill>
              </a:rPr>
              <a:t>Quality</a:t>
            </a:r>
            <a:r>
              <a:rPr lang="cs-CZ" b="1" dirty="0"/>
              <a:t> – jde o  pojetí principů kvality v celé organizaci</a:t>
            </a:r>
          </a:p>
          <a:p>
            <a:pPr lvl="1"/>
            <a:r>
              <a:rPr lang="cs-CZ" b="1" dirty="0">
                <a:solidFill>
                  <a:srgbClr val="00B0F0"/>
                </a:solidFill>
              </a:rPr>
              <a:t>Management</a:t>
            </a:r>
            <a:r>
              <a:rPr lang="cs-CZ" b="1" dirty="0"/>
              <a:t> – principy se prolínají všemi úrovněmi řízení i všemi manažerskými funkcemi</a:t>
            </a:r>
          </a:p>
        </p:txBody>
      </p:sp>
    </p:spTree>
    <p:extLst>
      <p:ext uri="{BB962C8B-B14F-4D97-AF65-F5344CB8AC3E}">
        <p14:creationId xmlns:p14="http://schemas.microsoft.com/office/powerpoint/2010/main" val="2803626645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A86D0A-F7C5-472B-B496-923AB4F4D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PŮVOD MYŠLENKY TQM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EDC831-AA2F-4A49-8A17-BEE9450A1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2247"/>
            <a:ext cx="8229600" cy="3267635"/>
          </a:xfrm>
        </p:spPr>
        <p:txBody>
          <a:bodyPr>
            <a:normAutofit/>
          </a:bodyPr>
          <a:lstStyle/>
          <a:p>
            <a:r>
              <a:rPr lang="cs-CZ" b="1" dirty="0"/>
              <a:t>Základní myšlenky lze nalézt</a:t>
            </a:r>
            <a:br>
              <a:rPr lang="cs-CZ" b="1" dirty="0"/>
            </a:br>
            <a:r>
              <a:rPr lang="cs-CZ" b="1" dirty="0"/>
              <a:t>u Armanda </a:t>
            </a:r>
            <a:r>
              <a:rPr lang="cs-CZ" b="1" dirty="0" err="1"/>
              <a:t>Feigenbauma</a:t>
            </a:r>
            <a:r>
              <a:rPr lang="cs-CZ" b="1" dirty="0"/>
              <a:t> a dále je rozvíjeli</a:t>
            </a:r>
            <a:br>
              <a:rPr lang="cs-CZ" b="1" dirty="0"/>
            </a:br>
            <a:r>
              <a:rPr lang="cs-CZ" b="1" dirty="0"/>
              <a:t>W. Edwards </a:t>
            </a:r>
            <a:r>
              <a:rPr lang="cs-CZ" b="1" dirty="0" err="1"/>
              <a:t>Deming</a:t>
            </a:r>
            <a:r>
              <a:rPr lang="cs-CZ" b="1" dirty="0"/>
              <a:t>, Joseph M. </a:t>
            </a:r>
            <a:r>
              <a:rPr lang="cs-CZ" b="1" dirty="0" err="1"/>
              <a:t>Juran</a:t>
            </a:r>
            <a:r>
              <a:rPr lang="cs-CZ" b="1" dirty="0"/>
              <a:t> a další.</a:t>
            </a:r>
          </a:p>
          <a:p>
            <a:r>
              <a:rPr lang="cs-CZ" b="1" dirty="0"/>
              <a:t>Přestože se myšlenka zrodila v 50. letech</a:t>
            </a:r>
            <a:br>
              <a:rPr lang="cs-CZ" b="1" dirty="0"/>
            </a:br>
            <a:r>
              <a:rPr lang="cs-CZ" b="1" dirty="0"/>
              <a:t>v USA, nejúrodnější půdu našla posléze</a:t>
            </a:r>
            <a:br>
              <a:rPr lang="cs-CZ" b="1" dirty="0"/>
            </a:br>
            <a:r>
              <a:rPr lang="cs-CZ" b="1" dirty="0"/>
              <a:t>v Japonsku.</a:t>
            </a:r>
          </a:p>
        </p:txBody>
      </p:sp>
    </p:spTree>
    <p:extLst>
      <p:ext uri="{BB962C8B-B14F-4D97-AF65-F5344CB8AC3E}">
        <p14:creationId xmlns:p14="http://schemas.microsoft.com/office/powerpoint/2010/main" val="1258905374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AEA882-0E2A-44BF-88B3-653A84477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5118"/>
            <a:ext cx="8229600" cy="81252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ZÁKLADNÍ PRINCIPY TQM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9AA121-E462-4001-9DB2-FB73F956F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/>
              <a:t>Japonské pojetí TQM pracuje se čtyřmi základními principy (ideami):</a:t>
            </a:r>
          </a:p>
          <a:p>
            <a:pPr lvl="1"/>
            <a:r>
              <a:rPr lang="cs-CZ" b="1" dirty="0" err="1">
                <a:solidFill>
                  <a:srgbClr val="00B0F0"/>
                </a:solidFill>
              </a:rPr>
              <a:t>Kaizen</a:t>
            </a:r>
            <a:r>
              <a:rPr lang="cs-CZ" b="1" dirty="0"/>
              <a:t> – idea, že je nutné kontinuálně zlepšovat procesy, jasně je popsat, změřit a zajistit jejich opakovatelnost</a:t>
            </a:r>
          </a:p>
          <a:p>
            <a:pPr lvl="1"/>
            <a:r>
              <a:rPr lang="cs-CZ" b="1" dirty="0" err="1">
                <a:solidFill>
                  <a:srgbClr val="00B0F0"/>
                </a:solidFill>
              </a:rPr>
              <a:t>Atarimae</a:t>
            </a:r>
            <a:r>
              <a:rPr lang="cs-CZ" b="1" dirty="0">
                <a:solidFill>
                  <a:srgbClr val="00B0F0"/>
                </a:solidFill>
              </a:rPr>
              <a:t> </a:t>
            </a:r>
            <a:r>
              <a:rPr lang="cs-CZ" b="1" dirty="0" err="1">
                <a:solidFill>
                  <a:srgbClr val="00B0F0"/>
                </a:solidFill>
              </a:rPr>
              <a:t>Hinshitsu</a:t>
            </a:r>
            <a:r>
              <a:rPr lang="cs-CZ" b="1" dirty="0">
                <a:solidFill>
                  <a:srgbClr val="00B0F0"/>
                </a:solidFill>
              </a:rPr>
              <a:t> </a:t>
            </a:r>
            <a:r>
              <a:rPr lang="cs-CZ" b="1" dirty="0"/>
              <a:t>– idea, že věci budou fungovat tak, jak se předpokládá (nůž bude řezat)</a:t>
            </a:r>
          </a:p>
          <a:p>
            <a:pPr lvl="1"/>
            <a:r>
              <a:rPr lang="cs-CZ" b="1" dirty="0" err="1">
                <a:solidFill>
                  <a:srgbClr val="00B0F0"/>
                </a:solidFill>
              </a:rPr>
              <a:t>Kansei</a:t>
            </a:r>
            <a:r>
              <a:rPr lang="cs-CZ" b="1" dirty="0"/>
              <a:t> – idea, že zkoumání, jak zákazník používá produkt, vede ke zlepšení produktu</a:t>
            </a:r>
          </a:p>
          <a:p>
            <a:pPr lvl="1"/>
            <a:r>
              <a:rPr lang="cs-CZ" b="1" dirty="0" err="1">
                <a:solidFill>
                  <a:srgbClr val="00B0F0"/>
                </a:solidFill>
              </a:rPr>
              <a:t>Miryokuteki</a:t>
            </a:r>
            <a:r>
              <a:rPr lang="cs-CZ" b="1" dirty="0">
                <a:solidFill>
                  <a:srgbClr val="00B0F0"/>
                </a:solidFill>
              </a:rPr>
              <a:t> </a:t>
            </a:r>
            <a:r>
              <a:rPr lang="cs-CZ" b="1" dirty="0" err="1">
                <a:solidFill>
                  <a:srgbClr val="00B0F0"/>
                </a:solidFill>
              </a:rPr>
              <a:t>Hinshitsu</a:t>
            </a:r>
            <a:r>
              <a:rPr lang="cs-CZ" b="1" dirty="0">
                <a:solidFill>
                  <a:srgbClr val="00B0F0"/>
                </a:solidFill>
              </a:rPr>
              <a:t> </a:t>
            </a:r>
            <a:r>
              <a:rPr lang="cs-CZ" b="1" dirty="0"/>
              <a:t>– idea, že věci musí mít estetickou kvalitu (vzhled nástroje musí přinášet jeho uživateli potěšení i ergonomii)</a:t>
            </a:r>
          </a:p>
        </p:txBody>
      </p:sp>
    </p:spTree>
    <p:extLst>
      <p:ext uri="{BB962C8B-B14F-4D97-AF65-F5344CB8AC3E}">
        <p14:creationId xmlns:p14="http://schemas.microsoft.com/office/powerpoint/2010/main" val="3420972707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247010-CA48-4DBD-B8FD-A146572D8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77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UPLATNĚNÍ SPOLEČNÝCH IDEJÍ TQM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F68F46-D67A-4888-9ED5-3AB9083CA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91871"/>
            <a:ext cx="9144000" cy="3934292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/>
              <a:t>Tyto společné principy TQM se uplatňují v různých organizacích</a:t>
            </a:r>
            <a:br>
              <a:rPr lang="cs-CZ" b="1" dirty="0"/>
            </a:br>
            <a:r>
              <a:rPr lang="cs-CZ" b="1" dirty="0"/>
              <a:t>a různých zemích různě, vždy v závislosti na jejich sociálních, kulturních, personálních, legislativních, technických a dalších podmínkách.</a:t>
            </a:r>
          </a:p>
          <a:p>
            <a:r>
              <a:rPr lang="cs-CZ" b="1" dirty="0"/>
              <a:t>TQM prosazuje všeobecné používání obecných principů managementu, uplatnění moderního procesního či na služby orientovaného řízení, zapojování vrcholových manažerů formou vedení (leadership, prosazuje angažovanost všech pracovníků, silně prosazuje orientaci na zákazníka a kvalitu produktů (výrobků a služeb), efektivní využívání zdrojů organizace, eliminaci zbytečných nákladů a prosazuje úsilí o trvalé zlepšování na základě jasných faktů a ukazatelů.</a:t>
            </a:r>
          </a:p>
        </p:txBody>
      </p:sp>
    </p:spTree>
    <p:extLst>
      <p:ext uri="{BB962C8B-B14F-4D97-AF65-F5344CB8AC3E}">
        <p14:creationId xmlns:p14="http://schemas.microsoft.com/office/powerpoint/2010/main" val="3937503476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0E5DD0C-9531-42C3-A457-B3F0894C8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8">
            <a:extLst>
              <a:ext uri="{FF2B5EF4-FFF2-40B4-BE49-F238E27FC236}">
                <a16:creationId xmlns:a16="http://schemas.microsoft.com/office/drawing/2014/main" id="{6F40F0D0-E785-4362-B9C4-83ED2837A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686552" y="2355786"/>
            <a:ext cx="5506249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BC128AB-C49D-4704-9A78-042438BAB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515" y="2569028"/>
            <a:ext cx="4471371" cy="312057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defTabSz="914400">
              <a:lnSpc>
                <a:spcPct val="90000"/>
              </a:lnSpc>
            </a:pPr>
            <a:br>
              <a:rPr lang="cs-CZ" i="1" dirty="0"/>
            </a:br>
            <a:r>
              <a:rPr lang="cs-CZ" sz="4000" b="1" i="1" dirty="0"/>
              <a:t>Armand </a:t>
            </a:r>
            <a:r>
              <a:rPr lang="cs-CZ" sz="4000" b="1" i="1" dirty="0" err="1"/>
              <a:t>Vallin</a:t>
            </a:r>
            <a:r>
              <a:rPr lang="cs-CZ" sz="4000" b="1" i="1" dirty="0"/>
              <a:t> FEINGENBAUM</a:t>
            </a:r>
            <a:br>
              <a:rPr lang="cs-CZ" sz="4000" b="1" i="1" dirty="0"/>
            </a:br>
            <a:r>
              <a:rPr lang="cs-CZ" sz="4000" i="1" dirty="0"/>
              <a:t>nar. 1922</a:t>
            </a:r>
            <a:br>
              <a:rPr lang="cs-CZ" sz="4000" i="1" dirty="0"/>
            </a:br>
            <a:r>
              <a:rPr lang="cs-CZ" sz="4000" i="1" dirty="0"/>
              <a:t>„Víra, že kvalita cestuje výhradně pod cizím pasem, je mýtus“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75" name="Freeform 5">
            <a:extLst>
              <a:ext uri="{FF2B5EF4-FFF2-40B4-BE49-F238E27FC236}">
                <a16:creationId xmlns:a16="http://schemas.microsoft.com/office/drawing/2014/main" id="{297B51BE-333F-42D4-8F2F-4E7CA138F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686552" y="1654168"/>
            <a:ext cx="616870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6">
            <a:extLst>
              <a:ext uri="{FF2B5EF4-FFF2-40B4-BE49-F238E27FC236}">
                <a16:creationId xmlns:a16="http://schemas.microsoft.com/office/drawing/2014/main" id="{344B2ABE-82D9-424A-849D-CCB8FC74F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87606" y="1311136"/>
            <a:ext cx="515815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7">
            <a:extLst>
              <a:ext uri="{FF2B5EF4-FFF2-40B4-BE49-F238E27FC236}">
                <a16:creationId xmlns:a16="http://schemas.microsoft.com/office/drawing/2014/main" id="{3EF6160F-98B4-49C3-89C6-321A9694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87606" y="1126737"/>
            <a:ext cx="2604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BA6F5CE-12AB-401F-BB46-3B56684B48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7" r="8420" b="1"/>
          <a:stretch/>
        </p:blipFill>
        <p:spPr bwMode="auto">
          <a:xfrm>
            <a:off x="840035" y="1120046"/>
            <a:ext cx="2206561" cy="350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196133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7F357D35-3E3E-4EC7-B3AE-C106ABB7D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33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9334D921-DCE6-4D92-987F-D98C93F1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1575" cy="6377939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DE4D942F-489D-4A7B-8983-942543481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7033" y="246887"/>
            <a:ext cx="4395991" cy="6377939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E8F0F547-5526-40CC-8397-442101C26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52693" y="4768667"/>
            <a:ext cx="3161954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Rectangle 142">
            <a:extLst>
              <a:ext uri="{FF2B5EF4-FFF2-40B4-BE49-F238E27FC236}">
                <a16:creationId xmlns:a16="http://schemas.microsoft.com/office/drawing/2014/main" id="{593BD913-0EB6-48A4-B22A-6A4DE0898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450" y="246888"/>
            <a:ext cx="879348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A1CC7E4-2C90-4793-99C7-1D085BFEB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2693" y="857675"/>
            <a:ext cx="3424672" cy="384703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defTabSz="914400">
              <a:lnSpc>
                <a:spcPct val="90000"/>
              </a:lnSpc>
            </a:pPr>
            <a:r>
              <a:rPr lang="en-US" sz="3300" b="1" dirty="0">
                <a:solidFill>
                  <a:srgbClr val="FFFFFF"/>
                </a:solidFill>
              </a:rPr>
              <a:t>William Edwards DEMING</a:t>
            </a:r>
            <a:br>
              <a:rPr lang="en-US" sz="3300" b="1" dirty="0">
                <a:solidFill>
                  <a:srgbClr val="FFFFFF"/>
                </a:solidFill>
              </a:rPr>
            </a:br>
            <a:r>
              <a:rPr lang="en-US" sz="3300" dirty="0">
                <a:solidFill>
                  <a:srgbClr val="FFFFFF"/>
                </a:solidFill>
              </a:rPr>
              <a:t>(</a:t>
            </a:r>
            <a:r>
              <a:rPr lang="cs-CZ" sz="3300" dirty="0">
                <a:solidFill>
                  <a:srgbClr val="FFFFFF"/>
                </a:solidFill>
              </a:rPr>
              <a:t>nar. </a:t>
            </a:r>
            <a:r>
              <a:rPr lang="en-US" sz="3300" dirty="0">
                <a:solidFill>
                  <a:srgbClr val="FFFFFF"/>
                </a:solidFill>
              </a:rPr>
              <a:t>14. 10. 1900 </a:t>
            </a:r>
            <a:br>
              <a:rPr lang="cs-CZ" sz="3300" dirty="0">
                <a:solidFill>
                  <a:srgbClr val="FFFFFF"/>
                </a:solidFill>
              </a:rPr>
            </a:br>
            <a:r>
              <a:rPr lang="en-US" sz="3300" dirty="0">
                <a:solidFill>
                  <a:srgbClr val="FFFFFF"/>
                </a:solidFill>
              </a:rPr>
              <a:t> </a:t>
            </a:r>
            <a:r>
              <a:rPr lang="cs-CZ" sz="3300" dirty="0" err="1">
                <a:solidFill>
                  <a:srgbClr val="FFFFFF"/>
                </a:solidFill>
              </a:rPr>
              <a:t>zemř</a:t>
            </a:r>
            <a:r>
              <a:rPr lang="cs-CZ" sz="3300" dirty="0">
                <a:solidFill>
                  <a:srgbClr val="FFFFFF"/>
                </a:solidFill>
              </a:rPr>
              <a:t>. </a:t>
            </a:r>
            <a:r>
              <a:rPr lang="en-US" sz="3300" dirty="0">
                <a:solidFill>
                  <a:srgbClr val="FFFFFF"/>
                </a:solidFill>
              </a:rPr>
              <a:t>20. 12. 1993)</a:t>
            </a:r>
            <a:br>
              <a:rPr lang="en-US" sz="3300" dirty="0">
                <a:solidFill>
                  <a:srgbClr val="FFFFFF"/>
                </a:solidFill>
              </a:rPr>
            </a:br>
            <a:br>
              <a:rPr lang="en-US" sz="3300" dirty="0">
                <a:solidFill>
                  <a:srgbClr val="FFFFFF"/>
                </a:solidFill>
              </a:rPr>
            </a:br>
            <a:r>
              <a:rPr lang="en-US" sz="3300" dirty="0" err="1">
                <a:solidFill>
                  <a:srgbClr val="FFFFFF"/>
                </a:solidFill>
              </a:rPr>
              <a:t>otec</a:t>
            </a:r>
            <a:r>
              <a:rPr lang="en-US" sz="3300" dirty="0">
                <a:solidFill>
                  <a:srgbClr val="FFFFFF"/>
                </a:solidFill>
              </a:rPr>
              <a:t> </a:t>
            </a:r>
            <a:r>
              <a:rPr lang="en-US" sz="3300" dirty="0" err="1">
                <a:solidFill>
                  <a:srgbClr val="FFFFFF"/>
                </a:solidFill>
              </a:rPr>
              <a:t>metody</a:t>
            </a:r>
            <a:r>
              <a:rPr lang="en-US" sz="3300" dirty="0">
                <a:solidFill>
                  <a:srgbClr val="FFFFFF"/>
                </a:solidFill>
              </a:rPr>
              <a:t> </a:t>
            </a:r>
            <a:r>
              <a:rPr lang="en-US" sz="3300" dirty="0" err="1">
                <a:solidFill>
                  <a:srgbClr val="FFFFFF"/>
                </a:solidFill>
              </a:rPr>
              <a:t>komplexního</a:t>
            </a:r>
            <a:r>
              <a:rPr lang="en-US" sz="3300" dirty="0">
                <a:solidFill>
                  <a:srgbClr val="FFFFFF"/>
                </a:solidFill>
              </a:rPr>
              <a:t> </a:t>
            </a:r>
            <a:r>
              <a:rPr lang="en-US" sz="3300" dirty="0" err="1">
                <a:solidFill>
                  <a:srgbClr val="FFFFFF"/>
                </a:solidFill>
              </a:rPr>
              <a:t>řízení</a:t>
            </a:r>
            <a:r>
              <a:rPr lang="en-US" sz="3300" dirty="0">
                <a:solidFill>
                  <a:srgbClr val="FFFFFF"/>
                </a:solidFill>
              </a:rPr>
              <a:t> </a:t>
            </a:r>
            <a:r>
              <a:rPr lang="en-US" sz="3300" dirty="0" err="1">
                <a:solidFill>
                  <a:srgbClr val="FFFFFF"/>
                </a:solidFill>
              </a:rPr>
              <a:t>kvality</a:t>
            </a:r>
            <a:r>
              <a:rPr lang="cs-CZ" sz="3300" dirty="0">
                <a:solidFill>
                  <a:srgbClr val="FFFFFF"/>
                </a:solidFill>
              </a:rPr>
              <a:t> (TQM)</a:t>
            </a:r>
            <a:endParaRPr lang="en-US" sz="3300" dirty="0">
              <a:solidFill>
                <a:srgbClr val="FFFFFF"/>
              </a:solidFill>
            </a:endParaRPr>
          </a:p>
        </p:txBody>
      </p:sp>
      <p:pic>
        <p:nvPicPr>
          <p:cNvPr id="10242" name="Picture 2" descr="Výsledek obrázku pro W. Edwards Deming">
            <a:extLst>
              <a:ext uri="{FF2B5EF4-FFF2-40B4-BE49-F238E27FC236}">
                <a16:creationId xmlns:a16="http://schemas.microsoft.com/office/drawing/2014/main" id="{F219BE60-CE06-45FF-AF6F-C4FA9FBEA0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2" r="28318"/>
          <a:stretch/>
        </p:blipFill>
        <p:spPr bwMode="auto">
          <a:xfrm>
            <a:off x="654048" y="857675"/>
            <a:ext cx="3445286" cy="514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512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50F077E-41DB-4195-9549-F2FAC63CF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7010"/>
            <a:ext cx="8229600" cy="5533533"/>
          </a:xfrm>
        </p:spPr>
        <p:txBody>
          <a:bodyPr>
            <a:noAutofit/>
          </a:bodyPr>
          <a:lstStyle/>
          <a:p>
            <a:r>
              <a:rPr lang="cs-CZ" sz="6000" b="1" dirty="0">
                <a:solidFill>
                  <a:srgbClr val="FF0000"/>
                </a:solidFill>
              </a:rPr>
              <a:t>1. OBLASTI MANAGEMENTU, TECHNIKY, NÁSTROJE, METODY A SYSTÉMY MANAGEMENTU</a:t>
            </a:r>
          </a:p>
        </p:txBody>
      </p:sp>
    </p:spTree>
    <p:extLst>
      <p:ext uri="{BB962C8B-B14F-4D97-AF65-F5344CB8AC3E}">
        <p14:creationId xmlns:p14="http://schemas.microsoft.com/office/powerpoint/2010/main" val="4004225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470990-1F55-43C2-8713-D5193AA67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LOGISTIKA A DOPRAVA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BB4442-3D46-4E8B-9888-50174ED9B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APS (</a:t>
            </a:r>
            <a:r>
              <a:rPr lang="cs-CZ" b="1" dirty="0" err="1"/>
              <a:t>Advanced</a:t>
            </a:r>
            <a:r>
              <a:rPr lang="cs-CZ" b="1" dirty="0"/>
              <a:t> </a:t>
            </a:r>
            <a:r>
              <a:rPr lang="cs-CZ" b="1" dirty="0" err="1"/>
              <a:t>Planning</a:t>
            </a:r>
            <a:r>
              <a:rPr lang="cs-CZ" b="1" dirty="0"/>
              <a:t> &amp; </a:t>
            </a:r>
            <a:r>
              <a:rPr lang="cs-CZ" b="1" dirty="0" err="1"/>
              <a:t>Scheduling</a:t>
            </a:r>
            <a:r>
              <a:rPr lang="cs-CZ" b="1" dirty="0"/>
              <a:t>), Benchmarking, ERP (</a:t>
            </a:r>
            <a:r>
              <a:rPr lang="cs-CZ" b="1" dirty="0" err="1"/>
              <a:t>Enterprise</a:t>
            </a:r>
            <a:r>
              <a:rPr lang="cs-CZ" b="1" dirty="0"/>
              <a:t> </a:t>
            </a:r>
            <a:r>
              <a:rPr lang="cs-CZ" b="1" dirty="0" err="1"/>
              <a:t>Resource</a:t>
            </a:r>
            <a:r>
              <a:rPr lang="cs-CZ" b="1" dirty="0"/>
              <a:t> </a:t>
            </a:r>
            <a:r>
              <a:rPr lang="cs-CZ" b="1" dirty="0" err="1"/>
              <a:t>Planning</a:t>
            </a:r>
            <a:r>
              <a:rPr lang="cs-CZ" b="1" dirty="0"/>
              <a:t>), JIT (Just-in-</a:t>
            </a:r>
            <a:r>
              <a:rPr lang="cs-CZ" b="1" dirty="0" err="1"/>
              <a:t>time</a:t>
            </a:r>
            <a:r>
              <a:rPr lang="cs-CZ" b="1" dirty="0"/>
              <a:t>), KANBAN, MRP (</a:t>
            </a:r>
            <a:r>
              <a:rPr lang="cs-CZ" b="1" dirty="0" err="1"/>
              <a:t>Material</a:t>
            </a:r>
            <a:r>
              <a:rPr lang="cs-CZ" b="1" dirty="0"/>
              <a:t> </a:t>
            </a:r>
            <a:r>
              <a:rPr lang="cs-CZ" b="1" dirty="0" err="1"/>
              <a:t>Requirements</a:t>
            </a:r>
            <a:r>
              <a:rPr lang="cs-CZ" b="1" dirty="0"/>
              <a:t> </a:t>
            </a:r>
            <a:r>
              <a:rPr lang="cs-CZ" b="1" dirty="0" err="1"/>
              <a:t>Planning</a:t>
            </a:r>
            <a:r>
              <a:rPr lang="cs-CZ" b="1" dirty="0"/>
              <a:t>), MRP II (</a:t>
            </a:r>
            <a:r>
              <a:rPr lang="cs-CZ" b="1" dirty="0" err="1"/>
              <a:t>Manufacturing</a:t>
            </a:r>
            <a:r>
              <a:rPr lang="cs-CZ" b="1" dirty="0"/>
              <a:t> </a:t>
            </a:r>
            <a:r>
              <a:rPr lang="cs-CZ" b="1" dirty="0" err="1"/>
              <a:t>Resource</a:t>
            </a:r>
            <a:r>
              <a:rPr lang="cs-CZ" b="1" dirty="0"/>
              <a:t> </a:t>
            </a:r>
            <a:r>
              <a:rPr lang="cs-CZ" b="1" dirty="0" err="1"/>
              <a:t>Planning</a:t>
            </a:r>
            <a:r>
              <a:rPr lang="cs-CZ" b="1" dirty="0"/>
              <a:t>), Outsourcing, SCM (Supply </a:t>
            </a:r>
            <a:r>
              <a:rPr lang="cs-CZ" b="1" dirty="0" err="1"/>
              <a:t>Chain</a:t>
            </a:r>
            <a:r>
              <a:rPr lang="cs-CZ" b="1" dirty="0"/>
              <a:t> Management), CPM (</a:t>
            </a:r>
            <a:r>
              <a:rPr lang="cs-CZ" b="1" dirty="0" err="1"/>
              <a:t>Critical</a:t>
            </a:r>
            <a:r>
              <a:rPr lang="cs-CZ" b="1" dirty="0"/>
              <a:t> </a:t>
            </a:r>
            <a:r>
              <a:rPr lang="cs-CZ" b="1" dirty="0" err="1"/>
              <a:t>Path</a:t>
            </a:r>
            <a:r>
              <a:rPr lang="cs-CZ" b="1" dirty="0"/>
              <a:t> </a:t>
            </a:r>
            <a:r>
              <a:rPr lang="cs-CZ" b="1" dirty="0" err="1"/>
              <a:t>Method</a:t>
            </a:r>
            <a:r>
              <a:rPr lang="cs-CZ" b="1" dirty="0"/>
              <a:t>), TOC (</a:t>
            </a:r>
            <a:r>
              <a:rPr lang="cs-CZ" b="1" dirty="0" err="1"/>
              <a:t>Theory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Constraints</a:t>
            </a:r>
            <a:r>
              <a:rPr lang="cs-CZ" b="1" dirty="0"/>
              <a:t>), síťová analýza, model SCOR (Supply </a:t>
            </a:r>
            <a:r>
              <a:rPr lang="cs-CZ" b="1" dirty="0" err="1"/>
              <a:t>Chain</a:t>
            </a:r>
            <a:r>
              <a:rPr lang="cs-CZ" b="1" dirty="0"/>
              <a:t> </a:t>
            </a:r>
            <a:r>
              <a:rPr lang="cs-CZ" b="1" dirty="0" err="1"/>
              <a:t>Operations</a:t>
            </a:r>
            <a:r>
              <a:rPr lang="cs-CZ" b="1" dirty="0"/>
              <a:t> Reference-model).</a:t>
            </a:r>
          </a:p>
        </p:txBody>
      </p:sp>
    </p:spTree>
    <p:extLst>
      <p:ext uri="{BB962C8B-B14F-4D97-AF65-F5344CB8AC3E}">
        <p14:creationId xmlns:p14="http://schemas.microsoft.com/office/powerpoint/2010/main" val="3220728793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0E5DD0C-9531-42C3-A457-B3F0894C8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8">
            <a:extLst>
              <a:ext uri="{FF2B5EF4-FFF2-40B4-BE49-F238E27FC236}">
                <a16:creationId xmlns:a16="http://schemas.microsoft.com/office/drawing/2014/main" id="{6F40F0D0-E785-4362-B9C4-83ED2837A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686552" y="2355786"/>
            <a:ext cx="5506249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7D3BDA7-870B-4E3A-B19C-A19ADBFAF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516" y="2520377"/>
            <a:ext cx="4366758" cy="3140194"/>
          </a:xfrm>
        </p:spPr>
        <p:txBody>
          <a:bodyPr vert="horz" lIns="91440" tIns="45720" rIns="91440" bIns="45720" rtlCol="0" anchor="b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cs-CZ" sz="2800" b="1" i="1" dirty="0"/>
              <a:t>Joseph </a:t>
            </a:r>
            <a:r>
              <a:rPr lang="cs-CZ" sz="2800" b="1" i="1" dirty="0" err="1"/>
              <a:t>Moses</a:t>
            </a:r>
            <a:r>
              <a:rPr lang="cs-CZ" sz="2800" b="1" i="1" dirty="0"/>
              <a:t> JURAN</a:t>
            </a:r>
            <a:br>
              <a:rPr lang="cs-CZ" sz="2800" i="1" dirty="0"/>
            </a:br>
            <a:r>
              <a:rPr lang="cs-CZ" sz="2800" i="1" dirty="0"/>
              <a:t>24.12.1904 – 28.02.2008</a:t>
            </a:r>
            <a:br>
              <a:rPr lang="cs-CZ" sz="2800" i="1" dirty="0"/>
            </a:br>
            <a:br>
              <a:rPr lang="cs-CZ" sz="2800" i="1" dirty="0"/>
            </a:br>
            <a:r>
              <a:rPr lang="cs-CZ" sz="2800" i="1" dirty="0"/>
              <a:t>„Bez standardů neexistuje žádná logická základna umožňující rozhodování a jednání.“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75" name="Freeform 5">
            <a:extLst>
              <a:ext uri="{FF2B5EF4-FFF2-40B4-BE49-F238E27FC236}">
                <a16:creationId xmlns:a16="http://schemas.microsoft.com/office/drawing/2014/main" id="{297B51BE-333F-42D4-8F2F-4E7CA138F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686552" y="1654168"/>
            <a:ext cx="616870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6">
            <a:extLst>
              <a:ext uri="{FF2B5EF4-FFF2-40B4-BE49-F238E27FC236}">
                <a16:creationId xmlns:a16="http://schemas.microsoft.com/office/drawing/2014/main" id="{344B2ABE-82D9-424A-849D-CCB8FC74F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87606" y="1311136"/>
            <a:ext cx="515815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7">
            <a:extLst>
              <a:ext uri="{FF2B5EF4-FFF2-40B4-BE49-F238E27FC236}">
                <a16:creationId xmlns:a16="http://schemas.microsoft.com/office/drawing/2014/main" id="{3EF6160F-98B4-49C3-89C6-321A9694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87606" y="1126737"/>
            <a:ext cx="2604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 descr="Joseph-moses-juran">
            <a:extLst>
              <a:ext uri="{FF2B5EF4-FFF2-40B4-BE49-F238E27FC236}">
                <a16:creationId xmlns:a16="http://schemas.microsoft.com/office/drawing/2014/main" id="{532B6264-84A0-4D64-A19A-5F2BA9837B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5" r="4883" b="3"/>
          <a:stretch/>
        </p:blipFill>
        <p:spPr bwMode="auto">
          <a:xfrm>
            <a:off x="840035" y="1120046"/>
            <a:ext cx="2206561" cy="350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477936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FB414D9-77DF-4B73-ADDB-CBF257311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4805"/>
            <a:ext cx="7886700" cy="1505883"/>
          </a:xfrm>
        </p:spPr>
        <p:txBody>
          <a:bodyPr anchor="ctr">
            <a:normAutofit/>
          </a:bodyPr>
          <a:lstStyle/>
          <a:p>
            <a:r>
              <a:rPr lang="cs-CZ" sz="4500" b="1" dirty="0">
                <a:solidFill>
                  <a:srgbClr val="FF0000"/>
                </a:solidFill>
              </a:rPr>
              <a:t>ZÁKLADNÍ PRINCIPY TQM</a:t>
            </a:r>
          </a:p>
        </p:txBody>
      </p:sp>
      <p:pic>
        <p:nvPicPr>
          <p:cNvPr id="11266" name="Picture 2" descr="Řízení a kontrola ve veřejné správě - ppt stáhnout">
            <a:extLst>
              <a:ext uri="{FF2B5EF4-FFF2-40B4-BE49-F238E27FC236}">
                <a16:creationId xmlns:a16="http://schemas.microsoft.com/office/drawing/2014/main" id="{C0F63F26-C779-4C68-9D8B-A620F0865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3986" y="1845426"/>
            <a:ext cx="5933737" cy="468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786004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F5A8D13F-4CC4-47FE-9F4A-8CC333052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3016" y="274638"/>
            <a:ext cx="4746812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DEFINICE TQM DLE ISO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FFF4680-4D8E-4E65-AFF3-1C6ECAFEB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99" y="1417638"/>
            <a:ext cx="8868229" cy="4708525"/>
          </a:xfrm>
        </p:spPr>
        <p:txBody>
          <a:bodyPr>
            <a:normAutofit fontScale="77500" lnSpcReduction="20000"/>
          </a:bodyPr>
          <a:lstStyle/>
          <a:p>
            <a:r>
              <a:rPr lang="cs-CZ" b="1" i="1" dirty="0"/>
              <a:t>„TQM je manažerský přístup určený pro organizaci, soustředěný na kvalitu, založený na zapojení všech jejích členů a zaměřený na dlouhodobý úspěch dosahovaný prostřednictvím uspokojení zákazníka a prospěšnosti pro všechny členy organizace i pro společnost.“</a:t>
            </a:r>
          </a:p>
          <a:p>
            <a:pPr marL="0" indent="0">
              <a:buNone/>
            </a:pPr>
            <a:endParaRPr lang="cs-CZ" b="1" dirty="0"/>
          </a:p>
          <a:p>
            <a:r>
              <a:rPr lang="cs-CZ" b="1" dirty="0"/>
              <a:t>Z definice je vidět, že filozofie TQM zahrnuje a vzájemně integruje řadu různých dimenzí marketing, vedení, inovace, strategii i uspokojení zájmových skupin.</a:t>
            </a:r>
          </a:p>
          <a:p>
            <a:r>
              <a:rPr lang="cs-CZ" b="1" dirty="0"/>
              <a:t>Dá se říci, že </a:t>
            </a:r>
            <a:r>
              <a:rPr lang="cs-CZ" b="1" dirty="0" err="1"/>
              <a:t>Total</a:t>
            </a:r>
            <a:r>
              <a:rPr lang="cs-CZ" b="1" dirty="0"/>
              <a:t> </a:t>
            </a:r>
            <a:r>
              <a:rPr lang="cs-CZ" b="1" dirty="0" err="1"/>
              <a:t>Quality</a:t>
            </a:r>
            <a:r>
              <a:rPr lang="cs-CZ" b="1" dirty="0"/>
              <a:t> Management je celostní přístup ke kvalitě podobný přístupu řady  ISO 9000 (který má největší uplatnění v Evropě).</a:t>
            </a:r>
          </a:p>
          <a:p>
            <a:r>
              <a:rPr lang="cs-CZ" b="1" dirty="0"/>
              <a:t>Zavedení TQM však bývá náročnější, protože obsahuje více měkkých faktorů.</a:t>
            </a:r>
          </a:p>
        </p:txBody>
      </p:sp>
    </p:spTree>
    <p:extLst>
      <p:ext uri="{BB962C8B-B14F-4D97-AF65-F5344CB8AC3E}">
        <p14:creationId xmlns:p14="http://schemas.microsoft.com/office/powerpoint/2010/main" val="200003097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ED7C34-1BD7-437A-B489-EC9835EA4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LEAN MANAGEMENT</a:t>
            </a:r>
          </a:p>
        </p:txBody>
      </p:sp>
    </p:spTree>
    <p:extLst>
      <p:ext uri="{BB962C8B-B14F-4D97-AF65-F5344CB8AC3E}">
        <p14:creationId xmlns:p14="http://schemas.microsoft.com/office/powerpoint/2010/main" val="247882389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431483A6-7AFF-49D6-8BA8-3EB21D9E2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LEAN (MANAGEMENT)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078E812-64C9-44B5-9E73-A1EBACF16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024" y="1600200"/>
            <a:ext cx="8915400" cy="4525963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 err="1"/>
              <a:t>Lean</a:t>
            </a:r>
            <a:r>
              <a:rPr lang="cs-CZ" b="1" dirty="0"/>
              <a:t>, používá se také pojem </a:t>
            </a:r>
            <a:r>
              <a:rPr lang="cs-CZ" b="1" dirty="0" err="1"/>
              <a:t>Lean</a:t>
            </a:r>
            <a:r>
              <a:rPr lang="cs-CZ" b="1" dirty="0"/>
              <a:t> Management, je velmi široká metoda řízení, nejčastěji se</a:t>
            </a:r>
            <a:br>
              <a:rPr lang="cs-CZ" b="1" dirty="0"/>
            </a:br>
            <a:r>
              <a:rPr lang="cs-CZ" b="1" dirty="0"/>
              <a:t>v souvislosti s </a:t>
            </a:r>
            <a:r>
              <a:rPr lang="cs-CZ" b="1" dirty="0" err="1"/>
              <a:t>Lean</a:t>
            </a:r>
            <a:r>
              <a:rPr lang="cs-CZ" b="1" dirty="0"/>
              <a:t> užívá pojem filosofie, kterou musí organizace (podnik) přijmout.</a:t>
            </a:r>
          </a:p>
          <a:p>
            <a:r>
              <a:rPr lang="cs-CZ" b="1" dirty="0" err="1"/>
              <a:t>Lean</a:t>
            </a:r>
            <a:r>
              <a:rPr lang="cs-CZ" b="1" dirty="0"/>
              <a:t> je založena na několika základních principech. Primárně jde o snahu celé organizace se trvale zlepšovat ve všech oblastech a zamezit zbytečnému plýtvání.</a:t>
            </a:r>
          </a:p>
          <a:p>
            <a:r>
              <a:rPr lang="cs-CZ" b="1" dirty="0"/>
              <a:t>Druhý princip je co nejlepší uspokojení potřeb zákazníka bez ohledu na to, jakým způsobem.</a:t>
            </a:r>
          </a:p>
        </p:txBody>
      </p:sp>
    </p:spTree>
    <p:extLst>
      <p:ext uri="{BB962C8B-B14F-4D97-AF65-F5344CB8AC3E}">
        <p14:creationId xmlns:p14="http://schemas.microsoft.com/office/powerpoint/2010/main" val="38156016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41AFAB-16E2-492F-B169-CC6CA3BD8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ČASTO POUŽÍVANÉ PŘÍVLASTKY POJMU LEAN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363748-A617-49AD-97D7-58F72FD19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30506"/>
            <a:ext cx="8229600" cy="4095657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 err="1"/>
              <a:t>Lean</a:t>
            </a:r>
            <a:r>
              <a:rPr lang="cs-CZ" b="1" dirty="0"/>
              <a:t> </a:t>
            </a:r>
            <a:r>
              <a:rPr lang="cs-CZ" b="1" dirty="0" err="1"/>
              <a:t>Production</a:t>
            </a:r>
            <a:endParaRPr lang="cs-CZ" b="1" dirty="0"/>
          </a:p>
          <a:p>
            <a:r>
              <a:rPr lang="cs-CZ" b="1" dirty="0" err="1"/>
              <a:t>Lean</a:t>
            </a:r>
            <a:r>
              <a:rPr lang="cs-CZ" b="1" dirty="0"/>
              <a:t> </a:t>
            </a:r>
            <a:r>
              <a:rPr lang="cs-CZ" b="1" dirty="0" err="1"/>
              <a:t>Manufacturing</a:t>
            </a:r>
            <a:endParaRPr lang="cs-CZ" b="1" dirty="0"/>
          </a:p>
          <a:p>
            <a:r>
              <a:rPr lang="cs-CZ" b="1" dirty="0" err="1"/>
              <a:t>Lean</a:t>
            </a:r>
            <a:r>
              <a:rPr lang="cs-CZ" b="1" dirty="0"/>
              <a:t> </a:t>
            </a:r>
            <a:r>
              <a:rPr lang="cs-CZ" b="1" dirty="0" err="1"/>
              <a:t>Administration</a:t>
            </a:r>
            <a:endParaRPr lang="cs-CZ" b="1" dirty="0"/>
          </a:p>
          <a:p>
            <a:r>
              <a:rPr lang="cs-CZ" b="1" dirty="0" err="1"/>
              <a:t>Lean</a:t>
            </a:r>
            <a:r>
              <a:rPr lang="cs-CZ" b="1" dirty="0"/>
              <a:t> Leadership</a:t>
            </a:r>
          </a:p>
          <a:p>
            <a:r>
              <a:rPr lang="cs-CZ" b="1" dirty="0" err="1"/>
              <a:t>Lean</a:t>
            </a:r>
            <a:r>
              <a:rPr lang="cs-CZ" b="1" dirty="0"/>
              <a:t> Marketing</a:t>
            </a:r>
          </a:p>
          <a:p>
            <a:r>
              <a:rPr lang="cs-CZ" b="1" dirty="0" err="1"/>
              <a:t>Lean</a:t>
            </a:r>
            <a:r>
              <a:rPr lang="cs-CZ" b="1" dirty="0"/>
              <a:t> </a:t>
            </a:r>
            <a:r>
              <a:rPr lang="cs-CZ" b="1" dirty="0" err="1"/>
              <a:t>Integration</a:t>
            </a:r>
            <a:endParaRPr lang="cs-CZ" b="1" dirty="0"/>
          </a:p>
          <a:p>
            <a:r>
              <a:rPr lang="cs-CZ" b="1" dirty="0" err="1"/>
              <a:t>Lean</a:t>
            </a:r>
            <a:r>
              <a:rPr lang="cs-CZ" b="1" dirty="0"/>
              <a:t> </a:t>
            </a:r>
            <a:r>
              <a:rPr lang="cs-CZ" b="1" dirty="0" err="1"/>
              <a:t>Programming</a:t>
            </a:r>
            <a:endParaRPr lang="cs-CZ" b="1" dirty="0"/>
          </a:p>
          <a:p>
            <a:r>
              <a:rPr lang="cs-CZ" b="1" dirty="0" err="1"/>
              <a:t>Lean</a:t>
            </a:r>
            <a:r>
              <a:rPr lang="cs-CZ" b="1" dirty="0"/>
              <a:t> </a:t>
            </a:r>
            <a:r>
              <a:rPr lang="cs-CZ" b="1" dirty="0" err="1"/>
              <a:t>Construction</a:t>
            </a:r>
            <a:r>
              <a:rPr lang="cs-CZ" b="1" dirty="0"/>
              <a:t> management</a:t>
            </a:r>
          </a:p>
          <a:p>
            <a:r>
              <a:rPr lang="cs-CZ" b="1" dirty="0" err="1"/>
              <a:t>Lean</a:t>
            </a:r>
            <a:r>
              <a:rPr lang="cs-CZ" b="1" dirty="0"/>
              <a:t> </a:t>
            </a:r>
            <a:r>
              <a:rPr lang="cs-CZ" b="1" dirty="0" err="1"/>
              <a:t>Services</a:t>
            </a:r>
            <a:endParaRPr lang="cs-CZ" b="1" dirty="0"/>
          </a:p>
          <a:p>
            <a:r>
              <a:rPr lang="cs-CZ" b="1" dirty="0" err="1"/>
              <a:t>Lean</a:t>
            </a:r>
            <a:r>
              <a:rPr lang="cs-CZ" b="1" dirty="0"/>
              <a:t> </a:t>
            </a:r>
            <a:r>
              <a:rPr lang="cs-CZ" b="1" dirty="0" err="1"/>
              <a:t>Six</a:t>
            </a:r>
            <a:r>
              <a:rPr lang="cs-CZ" b="1" dirty="0"/>
              <a:t> Sigma</a:t>
            </a:r>
          </a:p>
          <a:p>
            <a:r>
              <a:rPr lang="cs-CZ" b="1" dirty="0" err="1"/>
              <a:t>Lean</a:t>
            </a:r>
            <a:r>
              <a:rPr lang="cs-CZ" b="1" dirty="0"/>
              <a:t> Audit</a:t>
            </a:r>
          </a:p>
          <a:p>
            <a:r>
              <a:rPr lang="cs-CZ" b="1" dirty="0"/>
              <a:t>a další</a:t>
            </a:r>
          </a:p>
        </p:txBody>
      </p:sp>
    </p:spTree>
    <p:extLst>
      <p:ext uri="{BB962C8B-B14F-4D97-AF65-F5344CB8AC3E}">
        <p14:creationId xmlns:p14="http://schemas.microsoft.com/office/powerpoint/2010/main" val="3269455146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C36C69-9D44-42B5-9E9E-AC48AD058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10815"/>
            <a:ext cx="8229600" cy="1002832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KOŘENY POJMU LEAN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C8CE67-4CA1-4FF4-8B3C-626655B25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63271"/>
            <a:ext cx="8229600" cy="4162892"/>
          </a:xfrm>
        </p:spPr>
        <p:txBody>
          <a:bodyPr/>
          <a:lstStyle/>
          <a:p>
            <a:r>
              <a:rPr lang="cs-CZ" b="1" dirty="0" err="1"/>
              <a:t>Lean</a:t>
            </a:r>
            <a:r>
              <a:rPr lang="cs-CZ" b="1" dirty="0"/>
              <a:t> má kořeny v poválečném Japonsku, zejména ve firmě Toyota, kde vznikla</a:t>
            </a:r>
            <a:br>
              <a:rPr lang="cs-CZ" b="1" dirty="0"/>
            </a:br>
            <a:r>
              <a:rPr lang="cs-CZ" b="1" dirty="0"/>
              <a:t>v 50. letech 20. století jako alternativa</a:t>
            </a:r>
            <a:br>
              <a:rPr lang="cs-CZ" b="1" dirty="0"/>
            </a:br>
            <a:r>
              <a:rPr lang="cs-CZ" b="1" dirty="0"/>
              <a:t>k hromadné výrobě v prostředí, které vyžadovalo vysokou úroveň flexibility</a:t>
            </a:r>
            <a:br>
              <a:rPr lang="cs-CZ" b="1" dirty="0"/>
            </a:br>
            <a:r>
              <a:rPr lang="cs-CZ" b="1" dirty="0"/>
              <a:t>a postrádalo finance na nákladné investice</a:t>
            </a:r>
          </a:p>
          <a:p>
            <a:r>
              <a:rPr lang="cs-CZ" b="1" dirty="0"/>
              <a:t> Kořeny </a:t>
            </a:r>
            <a:r>
              <a:rPr lang="cs-CZ" b="1" dirty="0" err="1"/>
              <a:t>Lean</a:t>
            </a:r>
            <a:r>
              <a:rPr lang="cs-CZ" b="1" dirty="0"/>
              <a:t> (</a:t>
            </a:r>
            <a:r>
              <a:rPr lang="cs-CZ" b="1" dirty="0" err="1"/>
              <a:t>Lean</a:t>
            </a:r>
            <a:r>
              <a:rPr lang="cs-CZ" b="1" dirty="0"/>
              <a:t> </a:t>
            </a:r>
            <a:r>
              <a:rPr lang="cs-CZ" b="1" dirty="0" err="1"/>
              <a:t>Production</a:t>
            </a:r>
            <a:r>
              <a:rPr lang="cs-CZ" b="1" dirty="0"/>
              <a:t>) jsou spojeny se systémem Toyota </a:t>
            </a:r>
            <a:r>
              <a:rPr lang="cs-CZ" b="1" dirty="0" err="1"/>
              <a:t>Production</a:t>
            </a:r>
            <a:r>
              <a:rPr lang="cs-CZ" b="1" dirty="0"/>
              <a:t> </a:t>
            </a:r>
            <a:r>
              <a:rPr lang="cs-CZ" b="1" dirty="0" err="1"/>
              <a:t>System</a:t>
            </a:r>
            <a:r>
              <a:rPr lang="cs-CZ" b="1" dirty="0"/>
              <a:t> (TPS).</a:t>
            </a:r>
          </a:p>
        </p:txBody>
      </p:sp>
    </p:spTree>
    <p:extLst>
      <p:ext uri="{BB962C8B-B14F-4D97-AF65-F5344CB8AC3E}">
        <p14:creationId xmlns:p14="http://schemas.microsoft.com/office/powerpoint/2010/main" val="2252826122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567ECF-DBB4-4842-80D8-421BE66D7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64776"/>
            <a:ext cx="8229600" cy="852862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POUŽITÍ METODY LEAN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302805-423B-4B3B-803F-8740DA0D5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err="1"/>
              <a:t>Lean</a:t>
            </a:r>
            <a:r>
              <a:rPr lang="cs-CZ" b="1" dirty="0"/>
              <a:t> je metoda stavějící na kultuře neustálého zlepšování, podpoře zaměstnanců, soustředění na tok hodnoty (</a:t>
            </a:r>
            <a:r>
              <a:rPr lang="cs-CZ" b="1" dirty="0" err="1"/>
              <a:t>Value</a:t>
            </a:r>
            <a:r>
              <a:rPr lang="cs-CZ" b="1" dirty="0"/>
              <a:t> Stream) a zvyšování této hodnoty. Je synonymem pro rychlost, jednoduchost, přehlednost, vytváření produktů a služeb bez zbytečných činností a zásob, omezení plýtvání, vyvažování procesů a navázání procesů na zákazníka.</a:t>
            </a:r>
          </a:p>
        </p:txBody>
      </p:sp>
    </p:spTree>
    <p:extLst>
      <p:ext uri="{BB962C8B-B14F-4D97-AF65-F5344CB8AC3E}">
        <p14:creationId xmlns:p14="http://schemas.microsoft.com/office/powerpoint/2010/main" val="3813107367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5506EB4-CA25-4A18-976E-EE3BCB7E0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4805"/>
            <a:ext cx="7886700" cy="1505883"/>
          </a:xfrm>
        </p:spPr>
        <p:txBody>
          <a:bodyPr anchor="ctr">
            <a:normAutofit/>
          </a:bodyPr>
          <a:lstStyle/>
          <a:p>
            <a:r>
              <a:rPr lang="cs-CZ" sz="4500" b="1" dirty="0">
                <a:solidFill>
                  <a:srgbClr val="FF0000"/>
                </a:solidFill>
              </a:rPr>
              <a:t>PRINCIPY LEAN MANAGEMENTU</a:t>
            </a:r>
          </a:p>
        </p:txBody>
      </p:sp>
      <p:pic>
        <p:nvPicPr>
          <p:cNvPr id="16386" name="Picture 2" descr="Lean Management | Talterra.cz">
            <a:extLst>
              <a:ext uri="{FF2B5EF4-FFF2-40B4-BE49-F238E27FC236}">
                <a16:creationId xmlns:a16="http://schemas.microsoft.com/office/drawing/2014/main" id="{83C7F171-A43C-43CE-B9A3-9788AB7EB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6800" y="1845426"/>
            <a:ext cx="6628110" cy="445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252801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11449"/>
            <a:ext cx="3249230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A297FDE-5CDD-4F09-903B-CF820AA43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2" y="742951"/>
            <a:ext cx="2607469" cy="4962524"/>
          </a:xfrm>
        </p:spPr>
        <p:txBody>
          <a:bodyPr>
            <a:normAutofit/>
          </a:bodyPr>
          <a:lstStyle/>
          <a:p>
            <a:r>
              <a:rPr lang="cs-CZ" sz="2900" b="1" dirty="0">
                <a:solidFill>
                  <a:srgbClr val="FFFFFF"/>
                </a:solidFill>
              </a:rPr>
              <a:t>LEAN MANAGEMENT</a:t>
            </a: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DBF7B96E-AA36-4EEF-A1AA-15B6D9B58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5366" y="1939992"/>
            <a:ext cx="4915159" cy="298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9527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A2907A-941D-4DE8-891D-CB5FA1A8E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ŘÍZENÍ PROJEKTŮ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3022FF-467C-411D-88AA-F03BF1371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Ganttův</a:t>
            </a:r>
            <a:r>
              <a:rPr lang="cs-CZ" b="1" dirty="0"/>
              <a:t> diagram, harmonogram projektu, metody síťové analýzy, matice odpovědnosti RACI a RASCI, plán projektu, projektové řízení (Project-</a:t>
            </a:r>
            <a:r>
              <a:rPr lang="cs-CZ" b="1" dirty="0" err="1"/>
              <a:t>Based</a:t>
            </a:r>
            <a:r>
              <a:rPr lang="cs-CZ" b="1" dirty="0"/>
              <a:t> Management), WBS (</a:t>
            </a:r>
            <a:r>
              <a:rPr lang="cs-CZ" b="1" dirty="0" err="1"/>
              <a:t>Work</a:t>
            </a:r>
            <a:r>
              <a:rPr lang="cs-CZ" b="1" dirty="0"/>
              <a:t> </a:t>
            </a:r>
            <a:r>
              <a:rPr lang="cs-CZ" b="1" dirty="0" err="1"/>
              <a:t>Breakdown</a:t>
            </a:r>
            <a:r>
              <a:rPr lang="cs-CZ" b="1" dirty="0"/>
              <a:t> </a:t>
            </a:r>
            <a:r>
              <a:rPr lang="cs-CZ" b="1" dirty="0" err="1"/>
              <a:t>Structure</a:t>
            </a:r>
            <a:r>
              <a:rPr lang="cs-CZ" b="1" dirty="0"/>
              <a:t>), dopadové analýzy (</a:t>
            </a:r>
            <a:r>
              <a:rPr lang="cs-CZ" b="1" dirty="0" err="1"/>
              <a:t>Impact</a:t>
            </a:r>
            <a:r>
              <a:rPr lang="cs-CZ" b="1" dirty="0"/>
              <a:t> </a:t>
            </a:r>
            <a:r>
              <a:rPr lang="cs-CZ" b="1" dirty="0" err="1"/>
              <a:t>Analysis</a:t>
            </a:r>
            <a:r>
              <a:rPr lang="cs-CZ" b="1" dirty="0"/>
              <a:t>), PMBOK (Project Management Body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Knowledge</a:t>
            </a:r>
            <a:r>
              <a:rPr lang="cs-CZ" b="1" dirty="0"/>
              <a:t>), PRINCE2 (</a:t>
            </a:r>
            <a:r>
              <a:rPr lang="cs-CZ" b="1" dirty="0" err="1"/>
              <a:t>Projects</a:t>
            </a:r>
            <a:r>
              <a:rPr lang="cs-CZ" b="1" dirty="0"/>
              <a:t> in </a:t>
            </a:r>
            <a:r>
              <a:rPr lang="cs-CZ" b="1" dirty="0" err="1"/>
              <a:t>Controlled</a:t>
            </a:r>
            <a:r>
              <a:rPr lang="cs-CZ" b="1" dirty="0"/>
              <a:t> Environment), normy pro řízení projektů ISO 10006, ISO 21500.</a:t>
            </a:r>
          </a:p>
        </p:txBody>
      </p:sp>
    </p:spTree>
    <p:extLst>
      <p:ext uri="{BB962C8B-B14F-4D97-AF65-F5344CB8AC3E}">
        <p14:creationId xmlns:p14="http://schemas.microsoft.com/office/powerpoint/2010/main" val="1300299166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B47FC9C-2ED3-4100-A4EF-E8CDFEE10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32096CE-DAF2-4B58-8AC2-63DEF81DE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58141"/>
            <a:ext cx="7886700" cy="1350230"/>
          </a:xfrm>
        </p:spPr>
        <p:txBody>
          <a:bodyPr>
            <a:normAutofit fontScale="90000"/>
          </a:bodyPr>
          <a:lstStyle/>
          <a:p>
            <a:r>
              <a:rPr lang="cs-CZ" sz="4500" b="1" dirty="0">
                <a:solidFill>
                  <a:srgbClr val="FF0000"/>
                </a:solidFill>
              </a:rPr>
              <a:t>MAXIMALIZACE HODNOTY PRO ZÁKAZNÍKA</a:t>
            </a:r>
          </a:p>
        </p:txBody>
      </p:sp>
      <p:pic>
        <p:nvPicPr>
          <p:cNvPr id="14338" name="Picture 2" descr="Lean Management Praha i celá ČR | Skotak Consulting">
            <a:extLst>
              <a:ext uri="{FF2B5EF4-FFF2-40B4-BE49-F238E27FC236}">
                <a16:creationId xmlns:a16="http://schemas.microsoft.com/office/drawing/2014/main" id="{E38EFA44-3AE2-4F54-AADD-4473B258D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7381" y="557189"/>
            <a:ext cx="4629236" cy="462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642052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01FA4D-A728-4379-8330-61F183AD8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POKA-YOKE</a:t>
            </a:r>
          </a:p>
        </p:txBody>
      </p:sp>
    </p:spTree>
    <p:extLst>
      <p:ext uri="{BB962C8B-B14F-4D97-AF65-F5344CB8AC3E}">
        <p14:creationId xmlns:p14="http://schemas.microsoft.com/office/powerpoint/2010/main" val="1993117844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3F1078ED-A90D-4582-92E3-590DF307F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400" y="207404"/>
            <a:ext cx="4679576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POKA YOKE</a:t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b="1" dirty="0">
                <a:solidFill>
                  <a:srgbClr val="FF0000"/>
                </a:solidFill>
              </a:rPr>
              <a:t>(</a:t>
            </a:r>
            <a:r>
              <a:rPr lang="ja-JP" altLang="en-US" b="1" dirty="0">
                <a:solidFill>
                  <a:srgbClr val="FF0000"/>
                </a:solidFill>
              </a:rPr>
              <a:t>ポカヨケ</a:t>
            </a:r>
            <a:r>
              <a:rPr lang="en-US" altLang="ja-JP" b="1" dirty="0">
                <a:solidFill>
                  <a:srgbClr val="FF0000"/>
                </a:solidFill>
              </a:rPr>
              <a:t>)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583545E-E707-4038-9351-3C6F9E714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024" y="1492624"/>
            <a:ext cx="8901952" cy="4625788"/>
          </a:xfrm>
        </p:spPr>
        <p:txBody>
          <a:bodyPr>
            <a:noAutofit/>
          </a:bodyPr>
          <a:lstStyle/>
          <a:p>
            <a:r>
              <a:rPr lang="cs-CZ" sz="2300" b="1" dirty="0"/>
              <a:t>Japonský termín, který lze přeložit jako “chybo-vzdorný”, anglicky znamená “</a:t>
            </a:r>
            <a:r>
              <a:rPr lang="cs-CZ" sz="2300" b="1" dirty="0" err="1"/>
              <a:t>fail-safing</a:t>
            </a:r>
            <a:r>
              <a:rPr lang="cs-CZ" sz="2300" b="1" dirty="0"/>
              <a:t>” nebo “</a:t>
            </a:r>
            <a:r>
              <a:rPr lang="cs-CZ" sz="2300" b="1" dirty="0" err="1"/>
              <a:t>mistake-proofing</a:t>
            </a:r>
            <a:r>
              <a:rPr lang="cs-CZ" sz="2300" b="1" dirty="0"/>
              <a:t>”, obvykle se nepřekládá.</a:t>
            </a:r>
          </a:p>
          <a:p>
            <a:r>
              <a:rPr lang="cs-CZ" sz="2300" b="1" dirty="0" err="1"/>
              <a:t>Poka-yoke</a:t>
            </a:r>
            <a:r>
              <a:rPr lang="cs-CZ" sz="2300" b="1" dirty="0"/>
              <a:t> se nazývá mechanismus nebo zařízení (výrobní přípravek) ve výrobním procesu (často v </a:t>
            </a:r>
            <a:r>
              <a:rPr lang="cs-CZ" sz="2300" b="1" dirty="0" err="1"/>
              <a:t>lean</a:t>
            </a:r>
            <a:r>
              <a:rPr lang="cs-CZ" sz="2300" b="1" dirty="0"/>
              <a:t> výrobním procesu), které pomáhá dělníkovi zabránit (</a:t>
            </a:r>
            <a:r>
              <a:rPr lang="cs-CZ" sz="2300" b="1" i="1" dirty="0" err="1"/>
              <a:t>yokeru</a:t>
            </a:r>
            <a:r>
              <a:rPr lang="cs-CZ" sz="2300" b="1" dirty="0"/>
              <a:t>) chybám (</a:t>
            </a:r>
            <a:r>
              <a:rPr lang="cs-CZ" sz="2300" b="1" i="1" dirty="0" err="1"/>
              <a:t>poka</a:t>
            </a:r>
            <a:r>
              <a:rPr lang="cs-CZ" sz="2300" b="1" dirty="0"/>
              <a:t>).</a:t>
            </a:r>
          </a:p>
          <a:p>
            <a:r>
              <a:rPr lang="cs-CZ" sz="2300" b="1" dirty="0"/>
              <a:t>Jeho smysl spočívá v eliminaci defektních výrobků pomocí prevence, nápravy a upozornění na lidské chyby, které tyto defekty způsobují.</a:t>
            </a:r>
          </a:p>
          <a:p>
            <a:r>
              <a:rPr lang="cs-CZ" sz="2300" b="1" dirty="0"/>
              <a:t>Celý koncept byl formalizován a jako termín zaveden panem </a:t>
            </a:r>
            <a:r>
              <a:rPr lang="cs-CZ" sz="2300" b="1" dirty="0" err="1"/>
              <a:t>Shigeo</a:t>
            </a:r>
            <a:r>
              <a:rPr lang="cs-CZ" sz="2300" b="1" dirty="0"/>
              <a:t> </a:t>
            </a:r>
            <a:r>
              <a:rPr lang="cs-CZ" sz="2300" b="1" dirty="0" err="1"/>
              <a:t>Shingo</a:t>
            </a:r>
            <a:r>
              <a:rPr lang="cs-CZ" sz="2300" b="1" dirty="0"/>
              <a:t> jako část sytému TPS (Toyota </a:t>
            </a:r>
            <a:r>
              <a:rPr lang="cs-CZ" sz="2300" b="1" dirty="0" err="1"/>
              <a:t>Production</a:t>
            </a:r>
            <a:r>
              <a:rPr lang="cs-CZ" sz="2300" b="1" dirty="0"/>
              <a:t> </a:t>
            </a:r>
            <a:r>
              <a:rPr lang="cs-CZ" sz="2300" b="1" dirty="0" err="1"/>
              <a:t>System</a:t>
            </a:r>
            <a:r>
              <a:rPr lang="cs-CZ" sz="2300" b="1" dirty="0"/>
              <a:t>).</a:t>
            </a:r>
          </a:p>
          <a:p>
            <a:r>
              <a:rPr lang="cs-CZ" sz="2300" b="1" dirty="0"/>
              <a:t>Původně byl nazván jako </a:t>
            </a:r>
            <a:r>
              <a:rPr lang="cs-CZ" sz="2300" b="1" i="1" dirty="0" err="1"/>
              <a:t>baka-yoke</a:t>
            </a:r>
            <a:r>
              <a:rPr lang="cs-CZ" sz="2300" b="1" dirty="0"/>
              <a:t>, což znamenalo “</a:t>
            </a:r>
            <a:r>
              <a:rPr lang="cs-CZ" sz="2300" b="1" dirty="0" err="1"/>
              <a:t>fool-proofing</a:t>
            </a:r>
            <a:r>
              <a:rPr lang="cs-CZ" sz="2300" b="1" dirty="0"/>
              <a:t>” (“</a:t>
            </a:r>
            <a:r>
              <a:rPr lang="cs-CZ" sz="2300" b="1" dirty="0" err="1"/>
              <a:t>blbuvzdorný</a:t>
            </a:r>
            <a:r>
              <a:rPr lang="cs-CZ" sz="2300" b="1" dirty="0"/>
              <a:t>”), takže byl název změněn na mírnější  </a:t>
            </a:r>
            <a:r>
              <a:rPr lang="cs-CZ" sz="2300" b="1" i="1" dirty="0" err="1"/>
              <a:t>poka-yoke</a:t>
            </a:r>
            <a:r>
              <a:rPr lang="cs-CZ" sz="23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5875139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6970474-280F-46A5-875E-478AADB4A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4805"/>
            <a:ext cx="7886700" cy="1505883"/>
          </a:xfrm>
        </p:spPr>
        <p:txBody>
          <a:bodyPr anchor="ctr">
            <a:normAutofit/>
          </a:bodyPr>
          <a:lstStyle/>
          <a:p>
            <a:r>
              <a:rPr lang="cs-CZ" sz="4500" b="1" dirty="0">
                <a:solidFill>
                  <a:srgbClr val="FF0000"/>
                </a:solidFill>
              </a:rPr>
              <a:t>PRINCIP POKA-YOKE</a:t>
            </a:r>
          </a:p>
        </p:txBody>
      </p:sp>
      <p:pic>
        <p:nvPicPr>
          <p:cNvPr id="19458" name="Picture 2" descr="Zastosowania urządzeń Poka Yoke - Cel-Procesu.pl">
            <a:extLst>
              <a:ext uri="{FF2B5EF4-FFF2-40B4-BE49-F238E27FC236}">
                <a16:creationId xmlns:a16="http://schemas.microsoft.com/office/drawing/2014/main" id="{A234018D-2A1C-4D42-B873-7A8F4933E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650" y="2434562"/>
            <a:ext cx="7884410" cy="327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547401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7BB4C90-B509-4A32-A9CA-4A96DAB3C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4805"/>
            <a:ext cx="7886700" cy="1505883"/>
          </a:xfrm>
        </p:spPr>
        <p:txBody>
          <a:bodyPr anchor="ctr">
            <a:normAutofit/>
          </a:bodyPr>
          <a:lstStyle/>
          <a:p>
            <a:r>
              <a:rPr lang="cs-CZ" sz="4500" b="1" dirty="0">
                <a:solidFill>
                  <a:srgbClr val="FF0000"/>
                </a:solidFill>
              </a:rPr>
              <a:t>CO JE TO POKA-YOKE?</a:t>
            </a:r>
          </a:p>
        </p:txBody>
      </p:sp>
      <p:pic>
        <p:nvPicPr>
          <p:cNvPr id="17410" name="Picture 2" descr="Co je to Poka Yoke? – Blog Systémy jakosti">
            <a:extLst>
              <a:ext uri="{FF2B5EF4-FFF2-40B4-BE49-F238E27FC236}">
                <a16:creationId xmlns:a16="http://schemas.microsoft.com/office/drawing/2014/main" id="{54733347-5B05-49D6-BB2B-05E298971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1104" y="1845426"/>
            <a:ext cx="7479502" cy="445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865221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11449"/>
            <a:ext cx="3249230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B97DD90-DB47-4976-B6FB-C65DA1BD5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2" y="742951"/>
            <a:ext cx="2607469" cy="4962524"/>
          </a:xfrm>
        </p:spPr>
        <p:txBody>
          <a:bodyPr>
            <a:normAutofit/>
          </a:bodyPr>
          <a:lstStyle/>
          <a:p>
            <a:r>
              <a:rPr lang="cs-CZ" sz="4200" b="1" dirty="0">
                <a:solidFill>
                  <a:srgbClr val="FFFFFF"/>
                </a:solidFill>
              </a:rPr>
              <a:t>POKA-YOKE</a:t>
            </a:r>
          </a:p>
        </p:txBody>
      </p:sp>
      <p:pic>
        <p:nvPicPr>
          <p:cNvPr id="18434" name="Picture 2" descr="METODY, TECHNIKY A NÁSTROJE MANAGEMENTU KVALITY - ppt stáhnout">
            <a:extLst>
              <a:ext uri="{FF2B5EF4-FFF2-40B4-BE49-F238E27FC236}">
                <a16:creationId xmlns:a16="http://schemas.microsoft.com/office/drawing/2014/main" id="{22F88DAE-03AD-458C-8AA9-5BF3BE8A2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5366" y="1589786"/>
            <a:ext cx="4915159" cy="368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572120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FB3A4F28-C829-4CEA-8AD6-F11B09739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18566"/>
            <a:ext cx="8229600" cy="799072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POKA-YOKE V PRAXI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8ECB0DA-03E4-45ED-A3FF-FF26E948E7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 err="1"/>
              <a:t>Poka</a:t>
            </a:r>
            <a:r>
              <a:rPr lang="cs-CZ" b="1" dirty="0"/>
              <a:t> </a:t>
            </a:r>
            <a:r>
              <a:rPr lang="cs-CZ" b="1" dirty="0" err="1"/>
              <a:t>yoke</a:t>
            </a:r>
            <a:r>
              <a:rPr lang="cs-CZ" b="1" dirty="0"/>
              <a:t> princip pomáhá zabraňovat zbytečným chybám.</a:t>
            </a:r>
          </a:p>
          <a:p>
            <a:r>
              <a:rPr lang="cs-CZ" b="1" dirty="0" err="1"/>
              <a:t>Poka</a:t>
            </a:r>
            <a:r>
              <a:rPr lang="cs-CZ" b="1" dirty="0"/>
              <a:t> </a:t>
            </a:r>
            <a:r>
              <a:rPr lang="cs-CZ" b="1" dirty="0" err="1"/>
              <a:t>yoke</a:t>
            </a:r>
            <a:r>
              <a:rPr lang="cs-CZ" b="1" dirty="0"/>
              <a:t> může být mechanický nebo elektrický výrobní přípravek, mechanismus či zařízení, díky kterému nelze vyrobit špatný výrobek.</a:t>
            </a:r>
          </a:p>
          <a:p>
            <a:r>
              <a:rPr lang="cs-CZ" b="1" dirty="0"/>
              <a:t>Zařízení mechanicky nebo elektronicky zabraňuje například záměně součástek, záměně pořadí jednotlivých operací montáže ve výrobním procesu nebo například chybnou montáž nějakého prvku.</a:t>
            </a:r>
          </a:p>
          <a:p>
            <a:r>
              <a:rPr lang="cs-CZ" b="1" dirty="0"/>
              <a:t>Přípravek tedy zabraňuje mechanikovi pokračovat</a:t>
            </a:r>
            <a:br>
              <a:rPr lang="cs-CZ" b="1" dirty="0"/>
            </a:br>
            <a:r>
              <a:rPr lang="cs-CZ" b="1" dirty="0"/>
              <a:t>v montáži výrobku dál, dokud něco chybí nebo není správně namontováno.</a:t>
            </a:r>
          </a:p>
        </p:txBody>
      </p:sp>
    </p:spTree>
    <p:extLst>
      <p:ext uri="{BB962C8B-B14F-4D97-AF65-F5344CB8AC3E}">
        <p14:creationId xmlns:p14="http://schemas.microsoft.com/office/powerpoint/2010/main" val="1936897359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9095BF-E2EA-4D3B-9803-C315E4343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KAIZEN</a:t>
            </a:r>
          </a:p>
        </p:txBody>
      </p:sp>
    </p:spTree>
    <p:extLst>
      <p:ext uri="{BB962C8B-B14F-4D97-AF65-F5344CB8AC3E}">
        <p14:creationId xmlns:p14="http://schemas.microsoft.com/office/powerpoint/2010/main" val="3484343553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94D6AA1-A0E1-45F9-8E25-BAB809229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28958E7-CB0F-4E64-BDAB-72600C55D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557189"/>
            <a:ext cx="7886699" cy="12962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45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KAIZEN</a:t>
            </a:r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D4AC9E35-1A85-474C-A07D-2A3742402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7189" y="2957665"/>
            <a:ext cx="6729620" cy="336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103862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F5BD6514-A9D6-409A-A356-66DE0325A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7765" y="274638"/>
            <a:ext cx="3281082" cy="101628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KAIZEN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F37CB2B-68BC-4000-AEAD-41129470B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917" y="1600200"/>
            <a:ext cx="8780929" cy="4525963"/>
          </a:xfrm>
        </p:spPr>
        <p:txBody>
          <a:bodyPr>
            <a:normAutofit lnSpcReduction="10000"/>
          </a:bodyPr>
          <a:lstStyle/>
          <a:p>
            <a:r>
              <a:rPr lang="cs-CZ" b="1" dirty="0" err="1"/>
              <a:t>Kaizen</a:t>
            </a:r>
            <a:r>
              <a:rPr lang="cs-CZ" b="1" dirty="0"/>
              <a:t> je metoda postupného zlepšování založená na kulturních tradicích Japonska (samo slovo </a:t>
            </a:r>
            <a:r>
              <a:rPr lang="cs-CZ" b="1" dirty="0" err="1"/>
              <a:t>kaizen</a:t>
            </a:r>
            <a:r>
              <a:rPr lang="cs-CZ" b="1" dirty="0"/>
              <a:t> pochází z japonštiny).</a:t>
            </a:r>
          </a:p>
          <a:p>
            <a:r>
              <a:rPr lang="cs-CZ" b="1" dirty="0"/>
              <a:t>Zlepšování se zaměřuje na postupné optimalizování procesů a pracovních postupů, zvyšování kvality a snižování zmetkovitosti, úspory materiálu a času vedoucí ke snižování nákladů nebo na bezpečnost práce a snižování úrazovosti na pracovišti.</a:t>
            </a:r>
          </a:p>
        </p:txBody>
      </p:sp>
    </p:spTree>
    <p:extLst>
      <p:ext uri="{BB962C8B-B14F-4D97-AF65-F5344CB8AC3E}">
        <p14:creationId xmlns:p14="http://schemas.microsoft.com/office/powerpoint/2010/main" val="26862621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CA059B-5819-45CA-86FF-5CA6E4FAC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234" y="274638"/>
            <a:ext cx="4207565" cy="785536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ŘÍZENÍ RIZIK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8E36E9-1FDE-449B-A0C9-184150F50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04730"/>
            <a:ext cx="8229600" cy="4721433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/>
              <a:t>Pravidla kapitálové přiměřenosti provozních rizik bank BASEL I-III, </a:t>
            </a:r>
            <a:r>
              <a:rPr lang="cs-CZ" b="1" dirty="0" err="1"/>
              <a:t>CorIA</a:t>
            </a:r>
            <a:r>
              <a:rPr lang="cs-CZ" b="1" dirty="0"/>
              <a:t> (</a:t>
            </a:r>
            <a:r>
              <a:rPr lang="cs-CZ" b="1" dirty="0" err="1"/>
              <a:t>Core</a:t>
            </a:r>
            <a:r>
              <a:rPr lang="cs-CZ" b="1" dirty="0"/>
              <a:t> </a:t>
            </a:r>
            <a:r>
              <a:rPr lang="cs-CZ" b="1" dirty="0" err="1"/>
              <a:t>Impact</a:t>
            </a:r>
            <a:r>
              <a:rPr lang="cs-CZ" b="1" dirty="0"/>
              <a:t> </a:t>
            </a:r>
            <a:r>
              <a:rPr lang="cs-CZ" b="1" dirty="0" err="1"/>
              <a:t>Assessment</a:t>
            </a:r>
            <a:r>
              <a:rPr lang="cs-CZ" b="1" dirty="0"/>
              <a:t>), CLA (Checklist </a:t>
            </a:r>
            <a:r>
              <a:rPr lang="cs-CZ" b="1" dirty="0" err="1"/>
              <a:t>analysis</a:t>
            </a:r>
            <a:r>
              <a:rPr lang="cs-CZ" b="1" dirty="0"/>
              <a:t>), CCA (Cause-</a:t>
            </a:r>
            <a:r>
              <a:rPr lang="cs-CZ" b="1" dirty="0" err="1"/>
              <a:t>Consequence</a:t>
            </a:r>
            <a:r>
              <a:rPr lang="cs-CZ" b="1" dirty="0"/>
              <a:t> </a:t>
            </a:r>
            <a:r>
              <a:rPr lang="cs-CZ" b="1" dirty="0" err="1"/>
              <a:t>Analysis</a:t>
            </a:r>
            <a:r>
              <a:rPr lang="cs-CZ" b="1" dirty="0"/>
              <a:t>), CRI (</a:t>
            </a:r>
            <a:r>
              <a:rPr lang="cs-CZ" b="1" dirty="0" err="1"/>
              <a:t>Continuous</a:t>
            </a:r>
            <a:r>
              <a:rPr lang="cs-CZ" b="1" dirty="0"/>
              <a:t> Risk </a:t>
            </a:r>
            <a:r>
              <a:rPr lang="cs-CZ" b="1" dirty="0" err="1"/>
              <a:t>Improvement</a:t>
            </a:r>
            <a:r>
              <a:rPr lang="cs-CZ" b="1" dirty="0"/>
              <a:t>), metoda </a:t>
            </a:r>
            <a:r>
              <a:rPr lang="cs-CZ" b="1" dirty="0" err="1"/>
              <a:t>Delphi</a:t>
            </a:r>
            <a:r>
              <a:rPr lang="cs-CZ" b="1" dirty="0"/>
              <a:t>, metodika CRAMM (CCTA Risk </a:t>
            </a:r>
            <a:r>
              <a:rPr lang="cs-CZ" b="1" dirty="0" err="1"/>
              <a:t>Analysis</a:t>
            </a:r>
            <a:r>
              <a:rPr lang="cs-CZ" b="1" dirty="0"/>
              <a:t> and Management </a:t>
            </a:r>
            <a:r>
              <a:rPr lang="cs-CZ" b="1" dirty="0" err="1"/>
              <a:t>Method</a:t>
            </a:r>
            <a:r>
              <a:rPr lang="cs-CZ" b="1" dirty="0"/>
              <a:t>), CPQRA (</a:t>
            </a:r>
            <a:r>
              <a:rPr lang="cs-CZ" b="1" dirty="0" err="1"/>
              <a:t>Chemical</a:t>
            </a:r>
            <a:r>
              <a:rPr lang="cs-CZ" b="1" dirty="0"/>
              <a:t> </a:t>
            </a:r>
            <a:r>
              <a:rPr lang="cs-CZ" b="1" dirty="0" err="1"/>
              <a:t>Process</a:t>
            </a:r>
            <a:r>
              <a:rPr lang="cs-CZ" b="1" dirty="0"/>
              <a:t> </a:t>
            </a:r>
            <a:r>
              <a:rPr lang="cs-CZ" b="1" dirty="0" err="1"/>
              <a:t>Quantitative</a:t>
            </a:r>
            <a:r>
              <a:rPr lang="cs-CZ" b="1" dirty="0"/>
              <a:t> Risk </a:t>
            </a:r>
            <a:r>
              <a:rPr lang="cs-CZ" b="1" dirty="0" err="1"/>
              <a:t>Analysis</a:t>
            </a:r>
            <a:r>
              <a:rPr lang="cs-CZ" b="1" dirty="0"/>
              <a:t>), EWRM (</a:t>
            </a:r>
            <a:r>
              <a:rPr lang="cs-CZ" b="1" dirty="0" err="1"/>
              <a:t>Enterprise-Wide</a:t>
            </a:r>
            <a:r>
              <a:rPr lang="cs-CZ" b="1" dirty="0"/>
              <a:t> Risk Management), ETA (Event </a:t>
            </a:r>
            <a:r>
              <a:rPr lang="cs-CZ" b="1" dirty="0" err="1"/>
              <a:t>Tree</a:t>
            </a:r>
            <a:r>
              <a:rPr lang="cs-CZ" b="1" dirty="0"/>
              <a:t> </a:t>
            </a:r>
            <a:r>
              <a:rPr lang="cs-CZ" b="1" dirty="0" err="1"/>
              <a:t>Analysis</a:t>
            </a:r>
            <a:r>
              <a:rPr lang="cs-CZ" b="1" dirty="0"/>
              <a:t>), FMEA (</a:t>
            </a:r>
            <a:r>
              <a:rPr lang="cs-CZ" b="1" dirty="0" err="1"/>
              <a:t>Failure</a:t>
            </a:r>
            <a:r>
              <a:rPr lang="cs-CZ" b="1" dirty="0"/>
              <a:t> </a:t>
            </a:r>
            <a:r>
              <a:rPr lang="cs-CZ" b="1" dirty="0" err="1"/>
              <a:t>Modes</a:t>
            </a:r>
            <a:r>
              <a:rPr lang="cs-CZ" b="1" dirty="0"/>
              <a:t> and </a:t>
            </a:r>
            <a:r>
              <a:rPr lang="cs-CZ" b="1" dirty="0" err="1"/>
              <a:t>Effects</a:t>
            </a:r>
            <a:r>
              <a:rPr lang="cs-CZ" b="1" dirty="0"/>
              <a:t> </a:t>
            </a:r>
            <a:r>
              <a:rPr lang="cs-CZ" b="1" dirty="0" err="1"/>
              <a:t>Analysis</a:t>
            </a:r>
            <a:r>
              <a:rPr lang="cs-CZ" b="1" dirty="0"/>
              <a:t>), FMECA (</a:t>
            </a:r>
            <a:r>
              <a:rPr lang="cs-CZ" b="1" dirty="0" err="1"/>
              <a:t>Failure</a:t>
            </a:r>
            <a:r>
              <a:rPr lang="cs-CZ" b="1" dirty="0"/>
              <a:t> Mode, </a:t>
            </a:r>
            <a:r>
              <a:rPr lang="cs-CZ" b="1" dirty="0" err="1"/>
              <a:t>Effects</a:t>
            </a:r>
            <a:r>
              <a:rPr lang="cs-CZ" b="1" dirty="0"/>
              <a:t> and </a:t>
            </a:r>
            <a:r>
              <a:rPr lang="cs-CZ" b="1" dirty="0" err="1"/>
              <a:t>Critically</a:t>
            </a:r>
            <a:r>
              <a:rPr lang="cs-CZ" b="1" dirty="0"/>
              <a:t> </a:t>
            </a:r>
            <a:r>
              <a:rPr lang="cs-CZ" b="1" dirty="0" err="1"/>
              <a:t>Analysis</a:t>
            </a:r>
            <a:r>
              <a:rPr lang="cs-CZ" b="1" dirty="0"/>
              <a:t>), FTA (</a:t>
            </a:r>
            <a:r>
              <a:rPr lang="cs-CZ" b="1" dirty="0" err="1"/>
              <a:t>Fault</a:t>
            </a:r>
            <a:r>
              <a:rPr lang="cs-CZ" b="1" dirty="0"/>
              <a:t> </a:t>
            </a:r>
            <a:r>
              <a:rPr lang="cs-CZ" b="1" dirty="0" err="1"/>
              <a:t>Tree</a:t>
            </a:r>
            <a:r>
              <a:rPr lang="cs-CZ" b="1" dirty="0"/>
              <a:t> </a:t>
            </a:r>
            <a:r>
              <a:rPr lang="cs-CZ" b="1" dirty="0" err="1"/>
              <a:t>Analysis</a:t>
            </a:r>
            <a:r>
              <a:rPr lang="cs-CZ" b="1" dirty="0"/>
              <a:t>), HAZOP (Hazard and Operability Study), HAZID (Hazard </a:t>
            </a:r>
            <a:r>
              <a:rPr lang="cs-CZ" b="1" dirty="0" err="1"/>
              <a:t>Identification</a:t>
            </a:r>
            <a:r>
              <a:rPr lang="cs-CZ" b="1" dirty="0"/>
              <a:t> Study), HRA (</a:t>
            </a:r>
            <a:r>
              <a:rPr lang="cs-CZ" b="1" dirty="0" err="1"/>
              <a:t>Human</a:t>
            </a:r>
            <a:r>
              <a:rPr lang="cs-CZ" b="1" dirty="0"/>
              <a:t> Reliability </a:t>
            </a:r>
            <a:r>
              <a:rPr lang="cs-CZ" b="1" dirty="0" err="1"/>
              <a:t>Analysis</a:t>
            </a:r>
            <a:r>
              <a:rPr lang="cs-CZ" b="1" dirty="0"/>
              <a:t>), PHA (</a:t>
            </a:r>
            <a:r>
              <a:rPr lang="cs-CZ" b="1" dirty="0" err="1"/>
              <a:t>Preliminary</a:t>
            </a:r>
            <a:r>
              <a:rPr lang="cs-CZ" b="1" dirty="0"/>
              <a:t> Hazard </a:t>
            </a:r>
            <a:r>
              <a:rPr lang="cs-CZ" b="1" dirty="0" err="1"/>
              <a:t>Analysis</a:t>
            </a:r>
            <a:r>
              <a:rPr lang="cs-CZ" b="1" dirty="0"/>
              <a:t>), PPAP (</a:t>
            </a:r>
            <a:r>
              <a:rPr lang="cs-CZ" b="1" dirty="0" err="1"/>
              <a:t>Production</a:t>
            </a:r>
            <a:r>
              <a:rPr lang="cs-CZ" b="1" dirty="0"/>
              <a:t> Part </a:t>
            </a:r>
            <a:r>
              <a:rPr lang="cs-CZ" b="1" dirty="0" err="1"/>
              <a:t>Approval</a:t>
            </a:r>
            <a:r>
              <a:rPr lang="cs-CZ" b="1" dirty="0"/>
              <a:t> </a:t>
            </a:r>
            <a:r>
              <a:rPr lang="cs-CZ" b="1" dirty="0" err="1"/>
              <a:t>Process</a:t>
            </a:r>
            <a:r>
              <a:rPr lang="cs-CZ" b="1" dirty="0"/>
              <a:t>), prognózování, RIPRAN (Risk Project </a:t>
            </a:r>
            <a:r>
              <a:rPr lang="cs-CZ" b="1" dirty="0" err="1"/>
              <a:t>Analysis</a:t>
            </a:r>
            <a:r>
              <a:rPr lang="cs-CZ" b="1" dirty="0"/>
              <a:t>), RR (</a:t>
            </a:r>
            <a:r>
              <a:rPr lang="cs-CZ" b="1" dirty="0" err="1"/>
              <a:t>Relative</a:t>
            </a:r>
            <a:r>
              <a:rPr lang="cs-CZ" b="1" dirty="0"/>
              <a:t> </a:t>
            </a:r>
            <a:r>
              <a:rPr lang="cs-CZ" b="1" dirty="0" err="1"/>
              <a:t>Ranking</a:t>
            </a:r>
            <a:r>
              <a:rPr lang="cs-CZ" b="1" dirty="0"/>
              <a:t>), SA (</a:t>
            </a:r>
            <a:r>
              <a:rPr lang="cs-CZ" b="1" dirty="0" err="1"/>
              <a:t>Safety</a:t>
            </a:r>
            <a:r>
              <a:rPr lang="cs-CZ" b="1" dirty="0"/>
              <a:t> Audit), SR (</a:t>
            </a:r>
            <a:r>
              <a:rPr lang="cs-CZ" b="1" dirty="0" err="1"/>
              <a:t>Safety</a:t>
            </a:r>
            <a:r>
              <a:rPr lang="cs-CZ" b="1" dirty="0"/>
              <a:t> </a:t>
            </a:r>
            <a:r>
              <a:rPr lang="cs-CZ" b="1" dirty="0" err="1"/>
              <a:t>Review</a:t>
            </a:r>
            <a:r>
              <a:rPr lang="cs-CZ" b="1" dirty="0"/>
              <a:t>), </a:t>
            </a:r>
            <a:r>
              <a:rPr lang="cs-CZ" b="1" dirty="0" err="1"/>
              <a:t>VaR</a:t>
            </a:r>
            <a:r>
              <a:rPr lang="cs-CZ" b="1" dirty="0"/>
              <a:t> (</a:t>
            </a:r>
            <a:r>
              <a:rPr lang="cs-CZ" b="1" dirty="0" err="1"/>
              <a:t>Value</a:t>
            </a:r>
            <a:r>
              <a:rPr lang="cs-CZ" b="1" dirty="0"/>
              <a:t> </a:t>
            </a:r>
            <a:r>
              <a:rPr lang="cs-CZ" b="1" dirty="0" err="1"/>
              <a:t>at</a:t>
            </a:r>
            <a:r>
              <a:rPr lang="cs-CZ" b="1" dirty="0"/>
              <a:t> Risk), W-I (</a:t>
            </a:r>
            <a:r>
              <a:rPr lang="cs-CZ" b="1" dirty="0" err="1"/>
              <a:t>What-if</a:t>
            </a:r>
            <a:r>
              <a:rPr lang="cs-CZ" b="1" dirty="0"/>
              <a:t> </a:t>
            </a:r>
            <a:r>
              <a:rPr lang="cs-CZ" b="1" dirty="0" err="1"/>
              <a:t>Analysis</a:t>
            </a:r>
            <a:r>
              <a:rPr lang="cs-CZ" b="1" dirty="0"/>
              <a:t>), </a:t>
            </a:r>
            <a:r>
              <a:rPr lang="cs-CZ" b="1" dirty="0" err="1"/>
              <a:t>Winterlingova</a:t>
            </a:r>
            <a:r>
              <a:rPr lang="cs-CZ" b="1" dirty="0"/>
              <a:t> krizová matice, Risk Management ISO 31000, hodnocení BOZP dle OHSAS 18001.</a:t>
            </a:r>
          </a:p>
        </p:txBody>
      </p:sp>
    </p:spTree>
    <p:extLst>
      <p:ext uri="{BB962C8B-B14F-4D97-AF65-F5344CB8AC3E}">
        <p14:creationId xmlns:p14="http://schemas.microsoft.com/office/powerpoint/2010/main" val="3338204888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119927-68B9-4564-A455-F748F8673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58906"/>
            <a:ext cx="8229600" cy="1162144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PODSTATA METODY KAIZEN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0747AF-A3B1-4B22-9F1F-1AE7349C3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59107"/>
            <a:ext cx="8229600" cy="3402105"/>
          </a:xfrm>
        </p:spPr>
        <p:txBody>
          <a:bodyPr>
            <a:normAutofit/>
          </a:bodyPr>
          <a:lstStyle/>
          <a:p>
            <a:r>
              <a:rPr lang="cs-CZ" b="1" dirty="0"/>
              <a:t>Podstatou metody je zapojení mnoha pracovníků z daného organizačního útvaru, od řadových po manažery.</a:t>
            </a:r>
          </a:p>
          <a:p>
            <a:r>
              <a:rPr lang="cs-CZ" b="1" dirty="0"/>
              <a:t>Účastnit se může kdokoli, všichni mohou přicházet s nápady na zlepšení, které jsou kolektivně diskutovány.</a:t>
            </a:r>
          </a:p>
        </p:txBody>
      </p:sp>
    </p:spTree>
    <p:extLst>
      <p:ext uri="{BB962C8B-B14F-4D97-AF65-F5344CB8AC3E}">
        <p14:creationId xmlns:p14="http://schemas.microsoft.com/office/powerpoint/2010/main" val="3020615189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C69037-DFA1-4E15-8306-8E1E64171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3920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VYUŽITÍ METODY KAIZEN V PRAXI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7971D1-0281-461D-B244-9185B3751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99447"/>
            <a:ext cx="8229600" cy="2581835"/>
          </a:xfrm>
        </p:spPr>
        <p:txBody>
          <a:bodyPr/>
          <a:lstStyle/>
          <a:p>
            <a:r>
              <a:rPr lang="cs-CZ" b="1" dirty="0"/>
              <a:t>Kromě vlastních zlepšení stimuluje komunikaci, zlepšuje klima i kulturu organizace a působí motivačně na pracovní výkon.</a:t>
            </a:r>
          </a:p>
        </p:txBody>
      </p:sp>
    </p:spTree>
    <p:extLst>
      <p:ext uri="{BB962C8B-B14F-4D97-AF65-F5344CB8AC3E}">
        <p14:creationId xmlns:p14="http://schemas.microsoft.com/office/powerpoint/2010/main" val="1312360345"/>
      </p:ext>
    </p:extLst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CA075AB-0B2F-4D6E-9DE6-A4B5743D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4805"/>
            <a:ext cx="7886700" cy="1505883"/>
          </a:xfrm>
        </p:spPr>
        <p:txBody>
          <a:bodyPr anchor="ctr">
            <a:normAutofit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ConCIP</a:t>
            </a:r>
            <a:r>
              <a:rPr lang="cs-CZ" b="1" dirty="0">
                <a:solidFill>
                  <a:srgbClr val="FF0000"/>
                </a:solidFill>
              </a:rPr>
              <a:t>- </a:t>
            </a:r>
            <a:r>
              <a:rPr lang="cs-CZ" b="1" i="1" dirty="0">
                <a:solidFill>
                  <a:srgbClr val="FF0000"/>
                </a:solidFill>
              </a:rPr>
              <a:t>Continental </a:t>
            </a:r>
            <a:r>
              <a:rPr lang="cs-CZ" b="1" i="1" dirty="0" err="1">
                <a:solidFill>
                  <a:srgbClr val="FF0000"/>
                </a:solidFill>
              </a:rPr>
              <a:t>Continuous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Improvement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Process</a:t>
            </a:r>
            <a:endParaRPr lang="cs-CZ" sz="4500" b="1" dirty="0">
              <a:solidFill>
                <a:srgbClr val="FF0000"/>
              </a:solidFill>
            </a:endParaRPr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712EBBEA-196C-4A46-984B-802B4B1EB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3066" y="1845426"/>
            <a:ext cx="7295578" cy="445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333215"/>
      </p:ext>
    </p:extLst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9005EC8-1938-47EA-887E-67079633E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2271"/>
            <a:ext cx="7886700" cy="1128417"/>
          </a:xfrm>
        </p:spPr>
        <p:txBody>
          <a:bodyPr anchor="ctr">
            <a:norm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Průběh </a:t>
            </a:r>
            <a:r>
              <a:rPr lang="cs-CZ" b="1" dirty="0" err="1">
                <a:solidFill>
                  <a:srgbClr val="FF0000"/>
                </a:solidFill>
              </a:rPr>
              <a:t>Kaizen</a:t>
            </a:r>
            <a:r>
              <a:rPr lang="cs-CZ" b="1" dirty="0">
                <a:solidFill>
                  <a:srgbClr val="FF0000"/>
                </a:solidFill>
              </a:rPr>
              <a:t> kroužku</a:t>
            </a:r>
            <a:endParaRPr lang="cs-CZ" sz="4500" b="1" dirty="0">
              <a:solidFill>
                <a:srgbClr val="FF0000"/>
              </a:solidFill>
            </a:endParaRPr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2AFD3DCA-AE55-465D-BEAB-BFF05C4940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" b="-1"/>
          <a:stretch/>
        </p:blipFill>
        <p:spPr bwMode="auto">
          <a:xfrm>
            <a:off x="628650" y="1845426"/>
            <a:ext cx="7884410" cy="445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503755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F6CC397-231D-4985-9966-0CA9806C4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4805"/>
            <a:ext cx="7886700" cy="1505883"/>
          </a:xfrm>
        </p:spPr>
        <p:txBody>
          <a:bodyPr anchor="ctr">
            <a:normAutofit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Kaizen</a:t>
            </a:r>
            <a:r>
              <a:rPr lang="cs-CZ" b="1" dirty="0">
                <a:solidFill>
                  <a:srgbClr val="FF0000"/>
                </a:solidFill>
              </a:rPr>
              <a:t> workshop</a:t>
            </a:r>
            <a:endParaRPr lang="cs-CZ" sz="4500" b="1" dirty="0">
              <a:solidFill>
                <a:srgbClr val="FF0000"/>
              </a:solidFill>
            </a:endParaRPr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id="{04EA15D8-80EB-4D3A-BBB3-B277FCFAE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650" y="2395140"/>
            <a:ext cx="7884410" cy="335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900832"/>
      </p:ext>
    </p:extLst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0B9225-89A0-496A-8A8A-77E86801D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EFQM</a:t>
            </a:r>
          </a:p>
        </p:txBody>
      </p:sp>
    </p:spTree>
    <p:extLst>
      <p:ext uri="{BB962C8B-B14F-4D97-AF65-F5344CB8AC3E}">
        <p14:creationId xmlns:p14="http://schemas.microsoft.com/office/powerpoint/2010/main" val="657951522"/>
      </p:ext>
    </p:extLst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BB006CC8-3535-423B-8C6B-6D0E6B157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1670"/>
            <a:ext cx="8229600" cy="825967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EFQM EXCELLENCE MODEL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DE9046D-EE47-4587-A1AB-14B206711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EFQM Excellence Model (v překladu Model excelence EFQM, používá se též pouze zkráceně model EFQM), je model vyvinutý nadací EFQM jako rámec pro uplatňování metod řízení jakosti v organizaci.</a:t>
            </a:r>
          </a:p>
          <a:p>
            <a:r>
              <a:rPr lang="cs-CZ" b="1" dirty="0"/>
              <a:t>Jde o:</a:t>
            </a:r>
          </a:p>
          <a:p>
            <a:pPr lvl="1"/>
            <a:r>
              <a:rPr lang="cs-CZ" b="1" dirty="0"/>
              <a:t>Praktický nástroj pro sebehodnocení</a:t>
            </a:r>
          </a:p>
          <a:p>
            <a:pPr lvl="1"/>
            <a:r>
              <a:rPr lang="cs-CZ" b="1" dirty="0"/>
              <a:t>Návod pro zlepšování</a:t>
            </a:r>
          </a:p>
          <a:p>
            <a:pPr lvl="1"/>
            <a:r>
              <a:rPr lang="cs-CZ" b="1" dirty="0"/>
              <a:t>Rámec pro manažerský systém organizace</a:t>
            </a:r>
          </a:p>
          <a:p>
            <a:pPr lvl="1"/>
            <a:r>
              <a:rPr lang="cs-CZ" b="1" dirty="0"/>
              <a:t>Způsob sjednocení terminologie</a:t>
            </a:r>
          </a:p>
        </p:txBody>
      </p:sp>
    </p:spTree>
    <p:extLst>
      <p:ext uri="{BB962C8B-B14F-4D97-AF65-F5344CB8AC3E}">
        <p14:creationId xmlns:p14="http://schemas.microsoft.com/office/powerpoint/2010/main" val="2391325483"/>
      </p:ext>
    </p:extLst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11449"/>
            <a:ext cx="3249230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4680034-5B66-4773-8D66-F8F52EDE1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2" y="742951"/>
            <a:ext cx="2607469" cy="4962524"/>
          </a:xfrm>
        </p:spPr>
        <p:txBody>
          <a:bodyPr>
            <a:normAutofit/>
          </a:bodyPr>
          <a:lstStyle/>
          <a:p>
            <a:r>
              <a:rPr lang="cs-CZ" sz="3600" b="1">
                <a:solidFill>
                  <a:srgbClr val="FFFFFF"/>
                </a:solidFill>
              </a:rPr>
              <a:t>STRUKTURA MODELU EXCELLENCE (EFQM)</a:t>
            </a:r>
          </a:p>
        </p:txBody>
      </p:sp>
      <p:pic>
        <p:nvPicPr>
          <p:cNvPr id="3074" name="Picture 2" descr="management_mania_efqm">
            <a:extLst>
              <a:ext uri="{FF2B5EF4-FFF2-40B4-BE49-F238E27FC236}">
                <a16:creationId xmlns:a16="http://schemas.microsoft.com/office/drawing/2014/main" id="{830ECF02-B1A0-45C8-9DD2-800D90D81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5366" y="1995286"/>
            <a:ext cx="4915159" cy="287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141097"/>
      </p:ext>
    </p:extLst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11449"/>
            <a:ext cx="3249230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0CC3E47-A0C7-40B5-9CDF-FE731299D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2" y="742951"/>
            <a:ext cx="2607469" cy="4962524"/>
          </a:xfrm>
        </p:spPr>
        <p:txBody>
          <a:bodyPr>
            <a:normAutofit/>
          </a:bodyPr>
          <a:lstStyle/>
          <a:p>
            <a:r>
              <a:rPr lang="cs-CZ" sz="2900" b="1" dirty="0">
                <a:solidFill>
                  <a:srgbClr val="FFFFFF"/>
                </a:solidFill>
              </a:rPr>
              <a:t>MODEL EXCELLENCE EFQM</a:t>
            </a:r>
            <a:br>
              <a:rPr lang="cs-CZ" sz="2900" b="1" dirty="0">
                <a:solidFill>
                  <a:srgbClr val="FFFFFF"/>
                </a:solidFill>
              </a:rPr>
            </a:br>
            <a:r>
              <a:rPr lang="cs-CZ" sz="2900" b="1" dirty="0">
                <a:solidFill>
                  <a:srgbClr val="FFFFFF"/>
                </a:solidFill>
              </a:rPr>
              <a:t>(PARAMETRY</a:t>
            </a:r>
            <a:br>
              <a:rPr lang="cs-CZ" sz="2900" b="1" dirty="0">
                <a:solidFill>
                  <a:srgbClr val="FFFFFF"/>
                </a:solidFill>
              </a:rPr>
            </a:br>
            <a:r>
              <a:rPr lang="cs-CZ" sz="2900" b="1" dirty="0">
                <a:solidFill>
                  <a:srgbClr val="FFFFFF"/>
                </a:solidFill>
              </a:rPr>
              <a:t>A JEJICH HODNOTY)</a:t>
            </a:r>
          </a:p>
        </p:txBody>
      </p:sp>
      <p:pic>
        <p:nvPicPr>
          <p:cNvPr id="12290" name="Picture 2" descr="Model excelence EFQM – Wikipedie">
            <a:extLst>
              <a:ext uri="{FF2B5EF4-FFF2-40B4-BE49-F238E27FC236}">
                <a16:creationId xmlns:a16="http://schemas.microsoft.com/office/drawing/2014/main" id="{1AFBC3C1-2576-4452-834D-27CFE5314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5366" y="2253333"/>
            <a:ext cx="4915159" cy="235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464760"/>
      </p:ext>
    </p:extLst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B29C618-A8B9-4F4C-9407-9885FE91E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3180"/>
            <a:ext cx="8229600" cy="774458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LITERATURA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928413F-E370-441F-94C8-B67B44CE2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b="1" dirty="0"/>
              <a:t>PAWLICZEK, A. </a:t>
            </a:r>
            <a:r>
              <a:rPr lang="cs-CZ" sz="2000" b="1" i="1" dirty="0"/>
              <a:t>Moderní nástroje efektivního managementu. </a:t>
            </a:r>
            <a:r>
              <a:rPr lang="cs-CZ" sz="2000" b="1" dirty="0"/>
              <a:t>1. vyd. Moravská vysoká škola Olomouc, Olomouc: 2017, 148 s.</a:t>
            </a:r>
          </a:p>
        </p:txBody>
      </p:sp>
    </p:spTree>
    <p:extLst>
      <p:ext uri="{BB962C8B-B14F-4D97-AF65-F5344CB8AC3E}">
        <p14:creationId xmlns:p14="http://schemas.microsoft.com/office/powerpoint/2010/main" val="17363745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96B2AC-8CB5-4FF1-A92B-A98C97958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679" y="711960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KRIZOVÉ ŘÍZENÍ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0DC271-6F42-4052-9EAD-A2F76C72A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2295939"/>
          </a:xfrm>
        </p:spPr>
        <p:txBody>
          <a:bodyPr/>
          <a:lstStyle/>
          <a:p>
            <a:r>
              <a:rPr lang="cs-CZ" b="1" dirty="0"/>
              <a:t>Krizový plán, </a:t>
            </a:r>
            <a:r>
              <a:rPr lang="cs-CZ" b="1" dirty="0" err="1"/>
              <a:t>Winterlingova</a:t>
            </a:r>
            <a:r>
              <a:rPr lang="cs-CZ" b="1" dirty="0"/>
              <a:t> krizová matice, </a:t>
            </a:r>
            <a:r>
              <a:rPr lang="cs-CZ" b="1" dirty="0" err="1"/>
              <a:t>Paretovo</a:t>
            </a:r>
            <a:r>
              <a:rPr lang="cs-CZ" b="1" dirty="0"/>
              <a:t> pravidlo, Prognózování (</a:t>
            </a:r>
            <a:r>
              <a:rPr lang="cs-CZ" b="1" dirty="0" err="1"/>
              <a:t>Forecasting</a:t>
            </a:r>
            <a:r>
              <a:rPr lang="cs-CZ" b="1" dirty="0"/>
              <a:t>), SMART - návrh cílů, Technika scénářů </a:t>
            </a:r>
          </a:p>
        </p:txBody>
      </p:sp>
    </p:spTree>
    <p:extLst>
      <p:ext uri="{BB962C8B-B14F-4D97-AF65-F5344CB8AC3E}">
        <p14:creationId xmlns:p14="http://schemas.microsoft.com/office/powerpoint/2010/main" val="41662972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9367A1-6344-4CD4-B0D4-7D29F184D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8708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ŘÍZENÍ ZNALOSTÍ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6ED466-BDC3-4475-B24A-45827EBC1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04221"/>
            <a:ext cx="8229600" cy="1408043"/>
          </a:xfrm>
        </p:spPr>
        <p:txBody>
          <a:bodyPr/>
          <a:lstStyle/>
          <a:p>
            <a:r>
              <a:rPr lang="cs-CZ" b="1" dirty="0"/>
              <a:t>Analýza sociální sítě, sociogram, sociometrie, </a:t>
            </a:r>
            <a:r>
              <a:rPr lang="cs-CZ" b="1" dirty="0" err="1"/>
              <a:t>překlenující</a:t>
            </a:r>
            <a:r>
              <a:rPr lang="cs-CZ" b="1" dirty="0"/>
              <a:t> epistemologie, učení (Learning). </a:t>
            </a:r>
          </a:p>
        </p:txBody>
      </p:sp>
    </p:spTree>
    <p:extLst>
      <p:ext uri="{BB962C8B-B14F-4D97-AF65-F5344CB8AC3E}">
        <p14:creationId xmlns:p14="http://schemas.microsoft.com/office/powerpoint/2010/main" val="3842720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645265-24E4-4571-AEFD-4383A25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2690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ŘÍZENÍ LIDSKÝCH ZDROJŮ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5D97A1-D792-430B-B9EE-9880B48BF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95061"/>
            <a:ext cx="8229600" cy="4231102"/>
          </a:xfrm>
        </p:spPr>
        <p:txBody>
          <a:bodyPr/>
          <a:lstStyle/>
          <a:p>
            <a:r>
              <a:rPr lang="cs-CZ" b="1" dirty="0"/>
              <a:t>360° zpětná vazba, analýza pracovních míst, analýza sociální sítě, BEI (</a:t>
            </a:r>
            <a:r>
              <a:rPr lang="cs-CZ" b="1" dirty="0" err="1"/>
              <a:t>Behavioral</a:t>
            </a:r>
            <a:r>
              <a:rPr lang="cs-CZ" b="1" dirty="0"/>
              <a:t> Event Interview), Matice Jacka </a:t>
            </a:r>
            <a:r>
              <a:rPr lang="cs-CZ" b="1" dirty="0" err="1"/>
              <a:t>Welche</a:t>
            </a:r>
            <a:r>
              <a:rPr lang="cs-CZ" b="1" dirty="0"/>
              <a:t> (Jack </a:t>
            </a:r>
            <a:r>
              <a:rPr lang="cs-CZ" b="1" dirty="0" err="1"/>
              <a:t>Welch</a:t>
            </a:r>
            <a:r>
              <a:rPr lang="cs-CZ" b="1" dirty="0"/>
              <a:t> Matrix), Popis pracovního místa (Job </a:t>
            </a:r>
            <a:r>
              <a:rPr lang="cs-CZ" b="1" dirty="0" err="1"/>
              <a:t>Description</a:t>
            </a:r>
            <a:r>
              <a:rPr lang="cs-CZ" b="1" dirty="0"/>
              <a:t>), Personální audit, Profily rolí, Sociogram, Sociometrie, Specifikace pracovního místa, Metody průzkumu spokojenosti (</a:t>
            </a:r>
            <a:r>
              <a:rPr lang="cs-CZ" b="1" dirty="0" err="1"/>
              <a:t>Satisfaction</a:t>
            </a:r>
            <a:r>
              <a:rPr lang="cs-CZ" b="1" dirty="0"/>
              <a:t> </a:t>
            </a:r>
            <a:r>
              <a:rPr lang="cs-CZ" b="1" dirty="0" err="1"/>
              <a:t>Survey</a:t>
            </a:r>
            <a:r>
              <a:rPr lang="cs-CZ" b="1" dirty="0"/>
              <a:t> </a:t>
            </a:r>
            <a:r>
              <a:rPr lang="cs-CZ" b="1" dirty="0" err="1"/>
              <a:t>Methods</a:t>
            </a:r>
            <a:r>
              <a:rPr lang="cs-CZ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4816743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A48800-7765-47DD-A7EF-4FC1E246B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03946"/>
            <a:ext cx="8229600" cy="2050108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ICT PODPORA MANAŽERSKÝCH SYSTÉMŮ – MIS, COMPETITIVE INTELLIGENCE</a:t>
            </a:r>
          </a:p>
        </p:txBody>
      </p:sp>
    </p:spTree>
    <p:extLst>
      <p:ext uri="{BB962C8B-B14F-4D97-AF65-F5344CB8AC3E}">
        <p14:creationId xmlns:p14="http://schemas.microsoft.com/office/powerpoint/2010/main" val="23151451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CADA655-DAAA-4D8B-A17C-714DC2D24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4805"/>
            <a:ext cx="7886700" cy="1505883"/>
          </a:xfrm>
        </p:spPr>
        <p:txBody>
          <a:bodyPr anchor="ctr">
            <a:no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SCHÉMA SIL PŘÍČIN A DŮSLEDKŮ MODERNÍ PODNIKATELSKÉ ČINNOSTI PŮSOBÍCÍ NA PODNIK (MODRÝ KRUH)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29D97A0-6085-4E61-AF0A-88B55535E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293386"/>
            <a:ext cx="7884410" cy="396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6301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961141-849C-48FB-8C82-1A990B01F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3096"/>
            <a:ext cx="8229600" cy="834542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DŮLEŽITÉ A VELMI POPULÁRNÍ MIS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71894B-9D7B-4D0E-8519-1052BCF7F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49287"/>
            <a:ext cx="8229600" cy="4376876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 err="1">
                <a:solidFill>
                  <a:srgbClr val="00B0F0"/>
                </a:solidFill>
              </a:rPr>
              <a:t>Enterprise</a:t>
            </a:r>
            <a:r>
              <a:rPr lang="cs-CZ" b="1" dirty="0">
                <a:solidFill>
                  <a:srgbClr val="00B0F0"/>
                </a:solidFill>
              </a:rPr>
              <a:t> </a:t>
            </a:r>
            <a:r>
              <a:rPr lang="cs-CZ" b="1" dirty="0" err="1">
                <a:solidFill>
                  <a:srgbClr val="00B0F0"/>
                </a:solidFill>
              </a:rPr>
              <a:t>Resources</a:t>
            </a:r>
            <a:r>
              <a:rPr lang="cs-CZ" b="1" dirty="0">
                <a:solidFill>
                  <a:srgbClr val="00B0F0"/>
                </a:solidFill>
              </a:rPr>
              <a:t> </a:t>
            </a:r>
            <a:r>
              <a:rPr lang="cs-CZ" b="1" dirty="0" err="1">
                <a:solidFill>
                  <a:srgbClr val="00B0F0"/>
                </a:solidFill>
              </a:rPr>
              <a:t>Planning</a:t>
            </a:r>
            <a:r>
              <a:rPr lang="cs-CZ" b="1" dirty="0">
                <a:solidFill>
                  <a:srgbClr val="00B0F0"/>
                </a:solidFill>
              </a:rPr>
              <a:t> (ERP) </a:t>
            </a:r>
            <a:r>
              <a:rPr lang="cs-CZ" b="1" dirty="0"/>
              <a:t>– systémy pro řízení a plánování zdrojů podniku,</a:t>
            </a:r>
          </a:p>
          <a:p>
            <a:r>
              <a:rPr lang="cs-CZ" b="1" dirty="0" err="1">
                <a:solidFill>
                  <a:srgbClr val="00B0F0"/>
                </a:solidFill>
              </a:rPr>
              <a:t>Customer</a:t>
            </a:r>
            <a:r>
              <a:rPr lang="cs-CZ" b="1" dirty="0">
                <a:solidFill>
                  <a:srgbClr val="00B0F0"/>
                </a:solidFill>
              </a:rPr>
              <a:t> </a:t>
            </a:r>
            <a:r>
              <a:rPr lang="cs-CZ" b="1" dirty="0" err="1">
                <a:solidFill>
                  <a:srgbClr val="00B0F0"/>
                </a:solidFill>
              </a:rPr>
              <a:t>Relation</a:t>
            </a:r>
            <a:r>
              <a:rPr lang="cs-CZ" b="1" dirty="0">
                <a:solidFill>
                  <a:srgbClr val="00B0F0"/>
                </a:solidFill>
              </a:rPr>
              <a:t> Management (CRM) </a:t>
            </a:r>
            <a:r>
              <a:rPr lang="cs-CZ" b="1" dirty="0"/>
              <a:t>– systémy pro řízení vztahů se zákazníky,</a:t>
            </a:r>
          </a:p>
          <a:p>
            <a:r>
              <a:rPr lang="cs-CZ" b="1" dirty="0" err="1">
                <a:solidFill>
                  <a:srgbClr val="00B0F0"/>
                </a:solidFill>
              </a:rPr>
              <a:t>Human</a:t>
            </a:r>
            <a:r>
              <a:rPr lang="cs-CZ" b="1" dirty="0">
                <a:solidFill>
                  <a:srgbClr val="00B0F0"/>
                </a:solidFill>
              </a:rPr>
              <a:t> </a:t>
            </a:r>
            <a:r>
              <a:rPr lang="cs-CZ" b="1" dirty="0" err="1">
                <a:solidFill>
                  <a:srgbClr val="00B0F0"/>
                </a:solidFill>
              </a:rPr>
              <a:t>Resources</a:t>
            </a:r>
            <a:r>
              <a:rPr lang="cs-CZ" b="1" dirty="0">
                <a:solidFill>
                  <a:srgbClr val="00B0F0"/>
                </a:solidFill>
              </a:rPr>
              <a:t> Management (HRM) </a:t>
            </a:r>
            <a:r>
              <a:rPr lang="cs-CZ" b="1" dirty="0"/>
              <a:t>– systémy pro řízení lidských zdrojů,</a:t>
            </a:r>
          </a:p>
          <a:p>
            <a:r>
              <a:rPr lang="cs-CZ" b="1" dirty="0" err="1">
                <a:solidFill>
                  <a:srgbClr val="00B0F0"/>
                </a:solidFill>
              </a:rPr>
              <a:t>Advanced</a:t>
            </a:r>
            <a:r>
              <a:rPr lang="cs-CZ" b="1" dirty="0">
                <a:solidFill>
                  <a:srgbClr val="00B0F0"/>
                </a:solidFill>
              </a:rPr>
              <a:t> </a:t>
            </a:r>
            <a:r>
              <a:rPr lang="cs-CZ" b="1" dirty="0" err="1">
                <a:solidFill>
                  <a:srgbClr val="00B0F0"/>
                </a:solidFill>
              </a:rPr>
              <a:t>Production</a:t>
            </a:r>
            <a:r>
              <a:rPr lang="cs-CZ" b="1" dirty="0">
                <a:solidFill>
                  <a:srgbClr val="00B0F0"/>
                </a:solidFill>
              </a:rPr>
              <a:t> Systems (APS) </a:t>
            </a:r>
            <a:r>
              <a:rPr lang="cs-CZ" b="1" dirty="0"/>
              <a:t>– systémy pro pokročilé plánování a řízení výroby,</a:t>
            </a:r>
          </a:p>
          <a:p>
            <a:r>
              <a:rPr lang="cs-CZ" b="1" dirty="0" err="1">
                <a:solidFill>
                  <a:srgbClr val="00B0F0"/>
                </a:solidFill>
              </a:rPr>
              <a:t>Computer</a:t>
            </a:r>
            <a:r>
              <a:rPr lang="cs-CZ" b="1" dirty="0">
                <a:solidFill>
                  <a:srgbClr val="00B0F0"/>
                </a:solidFill>
              </a:rPr>
              <a:t> </a:t>
            </a:r>
            <a:r>
              <a:rPr lang="cs-CZ" b="1" dirty="0" err="1">
                <a:solidFill>
                  <a:srgbClr val="00B0F0"/>
                </a:solidFill>
              </a:rPr>
              <a:t>Aided</a:t>
            </a:r>
            <a:r>
              <a:rPr lang="cs-CZ" b="1" dirty="0">
                <a:solidFill>
                  <a:srgbClr val="00B0F0"/>
                </a:solidFill>
              </a:rPr>
              <a:t> Facility Management (CAFM) </a:t>
            </a:r>
            <a:r>
              <a:rPr lang="cs-CZ" b="1" dirty="0"/>
              <a:t>– systémy pro řízení budov s podporou ICT.</a:t>
            </a:r>
          </a:p>
        </p:txBody>
      </p:sp>
    </p:spTree>
    <p:extLst>
      <p:ext uri="{BB962C8B-B14F-4D97-AF65-F5344CB8AC3E}">
        <p14:creationId xmlns:p14="http://schemas.microsoft.com/office/powerpoint/2010/main" val="39022456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8BB9F2-ED38-4C04-B3B5-DC3305BAD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4858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BUSINESS INTELLIGENCE (BI)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3839D9-FBAE-4CC9-8706-236D9D39F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607" y="1777181"/>
            <a:ext cx="8782664" cy="4348982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Business </a:t>
            </a:r>
            <a:r>
              <a:rPr lang="cs-CZ" b="1" dirty="0" err="1"/>
              <a:t>Intelligence</a:t>
            </a:r>
            <a:r>
              <a:rPr lang="cs-CZ" b="1" dirty="0"/>
              <a:t> (používá se též zkratka BI) je označení pro analytické</a:t>
            </a:r>
            <a:br>
              <a:rPr lang="cs-CZ" b="1" dirty="0"/>
            </a:br>
            <a:r>
              <a:rPr lang="cs-CZ" b="1" dirty="0"/>
              <a:t>a vykazovací podnikové aplikace.</a:t>
            </a:r>
          </a:p>
          <a:p>
            <a:r>
              <a:rPr lang="cs-CZ" b="1" dirty="0"/>
              <a:t>Umožňují ucelenou a efektivní práci</a:t>
            </a:r>
            <a:br>
              <a:rPr lang="cs-CZ" b="1" dirty="0"/>
            </a:br>
            <a:r>
              <a:rPr lang="cs-CZ" b="1" dirty="0"/>
              <a:t>s firemními daty, slouží jak pro zpracování dat</a:t>
            </a:r>
            <a:br>
              <a:rPr lang="cs-CZ" b="1" dirty="0"/>
            </a:br>
            <a:r>
              <a:rPr lang="cs-CZ" b="1" dirty="0"/>
              <a:t>z minulosti, tak také pro předpovědi či simulace budoucího vývoje.</a:t>
            </a:r>
          </a:p>
          <a:p>
            <a:r>
              <a:rPr lang="cs-CZ" b="1" dirty="0"/>
              <a:t>Jejich hlavním cílem je poskytnout kvalitní data pro rychlejší a efektivnější rozhodování.</a:t>
            </a:r>
          </a:p>
        </p:txBody>
      </p:sp>
    </p:spTree>
    <p:extLst>
      <p:ext uri="{BB962C8B-B14F-4D97-AF65-F5344CB8AC3E}">
        <p14:creationId xmlns:p14="http://schemas.microsoft.com/office/powerpoint/2010/main" val="2808757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DC0BD8-5393-4A30-B093-40A356F96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9418"/>
            <a:ext cx="8229600" cy="2135348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00B0F0"/>
                </a:solidFill>
              </a:rPr>
              <a:t>OBLASTI MANAGEMENTU, MANAŽERSKÉ METODY, NÁSTROJE A SYSTÉMY V TEORII</a:t>
            </a:r>
          </a:p>
        </p:txBody>
      </p:sp>
    </p:spTree>
    <p:extLst>
      <p:ext uri="{BB962C8B-B14F-4D97-AF65-F5344CB8AC3E}">
        <p14:creationId xmlns:p14="http://schemas.microsoft.com/office/powerpoint/2010/main" val="23358548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4DB550-6E77-41D1-8E59-FC964113A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BI SOFTWARE V PRAXI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A72700-C589-4305-BA10-BBF434BBD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69806"/>
            <a:ext cx="8229600" cy="4356357"/>
          </a:xfrm>
        </p:spPr>
        <p:txBody>
          <a:bodyPr>
            <a:normAutofit fontScale="85000" lnSpcReduction="10000"/>
          </a:bodyPr>
          <a:lstStyle/>
          <a:p>
            <a:r>
              <a:rPr lang="cs-CZ" b="1" dirty="0"/>
              <a:t>Nástroje Business </a:t>
            </a:r>
            <a:r>
              <a:rPr lang="cs-CZ" b="1" dirty="0" err="1"/>
              <a:t>Intelligence</a:t>
            </a:r>
            <a:r>
              <a:rPr lang="cs-CZ" b="1" dirty="0"/>
              <a:t> umožňují využít firemní data z různých zdrojů (z různých zdrojových aplikací či přímo databází), ale také s nimi následně pracovat</a:t>
            </a:r>
            <a:br>
              <a:rPr lang="cs-CZ" b="1" dirty="0"/>
            </a:br>
            <a:r>
              <a:rPr lang="cs-CZ" b="1" dirty="0"/>
              <a:t>z různých úhlů pohledu.</a:t>
            </a:r>
          </a:p>
          <a:p>
            <a:r>
              <a:rPr lang="cs-CZ" b="1" dirty="0"/>
              <a:t>Nástroje BI tak pomáhají zpřístupnit data na jednom místě, v odpovídající formě a prostředí manažerům, kteří je mohou analyzovat, porovnávat, třídit a na jejich základě rozhodovat.</a:t>
            </a:r>
          </a:p>
          <a:p>
            <a:r>
              <a:rPr lang="cs-CZ" b="1" dirty="0"/>
              <a:t>BI tak pomáhá efektivně využívat data z celé firmy, poskytovat podklady pro rozhodování, tvorbě informací a znalostí.</a:t>
            </a:r>
          </a:p>
        </p:txBody>
      </p:sp>
    </p:spTree>
    <p:extLst>
      <p:ext uri="{BB962C8B-B14F-4D97-AF65-F5344CB8AC3E}">
        <p14:creationId xmlns:p14="http://schemas.microsoft.com/office/powerpoint/2010/main" val="7699925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34721E-A122-4EE9-BFE7-52EA71C43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13850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PODNIKOVÉ APLIKACE BI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3DB597-8A78-4DF4-94C9-7C72CE589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20529"/>
            <a:ext cx="8229600" cy="4105634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/>
              <a:t>Většina organizací a jejich podnikových aplikací je zahlcená daty z různých provozních systémů (např. ERP, CRM, HRM) a jejich využití pro rozhodování</a:t>
            </a:r>
            <a:br>
              <a:rPr lang="cs-CZ" b="1" dirty="0"/>
            </a:br>
            <a:r>
              <a:rPr lang="cs-CZ" b="1" dirty="0"/>
              <a:t>a provoz se tak stává bez analytických nástrojů obtížné. Je ovšem nutné zdůraznit, že klíčem k získání kvalitních výstupů ze systémů BI je kvalitní datová základna zdrojových dat (platí princip “</a:t>
            </a:r>
            <a:r>
              <a:rPr lang="cs-CZ" b="1" dirty="0" err="1"/>
              <a:t>Garbage</a:t>
            </a:r>
            <a:r>
              <a:rPr lang="cs-CZ" b="1" dirty="0"/>
              <a:t> in - </a:t>
            </a:r>
            <a:r>
              <a:rPr lang="cs-CZ" b="1" dirty="0" err="1"/>
              <a:t>Garbage</a:t>
            </a:r>
            <a:r>
              <a:rPr lang="cs-CZ" b="1" dirty="0"/>
              <a:t> </a:t>
            </a:r>
            <a:r>
              <a:rPr lang="cs-CZ" b="1" dirty="0" err="1"/>
              <a:t>out</a:t>
            </a:r>
            <a:r>
              <a:rPr lang="cs-CZ" b="1" dirty="0"/>
              <a:t>”).</a:t>
            </a:r>
          </a:p>
          <a:p>
            <a:r>
              <a:rPr lang="cs-CZ" b="1" dirty="0"/>
              <a:t>Největší chybou je analyzování a shromažďování neužitečných nebo špatných dat (viz Kvalita dat).</a:t>
            </a:r>
          </a:p>
          <a:p>
            <a:r>
              <a:rPr lang="cs-CZ" b="1" dirty="0"/>
              <a:t>Pokud má tedy organizace špatně nastavenou architekturu svého informačního systému nebo podnikové procesy, ani dobré BI řešení ji nezachrání.</a:t>
            </a:r>
          </a:p>
        </p:txBody>
      </p:sp>
    </p:spTree>
    <p:extLst>
      <p:ext uri="{BB962C8B-B14F-4D97-AF65-F5344CB8AC3E}">
        <p14:creationId xmlns:p14="http://schemas.microsoft.com/office/powerpoint/2010/main" val="21544138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6C2852-DD4C-4A47-88AA-F75B8BF91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560439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ÚROVNĚ PŮSOBNOSTI BI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EB65D5-DE30-48D1-855D-35088C07C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65" y="1703439"/>
            <a:ext cx="8952269" cy="4422724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/>
              <a:t>Business </a:t>
            </a:r>
            <a:r>
              <a:rPr lang="cs-CZ" b="1" dirty="0" err="1"/>
              <a:t>intelligence</a:t>
            </a:r>
            <a:r>
              <a:rPr lang="cs-CZ" b="1" dirty="0"/>
              <a:t> má vliv na strategické i operativní rozhodování společnosti a v dnešní době je pro střední a velké firmy prakticky nepostradatelnou součástí jejich informačního systému.</a:t>
            </a:r>
          </a:p>
          <a:p>
            <a:r>
              <a:rPr lang="cs-CZ" b="1" dirty="0"/>
              <a:t>Pomáhá vytvářet konkurenční výhody zásadně ovlivňuje úspěch společnosti, protože díky BI dokáže organizace rychleji reagovat.</a:t>
            </a:r>
          </a:p>
          <a:p>
            <a:r>
              <a:rPr lang="cs-CZ" b="1" dirty="0"/>
              <a:t>Patří tak mezi strategické technologie s významným dopadem na podnikání.</a:t>
            </a:r>
          </a:p>
          <a:p>
            <a:r>
              <a:rPr lang="cs-CZ" b="1" dirty="0"/>
              <a:t>V posledních letech s rostoucím objemem dat jejich význam ještě více roste.</a:t>
            </a:r>
          </a:p>
          <a:p>
            <a:r>
              <a:rPr lang="cs-CZ" b="1" dirty="0"/>
              <a:t>V budoucnosti se předpokládá ještě větší důraz na simulační</a:t>
            </a:r>
            <a:br>
              <a:rPr lang="cs-CZ" b="1" dirty="0"/>
            </a:br>
            <a:r>
              <a:rPr lang="cs-CZ" b="1" dirty="0"/>
              <a:t>a prediktivní řešení a vytěžování velkého množství dat (tzv. Big Data).</a:t>
            </a:r>
          </a:p>
        </p:txBody>
      </p:sp>
    </p:spTree>
    <p:extLst>
      <p:ext uri="{BB962C8B-B14F-4D97-AF65-F5344CB8AC3E}">
        <p14:creationId xmlns:p14="http://schemas.microsoft.com/office/powerpoint/2010/main" val="31639336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82AC78-4A1E-4791-95C0-E19CBA70F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ZÁKLADNÍ FUNKCE A VLASTNOSTI BI SOFTWARE?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68508B-AEA7-4A7B-9FD4-287D03BA8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59194"/>
            <a:ext cx="8229600" cy="4466969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Analýza a benchmarking dat</a:t>
            </a:r>
          </a:p>
          <a:p>
            <a:r>
              <a:rPr lang="cs-CZ" b="1" dirty="0"/>
              <a:t>Extrakce dat z různých zdrojů</a:t>
            </a:r>
          </a:p>
          <a:p>
            <a:r>
              <a:rPr lang="cs-CZ" b="1" dirty="0"/>
              <a:t>Datové pumpy</a:t>
            </a:r>
          </a:p>
          <a:p>
            <a:r>
              <a:rPr lang="cs-CZ" b="1" dirty="0"/>
              <a:t>Datové kostky</a:t>
            </a:r>
          </a:p>
          <a:p>
            <a:r>
              <a:rPr lang="cs-CZ" b="1" dirty="0"/>
              <a:t>Prediktivní analýza</a:t>
            </a:r>
          </a:p>
          <a:p>
            <a:r>
              <a:rPr lang="cs-CZ" b="1" dirty="0"/>
              <a:t>Reporting</a:t>
            </a:r>
          </a:p>
          <a:p>
            <a:r>
              <a:rPr lang="cs-CZ" b="1" dirty="0"/>
              <a:t>Seskupování výsledků a další filtrování</a:t>
            </a:r>
          </a:p>
          <a:p>
            <a:r>
              <a:rPr lang="cs-CZ" b="1" dirty="0"/>
              <a:t>Klíčové ukazatele výkonnosti, výkonnostní metriky - nastavení a sledování</a:t>
            </a:r>
          </a:p>
          <a:p>
            <a:r>
              <a:rPr lang="cs-CZ" b="1" dirty="0"/>
              <a:t>Vizualizace dat</a:t>
            </a:r>
          </a:p>
          <a:p>
            <a:r>
              <a:rPr lang="cs-CZ" b="1" dirty="0"/>
              <a:t>OLAP</a:t>
            </a:r>
          </a:p>
        </p:txBody>
      </p:sp>
    </p:spTree>
    <p:extLst>
      <p:ext uri="{BB962C8B-B14F-4D97-AF65-F5344CB8AC3E}">
        <p14:creationId xmlns:p14="http://schemas.microsoft.com/office/powerpoint/2010/main" val="20801354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4C4362-6842-4750-9050-63A2BE24D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5690"/>
            <a:ext cx="8229600" cy="871948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TECHNICKÉ HLEDISKO NÁSTROJŮ BI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93C0EA-93B2-4D4E-BE2F-23E48FC11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23768"/>
            <a:ext cx="8229600" cy="2190135"/>
          </a:xfrm>
        </p:spPr>
        <p:txBody>
          <a:bodyPr/>
          <a:lstStyle/>
          <a:p>
            <a:r>
              <a:rPr lang="cs-CZ" b="1" dirty="0"/>
              <a:t>Z technického hlediska jsou nástroje BI založeny na datovém skladu (tj. centrální úložiště vybraných dat z celé společnosti), který využívá většinou technologií OLAP.</a:t>
            </a:r>
          </a:p>
        </p:txBody>
      </p:sp>
    </p:spTree>
    <p:extLst>
      <p:ext uri="{BB962C8B-B14F-4D97-AF65-F5344CB8AC3E}">
        <p14:creationId xmlns:p14="http://schemas.microsoft.com/office/powerpoint/2010/main" val="31087673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976CB6-2611-4E30-9763-880CB8D04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72844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POUŽITÍ NÁSTROJŮ BI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473C6E-1FDE-4777-A184-AD87B821A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46439"/>
            <a:ext cx="8229600" cy="2123767"/>
          </a:xfrm>
        </p:spPr>
        <p:txBody>
          <a:bodyPr/>
          <a:lstStyle/>
          <a:p>
            <a:r>
              <a:rPr lang="cs-CZ" b="1" dirty="0"/>
              <a:t>Nástroje BI používají typicky střední a větší organizace nebo organizace, které zpracovávají velké množství dat nebo data</a:t>
            </a:r>
            <a:br>
              <a:rPr lang="cs-CZ" b="1" dirty="0"/>
            </a:br>
            <a:r>
              <a:rPr lang="cs-CZ" b="1" dirty="0"/>
              <a:t>z různých zdrojových systémů.</a:t>
            </a:r>
          </a:p>
        </p:txBody>
      </p:sp>
    </p:spTree>
    <p:extLst>
      <p:ext uri="{BB962C8B-B14F-4D97-AF65-F5344CB8AC3E}">
        <p14:creationId xmlns:p14="http://schemas.microsoft.com/office/powerpoint/2010/main" val="26327145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EA80770A-9172-4AA3-85FC-AD80E80FB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69435"/>
            <a:ext cx="8229600" cy="2319129"/>
          </a:xfrm>
        </p:spPr>
        <p:txBody>
          <a:bodyPr>
            <a:normAutofit/>
          </a:bodyPr>
          <a:lstStyle/>
          <a:p>
            <a:r>
              <a:rPr lang="cs-CZ" sz="5400" b="1" dirty="0">
                <a:solidFill>
                  <a:srgbClr val="FF0000"/>
                </a:solidFill>
              </a:rPr>
              <a:t>PŘÍKLADY SOFTWARE MIS</a:t>
            </a:r>
            <a:br>
              <a:rPr lang="cs-CZ" sz="5400" b="1" dirty="0">
                <a:solidFill>
                  <a:srgbClr val="FF0000"/>
                </a:solidFill>
              </a:rPr>
            </a:br>
            <a:r>
              <a:rPr lang="cs-CZ" sz="5400" b="1" dirty="0">
                <a:solidFill>
                  <a:srgbClr val="FF0000"/>
                </a:solidFill>
              </a:rPr>
              <a:t>A BUSINESS INTELLIGENCE</a:t>
            </a:r>
          </a:p>
        </p:txBody>
      </p:sp>
    </p:spTree>
    <p:extLst>
      <p:ext uri="{BB962C8B-B14F-4D97-AF65-F5344CB8AC3E}">
        <p14:creationId xmlns:p14="http://schemas.microsoft.com/office/powerpoint/2010/main" val="7759240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9F5C48F1-2959-4A4F-8BA4-BDEA5EC93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5699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ASSECO HELIOS SOLUTIONS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2561FC3-54B9-4461-A207-EB1A65087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90530"/>
            <a:ext cx="8229600" cy="2348947"/>
          </a:xfrm>
        </p:spPr>
        <p:txBody>
          <a:bodyPr>
            <a:normAutofit/>
          </a:bodyPr>
          <a:lstStyle/>
          <a:p>
            <a:r>
              <a:rPr lang="cs-CZ" b="1" dirty="0"/>
              <a:t>Poskytuje dokonalý a aktuální přehled</a:t>
            </a:r>
            <a:br>
              <a:rPr lang="cs-CZ" b="1" dirty="0"/>
            </a:br>
            <a:r>
              <a:rPr lang="cs-CZ" b="1" dirty="0"/>
              <a:t>o situaci na trhu, podklady pro strategické rozhodování a automatizaci rutinních operací.</a:t>
            </a:r>
          </a:p>
        </p:txBody>
      </p:sp>
    </p:spTree>
    <p:extLst>
      <p:ext uri="{BB962C8B-B14F-4D97-AF65-F5344CB8AC3E}">
        <p14:creationId xmlns:p14="http://schemas.microsoft.com/office/powerpoint/2010/main" val="6103079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1E422C-8DA0-4C99-9EDD-ABFBA1759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72203"/>
            <a:ext cx="8229600" cy="1143000"/>
          </a:xfrm>
        </p:spPr>
        <p:txBody>
          <a:bodyPr/>
          <a:lstStyle/>
          <a:p>
            <a:r>
              <a:rPr lang="cs-CZ" b="1" dirty="0" err="1">
                <a:solidFill>
                  <a:srgbClr val="FF0000"/>
                </a:solidFill>
              </a:rPr>
              <a:t>FaMa</a:t>
            </a:r>
            <a:r>
              <a:rPr lang="cs-CZ" b="1" dirty="0">
                <a:solidFill>
                  <a:srgbClr val="FF0000"/>
                </a:solidFill>
              </a:rPr>
              <a:t>+ CAFM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E949A6-DCE4-4F88-AB05-8413F2BD6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36306"/>
            <a:ext cx="8229600" cy="2640496"/>
          </a:xfrm>
        </p:spPr>
        <p:txBody>
          <a:bodyPr/>
          <a:lstStyle/>
          <a:p>
            <a:r>
              <a:rPr lang="cs-CZ" b="1" dirty="0"/>
              <a:t>Zajišťuje komplexní správu a údržbu budov</a:t>
            </a:r>
            <a:br>
              <a:rPr lang="cs-CZ" b="1" dirty="0"/>
            </a:br>
            <a:r>
              <a:rPr lang="cs-CZ" b="1" dirty="0"/>
              <a:t>a technologií, řízení nájemních vztahů (smluvní vztahy, předpisy nájmů a služeb, vyúčtování, úhrady, upomínky), oprav, rekonstrukcí a souvisejících služeb. </a:t>
            </a:r>
          </a:p>
        </p:txBody>
      </p:sp>
    </p:spTree>
    <p:extLst>
      <p:ext uri="{BB962C8B-B14F-4D97-AF65-F5344CB8AC3E}">
        <p14:creationId xmlns:p14="http://schemas.microsoft.com/office/powerpoint/2010/main" val="36838280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ECE5E0-6702-4ABC-8D36-C67FBFDD9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58951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IS KARAT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6113DE-7EBE-4EE8-841B-BA12E903D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22004"/>
            <a:ext cx="8229600" cy="3329609"/>
          </a:xfrm>
        </p:spPr>
        <p:txBody>
          <a:bodyPr/>
          <a:lstStyle/>
          <a:p>
            <a:r>
              <a:rPr lang="cs-CZ" b="1" dirty="0"/>
              <a:t>Umožňuje úspěšně plánovat a rozhodovat, vede k efektivnímu využívání zdrojů.</a:t>
            </a:r>
          </a:p>
          <a:p>
            <a:r>
              <a:rPr lang="cs-CZ" b="1" dirty="0"/>
              <a:t>Usnadňuje komunikaci a řízení, zjednodušuje a zrychluje klíčové procesy v oblastech výroby, obchodu, financí, marketingu či logistiky.</a:t>
            </a:r>
          </a:p>
        </p:txBody>
      </p:sp>
    </p:spTree>
    <p:extLst>
      <p:ext uri="{BB962C8B-B14F-4D97-AF65-F5344CB8AC3E}">
        <p14:creationId xmlns:p14="http://schemas.microsoft.com/office/powerpoint/2010/main" val="1678338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092519-BC7D-42AC-8A63-73BF44E57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23371"/>
            <a:ext cx="8229600" cy="1143000"/>
          </a:xfrm>
        </p:spPr>
        <p:txBody>
          <a:bodyPr/>
          <a:lstStyle/>
          <a:p>
            <a:r>
              <a:rPr lang="cs-CZ" b="1" dirty="0"/>
              <a:t>MANAŽERSKÉ METODY</a:t>
            </a:r>
          </a:p>
        </p:txBody>
      </p:sp>
    </p:spTree>
    <p:extLst>
      <p:ext uri="{BB962C8B-B14F-4D97-AF65-F5344CB8AC3E}">
        <p14:creationId xmlns:p14="http://schemas.microsoft.com/office/powerpoint/2010/main" val="24520830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DE657F-D5B8-490E-87DD-5ACEEA24F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8708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K2 ATMITEC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655220-EACE-4D82-B218-D772717CF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56792"/>
            <a:ext cx="8229600" cy="3687417"/>
          </a:xfrm>
        </p:spPr>
        <p:txBody>
          <a:bodyPr/>
          <a:lstStyle/>
          <a:p>
            <a:r>
              <a:rPr lang="cs-CZ" b="1" dirty="0"/>
              <a:t>Komplexní systém pro management podniků, který ve svých modulech provázaně řídí firemní procesy, zpřehledňuje činnosti firmy</a:t>
            </a:r>
            <a:br>
              <a:rPr lang="cs-CZ" b="1" dirty="0"/>
            </a:br>
            <a:r>
              <a:rPr lang="cs-CZ" b="1" dirty="0"/>
              <a:t>a poskytuje relevantní podklady pro rozhodování. Je rozdělen do několika škálovatelných produktů tak, aby vyhovoval všem segmentům firem.</a:t>
            </a:r>
          </a:p>
        </p:txBody>
      </p:sp>
    </p:spTree>
    <p:extLst>
      <p:ext uri="{BB962C8B-B14F-4D97-AF65-F5344CB8AC3E}">
        <p14:creationId xmlns:p14="http://schemas.microsoft.com/office/powerpoint/2010/main" val="20683680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D94C05-21A8-42A4-B387-11B64324D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8708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PENTAHO BUSINESS ANALYTICS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B0258A-CB8D-446F-9EC6-FD0D63AE0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13383"/>
            <a:ext cx="8229600" cy="2560983"/>
          </a:xfrm>
        </p:spPr>
        <p:txBody>
          <a:bodyPr/>
          <a:lstStyle/>
          <a:p>
            <a:r>
              <a:rPr lang="cs-CZ" b="1" dirty="0"/>
              <a:t>Systém nabízí interaktivní vizuální analýzu, řídící pult dle KPI, volitelný reporting, aktuální informace pro management</a:t>
            </a:r>
            <a:br>
              <a:rPr lang="cs-CZ" b="1" dirty="0"/>
            </a:br>
            <a:r>
              <a:rPr lang="cs-CZ" b="1" dirty="0"/>
              <a:t>a administrativu, kompletní integrace dat</a:t>
            </a:r>
            <a:br>
              <a:rPr lang="cs-CZ" b="1" dirty="0"/>
            </a:br>
            <a:r>
              <a:rPr lang="cs-CZ" b="1" dirty="0"/>
              <a:t>a prediktivní analýzu. </a:t>
            </a:r>
          </a:p>
        </p:txBody>
      </p:sp>
    </p:spTree>
    <p:extLst>
      <p:ext uri="{BB962C8B-B14F-4D97-AF65-F5344CB8AC3E}">
        <p14:creationId xmlns:p14="http://schemas.microsoft.com/office/powerpoint/2010/main" val="22211749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B9DBFE-78A7-496C-84D5-4F319E30B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8465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POHODA BUSINESS INTELLIGENCE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387F6E-1C83-4EE7-9614-9CF5ABDB0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1381539"/>
          </a:xfrm>
        </p:spPr>
        <p:txBody>
          <a:bodyPr/>
          <a:lstStyle/>
          <a:p>
            <a:r>
              <a:rPr lang="cs-CZ" b="1" dirty="0"/>
              <a:t>Účetnictví, sklady, doklady.</a:t>
            </a:r>
          </a:p>
        </p:txBody>
      </p:sp>
    </p:spTree>
    <p:extLst>
      <p:ext uri="{BB962C8B-B14F-4D97-AF65-F5344CB8AC3E}">
        <p14:creationId xmlns:p14="http://schemas.microsoft.com/office/powerpoint/2010/main" val="8043350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65E0E5-5EBF-4243-A68A-976300E16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434" y="8461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SAP BUSINESS OBJECTS BUSINESS INTELLIGENCE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4857EA-7436-459D-81E9-B37A6943C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22713"/>
            <a:ext cx="8229600" cy="1868557"/>
          </a:xfrm>
        </p:spPr>
        <p:txBody>
          <a:bodyPr/>
          <a:lstStyle/>
          <a:p>
            <a:r>
              <a:rPr lang="cs-CZ" b="1" dirty="0"/>
              <a:t>Využití analýzy obchodních dat za účelem popsání, předpovědi a zvýšené výkonnosti podnikání.</a:t>
            </a:r>
          </a:p>
        </p:txBody>
      </p:sp>
    </p:spTree>
    <p:extLst>
      <p:ext uri="{BB962C8B-B14F-4D97-AF65-F5344CB8AC3E}">
        <p14:creationId xmlns:p14="http://schemas.microsoft.com/office/powerpoint/2010/main" val="30399154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301FF8-CD83-4CDE-A65B-EEA978380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53959"/>
            <a:ext cx="8229600" cy="935857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COMPETITIVE INTELLIGENCE (CI)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3849C1-7E21-4AE7-A22A-1ECAAC63E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28897"/>
            <a:ext cx="8229600" cy="3820285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 err="1"/>
              <a:t>Competitive</a:t>
            </a:r>
            <a:r>
              <a:rPr lang="cs-CZ" b="1" dirty="0"/>
              <a:t> </a:t>
            </a:r>
            <a:r>
              <a:rPr lang="cs-CZ" b="1" dirty="0" err="1"/>
              <a:t>Intelligence</a:t>
            </a:r>
            <a:r>
              <a:rPr lang="cs-CZ" b="1" dirty="0"/>
              <a:t> (CI) je systematický, legální a etický proces sbírání, zjišťování, sledování, analýzy a organizování informací</a:t>
            </a:r>
            <a:br>
              <a:rPr lang="cs-CZ" b="1" dirty="0"/>
            </a:br>
            <a:r>
              <a:rPr lang="cs-CZ" b="1" dirty="0"/>
              <a:t>o konkurenčních firmách, ekonomickém prostředí a vlastní firmě, které jsou následně analyzovány tak, aby pomohly odhalit slabé</a:t>
            </a:r>
            <a:br>
              <a:rPr lang="cs-CZ" b="1" dirty="0"/>
            </a:br>
            <a:r>
              <a:rPr lang="cs-CZ" b="1" dirty="0"/>
              <a:t>a silné stránky konkurence, rozpoznat její strategické záměry a provést správné strategické rozhodnutí, které pomůže zvýhodnit firmu oproti ostatním konkurentům.</a:t>
            </a:r>
          </a:p>
        </p:txBody>
      </p:sp>
    </p:spTree>
    <p:extLst>
      <p:ext uri="{BB962C8B-B14F-4D97-AF65-F5344CB8AC3E}">
        <p14:creationId xmlns:p14="http://schemas.microsoft.com/office/powerpoint/2010/main" val="24793157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55FF30-FAA3-4935-911D-C34E85A42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00B0F0"/>
                </a:solidFill>
              </a:rPr>
              <a:t>VYUŽÍVÁNÍ MANAŽERSKÝCH NÁSTROJŮ VE SVĚTĚ</a:t>
            </a:r>
          </a:p>
        </p:txBody>
      </p:sp>
    </p:spTree>
    <p:extLst>
      <p:ext uri="{BB962C8B-B14F-4D97-AF65-F5344CB8AC3E}">
        <p14:creationId xmlns:p14="http://schemas.microsoft.com/office/powerpoint/2010/main" val="21868085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6FA9343D-8DFB-435F-B5A9-A78FCAEB1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1255989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FF0000"/>
                </a:solidFill>
              </a:rPr>
              <a:t>10 NEJVÍCE VYUŽÍVANÝCH MANAŽERSKÝCH NÁSTROJŮ VE  SVĚTĚ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695A49A-07FA-4429-A40E-C1DA3AE15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86610"/>
            <a:ext cx="8229600" cy="3939554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/>
              <a:t>Řízení vztahů se zákazníky (CRM),</a:t>
            </a:r>
          </a:p>
          <a:p>
            <a:r>
              <a:rPr lang="cs-CZ" b="1" dirty="0"/>
              <a:t>Srovnávání – Benchmarking,</a:t>
            </a:r>
          </a:p>
          <a:p>
            <a:r>
              <a:rPr lang="cs-CZ" b="1" dirty="0"/>
              <a:t>Průzkum angažovanosti zaměstnanců,</a:t>
            </a:r>
          </a:p>
          <a:p>
            <a:r>
              <a:rPr lang="cs-CZ" b="1" dirty="0"/>
              <a:t>Strategické plánování,</a:t>
            </a:r>
          </a:p>
          <a:p>
            <a:r>
              <a:rPr lang="cs-CZ" b="1" dirty="0"/>
              <a:t>Outsourcing,</a:t>
            </a:r>
          </a:p>
          <a:p>
            <a:r>
              <a:rPr lang="cs-CZ" b="1" dirty="0" err="1"/>
              <a:t>Balanced</a:t>
            </a:r>
            <a:r>
              <a:rPr lang="cs-CZ" b="1" dirty="0"/>
              <a:t> </a:t>
            </a:r>
            <a:r>
              <a:rPr lang="cs-CZ" b="1" dirty="0" err="1"/>
              <a:t>Scorecard</a:t>
            </a:r>
            <a:r>
              <a:rPr lang="cs-CZ" b="1" dirty="0"/>
              <a:t>,</a:t>
            </a:r>
          </a:p>
          <a:p>
            <a:r>
              <a:rPr lang="cs-CZ" b="1" dirty="0"/>
              <a:t>Vyjádření vize a mise,</a:t>
            </a:r>
          </a:p>
          <a:p>
            <a:r>
              <a:rPr lang="cs-CZ" b="1" dirty="0"/>
              <a:t>Řízení dodavatelského řetězce (SCM),</a:t>
            </a:r>
          </a:p>
          <a:p>
            <a:r>
              <a:rPr lang="cs-CZ" b="1" dirty="0"/>
              <a:t>Management změn,</a:t>
            </a:r>
          </a:p>
          <a:p>
            <a:r>
              <a:rPr lang="cs-CZ" b="1" dirty="0"/>
              <a:t>Segmentace zákazníků.</a:t>
            </a:r>
          </a:p>
        </p:txBody>
      </p:sp>
    </p:spTree>
    <p:extLst>
      <p:ext uri="{BB962C8B-B14F-4D97-AF65-F5344CB8AC3E}">
        <p14:creationId xmlns:p14="http://schemas.microsoft.com/office/powerpoint/2010/main" val="39980588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DC7E77-DEF1-4756-B0D3-F4E10D604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0086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00B0F0"/>
                </a:solidFill>
              </a:rPr>
              <a:t>VYUŽÍVÁNÍ MANAŽERSKÝCH NÁSTROJŮ V ČR</a:t>
            </a:r>
          </a:p>
        </p:txBody>
      </p:sp>
    </p:spTree>
    <p:extLst>
      <p:ext uri="{BB962C8B-B14F-4D97-AF65-F5344CB8AC3E}">
        <p14:creationId xmlns:p14="http://schemas.microsoft.com/office/powerpoint/2010/main" val="35458185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B7142D23-0A80-4B15-85E8-0A64B1079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NEJZNÁMĚJŠÍ MANAŽERSKÉ METODY V ČR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CDE286A-DE3E-4DD8-B3CE-C8518458C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20348"/>
            <a:ext cx="8229600" cy="4005815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 err="1"/>
              <a:t>Six</a:t>
            </a:r>
            <a:r>
              <a:rPr lang="cs-CZ" b="1" dirty="0"/>
              <a:t> Sigma,</a:t>
            </a:r>
          </a:p>
          <a:p>
            <a:r>
              <a:rPr lang="cs-CZ" b="1" dirty="0" err="1"/>
              <a:t>Lean</a:t>
            </a:r>
            <a:r>
              <a:rPr lang="cs-CZ" b="1" dirty="0"/>
              <a:t>,</a:t>
            </a:r>
          </a:p>
          <a:p>
            <a:r>
              <a:rPr lang="cs-CZ" b="1" dirty="0"/>
              <a:t>BSC,</a:t>
            </a:r>
          </a:p>
          <a:p>
            <a:r>
              <a:rPr lang="cs-CZ" b="1" dirty="0" err="1"/>
              <a:t>Kaizen</a:t>
            </a:r>
            <a:r>
              <a:rPr lang="cs-CZ" b="1" dirty="0"/>
              <a:t>,</a:t>
            </a:r>
          </a:p>
          <a:p>
            <a:r>
              <a:rPr lang="cs-CZ" b="1" dirty="0"/>
              <a:t>ISO normy,</a:t>
            </a:r>
          </a:p>
          <a:p>
            <a:r>
              <a:rPr lang="cs-CZ" b="1" dirty="0"/>
              <a:t>Controlling,</a:t>
            </a:r>
          </a:p>
          <a:p>
            <a:r>
              <a:rPr lang="cs-CZ" b="1" dirty="0"/>
              <a:t>Projektové řízení,</a:t>
            </a:r>
          </a:p>
          <a:p>
            <a:r>
              <a:rPr lang="cs-CZ" b="1" dirty="0"/>
              <a:t>Coaching,</a:t>
            </a:r>
          </a:p>
          <a:p>
            <a:r>
              <a:rPr lang="cs-CZ" b="1" dirty="0"/>
              <a:t>SWOT,</a:t>
            </a:r>
          </a:p>
          <a:p>
            <a:r>
              <a:rPr lang="cs-CZ" b="1" dirty="0"/>
              <a:t>Plánování,</a:t>
            </a:r>
          </a:p>
          <a:p>
            <a:r>
              <a:rPr lang="cs-CZ" b="1" dirty="0"/>
              <a:t>Leadership. </a:t>
            </a:r>
          </a:p>
        </p:txBody>
      </p:sp>
    </p:spTree>
    <p:extLst>
      <p:ext uri="{BB962C8B-B14F-4D97-AF65-F5344CB8AC3E}">
        <p14:creationId xmlns:p14="http://schemas.microsoft.com/office/powerpoint/2010/main" val="16509578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EAB7B6-AC20-4066-BFF1-70547D5C5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68054"/>
            <a:ext cx="8229600" cy="1921891"/>
          </a:xfrm>
        </p:spPr>
        <p:txBody>
          <a:bodyPr>
            <a:noAutofit/>
          </a:bodyPr>
          <a:lstStyle/>
          <a:p>
            <a:r>
              <a:rPr lang="cs-CZ" sz="6000" b="1" dirty="0">
                <a:solidFill>
                  <a:srgbClr val="FF0000"/>
                </a:solidFill>
              </a:rPr>
              <a:t>2. VYBRANÉ NÁSTROJE STRATEGICKÉHO ŘÍZENÍ</a:t>
            </a:r>
          </a:p>
        </p:txBody>
      </p:sp>
    </p:spTree>
    <p:extLst>
      <p:ext uri="{BB962C8B-B14F-4D97-AF65-F5344CB8AC3E}">
        <p14:creationId xmlns:p14="http://schemas.microsoft.com/office/powerpoint/2010/main" val="2357842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A41DA6-B6C5-4849-9828-B5B5761AE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cs-CZ" b="1" dirty="0"/>
              <a:t>MANAŽERSKÉ NÁSTROJE</a:t>
            </a:r>
          </a:p>
        </p:txBody>
      </p:sp>
    </p:spTree>
    <p:extLst>
      <p:ext uri="{BB962C8B-B14F-4D97-AF65-F5344CB8AC3E}">
        <p14:creationId xmlns:p14="http://schemas.microsoft.com/office/powerpoint/2010/main" val="22092857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F06373-C6E3-4A0A-A7D9-E4FF3AE63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STRATEGICKÉ ŘÍZENÍ</a:t>
            </a:r>
          </a:p>
        </p:txBody>
      </p:sp>
    </p:spTree>
    <p:extLst>
      <p:ext uri="{BB962C8B-B14F-4D97-AF65-F5344CB8AC3E}">
        <p14:creationId xmlns:p14="http://schemas.microsoft.com/office/powerpoint/2010/main" val="35755669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11449"/>
            <a:ext cx="3249230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341024B-03FD-4387-A059-D309798CF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664" y="742951"/>
            <a:ext cx="3249230" cy="4962524"/>
          </a:xfrm>
        </p:spPr>
        <p:txBody>
          <a:bodyPr>
            <a:normAutofit/>
          </a:bodyPr>
          <a:lstStyle/>
          <a:p>
            <a:r>
              <a:rPr lang="cs-CZ" sz="4200" dirty="0">
                <a:solidFill>
                  <a:srgbClr val="FFFFFF"/>
                </a:solidFill>
              </a:rPr>
              <a:t>STRATEGICKÉ ŘÍZENÍ</a:t>
            </a:r>
          </a:p>
        </p:txBody>
      </p:sp>
      <p:pic>
        <p:nvPicPr>
          <p:cNvPr id="4098" name="Picture 2" descr="Hierarchie strategických cílů">
            <a:extLst>
              <a:ext uri="{FF2B5EF4-FFF2-40B4-BE49-F238E27FC236}">
                <a16:creationId xmlns:a16="http://schemas.microsoft.com/office/drawing/2014/main" id="{093914BD-992B-4AC8-9979-DFF90557E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5366" y="1684580"/>
            <a:ext cx="4915159" cy="349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7094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224867-37CF-41AC-953A-B5B462004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3096"/>
            <a:ext cx="8229600" cy="834542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STRATEGICKÝ CYKLUS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8BC123-0A7D-4050-8F76-04846BA52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>
                <a:solidFill>
                  <a:srgbClr val="00B0F0"/>
                </a:solidFill>
              </a:rPr>
              <a:t>Formulace strategie </a:t>
            </a:r>
            <a:r>
              <a:rPr lang="cs-CZ" b="1" dirty="0"/>
              <a:t>(mise organizace, její vize</a:t>
            </a:r>
            <a:br>
              <a:rPr lang="cs-CZ" b="1" dirty="0"/>
            </a:br>
            <a:r>
              <a:rPr lang="cs-CZ" b="1" dirty="0"/>
              <a:t>a strategických cíle). Hierarchie strategických cílů</a:t>
            </a:r>
          </a:p>
          <a:p>
            <a:r>
              <a:rPr lang="cs-CZ" b="1" dirty="0">
                <a:solidFill>
                  <a:srgbClr val="00B0F0"/>
                </a:solidFill>
              </a:rPr>
              <a:t>Plánování strategie </a:t>
            </a:r>
            <a:r>
              <a:rPr lang="cs-CZ" b="1" dirty="0"/>
              <a:t>(vytvoření strategického plánu a harmonogramu realizace).</a:t>
            </a:r>
          </a:p>
          <a:p>
            <a:r>
              <a:rPr lang="cs-CZ" b="1" dirty="0">
                <a:solidFill>
                  <a:srgbClr val="00B0F0"/>
                </a:solidFill>
              </a:rPr>
              <a:t>Realizace strategie </a:t>
            </a:r>
            <a:r>
              <a:rPr lang="cs-CZ" b="1" dirty="0"/>
              <a:t>(alokace zdrojů, realizace projektů, aktivit a opatření k naplnění strategických cílů).</a:t>
            </a:r>
          </a:p>
          <a:p>
            <a:r>
              <a:rPr lang="cs-CZ" b="1" dirty="0">
                <a:solidFill>
                  <a:srgbClr val="00B0F0"/>
                </a:solidFill>
              </a:rPr>
              <a:t>Kontrola strategie, monitoring stavu</a:t>
            </a:r>
            <a:br>
              <a:rPr lang="cs-CZ" b="1" dirty="0">
                <a:solidFill>
                  <a:srgbClr val="00B0F0"/>
                </a:solidFill>
              </a:rPr>
            </a:br>
            <a:r>
              <a:rPr lang="cs-CZ" b="1" dirty="0">
                <a:solidFill>
                  <a:srgbClr val="00B0F0"/>
                </a:solidFill>
              </a:rPr>
              <a:t>a vyhodnocování strategie</a:t>
            </a:r>
            <a:r>
              <a:rPr lang="cs-CZ" b="1" dirty="0"/>
              <a:t> (vyhodnocení</a:t>
            </a:r>
            <a:br>
              <a:rPr lang="cs-CZ" b="1" dirty="0"/>
            </a:br>
            <a:r>
              <a:rPr lang="cs-CZ" b="1" dirty="0"/>
              <a:t>a případná aktualizace strategie).</a:t>
            </a:r>
          </a:p>
        </p:txBody>
      </p:sp>
    </p:spTree>
    <p:extLst>
      <p:ext uri="{BB962C8B-B14F-4D97-AF65-F5344CB8AC3E}">
        <p14:creationId xmlns:p14="http://schemas.microsoft.com/office/powerpoint/2010/main" val="35324102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DCDD3E-03FB-4B3C-8FED-3AD4F3BFC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6714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RŮZNORODOST STRATEGIE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EBA081-C098-4B2D-B68D-3C12EC7D8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21395"/>
            <a:ext cx="8229600" cy="3528391"/>
          </a:xfrm>
        </p:spPr>
        <p:txBody>
          <a:bodyPr/>
          <a:lstStyle/>
          <a:p>
            <a:r>
              <a:rPr lang="cs-CZ" b="1" dirty="0"/>
              <a:t>Finanční strategie</a:t>
            </a:r>
          </a:p>
          <a:p>
            <a:r>
              <a:rPr lang="cs-CZ" b="1" dirty="0"/>
              <a:t>Obchodní strategie</a:t>
            </a:r>
          </a:p>
          <a:p>
            <a:r>
              <a:rPr lang="cs-CZ" b="1" dirty="0"/>
              <a:t>Personální strategie / Strategie rozvoje lidských zdrojů</a:t>
            </a:r>
          </a:p>
          <a:p>
            <a:r>
              <a:rPr lang="cs-CZ" b="1" dirty="0"/>
              <a:t>Informační strategie (</a:t>
            </a:r>
            <a:r>
              <a:rPr lang="cs-CZ" b="1" dirty="0" err="1"/>
              <a:t>Information</a:t>
            </a:r>
            <a:r>
              <a:rPr lang="cs-CZ" b="1" dirty="0"/>
              <a:t> </a:t>
            </a:r>
            <a:r>
              <a:rPr lang="cs-CZ" b="1" dirty="0" err="1"/>
              <a:t>Strategy</a:t>
            </a:r>
            <a:r>
              <a:rPr lang="cs-CZ" b="1" dirty="0"/>
              <a:t>)</a:t>
            </a:r>
          </a:p>
          <a:p>
            <a:r>
              <a:rPr lang="cs-CZ" b="1" dirty="0"/>
              <a:t>a další</a:t>
            </a:r>
          </a:p>
        </p:txBody>
      </p:sp>
    </p:spTree>
    <p:extLst>
      <p:ext uri="{BB962C8B-B14F-4D97-AF65-F5344CB8AC3E}">
        <p14:creationId xmlns:p14="http://schemas.microsoft.com/office/powerpoint/2010/main" val="20782477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87E58C-80F9-4C86-B02D-FAADED1A8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HLAVNÍ PŘÍSTUPY STRATEGICKÉHO MANAGEMENTU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8BA737-FB09-4439-AC30-24D95ECFE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37182"/>
            <a:ext cx="8229600" cy="3008244"/>
          </a:xfrm>
        </p:spPr>
        <p:txBody>
          <a:bodyPr/>
          <a:lstStyle/>
          <a:p>
            <a:r>
              <a:rPr lang="cs-CZ" b="1" dirty="0"/>
              <a:t>Procesní přístup,</a:t>
            </a:r>
          </a:p>
          <a:p>
            <a:r>
              <a:rPr lang="cs-CZ" b="1" dirty="0"/>
              <a:t>Psychologicko-sociální přístup,</a:t>
            </a:r>
          </a:p>
          <a:p>
            <a:r>
              <a:rPr lang="cs-CZ" b="1" dirty="0"/>
              <a:t>Systémový přístup,</a:t>
            </a:r>
          </a:p>
          <a:p>
            <a:r>
              <a:rPr lang="cs-CZ" b="1" dirty="0"/>
              <a:t>Kvantitativní přístup,</a:t>
            </a:r>
          </a:p>
          <a:p>
            <a:r>
              <a:rPr lang="cs-CZ" b="1" dirty="0"/>
              <a:t>Empirický přístup.</a:t>
            </a:r>
          </a:p>
        </p:txBody>
      </p:sp>
    </p:spTree>
    <p:extLst>
      <p:ext uri="{BB962C8B-B14F-4D97-AF65-F5344CB8AC3E}">
        <p14:creationId xmlns:p14="http://schemas.microsoft.com/office/powerpoint/2010/main" val="52626354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15D72B-ADDB-4103-B26E-58414C236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4 ZÁKLADNÍ FÁZE STRATEGICKÉHO MANAGEMENTU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E7FB78-A1ED-4D6A-AFA6-94999220B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63687"/>
            <a:ext cx="8229600" cy="2941983"/>
          </a:xfrm>
        </p:spPr>
        <p:txBody>
          <a:bodyPr/>
          <a:lstStyle/>
          <a:p>
            <a:r>
              <a:rPr lang="cs-CZ" b="1" dirty="0"/>
              <a:t>Diagnostiku stavu,</a:t>
            </a:r>
          </a:p>
          <a:p>
            <a:r>
              <a:rPr lang="cs-CZ" b="1" dirty="0"/>
              <a:t>Formulaci strategie (písemný strategický dokument),</a:t>
            </a:r>
          </a:p>
          <a:p>
            <a:r>
              <a:rPr lang="cs-CZ" b="1" dirty="0"/>
              <a:t>Implementaci strategie,</a:t>
            </a:r>
          </a:p>
          <a:p>
            <a:r>
              <a:rPr lang="cs-CZ" b="1" dirty="0"/>
              <a:t>Hodnocení strategie.</a:t>
            </a:r>
          </a:p>
        </p:txBody>
      </p:sp>
    </p:spTree>
    <p:extLst>
      <p:ext uri="{BB962C8B-B14F-4D97-AF65-F5344CB8AC3E}">
        <p14:creationId xmlns:p14="http://schemas.microsoft.com/office/powerpoint/2010/main" val="152950829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4FAB75-06CE-4E57-A4C6-200C1F8F0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7159"/>
            <a:ext cx="8229600" cy="1383681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BUSINESS PLÁN, STRATEGICKÝ DOKUMENT</a:t>
            </a:r>
          </a:p>
        </p:txBody>
      </p:sp>
    </p:spTree>
    <p:extLst>
      <p:ext uri="{BB962C8B-B14F-4D97-AF65-F5344CB8AC3E}">
        <p14:creationId xmlns:p14="http://schemas.microsoft.com/office/powerpoint/2010/main" val="223045635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11449"/>
            <a:ext cx="3249230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AAE4FD9-9639-4072-9B8A-D14FB756A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2" y="742951"/>
            <a:ext cx="2607469" cy="4962524"/>
          </a:xfrm>
        </p:spPr>
        <p:txBody>
          <a:bodyPr>
            <a:normAutofit/>
          </a:bodyPr>
          <a:lstStyle/>
          <a:p>
            <a:r>
              <a:rPr lang="cs-CZ" sz="2600" b="1" dirty="0">
                <a:solidFill>
                  <a:srgbClr val="FFFFFF"/>
                </a:solidFill>
              </a:rPr>
              <a:t>Struktura Podnikatelského plánu (Business </a:t>
            </a:r>
            <a:r>
              <a:rPr lang="cs-CZ" sz="2600" b="1" dirty="0" err="1">
                <a:solidFill>
                  <a:srgbClr val="FFFFFF"/>
                </a:solidFill>
              </a:rPr>
              <a:t>Plan</a:t>
            </a:r>
            <a:r>
              <a:rPr lang="cs-CZ" sz="2600" b="1" dirty="0">
                <a:solidFill>
                  <a:srgbClr val="FFFFFF"/>
                </a:solidFill>
              </a:rPr>
              <a:t>)</a:t>
            </a:r>
          </a:p>
        </p:txBody>
      </p:sp>
      <p:pic>
        <p:nvPicPr>
          <p:cNvPr id="1026" name="Picture 2" descr="15 kroků, jak sepsat podnikatelský plán – Poradna – Jobs.cz">
            <a:extLst>
              <a:ext uri="{FF2B5EF4-FFF2-40B4-BE49-F238E27FC236}">
                <a16:creationId xmlns:a16="http://schemas.microsoft.com/office/drawing/2014/main" id="{6E8F1F68-5F02-4B69-8786-AAC26D57D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5366" y="1540635"/>
            <a:ext cx="4915159" cy="378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27681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BB3BD82-AF58-4492-810D-2F1A20597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321734"/>
            <a:ext cx="8178799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cs-CZ" sz="36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STRUKTURA PODNIKATELSKÉHO PLÁNU</a:t>
            </a:r>
            <a:endParaRPr lang="en-US" sz="3600" b="1" kern="12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8092A070-01ED-4710-B536-8B20F692A8D7}"/>
              </a:ext>
            </a:extLst>
          </p:cNvPr>
          <p:cNvSpPr/>
          <p:nvPr/>
        </p:nvSpPr>
        <p:spPr>
          <a:xfrm>
            <a:off x="482600" y="1782981"/>
            <a:ext cx="8178799" cy="4393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 err="1"/>
              <a:t>Obsah</a:t>
            </a:r>
            <a:endParaRPr lang="en-US" sz="1700" b="1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 err="1"/>
              <a:t>Titulní</a:t>
            </a:r>
            <a:r>
              <a:rPr lang="en-US" sz="1700" b="1" dirty="0"/>
              <a:t> </a:t>
            </a:r>
            <a:r>
              <a:rPr lang="en-US" sz="1700" b="1" dirty="0" err="1"/>
              <a:t>strana</a:t>
            </a:r>
            <a:endParaRPr lang="en-US" sz="1700" b="1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 err="1"/>
              <a:t>Celkové</a:t>
            </a:r>
            <a:r>
              <a:rPr lang="en-US" sz="1700" b="1" dirty="0"/>
              <a:t> </a:t>
            </a:r>
            <a:r>
              <a:rPr lang="en-US" sz="1700" b="1" dirty="0" err="1"/>
              <a:t>shrnutí</a:t>
            </a:r>
            <a:endParaRPr lang="en-US" sz="1700" b="1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 err="1"/>
              <a:t>Charakteristika</a:t>
            </a:r>
            <a:r>
              <a:rPr lang="en-US" sz="1700" b="1" dirty="0"/>
              <a:t> </a:t>
            </a:r>
            <a:r>
              <a:rPr lang="en-US" sz="1700" b="1" dirty="0" err="1"/>
              <a:t>firmy</a:t>
            </a:r>
            <a:r>
              <a:rPr lang="en-US" sz="1700" b="1" dirty="0"/>
              <a:t> a </a:t>
            </a:r>
            <a:r>
              <a:rPr lang="en-US" sz="1700" b="1" dirty="0" err="1"/>
              <a:t>jejích</a:t>
            </a:r>
            <a:r>
              <a:rPr lang="en-US" sz="1700" b="1" dirty="0"/>
              <a:t> </a:t>
            </a:r>
            <a:r>
              <a:rPr lang="en-US" sz="1700" b="1" dirty="0" err="1"/>
              <a:t>cílů</a:t>
            </a:r>
            <a:endParaRPr lang="en-US" sz="1700" b="1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 err="1"/>
              <a:t>Definice</a:t>
            </a:r>
            <a:r>
              <a:rPr lang="en-US" sz="1700" b="1" dirty="0"/>
              <a:t> </a:t>
            </a:r>
            <a:r>
              <a:rPr lang="en-US" sz="1700" b="1" dirty="0" err="1"/>
              <a:t>produktu</a:t>
            </a:r>
            <a:endParaRPr lang="en-US" sz="1700" b="1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 err="1"/>
              <a:t>Definice</a:t>
            </a:r>
            <a:r>
              <a:rPr lang="en-US" sz="1700" b="1" dirty="0"/>
              <a:t> </a:t>
            </a:r>
            <a:r>
              <a:rPr lang="en-US" sz="1700" b="1" dirty="0" err="1"/>
              <a:t>trhu</a:t>
            </a:r>
            <a:endParaRPr lang="en-US" sz="1700" b="1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 err="1"/>
              <a:t>Marketingová</a:t>
            </a:r>
            <a:r>
              <a:rPr lang="en-US" sz="1700" b="1" dirty="0"/>
              <a:t> a </a:t>
            </a:r>
            <a:r>
              <a:rPr lang="en-US" sz="1700" b="1" dirty="0" err="1"/>
              <a:t>prodejní</a:t>
            </a:r>
            <a:r>
              <a:rPr lang="en-US" sz="1700" b="1" dirty="0"/>
              <a:t> </a:t>
            </a:r>
            <a:r>
              <a:rPr lang="en-US" sz="1700" b="1" dirty="0" err="1"/>
              <a:t>strategie</a:t>
            </a:r>
            <a:endParaRPr lang="en-US" sz="1700" b="1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 err="1"/>
              <a:t>Technicko-technologická</a:t>
            </a:r>
            <a:r>
              <a:rPr lang="en-US" sz="1700" b="1" dirty="0"/>
              <a:t> </a:t>
            </a:r>
            <a:r>
              <a:rPr lang="en-US" sz="1700" b="1" dirty="0" err="1"/>
              <a:t>charakteristika</a:t>
            </a:r>
            <a:endParaRPr lang="en-US" sz="1700" b="1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 err="1"/>
              <a:t>Finanční</a:t>
            </a:r>
            <a:r>
              <a:rPr lang="en-US" sz="1700" b="1" dirty="0"/>
              <a:t> </a:t>
            </a:r>
            <a:r>
              <a:rPr lang="en-US" sz="1700" b="1" dirty="0" err="1"/>
              <a:t>část</a:t>
            </a:r>
            <a:endParaRPr lang="en-US" sz="1700" b="1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 err="1"/>
              <a:t>Informace</a:t>
            </a:r>
            <a:r>
              <a:rPr lang="en-US" sz="1700" b="1" dirty="0"/>
              <a:t> o </a:t>
            </a:r>
            <a:r>
              <a:rPr lang="en-US" sz="1700" b="1" dirty="0" err="1"/>
              <a:t>řízení</a:t>
            </a:r>
            <a:r>
              <a:rPr lang="en-US" sz="1700" b="1" dirty="0"/>
              <a:t> </a:t>
            </a:r>
            <a:r>
              <a:rPr lang="en-US" sz="1700" b="1" dirty="0" err="1"/>
              <a:t>podniku</a:t>
            </a:r>
            <a:endParaRPr lang="en-US" sz="1700" b="1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 err="1"/>
              <a:t>Vztah</a:t>
            </a:r>
            <a:r>
              <a:rPr lang="en-US" sz="1700" b="1" dirty="0"/>
              <a:t> k </a:t>
            </a:r>
            <a:r>
              <a:rPr lang="en-US" sz="1700" b="1" dirty="0" err="1"/>
              <a:t>životnímu</a:t>
            </a:r>
            <a:r>
              <a:rPr lang="en-US" sz="1700" b="1" dirty="0"/>
              <a:t> </a:t>
            </a:r>
            <a:r>
              <a:rPr lang="en-US" sz="1700" b="1" dirty="0" err="1"/>
              <a:t>prostředí</a:t>
            </a:r>
            <a:endParaRPr lang="en-US" sz="1700" b="1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 err="1"/>
              <a:t>Hodnocení</a:t>
            </a:r>
            <a:r>
              <a:rPr lang="en-US" sz="1700" b="1" dirty="0"/>
              <a:t> </a:t>
            </a:r>
            <a:r>
              <a:rPr lang="en-US" sz="1700" b="1" dirty="0" err="1"/>
              <a:t>rizik</a:t>
            </a:r>
            <a:endParaRPr lang="en-US" sz="1700" b="1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 err="1"/>
              <a:t>Poradenská</a:t>
            </a:r>
            <a:r>
              <a:rPr lang="en-US" sz="1700" b="1" dirty="0"/>
              <a:t> a </a:t>
            </a:r>
            <a:r>
              <a:rPr lang="en-US" sz="1700" b="1" dirty="0" err="1"/>
              <a:t>technická</a:t>
            </a:r>
            <a:r>
              <a:rPr lang="en-US" sz="1700" b="1" dirty="0"/>
              <a:t> </a:t>
            </a:r>
            <a:r>
              <a:rPr lang="en-US" sz="1700" b="1" dirty="0" err="1"/>
              <a:t>pomoc</a:t>
            </a:r>
            <a:endParaRPr lang="en-US" sz="1700" b="1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 err="1"/>
              <a:t>Přílohy</a:t>
            </a:r>
            <a:endParaRPr lang="en-US" sz="1700" b="1" i="0" dirty="0">
              <a:effectLst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08801" y="2200695"/>
            <a:ext cx="645368" cy="48402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400197" y="1502156"/>
            <a:ext cx="2532832" cy="954774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628518" y="5230015"/>
            <a:ext cx="2017580" cy="760545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60240" y="5789405"/>
            <a:ext cx="485578" cy="36418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5786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3A39F4-0C9E-41C7-B1A6-12D925D97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41554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TITULNÍ STRANA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AA269D82-8BF3-4484-9673-12B0AC79EA89}"/>
              </a:ext>
            </a:extLst>
          </p:cNvPr>
          <p:cNvSpPr/>
          <p:nvPr/>
        </p:nvSpPr>
        <p:spPr>
          <a:xfrm>
            <a:off x="2286000" y="2690336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l-PL" sz="4000" b="1" dirty="0">
                <a:solidFill>
                  <a:srgbClr val="555B5E"/>
                </a:solidFill>
                <a:latin typeface="Geogrotesque"/>
              </a:rPr>
              <a:t>Název projektu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4000" b="1" dirty="0">
                <a:solidFill>
                  <a:srgbClr val="555B5E"/>
                </a:solidFill>
                <a:latin typeface="Geogrotesque"/>
              </a:rPr>
              <a:t>Logo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4000" b="1" dirty="0">
                <a:solidFill>
                  <a:srgbClr val="555B5E"/>
                </a:solidFill>
                <a:latin typeface="Geogrotesque"/>
              </a:rPr>
              <a:t>Kontaktní údaje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4000" b="1" dirty="0">
                <a:solidFill>
                  <a:srgbClr val="555B5E"/>
                </a:solidFill>
                <a:latin typeface="Geogrotesque"/>
              </a:rPr>
              <a:t>Sídlo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4000" b="1" dirty="0">
                <a:solidFill>
                  <a:srgbClr val="555B5E"/>
                </a:solidFill>
                <a:latin typeface="Geogrotesque"/>
              </a:rPr>
              <a:t>Údaje o podnikateli</a:t>
            </a:r>
            <a:endParaRPr lang="pl-PL" sz="4000" b="1" i="0" dirty="0">
              <a:solidFill>
                <a:srgbClr val="555B5E"/>
              </a:solidFill>
              <a:effectLst/>
              <a:latin typeface="Geogrotesque"/>
            </a:endParaRPr>
          </a:p>
        </p:txBody>
      </p:sp>
    </p:spTree>
    <p:extLst>
      <p:ext uri="{BB962C8B-B14F-4D97-AF65-F5344CB8AC3E}">
        <p14:creationId xmlns:p14="http://schemas.microsoft.com/office/powerpoint/2010/main" val="1992855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DF8EF8-7830-4DB5-B2CF-D2E51E7ED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cs-CZ" b="1" dirty="0"/>
              <a:t>MANAŽERSKÉ SYSTÉMY</a:t>
            </a:r>
          </a:p>
        </p:txBody>
      </p:sp>
    </p:spTree>
    <p:extLst>
      <p:ext uri="{BB962C8B-B14F-4D97-AF65-F5344CB8AC3E}">
        <p14:creationId xmlns:p14="http://schemas.microsoft.com/office/powerpoint/2010/main" val="366212880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F80139-9D83-48F9-8AEC-2987B5A31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56302"/>
            <a:ext cx="8229600" cy="89965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EXECUTIVE SUMMARY - SHRNUTÍ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DCD6671B-CD36-42A8-A680-3F7790B44F39}"/>
              </a:ext>
            </a:extLst>
          </p:cNvPr>
          <p:cNvSpPr/>
          <p:nvPr/>
        </p:nvSpPr>
        <p:spPr>
          <a:xfrm>
            <a:off x="2286000" y="1643878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555B5E"/>
                </a:solidFill>
                <a:latin typeface="Geogrotesque"/>
              </a:rPr>
              <a:t>Jméno a místo podnikání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555B5E"/>
                </a:solidFill>
                <a:latin typeface="Geogrotesque"/>
              </a:rPr>
              <a:t>Obchodní koncept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555B5E"/>
                </a:solidFill>
                <a:latin typeface="Geogrotesque"/>
              </a:rPr>
              <a:t>Prodávaný produkt/služba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555B5E"/>
                </a:solidFill>
                <a:latin typeface="Geogrotesque"/>
              </a:rPr>
              <a:t>Plněná potřeba na trhu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555B5E"/>
                </a:solidFill>
                <a:latin typeface="Geogrotesque"/>
              </a:rPr>
              <a:t>Konkurenční výhoda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555B5E"/>
                </a:solidFill>
                <a:latin typeface="Geogrotesque"/>
              </a:rPr>
              <a:t>Klíčové faktory úspěchu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555B5E"/>
                </a:solidFill>
                <a:latin typeface="Geogrotesque"/>
              </a:rPr>
              <a:t>Ziskovost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555B5E"/>
                </a:solidFill>
                <a:latin typeface="Geogrotesque"/>
              </a:rPr>
              <a:t>Momentální situace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555B5E"/>
                </a:solidFill>
                <a:latin typeface="Geogrotesque"/>
              </a:rPr>
              <a:t>Účel podnikatelského plánu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555B5E"/>
                </a:solidFill>
                <a:latin typeface="Geogrotesque"/>
              </a:rPr>
              <a:t>Potřeba investice</a:t>
            </a:r>
            <a:endParaRPr lang="cs-CZ" sz="2800" b="1" i="0" dirty="0">
              <a:solidFill>
                <a:srgbClr val="555B5E"/>
              </a:solidFill>
              <a:effectLst/>
              <a:latin typeface="Geogrotesque"/>
            </a:endParaRPr>
          </a:p>
        </p:txBody>
      </p:sp>
    </p:spTree>
    <p:extLst>
      <p:ext uri="{BB962C8B-B14F-4D97-AF65-F5344CB8AC3E}">
        <p14:creationId xmlns:p14="http://schemas.microsoft.com/office/powerpoint/2010/main" val="373482421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5C9171-CE98-47CB-A697-EE11F57F8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83458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POPIS SPOLEČNOSTI – 4 ČÁSTI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8C4675-5FA3-489B-85B1-15741CE95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99852"/>
            <a:ext cx="8229600" cy="2433484"/>
          </a:xfrm>
        </p:spPr>
        <p:txBody>
          <a:bodyPr/>
          <a:lstStyle/>
          <a:p>
            <a:r>
              <a:rPr lang="cs-CZ" b="1" dirty="0"/>
              <a:t>Základní informace o společnosti</a:t>
            </a:r>
          </a:p>
          <a:p>
            <a:r>
              <a:rPr lang="cs-CZ" b="1" dirty="0"/>
              <a:t>Vize</a:t>
            </a:r>
          </a:p>
          <a:p>
            <a:r>
              <a:rPr lang="cs-CZ" b="1" dirty="0"/>
              <a:t>Partneři</a:t>
            </a:r>
          </a:p>
          <a:p>
            <a:r>
              <a:rPr lang="cs-CZ" b="1" dirty="0"/>
              <a:t>Investice</a:t>
            </a:r>
          </a:p>
        </p:txBody>
      </p:sp>
    </p:spTree>
    <p:extLst>
      <p:ext uri="{BB962C8B-B14F-4D97-AF65-F5344CB8AC3E}">
        <p14:creationId xmlns:p14="http://schemas.microsoft.com/office/powerpoint/2010/main" val="428093426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2D1E7D-23B0-4482-A1C4-68534F446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819" y="6728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1. Základní informace o společnosti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FC86E6-AB83-49C6-B19E-F3F39A9E4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37619"/>
            <a:ext cx="8229600" cy="3788544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/>
              <a:t>Druh podnikání a odvětví</a:t>
            </a:r>
          </a:p>
          <a:p>
            <a:r>
              <a:rPr lang="cs-CZ" b="1" dirty="0"/>
              <a:t>Právní subjektivita</a:t>
            </a:r>
          </a:p>
          <a:p>
            <a:r>
              <a:rPr lang="cs-CZ" b="1" dirty="0"/>
              <a:t>Vlastnictví firmy/management</a:t>
            </a:r>
          </a:p>
          <a:p>
            <a:r>
              <a:rPr lang="cs-CZ" b="1" dirty="0"/>
              <a:t>Založení podniku</a:t>
            </a:r>
          </a:p>
          <a:p>
            <a:r>
              <a:rPr lang="cs-CZ" b="1" dirty="0"/>
              <a:t>Lokace</a:t>
            </a:r>
          </a:p>
          <a:p>
            <a:r>
              <a:rPr lang="cs-CZ" b="1" dirty="0"/>
              <a:t>Majetek, zařízení a zázemí</a:t>
            </a:r>
          </a:p>
          <a:p>
            <a:r>
              <a:rPr lang="cs-CZ" b="1" dirty="0"/>
              <a:t>Relevantní historie (významné milníky, úspěchy)</a:t>
            </a:r>
          </a:p>
        </p:txBody>
      </p:sp>
    </p:spTree>
    <p:extLst>
      <p:ext uri="{BB962C8B-B14F-4D97-AF65-F5344CB8AC3E}">
        <p14:creationId xmlns:p14="http://schemas.microsoft.com/office/powerpoint/2010/main" val="145740327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0C16E5-AFF2-4EC6-97D3-797099D3D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6"/>
            <a:ext cx="8229600" cy="868364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2. Vize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46A6D0-2EA7-43AB-BF6E-E6107A131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07226"/>
            <a:ext cx="8229600" cy="2492477"/>
          </a:xfrm>
        </p:spPr>
        <p:txBody>
          <a:bodyPr/>
          <a:lstStyle/>
          <a:p>
            <a:r>
              <a:rPr lang="cs-CZ" b="1" dirty="0"/>
              <a:t>Poslání</a:t>
            </a:r>
          </a:p>
          <a:p>
            <a:r>
              <a:rPr lang="cs-CZ" b="1" dirty="0"/>
              <a:t>Fáze, v níž se společnost nachází</a:t>
            </a:r>
          </a:p>
          <a:p>
            <a:r>
              <a:rPr lang="cs-CZ" b="1" dirty="0"/>
              <a:t>Plán realizace startupové fáze</a:t>
            </a:r>
          </a:p>
          <a:p>
            <a:r>
              <a:rPr lang="cs-CZ" b="1" dirty="0"/>
              <a:t>Budoucí rozvoj společnosti</a:t>
            </a:r>
          </a:p>
        </p:txBody>
      </p:sp>
    </p:spTree>
    <p:extLst>
      <p:ext uri="{BB962C8B-B14F-4D97-AF65-F5344CB8AC3E}">
        <p14:creationId xmlns:p14="http://schemas.microsoft.com/office/powerpoint/2010/main" val="76176137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F13180-34CA-460F-A6CA-8FB0A9E94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6"/>
            <a:ext cx="8229600" cy="868364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3. Partneři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B9E594-1E26-4EC6-AD41-F0E578B1D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92478"/>
            <a:ext cx="8229600" cy="1998406"/>
          </a:xfrm>
        </p:spPr>
        <p:txBody>
          <a:bodyPr/>
          <a:lstStyle/>
          <a:p>
            <a:r>
              <a:rPr lang="cs-CZ" b="1" dirty="0"/>
              <a:t>Vyjmenování strategických partnerů</a:t>
            </a:r>
          </a:p>
          <a:p>
            <a:r>
              <a:rPr lang="cs-CZ" b="1" dirty="0"/>
              <a:t>Potenciální partneři</a:t>
            </a:r>
          </a:p>
          <a:p>
            <a:r>
              <a:rPr lang="cs-CZ" b="1" dirty="0"/>
              <a:t>Přínos spolupráce</a:t>
            </a:r>
          </a:p>
        </p:txBody>
      </p:sp>
    </p:spTree>
    <p:extLst>
      <p:ext uri="{BB962C8B-B14F-4D97-AF65-F5344CB8AC3E}">
        <p14:creationId xmlns:p14="http://schemas.microsoft.com/office/powerpoint/2010/main" val="125243609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EE51D9-C056-4F8F-988B-4F301828C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8928"/>
            <a:ext cx="8229600" cy="951272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4. Investice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5256E8-AFB8-4C88-ABB1-79C07E7C0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73594"/>
            <a:ext cx="8229600" cy="2617839"/>
          </a:xfrm>
        </p:spPr>
        <p:txBody>
          <a:bodyPr/>
          <a:lstStyle/>
          <a:p>
            <a:r>
              <a:rPr lang="cs-CZ" b="1" dirty="0"/>
              <a:t>Nároky na investora</a:t>
            </a:r>
          </a:p>
          <a:p>
            <a:r>
              <a:rPr lang="cs-CZ" b="1" dirty="0"/>
              <a:t>Forma spolupráce</a:t>
            </a:r>
          </a:p>
          <a:p>
            <a:r>
              <a:rPr lang="cs-CZ" b="1" dirty="0"/>
              <a:t>Finanční/strategická pomoc</a:t>
            </a:r>
          </a:p>
          <a:p>
            <a:r>
              <a:rPr lang="cs-CZ" b="1" dirty="0"/>
              <a:t>Výše investice versus podíl ve společnosti</a:t>
            </a:r>
          </a:p>
        </p:txBody>
      </p:sp>
    </p:spTree>
    <p:extLst>
      <p:ext uri="{BB962C8B-B14F-4D97-AF65-F5344CB8AC3E}">
        <p14:creationId xmlns:p14="http://schemas.microsoft.com/office/powerpoint/2010/main" val="290738112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8FA4B8-196C-46FB-8AF9-32C5A1E34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580" y="7262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POPIS PRODUKTU (VÝROBKU/SLUŽBY)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B1AF58-76A7-4FE3-A561-64B8C51CF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63877"/>
            <a:ext cx="8229600" cy="3694471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Vyjmenovat a popsat produkty, výrobky/služby (hlavní rysy)</a:t>
            </a:r>
          </a:p>
          <a:p>
            <a:r>
              <a:rPr lang="cs-CZ" b="1" dirty="0"/>
              <a:t>Vylepšení dosavadních služeb nebo zcela nový objev</a:t>
            </a:r>
          </a:p>
          <a:p>
            <a:r>
              <a:rPr lang="cs-CZ" b="1" dirty="0"/>
              <a:t>Potřeba a problémy na trhu</a:t>
            </a:r>
          </a:p>
          <a:p>
            <a:r>
              <a:rPr lang="cs-CZ" b="1" dirty="0"/>
              <a:t>Saturování potřeba a výhody pro zákazníka</a:t>
            </a:r>
          </a:p>
          <a:p>
            <a:r>
              <a:rPr lang="cs-CZ" b="1" dirty="0"/>
              <a:t>Zpětná vazba od zákazníků</a:t>
            </a:r>
          </a:p>
          <a:p>
            <a:r>
              <a:rPr lang="cs-CZ" b="1" dirty="0"/>
              <a:t>Zákazníkovo důvod pro koupi</a:t>
            </a:r>
          </a:p>
          <a:p>
            <a:r>
              <a:rPr lang="cs-CZ" b="1" dirty="0"/>
              <a:t>Budoucí produkty (strategie do budoucna, stádium vývoje a vztah mezi vývojem a potřebou trhů)</a:t>
            </a:r>
          </a:p>
        </p:txBody>
      </p:sp>
    </p:spTree>
    <p:extLst>
      <p:ext uri="{BB962C8B-B14F-4D97-AF65-F5344CB8AC3E}">
        <p14:creationId xmlns:p14="http://schemas.microsoft.com/office/powerpoint/2010/main" val="214695074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C2BC45-0443-4EEC-82C2-7EB950C92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9212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KONKURENČNÍ SROVNÁNÍ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97F10D-C272-4FF1-81D8-E5D605B8F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53265"/>
            <a:ext cx="8229600" cy="3001296"/>
          </a:xfrm>
        </p:spPr>
        <p:txBody>
          <a:bodyPr/>
          <a:lstStyle/>
          <a:p>
            <a:r>
              <a:rPr lang="cs-CZ" b="1" dirty="0"/>
              <a:t>Obecné srovnání produktů s konkurencí</a:t>
            </a:r>
          </a:p>
          <a:p>
            <a:r>
              <a:rPr lang="cs-CZ" b="1" dirty="0"/>
              <a:t>Silné a slabé stránky produktů</a:t>
            </a:r>
          </a:p>
          <a:p>
            <a:r>
              <a:rPr lang="cs-CZ" b="1" dirty="0"/>
              <a:t>Specifické rysy (odlišení se od konkurence)</a:t>
            </a:r>
          </a:p>
          <a:p>
            <a:r>
              <a:rPr lang="cs-CZ" b="1" dirty="0"/>
              <a:t>Unikátnost a konkurenční výhoda (cena, kvalita, služby)</a:t>
            </a:r>
          </a:p>
        </p:txBody>
      </p:sp>
    </p:spTree>
    <p:extLst>
      <p:ext uri="{BB962C8B-B14F-4D97-AF65-F5344CB8AC3E}">
        <p14:creationId xmlns:p14="http://schemas.microsoft.com/office/powerpoint/2010/main" val="254586253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688992-5F74-4C37-8B20-C9006E3C1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1421427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TECHNOLOGIE (pouze u projektů</a:t>
            </a:r>
            <a:br>
              <a:rPr lang="pl-PL" b="1" dirty="0">
                <a:solidFill>
                  <a:srgbClr val="FF0000"/>
                </a:solidFill>
              </a:rPr>
            </a:br>
            <a:r>
              <a:rPr lang="pl-PL" b="1" dirty="0">
                <a:solidFill>
                  <a:srgbClr val="FF0000"/>
                </a:solidFill>
              </a:rPr>
              <a:t>v kontaktu s technologií)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C29812-2580-4B3C-BF97-C4D57E52E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68561"/>
            <a:ext cx="8229600" cy="3257602"/>
          </a:xfrm>
        </p:spPr>
        <p:txBody>
          <a:bodyPr/>
          <a:lstStyle/>
          <a:p>
            <a:r>
              <a:rPr lang="cs-CZ" b="1" dirty="0"/>
              <a:t>Technologické produkty</a:t>
            </a:r>
          </a:p>
          <a:p>
            <a:r>
              <a:rPr lang="cs-CZ" b="1" dirty="0"/>
              <a:t>Technologie zasahující produkt (výrobní procesy)</a:t>
            </a:r>
          </a:p>
          <a:p>
            <a:r>
              <a:rPr lang="cs-CZ" b="1" dirty="0"/>
              <a:t>Technologie jako zdroj konkurenční výhody</a:t>
            </a:r>
          </a:p>
          <a:p>
            <a:r>
              <a:rPr lang="cs-CZ" b="1" dirty="0"/>
              <a:t>Zabezpečení (patenty, licence, užitné vzory)</a:t>
            </a:r>
          </a:p>
        </p:txBody>
      </p:sp>
    </p:spTree>
    <p:extLst>
      <p:ext uri="{BB962C8B-B14F-4D97-AF65-F5344CB8AC3E}">
        <p14:creationId xmlns:p14="http://schemas.microsoft.com/office/powerpoint/2010/main" val="424730126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7C9129-9C70-4A48-8B2F-B73584472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8978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ANALÝZA TRHU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4FB732-3E03-4CDA-A0FD-023F54E07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61261"/>
            <a:ext cx="8229600" cy="2369820"/>
          </a:xfrm>
        </p:spPr>
        <p:txBody>
          <a:bodyPr/>
          <a:lstStyle/>
          <a:p>
            <a:r>
              <a:rPr lang="cs-CZ" b="1" dirty="0"/>
              <a:t>Sektor</a:t>
            </a:r>
          </a:p>
          <a:p>
            <a:r>
              <a:rPr lang="cs-CZ" b="1" dirty="0"/>
              <a:t>Analýza dodavatelů</a:t>
            </a:r>
          </a:p>
          <a:p>
            <a:r>
              <a:rPr lang="cs-CZ" b="1" dirty="0"/>
              <a:t>Analýza zákazníků</a:t>
            </a:r>
          </a:p>
          <a:p>
            <a:r>
              <a:rPr lang="cs-CZ" b="1" dirty="0"/>
              <a:t>Analýza konkurence</a:t>
            </a:r>
          </a:p>
        </p:txBody>
      </p:sp>
    </p:spTree>
    <p:extLst>
      <p:ext uri="{BB962C8B-B14F-4D97-AF65-F5344CB8AC3E}">
        <p14:creationId xmlns:p14="http://schemas.microsoft.com/office/powerpoint/2010/main" val="2609709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DDA6A1-DEF6-4DCB-9DD5-A033BD27E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7615"/>
            <a:ext cx="8229600" cy="1143000"/>
          </a:xfrm>
        </p:spPr>
        <p:txBody>
          <a:bodyPr/>
          <a:lstStyle/>
          <a:p>
            <a:r>
              <a:rPr lang="cs-CZ" b="1" dirty="0"/>
              <a:t>OBLASTI MANAGEMENTU</a:t>
            </a:r>
          </a:p>
        </p:txBody>
      </p:sp>
    </p:spTree>
    <p:extLst>
      <p:ext uri="{BB962C8B-B14F-4D97-AF65-F5344CB8AC3E}">
        <p14:creationId xmlns:p14="http://schemas.microsoft.com/office/powerpoint/2010/main" val="40560778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5360BF-B09C-4F97-B86F-47D395A25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3676"/>
            <a:ext cx="8229600" cy="848034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1. Sektor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1D4BA1-692E-47A6-8B96-0F04CE278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9413"/>
            <a:ext cx="8229600" cy="4186750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Charakter sektoru/odvětví (dynamika, trendy)</a:t>
            </a:r>
          </a:p>
          <a:p>
            <a:r>
              <a:rPr lang="cs-CZ" b="1" dirty="0"/>
              <a:t>Analýza makrookolí (PEST analýza)</a:t>
            </a:r>
          </a:p>
          <a:p>
            <a:r>
              <a:rPr lang="cs-CZ" b="1" dirty="0"/>
              <a:t>Velikost trhu (počet uživatelů, objem tržeb, budoucí vývoj)</a:t>
            </a:r>
          </a:p>
          <a:p>
            <a:r>
              <a:rPr lang="cs-CZ" b="1" dirty="0"/>
              <a:t>Příležitosti na trhu (SWOT analýza)</a:t>
            </a:r>
          </a:p>
          <a:p>
            <a:r>
              <a:rPr lang="cs-CZ" b="1" dirty="0"/>
              <a:t>Konkrétní segmenty pro zacílení</a:t>
            </a:r>
          </a:p>
          <a:p>
            <a:r>
              <a:rPr lang="cs-CZ" b="1" dirty="0"/>
              <a:t>Bariéry vstupu na trh</a:t>
            </a:r>
          </a:p>
        </p:txBody>
      </p:sp>
    </p:spTree>
    <p:extLst>
      <p:ext uri="{BB962C8B-B14F-4D97-AF65-F5344CB8AC3E}">
        <p14:creationId xmlns:p14="http://schemas.microsoft.com/office/powerpoint/2010/main" val="262010703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58AA27-ED1F-4C8C-BA66-B60A14F6B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7310"/>
            <a:ext cx="8229600" cy="820328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2. Analýza dodavatelů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55CBD5-2CC0-4E0C-8127-908496D18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93374"/>
            <a:ext cx="8229600" cy="3832789"/>
          </a:xfrm>
        </p:spPr>
        <p:txBody>
          <a:bodyPr/>
          <a:lstStyle/>
          <a:p>
            <a:r>
              <a:rPr lang="cs-CZ" b="1" dirty="0"/>
              <a:t>Infrastruktura</a:t>
            </a:r>
          </a:p>
          <a:p>
            <a:r>
              <a:rPr lang="cs-CZ" b="1" dirty="0"/>
              <a:t>Chování dodavatelů</a:t>
            </a:r>
          </a:p>
          <a:p>
            <a:r>
              <a:rPr lang="cs-CZ" b="1" dirty="0"/>
              <a:t>Dodavatelská síť</a:t>
            </a:r>
          </a:p>
          <a:p>
            <a:r>
              <a:rPr lang="cs-CZ" b="1" dirty="0"/>
              <a:t>Diverzifikace dodavatelské sítě</a:t>
            </a:r>
          </a:p>
          <a:p>
            <a:r>
              <a:rPr lang="cs-CZ" b="1" dirty="0"/>
              <a:t>Strategičtí dodavatelé</a:t>
            </a:r>
          </a:p>
        </p:txBody>
      </p:sp>
    </p:spTree>
    <p:extLst>
      <p:ext uri="{BB962C8B-B14F-4D97-AF65-F5344CB8AC3E}">
        <p14:creationId xmlns:p14="http://schemas.microsoft.com/office/powerpoint/2010/main" val="33501469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0F7EEA-142F-4FB6-8379-417434378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6806"/>
            <a:ext cx="8229600" cy="790832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3. Analýza zákazníků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8EAC8E-F245-4148-9E0B-18CAF4CCF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68013"/>
            <a:ext cx="8229600" cy="3958150"/>
          </a:xfrm>
        </p:spPr>
        <p:txBody>
          <a:bodyPr>
            <a:normAutofit fontScale="85000" lnSpcReduction="10000"/>
          </a:bodyPr>
          <a:lstStyle/>
          <a:p>
            <a:r>
              <a:rPr lang="cs-CZ" b="1" dirty="0"/>
              <a:t>Popis potencionálního zákazníka/cílové skupiny (věk, oblast, pohlaví, vzdělání, odvětví, zájem)</a:t>
            </a:r>
          </a:p>
          <a:p>
            <a:r>
              <a:rPr lang="cs-CZ" b="1" dirty="0"/>
              <a:t>Potřeby/problémy potencionálního zákazníka</a:t>
            </a:r>
          </a:p>
          <a:p>
            <a:r>
              <a:rPr lang="cs-CZ" b="1" dirty="0"/>
              <a:t>Vzorce chování potencionálního zákazníka</a:t>
            </a:r>
          </a:p>
          <a:p>
            <a:r>
              <a:rPr lang="cs-CZ" b="1" dirty="0"/>
              <a:t>Reálné touhy zákazníků (produkt, který chce zákazník, ne který je ideální podle výrobce)</a:t>
            </a:r>
          </a:p>
          <a:p>
            <a:r>
              <a:rPr lang="cs-CZ" b="1" dirty="0"/>
              <a:t>Zákaznický důvod upřednostnění společnosti před konkurencí</a:t>
            </a:r>
          </a:p>
          <a:p>
            <a:r>
              <a:rPr lang="cs-CZ" b="1" dirty="0"/>
              <a:t>Uživatel produktu (zákazník nakoupí, uživatel užívá)</a:t>
            </a:r>
          </a:p>
        </p:txBody>
      </p:sp>
    </p:spTree>
    <p:extLst>
      <p:ext uri="{BB962C8B-B14F-4D97-AF65-F5344CB8AC3E}">
        <p14:creationId xmlns:p14="http://schemas.microsoft.com/office/powerpoint/2010/main" val="85000779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7077CB-91B5-4AF7-B3B9-B640073FB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4180"/>
            <a:ext cx="8229600" cy="783457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4. Analýza konkurence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D4BADB-B99A-42F5-A0D4-F415B84B8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73046"/>
            <a:ext cx="8229600" cy="4253118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Srovnání s konkurencí (standard v sektoru)</a:t>
            </a:r>
          </a:p>
          <a:p>
            <a:r>
              <a:rPr lang="cs-CZ" b="1" dirty="0"/>
              <a:t>Přímá/nepřímá konkurence</a:t>
            </a:r>
          </a:p>
          <a:p>
            <a:r>
              <a:rPr lang="cs-CZ" b="1" dirty="0"/>
              <a:t>Potencionální konkurence</a:t>
            </a:r>
          </a:p>
          <a:p>
            <a:r>
              <a:rPr lang="cs-CZ" b="1" dirty="0"/>
              <a:t>Hrozby od konkurence</a:t>
            </a:r>
          </a:p>
          <a:p>
            <a:r>
              <a:rPr lang="cs-CZ" b="1" dirty="0"/>
              <a:t>Nejsilnější hráči v odvětví (pozice společnosti proti nim)</a:t>
            </a:r>
          </a:p>
          <a:p>
            <a:r>
              <a:rPr lang="cs-CZ" b="1" dirty="0"/>
              <a:t>Positioning společnosti</a:t>
            </a:r>
          </a:p>
          <a:p>
            <a:r>
              <a:rPr lang="cs-CZ" b="1" dirty="0"/>
              <a:t>Faktory úspěchu</a:t>
            </a:r>
          </a:p>
          <a:p>
            <a:r>
              <a:rPr lang="cs-CZ" b="1" dirty="0"/>
              <a:t>Konkurenční výhoda (udržitelnost, unikátnost, doba opsání výhody konkurencí)</a:t>
            </a:r>
          </a:p>
        </p:txBody>
      </p:sp>
    </p:spTree>
    <p:extLst>
      <p:ext uri="{BB962C8B-B14F-4D97-AF65-F5344CB8AC3E}">
        <p14:creationId xmlns:p14="http://schemas.microsoft.com/office/powerpoint/2010/main" val="11068923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D67625-F862-48E2-AD51-C61535683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6806"/>
            <a:ext cx="8229600" cy="790832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STRATEGIE A IMPLEMENTACE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A4ABA5-9F8A-43E0-9471-FA33B9BE4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08123"/>
            <a:ext cx="8229600" cy="1393722"/>
          </a:xfrm>
        </p:spPr>
        <p:txBody>
          <a:bodyPr/>
          <a:lstStyle/>
          <a:p>
            <a:r>
              <a:rPr lang="cs-CZ" b="1" dirty="0"/>
              <a:t>Propagace/marketing</a:t>
            </a:r>
          </a:p>
          <a:p>
            <a:r>
              <a:rPr lang="cs-CZ" b="1" dirty="0"/>
              <a:t>Prodejní strategie</a:t>
            </a:r>
          </a:p>
        </p:txBody>
      </p:sp>
    </p:spTree>
    <p:extLst>
      <p:ext uri="{BB962C8B-B14F-4D97-AF65-F5344CB8AC3E}">
        <p14:creationId xmlns:p14="http://schemas.microsoft.com/office/powerpoint/2010/main" val="370991500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3AE698-7046-48C4-9F4C-6630A145D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4180"/>
            <a:ext cx="8229600" cy="783457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ČÁSTI MARKETINGOVÉ STRATEGIE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A55555-54B6-4CEC-97FC-7B577D473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62532"/>
            <a:ext cx="8229600" cy="1924665"/>
          </a:xfrm>
        </p:spPr>
        <p:txBody>
          <a:bodyPr/>
          <a:lstStyle/>
          <a:p>
            <a:r>
              <a:rPr lang="cs-CZ" b="1" dirty="0"/>
              <a:t>Cenová strategie</a:t>
            </a:r>
          </a:p>
          <a:p>
            <a:r>
              <a:rPr lang="cs-CZ" b="1" dirty="0"/>
              <a:t>Komunikační politika/propagace</a:t>
            </a:r>
          </a:p>
          <a:p>
            <a:r>
              <a:rPr lang="cs-CZ" b="1" dirty="0"/>
              <a:t>Realizace marketingu</a:t>
            </a:r>
          </a:p>
        </p:txBody>
      </p:sp>
    </p:spTree>
    <p:extLst>
      <p:ext uri="{BB962C8B-B14F-4D97-AF65-F5344CB8AC3E}">
        <p14:creationId xmlns:p14="http://schemas.microsoft.com/office/powerpoint/2010/main" val="268143732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886CCC-FB6B-4A94-8C24-2C963928A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5690"/>
            <a:ext cx="8229600" cy="871948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PRODEJNÍ STRATEGIE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B87E45-1D80-4038-981E-9277D6FCE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94271"/>
            <a:ext cx="8229600" cy="3605981"/>
          </a:xfrm>
        </p:spPr>
        <p:txBody>
          <a:bodyPr/>
          <a:lstStyle/>
          <a:p>
            <a:r>
              <a:rPr lang="cs-CZ" b="1" dirty="0"/>
              <a:t>Úskalí prodeje</a:t>
            </a:r>
          </a:p>
          <a:p>
            <a:r>
              <a:rPr lang="cs-CZ" b="1" dirty="0"/>
              <a:t>Distribuční kanály</a:t>
            </a:r>
          </a:p>
          <a:p>
            <a:r>
              <a:rPr lang="cs-CZ" b="1" dirty="0"/>
              <a:t>Přímý vs. nepřímý prodej</a:t>
            </a:r>
          </a:p>
          <a:p>
            <a:r>
              <a:rPr lang="cs-CZ" b="1" dirty="0"/>
              <a:t>Osvědčený (existující) prodej</a:t>
            </a:r>
          </a:p>
          <a:p>
            <a:r>
              <a:rPr lang="cs-CZ" b="1" dirty="0"/>
              <a:t>Historické výsledky</a:t>
            </a:r>
          </a:p>
          <a:p>
            <a:r>
              <a:rPr lang="cs-CZ" b="1" dirty="0"/>
              <a:t>Prémiových služby/slevy</a:t>
            </a:r>
          </a:p>
        </p:txBody>
      </p:sp>
    </p:spTree>
    <p:extLst>
      <p:ext uri="{BB962C8B-B14F-4D97-AF65-F5344CB8AC3E}">
        <p14:creationId xmlns:p14="http://schemas.microsoft.com/office/powerpoint/2010/main" val="208855550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F67DCA-D347-407C-9A14-8291C1537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6805"/>
            <a:ext cx="8229600" cy="774292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POPIS TÝMU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8C2CE8-DEFE-40F8-9395-BC360BB0F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60090"/>
            <a:ext cx="8229600" cy="4666074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/>
              <a:t>Organizační struktura společnosti (funkce a rozdělení)</a:t>
            </a:r>
          </a:p>
          <a:p>
            <a:r>
              <a:rPr lang="cs-CZ" b="1" dirty="0"/>
              <a:t>Management společnosti/projektu (filosofie, zázemí, zkušenosti, kompetence)</a:t>
            </a:r>
          </a:p>
          <a:p>
            <a:r>
              <a:rPr lang="cs-CZ" b="1" dirty="0"/>
              <a:t>Klíčoví členové (úspěchy, know-how, talent)</a:t>
            </a:r>
          </a:p>
          <a:p>
            <a:r>
              <a:rPr lang="cs-CZ" b="1" dirty="0"/>
              <a:t>Přidaná hodnota týmu</a:t>
            </a:r>
          </a:p>
          <a:p>
            <a:r>
              <a:rPr lang="cs-CZ" b="1" dirty="0"/>
              <a:t>Vyčíslení pracovníků (vymezení pravomocí, kompetence, popis práce)</a:t>
            </a:r>
          </a:p>
          <a:p>
            <a:r>
              <a:rPr lang="cs-CZ" b="1" dirty="0"/>
              <a:t>Náklady na tým</a:t>
            </a:r>
          </a:p>
          <a:p>
            <a:r>
              <a:rPr lang="cs-CZ" b="1" dirty="0"/>
              <a:t>Nedostatky v obsazení pozic</a:t>
            </a:r>
          </a:p>
          <a:p>
            <a:r>
              <a:rPr lang="cs-CZ" b="1" dirty="0"/>
              <a:t>Personální plán</a:t>
            </a:r>
          </a:p>
          <a:p>
            <a:r>
              <a:rPr lang="cs-CZ" b="1" dirty="0"/>
              <a:t>Mentorování, vzdělávání</a:t>
            </a:r>
          </a:p>
          <a:p>
            <a:r>
              <a:rPr lang="cs-CZ" b="1" dirty="0"/>
              <a:t>Pokrytí klíčových oblasti</a:t>
            </a:r>
          </a:p>
          <a:p>
            <a:r>
              <a:rPr lang="cs-CZ" b="1" dirty="0"/>
              <a:t>Transformace týmu na fungující společnost</a:t>
            </a:r>
          </a:p>
          <a:p>
            <a:r>
              <a:rPr lang="cs-CZ" b="1" dirty="0"/>
              <a:t>Vnímání strategie a vize týmem</a:t>
            </a:r>
          </a:p>
        </p:txBody>
      </p:sp>
    </p:spTree>
    <p:extLst>
      <p:ext uri="{BB962C8B-B14F-4D97-AF65-F5344CB8AC3E}">
        <p14:creationId xmlns:p14="http://schemas.microsoft.com/office/powerpoint/2010/main" val="183439199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0AA327-15DB-4CEE-A43C-E472FF75A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5186"/>
            <a:ext cx="8229600" cy="842451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FINANČNÍ ANALÝZA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539561-4CEF-4C4B-97ED-3B1B14B71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6962"/>
            <a:ext cx="8229600" cy="4629202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/>
              <a:t>Vložený kapitál</a:t>
            </a:r>
          </a:p>
          <a:p>
            <a:r>
              <a:rPr lang="cs-CZ" b="1" dirty="0"/>
              <a:t>Startupové náklady</a:t>
            </a:r>
          </a:p>
          <a:p>
            <a:r>
              <a:rPr lang="cs-CZ" b="1" dirty="0"/>
              <a:t>Náklady na produkt/službu</a:t>
            </a:r>
          </a:p>
          <a:p>
            <a:r>
              <a:rPr lang="cs-CZ" b="1" dirty="0"/>
              <a:t>Ostatní náklady</a:t>
            </a:r>
          </a:p>
          <a:p>
            <a:r>
              <a:rPr lang="cs-CZ" b="1" dirty="0"/>
              <a:t>Strategie získávání zdrojů – silné vs. slabé stránky</a:t>
            </a:r>
          </a:p>
          <a:p>
            <a:r>
              <a:rPr lang="cs-CZ" b="1" dirty="0"/>
              <a:t>Příjmy z podnikání – marže, </a:t>
            </a:r>
            <a:r>
              <a:rPr lang="cs-CZ" b="1" dirty="0" err="1"/>
              <a:t>affiliate</a:t>
            </a:r>
            <a:endParaRPr lang="cs-CZ" b="1" dirty="0"/>
          </a:p>
          <a:p>
            <a:r>
              <a:rPr lang="cs-CZ" b="1" dirty="0"/>
              <a:t>Předpoklady pro finanční výkazy a ukazatele</a:t>
            </a:r>
          </a:p>
          <a:p>
            <a:r>
              <a:rPr lang="cs-CZ" b="1" dirty="0"/>
              <a:t>Odhadovaný výkaz zisku a ztrát</a:t>
            </a:r>
          </a:p>
          <a:p>
            <a:r>
              <a:rPr lang="cs-CZ" b="1" dirty="0"/>
              <a:t>Odhadovaný výkaz cashflow</a:t>
            </a:r>
          </a:p>
          <a:p>
            <a:r>
              <a:rPr lang="cs-CZ" b="1" dirty="0"/>
              <a:t>Odhadovaná rozvaha</a:t>
            </a:r>
          </a:p>
          <a:p>
            <a:r>
              <a:rPr lang="cs-CZ" b="1" dirty="0"/>
              <a:t>Finanční ukazatele – analýza bodu zvratu, ukazatele rentability, likvidity, aktivity, zadluženosti a další</a:t>
            </a:r>
          </a:p>
        </p:txBody>
      </p:sp>
    </p:spTree>
    <p:extLst>
      <p:ext uri="{BB962C8B-B14F-4D97-AF65-F5344CB8AC3E}">
        <p14:creationId xmlns:p14="http://schemas.microsoft.com/office/powerpoint/2010/main" val="75271716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ACC955-BDDF-4599-B03F-A1C0380B2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12058"/>
            <a:ext cx="8229600" cy="80558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PODNIKATELSKÝ PLÁN - OTÁZKY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7BCB86-71A5-4E4A-800B-749F1684A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59194"/>
            <a:ext cx="8229600" cy="4466969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Produkt – výrobek, služba</a:t>
            </a:r>
          </a:p>
          <a:p>
            <a:r>
              <a:rPr lang="cs-CZ" b="1" dirty="0"/>
              <a:t>Tým</a:t>
            </a:r>
          </a:p>
          <a:p>
            <a:r>
              <a:rPr lang="cs-CZ" b="1" dirty="0"/>
              <a:t>Zákazník</a:t>
            </a:r>
          </a:p>
          <a:p>
            <a:r>
              <a:rPr lang="cs-CZ" b="1" dirty="0"/>
              <a:t>Konkurenční firmy</a:t>
            </a:r>
          </a:p>
          <a:p>
            <a:r>
              <a:rPr lang="cs-CZ" b="1" dirty="0"/>
              <a:t>Konkurenční produkty (výrobky, služby)</a:t>
            </a:r>
          </a:p>
          <a:p>
            <a:r>
              <a:rPr lang="cs-CZ" b="1" dirty="0"/>
              <a:t>Dodavatelé, odběratelé</a:t>
            </a:r>
          </a:p>
          <a:p>
            <a:r>
              <a:rPr lang="cs-CZ" b="1" dirty="0"/>
              <a:t>Prodej</a:t>
            </a:r>
          </a:p>
          <a:p>
            <a:r>
              <a:rPr lang="cs-CZ" b="1" dirty="0"/>
              <a:t>Propagace</a:t>
            </a:r>
          </a:p>
          <a:p>
            <a:r>
              <a:rPr lang="cs-CZ" b="1" dirty="0"/>
              <a:t>Firma</a:t>
            </a:r>
          </a:p>
          <a:p>
            <a:r>
              <a:rPr lang="cs-CZ" b="1" dirty="0"/>
              <a:t>Investor</a:t>
            </a:r>
          </a:p>
        </p:txBody>
      </p:sp>
    </p:spTree>
    <p:extLst>
      <p:ext uri="{BB962C8B-B14F-4D97-AF65-F5344CB8AC3E}">
        <p14:creationId xmlns:p14="http://schemas.microsoft.com/office/powerpoint/2010/main" val="1687989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BB90D2DC-9F3B-4336-A5D1-EDFEBE462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STRATEGICKÉ ŘÍZENÍ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D2F4C85-D23C-4036-A349-7FEADC153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/>
              <a:t>7 tříd strategického rizika (</a:t>
            </a:r>
            <a:r>
              <a:rPr lang="cs-CZ" b="1" dirty="0" err="1"/>
              <a:t>Slywotzky</a:t>
            </a:r>
            <a:r>
              <a:rPr lang="cs-CZ" b="1" dirty="0"/>
              <a:t>), analýza 5F (</a:t>
            </a:r>
            <a:r>
              <a:rPr lang="cs-CZ" b="1" dirty="0" err="1"/>
              <a:t>Five</a:t>
            </a:r>
            <a:r>
              <a:rPr lang="cs-CZ" b="1" dirty="0"/>
              <a:t> </a:t>
            </a:r>
            <a:r>
              <a:rPr lang="cs-CZ" b="1" dirty="0" err="1"/>
              <a:t>Forces</a:t>
            </a:r>
            <a:r>
              <a:rPr lang="cs-CZ" b="1" dirty="0"/>
              <a:t>), BCG (Bostonská matice), BSC (</a:t>
            </a:r>
            <a:r>
              <a:rPr lang="cs-CZ" b="1" dirty="0" err="1"/>
              <a:t>Balanced</a:t>
            </a:r>
            <a:r>
              <a:rPr lang="cs-CZ" b="1" dirty="0"/>
              <a:t> </a:t>
            </a:r>
            <a:r>
              <a:rPr lang="cs-CZ" b="1" dirty="0" err="1"/>
              <a:t>Scorecard</a:t>
            </a:r>
            <a:r>
              <a:rPr lang="cs-CZ" b="1" dirty="0"/>
              <a:t>), strategie modrého oceánu, diferenční analýza (Gap </a:t>
            </a:r>
            <a:r>
              <a:rPr lang="cs-CZ" b="1" dirty="0" err="1"/>
              <a:t>Analysis</a:t>
            </a:r>
            <a:r>
              <a:rPr lang="cs-CZ" b="1" dirty="0"/>
              <a:t>), EFE matice, IFE matice, hierarchie strategií, MBO (Management by </a:t>
            </a:r>
            <a:r>
              <a:rPr lang="cs-CZ" b="1" dirty="0" err="1"/>
              <a:t>Objectives</a:t>
            </a:r>
            <a:r>
              <a:rPr lang="cs-CZ" b="1" dirty="0"/>
              <a:t>), analýza MOST, PESTLE analýza, princip strategie → struktura, prognózování (</a:t>
            </a:r>
            <a:r>
              <a:rPr lang="cs-CZ" b="1" dirty="0" err="1"/>
              <a:t>Forecasting</a:t>
            </a:r>
            <a:r>
              <a:rPr lang="cs-CZ" b="1" dirty="0"/>
              <a:t>), technika scénářů, SPACE analýza, SWOT analýza, SMART - návrh cílů, VRIO analýza, </a:t>
            </a:r>
            <a:r>
              <a:rPr lang="cs-CZ" b="1" dirty="0" err="1"/>
              <a:t>Winterlingova</a:t>
            </a:r>
            <a:r>
              <a:rPr lang="cs-CZ" b="1" dirty="0"/>
              <a:t> krizová matice, CSF (</a:t>
            </a:r>
            <a:r>
              <a:rPr lang="cs-CZ" b="1" dirty="0" err="1"/>
              <a:t>Critical</a:t>
            </a:r>
            <a:r>
              <a:rPr lang="cs-CZ" b="1" dirty="0"/>
              <a:t> </a:t>
            </a:r>
            <a:r>
              <a:rPr lang="cs-CZ" b="1" dirty="0" err="1"/>
              <a:t>Success</a:t>
            </a:r>
            <a:r>
              <a:rPr lang="cs-CZ" b="1" dirty="0"/>
              <a:t> </a:t>
            </a:r>
            <a:r>
              <a:rPr lang="cs-CZ" b="1" dirty="0" err="1"/>
              <a:t>Factors</a:t>
            </a:r>
            <a:r>
              <a:rPr lang="cs-CZ" b="1" dirty="0"/>
              <a:t>), KPI (</a:t>
            </a:r>
            <a:r>
              <a:rPr lang="cs-CZ" b="1" dirty="0" err="1"/>
              <a:t>Key</a:t>
            </a:r>
            <a:r>
              <a:rPr lang="cs-CZ" b="1" dirty="0"/>
              <a:t> Performance </a:t>
            </a:r>
            <a:r>
              <a:rPr lang="cs-CZ" b="1" dirty="0" err="1"/>
              <a:t>Indicators</a:t>
            </a:r>
            <a:r>
              <a:rPr lang="cs-CZ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93125060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5E4BB3-C04D-4012-9EF5-17460239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1554"/>
            <a:ext cx="8229600" cy="776083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PRODUKT (výrobek, služba)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EBE542E4-3BD0-44F6-B4E1-362C2432E5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933" y="2057400"/>
            <a:ext cx="8683229" cy="399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12478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01392A-A500-467B-9497-61E1476D9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4684"/>
            <a:ext cx="8229600" cy="812954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TÝM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C2F63A04-B057-43D6-B74D-C96007EB12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713" y="2617839"/>
            <a:ext cx="8328081" cy="174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64384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C9037E-C03D-4408-B424-A62491B5A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67812"/>
            <a:ext cx="8229600" cy="849825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ZÁKAZNÍK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B6D8867C-F734-4AA9-9068-AB9900482C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5526" y="2492477"/>
            <a:ext cx="8117546" cy="185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58936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79AAD2-F2B1-4C5B-844A-CF3B83858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17088"/>
            <a:ext cx="8229600" cy="879322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KONKURENČNÍ FIRMY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12A8AB67-F9F5-4E1E-A2F0-81BDCE9BF9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032" y="2660785"/>
            <a:ext cx="8229600" cy="196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71950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132034-F929-491D-AE18-EF6ABEFA4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9103"/>
            <a:ext cx="8229600" cy="120757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KONKURENČNÍ PRODUKTY</a:t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b="1" dirty="0">
                <a:solidFill>
                  <a:srgbClr val="FF0000"/>
                </a:solidFill>
              </a:rPr>
              <a:t>(VÝROBKY, SLUŽBY)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8FC2C066-3D22-4B2A-AA4E-B1830A6DAF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1531" y="2818138"/>
            <a:ext cx="8229600" cy="199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34751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A1E4A3-0B90-417D-BC66-FE9AE607A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849825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DODAVATELÉ, ODBĚRATELÉ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C79A5B62-6BFB-47A8-B8C0-F5AF5AA64A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660499"/>
            <a:ext cx="8228065" cy="204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11811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BE4B2F-A970-458E-BCEE-E67BDE375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798206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PRODEJ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2329D75C-7027-4584-AA36-C4A2005645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1" y="2499311"/>
            <a:ext cx="8234478" cy="232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13058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A5CEAD-A21C-4AB3-AFD7-057CE0A47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9713"/>
            <a:ext cx="8229600" cy="842451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PROPAGACE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CE60875D-7F84-4A83-BDB7-180D513F86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9678" y="3119284"/>
            <a:ext cx="8002767" cy="150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61047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901DD6-9BE5-4C20-BCE1-5EB3E1EFA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9211"/>
            <a:ext cx="8229600" cy="812954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FIRMA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9B1FE8F9-A968-48F0-A260-0A43599BC7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6212" y="2337620"/>
            <a:ext cx="8190382" cy="295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23067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F16A8-1A6C-4210-ACF5-D584FB52F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857199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INVESTOR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8571B13B-1BDE-424D-9A12-FFDF8E0542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702" y="2879178"/>
            <a:ext cx="8229600" cy="179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811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17CFFB-1A5F-4D2A-AF64-B155597D6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MANAGEMENT ORGANIZACE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A7FA7B-4CFF-422B-A735-232BA321A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/>
              <a:t>BSC (</a:t>
            </a:r>
            <a:r>
              <a:rPr lang="cs-CZ" b="1" dirty="0" err="1"/>
              <a:t>Balanced</a:t>
            </a:r>
            <a:r>
              <a:rPr lang="cs-CZ" b="1" dirty="0"/>
              <a:t> </a:t>
            </a:r>
            <a:r>
              <a:rPr lang="cs-CZ" b="1" dirty="0" err="1"/>
              <a:t>Scorecard</a:t>
            </a:r>
            <a:r>
              <a:rPr lang="cs-CZ" b="1" dirty="0"/>
              <a:t>), ERP (</a:t>
            </a:r>
            <a:r>
              <a:rPr lang="cs-CZ" b="1" dirty="0" err="1"/>
              <a:t>Enterprise</a:t>
            </a:r>
            <a:r>
              <a:rPr lang="cs-CZ" b="1" dirty="0"/>
              <a:t> </a:t>
            </a:r>
            <a:r>
              <a:rPr lang="cs-CZ" b="1" dirty="0" err="1"/>
              <a:t>Resource</a:t>
            </a:r>
            <a:r>
              <a:rPr lang="cs-CZ" b="1" dirty="0"/>
              <a:t> </a:t>
            </a:r>
            <a:r>
              <a:rPr lang="cs-CZ" b="1" dirty="0" err="1"/>
              <a:t>Planning</a:t>
            </a:r>
            <a:r>
              <a:rPr lang="cs-CZ" b="1" dirty="0"/>
              <a:t>), MBC (Management by </a:t>
            </a:r>
            <a:r>
              <a:rPr lang="cs-CZ" b="1" dirty="0" err="1"/>
              <a:t>Competencies</a:t>
            </a:r>
            <a:r>
              <a:rPr lang="cs-CZ" b="1" dirty="0"/>
              <a:t>), MBO (Management by </a:t>
            </a:r>
            <a:r>
              <a:rPr lang="cs-CZ" b="1" dirty="0" err="1"/>
              <a:t>Objectives</a:t>
            </a:r>
            <a:r>
              <a:rPr lang="cs-CZ" b="1" dirty="0"/>
              <a:t>), organizační rozvoj, řízení procesů, řízení projektů, řízení změn (</a:t>
            </a:r>
            <a:r>
              <a:rPr lang="cs-CZ" b="1" dirty="0" err="1"/>
              <a:t>Change</a:t>
            </a:r>
            <a:r>
              <a:rPr lang="cs-CZ" b="1" dirty="0"/>
              <a:t> Management), SOEM (</a:t>
            </a:r>
            <a:r>
              <a:rPr lang="cs-CZ" b="1" dirty="0" err="1"/>
              <a:t>Service</a:t>
            </a:r>
            <a:r>
              <a:rPr lang="cs-CZ" b="1" dirty="0"/>
              <a:t> </a:t>
            </a:r>
            <a:r>
              <a:rPr lang="cs-CZ" b="1" dirty="0" err="1"/>
              <a:t>Oriented</a:t>
            </a:r>
            <a:r>
              <a:rPr lang="cs-CZ" b="1" dirty="0"/>
              <a:t> </a:t>
            </a:r>
            <a:r>
              <a:rPr lang="cs-CZ" b="1" dirty="0" err="1"/>
              <a:t>Enterprise</a:t>
            </a:r>
            <a:r>
              <a:rPr lang="cs-CZ" b="1" dirty="0"/>
              <a:t> Management), SOM (</a:t>
            </a:r>
            <a:r>
              <a:rPr lang="cs-CZ" b="1" dirty="0" err="1"/>
              <a:t>Service</a:t>
            </a:r>
            <a:r>
              <a:rPr lang="cs-CZ" b="1" dirty="0"/>
              <a:t> </a:t>
            </a:r>
            <a:r>
              <a:rPr lang="cs-CZ" b="1" dirty="0" err="1"/>
              <a:t>Oriented</a:t>
            </a:r>
            <a:r>
              <a:rPr lang="cs-CZ" b="1" dirty="0"/>
              <a:t> Management), analýza 5F (</a:t>
            </a:r>
            <a:r>
              <a:rPr lang="cs-CZ" b="1" dirty="0" err="1"/>
              <a:t>Five</a:t>
            </a:r>
            <a:r>
              <a:rPr lang="cs-CZ" b="1" dirty="0"/>
              <a:t> </a:t>
            </a:r>
            <a:r>
              <a:rPr lang="cs-CZ" b="1" dirty="0" err="1"/>
              <a:t>Forces</a:t>
            </a:r>
            <a:r>
              <a:rPr lang="cs-CZ" b="1" dirty="0"/>
              <a:t>), matice BCG (Bostonská matice), kritické faktory úspěchu, </a:t>
            </a:r>
            <a:r>
              <a:rPr lang="cs-CZ" b="1" dirty="0" err="1"/>
              <a:t>Paretovo</a:t>
            </a:r>
            <a:r>
              <a:rPr lang="cs-CZ" b="1" dirty="0"/>
              <a:t> pravidlo, princip strategie  struktura, PESTLE analýza, </a:t>
            </a:r>
            <a:r>
              <a:rPr lang="cs-CZ" b="1" dirty="0" err="1"/>
              <a:t>Reengineering</a:t>
            </a:r>
            <a:r>
              <a:rPr lang="cs-CZ" b="1" dirty="0"/>
              <a:t>, SMART - návrh cílů, SWOT analýza, VRIO analýza, KGI (</a:t>
            </a:r>
            <a:r>
              <a:rPr lang="cs-CZ" b="1" dirty="0" err="1"/>
              <a:t>Key</a:t>
            </a:r>
            <a:r>
              <a:rPr lang="cs-CZ" b="1" dirty="0"/>
              <a:t> </a:t>
            </a:r>
            <a:r>
              <a:rPr lang="cs-CZ" b="1" dirty="0" err="1"/>
              <a:t>Goal</a:t>
            </a:r>
            <a:r>
              <a:rPr lang="cs-CZ" b="1" dirty="0"/>
              <a:t> </a:t>
            </a:r>
            <a:r>
              <a:rPr lang="cs-CZ" b="1" dirty="0" err="1"/>
              <a:t>Indicators</a:t>
            </a:r>
            <a:r>
              <a:rPr lang="cs-CZ" b="1" dirty="0"/>
              <a:t>), KPI (</a:t>
            </a:r>
            <a:r>
              <a:rPr lang="cs-CZ" b="1" dirty="0" err="1"/>
              <a:t>Key</a:t>
            </a:r>
            <a:r>
              <a:rPr lang="cs-CZ" b="1" dirty="0"/>
              <a:t> Performance </a:t>
            </a:r>
            <a:r>
              <a:rPr lang="cs-CZ" b="1" dirty="0" err="1"/>
              <a:t>Indicators</a:t>
            </a:r>
            <a:r>
              <a:rPr lang="cs-CZ" b="1" dirty="0"/>
              <a:t>), Excellence Model EFQM. </a:t>
            </a:r>
          </a:p>
        </p:txBody>
      </p:sp>
    </p:spTree>
    <p:extLst>
      <p:ext uri="{BB962C8B-B14F-4D97-AF65-F5344CB8AC3E}">
        <p14:creationId xmlns:p14="http://schemas.microsoft.com/office/powerpoint/2010/main" val="55329383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8B71C9-6631-410D-A022-3973066E0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93113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PORTEROVA ANALÝZA (P5F)</a:t>
            </a:r>
          </a:p>
        </p:txBody>
      </p:sp>
    </p:spTree>
    <p:extLst>
      <p:ext uri="{BB962C8B-B14F-4D97-AF65-F5344CB8AC3E}">
        <p14:creationId xmlns:p14="http://schemas.microsoft.com/office/powerpoint/2010/main" val="301735167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342F50-7EB2-43E6-AAA2-6596F9AF1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7050" y="274638"/>
            <a:ext cx="4850970" cy="1089214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PORTEROVA ANALÝZA PĚTI KONKURENČNÍCH SIL (P5F)</a:t>
            </a:r>
          </a:p>
        </p:txBody>
      </p:sp>
      <p:pic>
        <p:nvPicPr>
          <p:cNvPr id="2050" name="Picture 2" descr="Porterův model">
            <a:extLst>
              <a:ext uri="{FF2B5EF4-FFF2-40B4-BE49-F238E27FC236}">
                <a16:creationId xmlns:a16="http://schemas.microsoft.com/office/drawing/2014/main" id="{C9B65B5A-3C34-466E-9CA2-5B89BC76C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16" y="1573077"/>
            <a:ext cx="4496446" cy="449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63107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11449"/>
            <a:ext cx="3249230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9BF1D11-19AC-48B4-B66E-796659801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76" y="742951"/>
            <a:ext cx="3046152" cy="4962524"/>
          </a:xfrm>
        </p:spPr>
        <p:txBody>
          <a:bodyPr>
            <a:normAutofit/>
          </a:bodyPr>
          <a:lstStyle/>
          <a:p>
            <a:r>
              <a:rPr lang="cs-CZ" sz="4200" dirty="0">
                <a:solidFill>
                  <a:srgbClr val="FFFFFF"/>
                </a:solidFill>
              </a:rPr>
              <a:t>PORTEROVA ANALÝZA PĚTI SIL (P5F)</a:t>
            </a:r>
          </a:p>
        </p:txBody>
      </p:sp>
      <p:pic>
        <p:nvPicPr>
          <p:cNvPr id="1026" name="Picture 2" descr="Porterův model pěti hybridních sil - ChciPracovat.info">
            <a:extLst>
              <a:ext uri="{FF2B5EF4-FFF2-40B4-BE49-F238E27FC236}">
                <a16:creationId xmlns:a16="http://schemas.microsoft.com/office/drawing/2014/main" id="{B2F364CE-71D7-4803-AFDC-E29044D9C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5366" y="1589786"/>
            <a:ext cx="4915159" cy="368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0490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53E8EA-3893-46BB-AC3A-E61AD8FDD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4684"/>
            <a:ext cx="8229600" cy="812954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STÁVAJÍCÍ KONKURENCE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7C6FA9-E18B-44E2-81FF-A815DDFEE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66220"/>
            <a:ext cx="8229600" cy="2286000"/>
          </a:xfrm>
        </p:spPr>
        <p:txBody>
          <a:bodyPr/>
          <a:lstStyle/>
          <a:p>
            <a:r>
              <a:rPr lang="cs-CZ" b="1" dirty="0"/>
              <a:t>Dva základní typy konkurenční výhody</a:t>
            </a:r>
            <a:br>
              <a:rPr lang="cs-CZ" b="1" dirty="0"/>
            </a:br>
            <a:r>
              <a:rPr lang="cs-CZ" b="1" dirty="0"/>
              <a:t>v reálném ekonomickém prostředí:</a:t>
            </a:r>
          </a:p>
          <a:p>
            <a:pPr lvl="1"/>
            <a:r>
              <a:rPr lang="cs-CZ" b="1" dirty="0"/>
              <a:t>Nákladová</a:t>
            </a:r>
          </a:p>
          <a:p>
            <a:pPr lvl="1"/>
            <a:r>
              <a:rPr lang="cs-CZ" b="1" dirty="0"/>
              <a:t>Diferenciační</a:t>
            </a:r>
          </a:p>
        </p:txBody>
      </p:sp>
    </p:spTree>
    <p:extLst>
      <p:ext uri="{BB962C8B-B14F-4D97-AF65-F5344CB8AC3E}">
        <p14:creationId xmlns:p14="http://schemas.microsoft.com/office/powerpoint/2010/main" val="152198626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91E4DF-1336-4060-A027-C98EF4453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41004"/>
            <a:ext cx="8229600" cy="1301648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NEJČASTĚJI POUŽÍVANÉ NÁSTROJE PRO ZVÝŠENÍ PODÍLU NA TRHU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EBC500-BF10-4F04-876B-2490D4F60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65323"/>
            <a:ext cx="8229600" cy="3360840"/>
          </a:xfrm>
        </p:spPr>
        <p:txBody>
          <a:bodyPr/>
          <a:lstStyle/>
          <a:p>
            <a:r>
              <a:rPr lang="cs-CZ" b="1" dirty="0"/>
              <a:t>Technologické inovace</a:t>
            </a:r>
          </a:p>
          <a:p>
            <a:r>
              <a:rPr lang="cs-CZ" b="1" dirty="0"/>
              <a:t>Cenové závody</a:t>
            </a:r>
          </a:p>
          <a:p>
            <a:r>
              <a:rPr lang="cs-CZ" b="1" dirty="0"/>
              <a:t>Reklamní bitvy</a:t>
            </a:r>
          </a:p>
          <a:p>
            <a:r>
              <a:rPr lang="cs-CZ" b="1" dirty="0"/>
              <a:t>Poskytování lepších zákaznických služeb</a:t>
            </a:r>
          </a:p>
          <a:p>
            <a:r>
              <a:rPr lang="cs-CZ" b="1" dirty="0"/>
              <a:t>Nové výrobky</a:t>
            </a:r>
          </a:p>
        </p:txBody>
      </p:sp>
    </p:spTree>
    <p:extLst>
      <p:ext uri="{BB962C8B-B14F-4D97-AF65-F5344CB8AC3E}">
        <p14:creationId xmlns:p14="http://schemas.microsoft.com/office/powerpoint/2010/main" val="123049109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7E77D0-7EAD-42D6-9A3D-B854FB750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619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FAKTORY INTENZITY KONKURENČNÍ SÍLY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90E9EB-3B90-4828-B1D9-4F5EC3801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008672"/>
            <a:ext cx="8229600" cy="2485103"/>
          </a:xfrm>
        </p:spPr>
        <p:txBody>
          <a:bodyPr/>
          <a:lstStyle/>
          <a:p>
            <a:r>
              <a:rPr lang="cs-CZ" b="1" dirty="0"/>
              <a:t>Množství firem na trhu</a:t>
            </a:r>
          </a:p>
          <a:p>
            <a:r>
              <a:rPr lang="cs-CZ" b="1" dirty="0"/>
              <a:t>Dynamika růstu trhu</a:t>
            </a:r>
          </a:p>
          <a:p>
            <a:r>
              <a:rPr lang="cs-CZ" b="1" dirty="0"/>
              <a:t>Fixní a skladovací náklady</a:t>
            </a:r>
          </a:p>
          <a:p>
            <a:r>
              <a:rPr lang="cs-CZ" b="1" dirty="0"/>
              <a:t>Náklady spojené se vstupem firmy na trh</a:t>
            </a:r>
          </a:p>
        </p:txBody>
      </p:sp>
    </p:spTree>
    <p:extLst>
      <p:ext uri="{BB962C8B-B14F-4D97-AF65-F5344CB8AC3E}">
        <p14:creationId xmlns:p14="http://schemas.microsoft.com/office/powerpoint/2010/main" val="61500539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776794-3035-492C-89F6-660491CD5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56302"/>
            <a:ext cx="8229600" cy="892279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NOVÁ KONKURENCE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856EBB-8C4E-48D2-8176-E4152CAE2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89239"/>
            <a:ext cx="8229600" cy="3736924"/>
          </a:xfrm>
        </p:spPr>
        <p:txBody>
          <a:bodyPr>
            <a:normAutofit/>
          </a:bodyPr>
          <a:lstStyle/>
          <a:p>
            <a:r>
              <a:rPr lang="cs-CZ" b="1" dirty="0"/>
              <a:t>Bariéry vstupu nových hráčů na trh:</a:t>
            </a:r>
          </a:p>
          <a:p>
            <a:pPr lvl="1"/>
            <a:r>
              <a:rPr lang="cs-CZ" b="1" dirty="0"/>
              <a:t>Regulace vlády - sem patří třeba kapitálová přiměřenost u bank</a:t>
            </a:r>
          </a:p>
          <a:p>
            <a:pPr lvl="1"/>
            <a:r>
              <a:rPr lang="cs-CZ" b="1" dirty="0"/>
              <a:t>Patenty a know-how</a:t>
            </a:r>
          </a:p>
          <a:p>
            <a:pPr lvl="1"/>
            <a:r>
              <a:rPr lang="cs-CZ" b="1" dirty="0"/>
              <a:t>Aktiva nutná pro vstup na trh - například distribuční síť</a:t>
            </a:r>
          </a:p>
          <a:p>
            <a:pPr lvl="1"/>
            <a:r>
              <a:rPr lang="cs-CZ" b="1" dirty="0"/>
              <a:t>Vysoká loajalita zákazníků k zavedeným značkám</a:t>
            </a:r>
          </a:p>
        </p:txBody>
      </p:sp>
    </p:spTree>
    <p:extLst>
      <p:ext uri="{BB962C8B-B14F-4D97-AF65-F5344CB8AC3E}">
        <p14:creationId xmlns:p14="http://schemas.microsoft.com/office/powerpoint/2010/main" val="93142778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DF56F1-B977-4DF1-93E8-65B71664B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575186"/>
            <a:ext cx="8605684" cy="1010266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VLIV ODBĚRATELŮ (ZÁKAZNÍKŮ) - 1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90B98A-2D40-45B4-BB01-4E28DE49A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1426"/>
            <a:ext cx="8229600" cy="4304738"/>
          </a:xfrm>
        </p:spPr>
        <p:txBody>
          <a:bodyPr>
            <a:normAutofit fontScale="62500" lnSpcReduction="20000"/>
          </a:bodyPr>
          <a:lstStyle/>
          <a:p>
            <a:r>
              <a:rPr lang="cs-CZ" b="1" dirty="0">
                <a:solidFill>
                  <a:srgbClr val="00B0F0"/>
                </a:solidFill>
              </a:rPr>
              <a:t>Velká vyjednávací síla odběratelů:</a:t>
            </a:r>
          </a:p>
          <a:p>
            <a:pPr lvl="1"/>
            <a:r>
              <a:rPr lang="cs-CZ" b="1" dirty="0"/>
              <a:t>Velmi malý počet odběratelů – v takovém případě se objevuje velký tlak odběratelů na cenu produktů a na jejich kvalitu. V extrémním případě, kdy existuje pouze jeden odběratel, dostává se tento subjekt do pozice monopsonu a může si prakticky určovat cenu.</a:t>
            </a:r>
          </a:p>
          <a:p>
            <a:pPr lvl="1"/>
            <a:r>
              <a:rPr lang="cs-CZ" b="1" dirty="0"/>
              <a:t>Malé množství odběratelů kupuje většinu výstupu – tato skupina odběratelů se pak dostane do podobné pozice jako v případě celkově malého počtu odběratelů. Navíc výroba se standardizuje a přizpůsobuje požadavkům velkých odběratelů.</a:t>
            </a:r>
          </a:p>
          <a:p>
            <a:pPr lvl="1"/>
            <a:r>
              <a:rPr lang="cs-CZ" b="1" dirty="0"/>
              <a:t>Síla jednoho odběratele je tak velká, že dokáže koupit producenta, případně konkurenční odběratele.</a:t>
            </a:r>
          </a:p>
          <a:p>
            <a:pPr lvl="1"/>
            <a:r>
              <a:rPr lang="cs-CZ" b="1" dirty="0"/>
              <a:t>Odběratelé mají nízký zisk – při zvýšení ceny produktu hrozí odběratelé odchodem.</a:t>
            </a:r>
          </a:p>
          <a:p>
            <a:pPr lvl="1"/>
            <a:r>
              <a:rPr lang="cs-CZ" b="1" dirty="0"/>
              <a:t>Malá spojitost mezi výrobkem (službou) producenta a kvalitou konečného výrobku (služby).</a:t>
            </a:r>
          </a:p>
          <a:p>
            <a:pPr lvl="1"/>
            <a:r>
              <a:rPr lang="cs-CZ" b="1" dirty="0"/>
              <a:t>Výrobek je standardizovaný – není problém přejít k jinému dodavateli.</a:t>
            </a:r>
          </a:p>
        </p:txBody>
      </p:sp>
    </p:spTree>
    <p:extLst>
      <p:ext uri="{BB962C8B-B14F-4D97-AF65-F5344CB8AC3E}">
        <p14:creationId xmlns:p14="http://schemas.microsoft.com/office/powerpoint/2010/main" val="289563647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E5940E-1ACF-4619-A8AF-4B7C49AE5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4462"/>
            <a:ext cx="8229600" cy="849825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MONOPSON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418A8E-5CD1-4103-88C1-5F2102B86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54161"/>
            <a:ext cx="8229600" cy="4172002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Monopson je v ekonomii stav, kdy existuje pouze jeden subjekt na straně poptávky a zpravidla více subjektů na straně nabídky. Je to jedna</a:t>
            </a:r>
            <a:br>
              <a:rPr lang="cs-CZ" b="1" dirty="0"/>
            </a:br>
            <a:r>
              <a:rPr lang="cs-CZ" b="1" dirty="0"/>
              <a:t>z forem nedokonalé konkurence, souměrná s monopolem.</a:t>
            </a:r>
          </a:p>
          <a:p>
            <a:r>
              <a:rPr lang="cs-CZ" b="1" dirty="0"/>
              <a:t>Možné příklady odvětví:</a:t>
            </a:r>
          </a:p>
          <a:p>
            <a:pPr lvl="1"/>
            <a:r>
              <a:rPr lang="cs-CZ" b="1" dirty="0"/>
              <a:t>trh práce (sportovci, učitelé základních škol)</a:t>
            </a:r>
          </a:p>
          <a:p>
            <a:pPr lvl="1"/>
            <a:r>
              <a:rPr lang="cs-CZ" b="1" dirty="0"/>
              <a:t>zpracovatelé v zemědělství (např. zeleniny)</a:t>
            </a:r>
          </a:p>
          <a:p>
            <a:pPr lvl="1"/>
            <a:r>
              <a:rPr lang="cs-CZ" b="1" dirty="0"/>
              <a:t>elektrárny odebírající uhlí</a:t>
            </a:r>
          </a:p>
          <a:p>
            <a:pPr lvl="1"/>
            <a:r>
              <a:rPr lang="cs-CZ" b="1" dirty="0"/>
              <a:t>pokročilé zbraně (např. stíhačky)</a:t>
            </a:r>
          </a:p>
          <a:p>
            <a:pPr lvl="1"/>
            <a:r>
              <a:rPr lang="cs-CZ" b="1" dirty="0"/>
              <a:t>léčiva</a:t>
            </a:r>
          </a:p>
        </p:txBody>
      </p:sp>
    </p:spTree>
    <p:extLst>
      <p:ext uri="{BB962C8B-B14F-4D97-AF65-F5344CB8AC3E}">
        <p14:creationId xmlns:p14="http://schemas.microsoft.com/office/powerpoint/2010/main" val="344295783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6594C1-7A54-4847-835F-DB137AC5D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6"/>
            <a:ext cx="8229600" cy="860989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VLIV ODBĚRATELŮ (ZÁKAZNÍKŮ) - 2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E5A38E-EACB-41E7-9D72-638180C9D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36174"/>
            <a:ext cx="8229600" cy="4289989"/>
          </a:xfrm>
        </p:spPr>
        <p:txBody>
          <a:bodyPr>
            <a:normAutofit fontScale="85000" lnSpcReduction="10000"/>
          </a:bodyPr>
          <a:lstStyle/>
          <a:p>
            <a:r>
              <a:rPr lang="cs-CZ" b="1" dirty="0">
                <a:solidFill>
                  <a:srgbClr val="00B0F0"/>
                </a:solidFill>
              </a:rPr>
              <a:t>Malá vyjednávací síla odběratelů:</a:t>
            </a:r>
          </a:p>
          <a:p>
            <a:pPr lvl="1"/>
            <a:r>
              <a:rPr lang="cs-CZ" b="1" dirty="0"/>
              <a:t>Producenti se sjednocují – taková integrace může dojít až k převzetí některých odběratelů</a:t>
            </a:r>
          </a:p>
          <a:p>
            <a:pPr lvl="1"/>
            <a:r>
              <a:rPr lang="cs-CZ" b="1" dirty="0"/>
              <a:t>Existují velké náklady odběratelů na změnu dodavatele – k takové situaci dochází zvláště vlivem nízké standardizace výrobku</a:t>
            </a:r>
          </a:p>
          <a:p>
            <a:pPr lvl="1"/>
            <a:r>
              <a:rPr lang="cs-CZ" b="1" dirty="0"/>
              <a:t>Odběratelé jsou příliš fragmentováni – jednotliví odběratelé odebírají pouze velmi malou část produkce</a:t>
            </a:r>
          </a:p>
          <a:p>
            <a:pPr lvl="1"/>
            <a:r>
              <a:rPr lang="cs-CZ" b="1" dirty="0"/>
              <a:t>Jeden výrobce má na trhu velmi velký podíl – konkurence výrobce by neuspokojila poptávku v případě hromadného odchodu od tohoto výrobce s kritickým podílem na trhu</a:t>
            </a:r>
          </a:p>
        </p:txBody>
      </p:sp>
    </p:spTree>
    <p:extLst>
      <p:ext uri="{BB962C8B-B14F-4D97-AF65-F5344CB8AC3E}">
        <p14:creationId xmlns:p14="http://schemas.microsoft.com/office/powerpoint/2010/main" val="3699188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8348</Words>
  <Application>Microsoft Office PowerPoint</Application>
  <PresentationFormat>Předvádění na obrazovce (4:3)</PresentationFormat>
  <Paragraphs>777</Paragraphs>
  <Slides>229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229</vt:i4>
      </vt:variant>
    </vt:vector>
  </HeadingPairs>
  <TitlesOfParts>
    <vt:vector size="233" baseType="lpstr">
      <vt:lpstr>Arial</vt:lpstr>
      <vt:lpstr>Calibri</vt:lpstr>
      <vt:lpstr>Geogrotesque</vt:lpstr>
      <vt:lpstr>Office Theme</vt:lpstr>
      <vt:lpstr>MODERNÍ NÁSTROJE EFEKTIVNÍHO MANAGEMENTU (1. tutoriál)</vt:lpstr>
      <vt:lpstr>1. OBLASTI MANAGEMENTU, TECHNIKY, NÁSTROJE, METODY A SYSTÉMY MANAGEMENTU</vt:lpstr>
      <vt:lpstr>OBLASTI MANAGEMENTU, MANAŽERSKÉ METODY, NÁSTROJE A SYSTÉMY V TEORII</vt:lpstr>
      <vt:lpstr>MANAŽERSKÉ METODY</vt:lpstr>
      <vt:lpstr>MANAŽERSKÉ NÁSTROJE</vt:lpstr>
      <vt:lpstr>MANAŽERSKÉ SYSTÉMY</vt:lpstr>
      <vt:lpstr>OBLASTI MANAGEMENTU</vt:lpstr>
      <vt:lpstr>STRATEGICKÉ ŘÍZENÍ</vt:lpstr>
      <vt:lpstr>MANAGEMENT ORGANIZACE</vt:lpstr>
      <vt:lpstr>ŘÍZENÍ KVALITY</vt:lpstr>
      <vt:lpstr>MANAGEMENT INOVACÍ</vt:lpstr>
      <vt:lpstr>ŘÍZENÍ ZMĚN</vt:lpstr>
      <vt:lpstr>ŘÍZENÍ VÝROBY</vt:lpstr>
      <vt:lpstr>MARKETING A PRODEJ</vt:lpstr>
      <vt:lpstr>ŘÍZENÍ PROCESŮ</vt:lpstr>
      <vt:lpstr>EKONOMIKA A ŘÍZENÍ FINANCÍ</vt:lpstr>
      <vt:lpstr>MANAGEMENT SLUŽEB</vt:lpstr>
      <vt:lpstr>INFORMATIKA A ŘÍZENÍ IT</vt:lpstr>
      <vt:lpstr>FACILITY MANAGEMENT</vt:lpstr>
      <vt:lpstr>LOGISTIKA A DOPRAVA</vt:lpstr>
      <vt:lpstr>ŘÍZENÍ PROJEKTŮ</vt:lpstr>
      <vt:lpstr>ŘÍZENÍ RIZIK</vt:lpstr>
      <vt:lpstr>KRIZOVÉ ŘÍZENÍ</vt:lpstr>
      <vt:lpstr>ŘÍZENÍ ZNALOSTÍ</vt:lpstr>
      <vt:lpstr>ŘÍZENÍ LIDSKÝCH ZDROJŮ</vt:lpstr>
      <vt:lpstr>ICT PODPORA MANAŽERSKÝCH SYSTÉMŮ – MIS, COMPETITIVE INTELLIGENCE</vt:lpstr>
      <vt:lpstr>SCHÉMA SIL PŘÍČIN A DŮSLEDKŮ MODERNÍ PODNIKATELSKÉ ČINNOSTI PŮSOBÍCÍ NA PODNIK (MODRÝ KRUH)</vt:lpstr>
      <vt:lpstr>DŮLEŽITÉ A VELMI POPULÁRNÍ MIS</vt:lpstr>
      <vt:lpstr>BUSINESS INTELLIGENCE (BI)</vt:lpstr>
      <vt:lpstr>BI SOFTWARE V PRAXI</vt:lpstr>
      <vt:lpstr>PODNIKOVÉ APLIKACE BI</vt:lpstr>
      <vt:lpstr>ÚROVNĚ PŮSOBNOSTI BI</vt:lpstr>
      <vt:lpstr>ZÁKLADNÍ FUNKCE A VLASTNOSTI BI SOFTWARE?</vt:lpstr>
      <vt:lpstr>TECHNICKÉ HLEDISKO NÁSTROJŮ BI</vt:lpstr>
      <vt:lpstr>POUŽITÍ NÁSTROJŮ BI</vt:lpstr>
      <vt:lpstr>PŘÍKLADY SOFTWARE MIS A BUSINESS INTELLIGENCE</vt:lpstr>
      <vt:lpstr>ASSECO HELIOS SOLUTIONS</vt:lpstr>
      <vt:lpstr>FaMa+ CAFM</vt:lpstr>
      <vt:lpstr>IS KARAT</vt:lpstr>
      <vt:lpstr>K2 ATMITEC</vt:lpstr>
      <vt:lpstr>PENTAHO BUSINESS ANALYTICS</vt:lpstr>
      <vt:lpstr>POHODA BUSINESS INTELLIGENCE</vt:lpstr>
      <vt:lpstr>SAP BUSINESS OBJECTS BUSINESS INTELLIGENCE</vt:lpstr>
      <vt:lpstr>COMPETITIVE INTELLIGENCE (CI)</vt:lpstr>
      <vt:lpstr>VYUŽÍVÁNÍ MANAŽERSKÝCH NÁSTROJŮ VE SVĚTĚ</vt:lpstr>
      <vt:lpstr>10 NEJVÍCE VYUŽÍVANÝCH MANAŽERSKÝCH NÁSTROJŮ VE  SVĚTĚ</vt:lpstr>
      <vt:lpstr>VYUŽÍVÁNÍ MANAŽERSKÝCH NÁSTROJŮ V ČR</vt:lpstr>
      <vt:lpstr>NEJZNÁMĚJŠÍ MANAŽERSKÉ METODY V ČR</vt:lpstr>
      <vt:lpstr>2. VYBRANÉ NÁSTROJE STRATEGICKÉHO ŘÍZENÍ</vt:lpstr>
      <vt:lpstr>STRATEGICKÉ ŘÍZENÍ</vt:lpstr>
      <vt:lpstr>STRATEGICKÉ ŘÍZENÍ</vt:lpstr>
      <vt:lpstr>STRATEGICKÝ CYKLUS</vt:lpstr>
      <vt:lpstr>RŮZNORODOST STRATEGIE</vt:lpstr>
      <vt:lpstr>HLAVNÍ PŘÍSTUPY STRATEGICKÉHO MANAGEMENTU</vt:lpstr>
      <vt:lpstr>4 ZÁKLADNÍ FÁZE STRATEGICKÉHO MANAGEMENTU</vt:lpstr>
      <vt:lpstr>BUSINESS PLÁN, STRATEGICKÝ DOKUMENT</vt:lpstr>
      <vt:lpstr>Struktura Podnikatelského plánu (Business Plan)</vt:lpstr>
      <vt:lpstr>STRUKTURA PODNIKATELSKÉHO PLÁNU</vt:lpstr>
      <vt:lpstr>TITULNÍ STRANA</vt:lpstr>
      <vt:lpstr>EXECUTIVE SUMMARY - SHRNUTÍ</vt:lpstr>
      <vt:lpstr>POPIS SPOLEČNOSTI – 4 ČÁSTI</vt:lpstr>
      <vt:lpstr>1. Základní informace o společnosti</vt:lpstr>
      <vt:lpstr>2. Vize</vt:lpstr>
      <vt:lpstr>3. Partneři</vt:lpstr>
      <vt:lpstr>4. Investice</vt:lpstr>
      <vt:lpstr>POPIS PRODUKTU (VÝROBKU/SLUŽBY)</vt:lpstr>
      <vt:lpstr>KONKURENČNÍ SROVNÁNÍ</vt:lpstr>
      <vt:lpstr>TECHNOLOGIE (pouze u projektů v kontaktu s technologií)</vt:lpstr>
      <vt:lpstr>ANALÝZA TRHU</vt:lpstr>
      <vt:lpstr>1. Sektor</vt:lpstr>
      <vt:lpstr>2. Analýza dodavatelů</vt:lpstr>
      <vt:lpstr>3. Analýza zákazníků</vt:lpstr>
      <vt:lpstr>4. Analýza konkurence</vt:lpstr>
      <vt:lpstr>STRATEGIE A IMPLEMENTACE</vt:lpstr>
      <vt:lpstr>ČÁSTI MARKETINGOVÉ STRATEGIE</vt:lpstr>
      <vt:lpstr>PRODEJNÍ STRATEGIE</vt:lpstr>
      <vt:lpstr>POPIS TÝMU</vt:lpstr>
      <vt:lpstr>FINANČNÍ ANALÝZA</vt:lpstr>
      <vt:lpstr>PODNIKATELSKÝ PLÁN - OTÁZKY</vt:lpstr>
      <vt:lpstr>PRODUKT (výrobek, služba)</vt:lpstr>
      <vt:lpstr>TÝM</vt:lpstr>
      <vt:lpstr>ZÁKAZNÍK</vt:lpstr>
      <vt:lpstr>KONKURENČNÍ FIRMY</vt:lpstr>
      <vt:lpstr>KONKURENČNÍ PRODUKTY (VÝROBKY, SLUŽBY)</vt:lpstr>
      <vt:lpstr>DODAVATELÉ, ODBĚRATELÉ</vt:lpstr>
      <vt:lpstr>PRODEJ</vt:lpstr>
      <vt:lpstr>PROPAGACE</vt:lpstr>
      <vt:lpstr>FIRMA</vt:lpstr>
      <vt:lpstr>INVESTOR</vt:lpstr>
      <vt:lpstr>PORTEROVA ANALÝZA (P5F)</vt:lpstr>
      <vt:lpstr>PORTEROVA ANALÝZA PĚTI KONKURENČNÍCH SIL (P5F)</vt:lpstr>
      <vt:lpstr>PORTEROVA ANALÝZA PĚTI SIL (P5F)</vt:lpstr>
      <vt:lpstr>STÁVAJÍCÍ KONKURENCE</vt:lpstr>
      <vt:lpstr>NEJČASTĚJI POUŽÍVANÉ NÁSTROJE PRO ZVÝŠENÍ PODÍLU NA TRHU</vt:lpstr>
      <vt:lpstr>FAKTORY INTENZITY KONKURENČNÍ SÍLY</vt:lpstr>
      <vt:lpstr>NOVÁ KONKURENCE</vt:lpstr>
      <vt:lpstr>VLIV ODBĚRATELŮ (ZÁKAZNÍKŮ) - 1</vt:lpstr>
      <vt:lpstr>MONOPSON</vt:lpstr>
      <vt:lpstr>VLIV ODBĚRATELŮ (ZÁKAZNÍKŮ) - 2</vt:lpstr>
      <vt:lpstr>VLIV DODAVATELŮ</vt:lpstr>
      <vt:lpstr>SUBSTITUČNÍ PRODUKTY</vt:lpstr>
      <vt:lpstr>BOSTONSKÁ MATICE (BCG)</vt:lpstr>
      <vt:lpstr>BCG MATICE</vt:lpstr>
      <vt:lpstr>ANALÝZA PORTFÓLIA</vt:lpstr>
      <vt:lpstr>BOSTONSKÁ MATICE (BCG)</vt:lpstr>
      <vt:lpstr>OTAZNÍKY</vt:lpstr>
      <vt:lpstr>HVĚZDY</vt:lpstr>
      <vt:lpstr>DOJNÉ KRÁVY</vt:lpstr>
      <vt:lpstr>BÍDNÍ PSI</vt:lpstr>
      <vt:lpstr>UŽITÍ - STRATEGIE</vt:lpstr>
      <vt:lpstr>VYUŽITÍ</vt:lpstr>
      <vt:lpstr>VYVÁŽENÁ TABULKA VÝSLEDKŮ (BSC)</vt:lpstr>
      <vt:lpstr>BALANCED SCORECARD (BSC)</vt:lpstr>
      <vt:lpstr>Robert S. KAPLAN nar. 1940 Professor of Strategic Management</vt:lpstr>
      <vt:lpstr>David P. NORTON nar. 1942 Professor of Strategic Management</vt:lpstr>
      <vt:lpstr>PŮVODNÍ ZAMĚŘENÍ BSC</vt:lpstr>
      <vt:lpstr>STRUKTURA BSC</vt:lpstr>
      <vt:lpstr>PERSPEKTIVY A ZÁKLADNÍ PRINCIP BSC</vt:lpstr>
      <vt:lpstr>BALANCED SCORECARD</vt:lpstr>
      <vt:lpstr>VYVÁŽENÁ TABULKA VÝSLEDKŮ (BSC)</vt:lpstr>
      <vt:lpstr>„Cílem projektu BSC není vyvinout nový soubor měřítek. Měření – způsob popisu výsledků a záměrů – je jistě mocným motivačním a ověřovacím nástrojem. Ale měřící rámec BSC by měl být využit při vývoji nového manažerského systému. Rozdíl mezi měřícím a manažerským systémem je sice málo patrný, ale rozhodující. Měřící systém by měl být pouze prostředkem k dosažení důležitějšího cíle – strategického manažerského systému, který pomáhá získat zpětnou vazbu o implementované strategii.“ (R. S. KAPLAN, D. P. NORTON)</vt:lpstr>
      <vt:lpstr>VYUŽITÍ BSC</vt:lpstr>
      <vt:lpstr>ŘÍZENÍ PODLE CÍLŮ (MBO)</vt:lpstr>
      <vt:lpstr>ŘÍZENÍ PODLE CÍLŮ</vt:lpstr>
      <vt:lpstr>ŘÍZENÍ PODLE CÍLŮ (MBO)</vt:lpstr>
      <vt:lpstr>Peter Ferdinand DRUCKER  19. 11. 1909 – 11. 11. 2005  zakladatel moderního managementu jako samostatného teoretického oboru.</vt:lpstr>
      <vt:lpstr>Řízení zůstane základní a dominantní institucí snad tak dlouho, jak bude trvat západní civilizace.“  (Peter F. Drucker)</vt:lpstr>
      <vt:lpstr>ŘÍZENÍ PODLE CÍLŮ V PRAXI</vt:lpstr>
      <vt:lpstr>PESTLE ANALÝZA</vt:lpstr>
      <vt:lpstr>PESTLE ANALÝZA</vt:lpstr>
      <vt:lpstr>PODSTATA PESTLE ANALÝZY</vt:lpstr>
      <vt:lpstr>ZJEDNODUŠENÁ VARIANTA – PEST ANALÝZA</vt:lpstr>
      <vt:lpstr>PESTEL ANALÝZA</vt:lpstr>
      <vt:lpstr>ALTERNATIVNÍ ANALÝZY</vt:lpstr>
      <vt:lpstr>KLÍČOVÉ VÝKONNOSTNÍ UKAZATELE (KPI)</vt:lpstr>
      <vt:lpstr>KLÍČOVÍ UKAZATELÉ VÝKONNOSTI</vt:lpstr>
      <vt:lpstr>KPI</vt:lpstr>
      <vt:lpstr>KPI</vt:lpstr>
      <vt:lpstr>KPI - KGI</vt:lpstr>
      <vt:lpstr>3. VYBRANÉ NÁSTROJE ŘÍZENÍ PROCESŮ, VÝROBY A KVALITY</vt:lpstr>
      <vt:lpstr>SEDM ZÁKLADNÍCH NÁSTROJŮ ZLEPŠOVÁNÍ KVALITY</vt:lpstr>
      <vt:lpstr>Išikawův „fishbone“ diagram příčin a následků</vt:lpstr>
      <vt:lpstr>Kontrolní tabulka pro sběr údajů o kvalitě</vt:lpstr>
      <vt:lpstr>Běžný a kumulativní histogram</vt:lpstr>
      <vt:lpstr>Paretův diagram</vt:lpstr>
      <vt:lpstr>Korelační diagram (bodový graf)</vt:lpstr>
      <vt:lpstr>Vývojový diagram</vt:lpstr>
      <vt:lpstr>Regulační diagram</vt:lpstr>
      <vt:lpstr>Nelsonova pravidla pro regulační diagramy</vt:lpstr>
      <vt:lpstr>NELSONOVA PRAVIDLA – PŘI VÝSKYTU JSOU NUTNÁ OPETŘENÍ K NÁPRAVĚ!</vt:lpstr>
      <vt:lpstr>ŘÍZENÍ PROCESŮ, VÝROBY A KVALITY</vt:lpstr>
      <vt:lpstr>„Výroba je každá činnost, která tvoří hodnotu. Výroba zahrnuje všechny hospodářské činnosti spojené se zajištěním výrobků a služeb.“  Miloslav Synek </vt:lpstr>
      <vt:lpstr>METODY ŘÍZENÍ A ANALYTICKÉ TECHNIKY, JEJICHŽ PŘEDMĚTEM JE VÝROBA, VÝROBKY A ORGANIZOVÁNÍ VÝROBNÍHO PROCESU</vt:lpstr>
      <vt:lpstr>ŘÍZENÍ VÝROBY – OKRUHY ŘEŠENÝCH TÉMAT</vt:lpstr>
      <vt:lpstr>METODY ŘÍZENÍ A PLÁNOVÁNÍ VÝROBY</vt:lpstr>
      <vt:lpstr>SYSTÉM ŘÍZENÍ KVALITY ISO ŘADY (ISO 9001)</vt:lpstr>
      <vt:lpstr>ISO 9001</vt:lpstr>
      <vt:lpstr>K ČEMU JE ISO 9001?</vt:lpstr>
      <vt:lpstr>PRO JAKÉ TYPY FIREM JE SYSTÉM ISO 9001 VHODNÝ?</vt:lpstr>
      <vt:lpstr>S ČÍM NÁM MŮŽE ISO 9001 POMOCI?</vt:lpstr>
      <vt:lpstr>DO JAKÝCH OBLASTÍ ISO 9001 ZASAHUJE?</vt:lpstr>
      <vt:lpstr>DALŠÍ NAVAZUJÍCÍ ISO STANDARDY TÝKAJÍCÍ SE SYSTÉMU ŘÍZENÍ PROCESŮ V ORGANIZACI</vt:lpstr>
      <vt:lpstr>ISO 27000</vt:lpstr>
      <vt:lpstr>ISO 19439</vt:lpstr>
      <vt:lpstr>ISO 31000</vt:lpstr>
      <vt:lpstr>VYUŽITÍ NORMY ISO 31000 V PRAXI</vt:lpstr>
      <vt:lpstr>DALŠÍ ISO STANDARDY TÝKAJÍCÍ SE SYSTÉMU ŘÍZENÍ RIZIK V ORGANIZACI</vt:lpstr>
      <vt:lpstr>FACILITY MANAGEMENT</vt:lpstr>
      <vt:lpstr>Certifikace systému managementu kvality podle normy ISO 9001</vt:lpstr>
      <vt:lpstr>VÝZNAM, STRUKTURA A VÝVOJ QMS ISO ŘADY 9000</vt:lpstr>
      <vt:lpstr>Koncepce rozvoje systémů managementu jakosti</vt:lpstr>
      <vt:lpstr>HISTORIE A VÝVOJ PROCESNÍ RACIONALIZACE</vt:lpstr>
      <vt:lpstr>VÝVOJ SYSTÉMŮ ZABEZPEČOVÁNÍ JAKOSTI </vt:lpstr>
      <vt:lpstr>DŮVODY PRO ZAVÁDĚNÍ QMS ISO ŘADY 9000</vt:lpstr>
      <vt:lpstr>DŮVODY PRO ZAVEDENÍ SYSTÉMU JAKOSTI </vt:lpstr>
      <vt:lpstr>PRINCIPY ZAVÁDĚNÍ SYSTÉMU ŘÍZENÍ JAKOSTI</vt:lpstr>
      <vt:lpstr>PŘÍNOSY SPRÁVNĚ VYBUDOVANÉHO SYSTÉMU JAKOSTI</vt:lpstr>
      <vt:lpstr>CYKLUS PDCA</vt:lpstr>
      <vt:lpstr>DEMINGŮV CYKLUS, PDCA CYKLUS (DEMING CYCLE, PDCA CYCLE)</vt:lpstr>
      <vt:lpstr>PDCA CYKLUS</vt:lpstr>
      <vt:lpstr>POZNÁMKA</vt:lpstr>
      <vt:lpstr>K ČEMU JE DOBRÝ DEMINGŮV CYKLUS V PRAXI?</vt:lpstr>
      <vt:lpstr>SIX SIGMA</vt:lpstr>
      <vt:lpstr>SIX SIGMA</vt:lpstr>
      <vt:lpstr>SIX SIGMA</vt:lpstr>
      <vt:lpstr>CÍLE A CHARAKTERISTIKA SIX SIGMA</vt:lpstr>
      <vt:lpstr>Six Sigma proces a jeho vymezení</vt:lpstr>
      <vt:lpstr>CYKLUS DMAIC</vt:lpstr>
      <vt:lpstr>CYKLUS DMAIC</vt:lpstr>
      <vt:lpstr>Metoda DMAIC (zdokonalený PDCA cyklus)</vt:lpstr>
      <vt:lpstr>FÁZE CYKLU ZLEPŠENÍ</vt:lpstr>
      <vt:lpstr>TQM</vt:lpstr>
      <vt:lpstr>TQM (TOTAL QUALITY MANAGEMENT)</vt:lpstr>
      <vt:lpstr>FORMY A VÝKLAD POJMU TQM</vt:lpstr>
      <vt:lpstr>PŮVOD MYŠLENKY TQM</vt:lpstr>
      <vt:lpstr>ZÁKLADNÍ PRINCIPY TQM</vt:lpstr>
      <vt:lpstr>UPLATNĚNÍ SPOLEČNÝCH IDEJÍ TQM</vt:lpstr>
      <vt:lpstr> Armand Vallin FEINGENBAUM nar. 1922 „Víra, že kvalita cestuje výhradně pod cizím pasem, je mýtus“</vt:lpstr>
      <vt:lpstr>William Edwards DEMING (nar. 14. 10. 1900   zemř. 20. 12. 1993)  otec metody komplexního řízení kvality (TQM)</vt:lpstr>
      <vt:lpstr>Joseph Moses JURAN 24.12.1904 – 28.02.2008  „Bez standardů neexistuje žádná logická základna umožňující rozhodování a jednání.“</vt:lpstr>
      <vt:lpstr>ZÁKLADNÍ PRINCIPY TQM</vt:lpstr>
      <vt:lpstr>DEFINICE TQM DLE ISO</vt:lpstr>
      <vt:lpstr>LEAN MANAGEMENT</vt:lpstr>
      <vt:lpstr>LEAN (MANAGEMENT)</vt:lpstr>
      <vt:lpstr>ČASTO POUŽÍVANÉ PŘÍVLASTKY POJMU LEAN</vt:lpstr>
      <vt:lpstr>KOŘENY POJMU LEAN</vt:lpstr>
      <vt:lpstr>POUŽITÍ METODY LEAN</vt:lpstr>
      <vt:lpstr>PRINCIPY LEAN MANAGEMENTU</vt:lpstr>
      <vt:lpstr>LEAN MANAGEMENT</vt:lpstr>
      <vt:lpstr>MAXIMALIZACE HODNOTY PRO ZÁKAZNÍKA</vt:lpstr>
      <vt:lpstr>POKA-YOKE</vt:lpstr>
      <vt:lpstr>POKA YOKE (ポカヨケ)</vt:lpstr>
      <vt:lpstr>PRINCIP POKA-YOKE</vt:lpstr>
      <vt:lpstr>CO JE TO POKA-YOKE?</vt:lpstr>
      <vt:lpstr>POKA-YOKE</vt:lpstr>
      <vt:lpstr>POKA-YOKE V PRAXI</vt:lpstr>
      <vt:lpstr>KAIZEN</vt:lpstr>
      <vt:lpstr>KAIZEN</vt:lpstr>
      <vt:lpstr>KAIZEN</vt:lpstr>
      <vt:lpstr>PODSTATA METODY KAIZEN</vt:lpstr>
      <vt:lpstr>VYUŽITÍ METODY KAIZEN V PRAXI</vt:lpstr>
      <vt:lpstr>ConCIP- Continental Continuous Improvement Process</vt:lpstr>
      <vt:lpstr>Průběh Kaizen kroužku</vt:lpstr>
      <vt:lpstr>Kaizen workshop</vt:lpstr>
      <vt:lpstr>EFQM</vt:lpstr>
      <vt:lpstr>EFQM EXCELLENCE MODEL</vt:lpstr>
      <vt:lpstr>STRUKTURA MODELU EXCELLENCE (EFQM)</vt:lpstr>
      <vt:lpstr>MODEL EXCELLENCE EFQM (PARAMETRY A JEJICH HODNOTY)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MODERNÍ NÁSTROJE EFEKTIVNÍHO MANAGEMENTU (1. tutoriál)</dc:title>
  <dc:creator>Rössler Miroslav</dc:creator>
  <cp:lastModifiedBy>Rössler Miroslav</cp:lastModifiedBy>
  <cp:revision>3</cp:revision>
  <dcterms:created xsi:type="dcterms:W3CDTF">2020-10-12T11:12:17Z</dcterms:created>
  <dcterms:modified xsi:type="dcterms:W3CDTF">2026-01-30T10:27:14Z</dcterms:modified>
</cp:coreProperties>
</file>