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 b="def" i="def"/>
      <a:tcStyle>
        <a:tcBdr/>
        <a:fill>
          <a:solidFill>
            <a:srgbClr val="E8ECF4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0" name="Shape 110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názvu"/>
          <p:cNvSpPr txBox="1"/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pPr/>
            <a:r>
              <a:t>Text názvu</a:t>
            </a:r>
          </a:p>
        </p:txBody>
      </p:sp>
      <p:sp>
        <p:nvSpPr>
          <p:cNvPr id="12" name="Text úrovně 1…"/>
          <p:cNvSpPr txBox="1"/>
          <p:nvPr>
            <p:ph type="body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45720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91440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137160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182880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pPr/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13" name="Číslo snímk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ext názvu"/>
          <p:cNvSpPr txBox="1"/>
          <p:nvPr>
            <p:ph type="title"/>
          </p:nvPr>
        </p:nvSpPr>
        <p:spPr>
          <a:xfrm>
            <a:off x="457200" y="273050"/>
            <a:ext cx="3008314" cy="1162050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Text názvu</a:t>
            </a:r>
          </a:p>
        </p:txBody>
      </p:sp>
      <p:sp>
        <p:nvSpPr>
          <p:cNvPr id="91" name="Text úrovně 1…"/>
          <p:cNvSpPr txBox="1"/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/>
          <a:p>
            <a:pPr/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92" name="Text Placeholder 3"/>
          <p:cNvSpPr/>
          <p:nvPr>
            <p:ph type="body" sz="half" idx="21"/>
          </p:nvPr>
        </p:nvSpPr>
        <p:spPr>
          <a:xfrm>
            <a:off x="457199" y="1435100"/>
            <a:ext cx="3008315" cy="4691063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300"/>
              </a:spcBef>
              <a:buSzTx/>
              <a:buFontTx/>
              <a:buNone/>
              <a:defRPr sz="1400"/>
            </a:pPr>
          </a:p>
        </p:txBody>
      </p:sp>
      <p:sp>
        <p:nvSpPr>
          <p:cNvPr id="93" name="Číslo snímk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Text názvu"/>
          <p:cNvSpPr txBox="1"/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Text názvu</a:t>
            </a:r>
          </a:p>
        </p:txBody>
      </p:sp>
      <p:sp>
        <p:nvSpPr>
          <p:cNvPr id="101" name="Picture Placeholder 2"/>
          <p:cNvSpPr/>
          <p:nvPr>
            <p:ph type="pic" sz="half" idx="21"/>
          </p:nvPr>
        </p:nvSpPr>
        <p:spPr>
          <a:xfrm>
            <a:off x="1792288" y="612775"/>
            <a:ext cx="5486401" cy="41148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102" name="Text úrovně 1…"/>
          <p:cNvSpPr txBox="1"/>
          <p:nvPr>
            <p:ph type="body" sz="quarter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457200"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pPr/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103" name="Číslo snímk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Úvodní snímek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názvu"/>
          <p:cNvSpPr txBox="1"/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pPr/>
            <a:r>
              <a:t>Text názvu</a:t>
            </a:r>
          </a:p>
        </p:txBody>
      </p:sp>
      <p:sp>
        <p:nvSpPr>
          <p:cNvPr id="21" name="Text úrovně 1…"/>
          <p:cNvSpPr txBox="1"/>
          <p:nvPr>
            <p:ph type="body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45720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91440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137160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182880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pPr/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22" name="Číslo snímk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 názvu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 názvu</a:t>
            </a:r>
          </a:p>
        </p:txBody>
      </p:sp>
      <p:sp>
        <p:nvSpPr>
          <p:cNvPr id="30" name="Text úrovně 1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31" name="Číslo snímk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Nadpis a obsah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 názvu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 názvu</a:t>
            </a:r>
          </a:p>
        </p:txBody>
      </p:sp>
      <p:sp>
        <p:nvSpPr>
          <p:cNvPr id="39" name="Text úrovně 1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40" name="Číslo snímk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 názvu"/>
          <p:cNvSpPr txBox="1"/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b="1" cap="all" sz="4000"/>
            </a:lvl1pPr>
          </a:lstStyle>
          <a:p>
            <a:pPr/>
            <a:r>
              <a:t>Text názvu</a:t>
            </a:r>
          </a:p>
        </p:txBody>
      </p:sp>
      <p:sp>
        <p:nvSpPr>
          <p:cNvPr id="48" name="Text úrovně 1…"/>
          <p:cNvSpPr txBox="1"/>
          <p:nvPr>
            <p:ph type="body" sz="quarter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0" indent="4572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9144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13716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18288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pPr/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49" name="Číslo snímk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 názvu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 názvu</a:t>
            </a:r>
          </a:p>
        </p:txBody>
      </p:sp>
      <p:sp>
        <p:nvSpPr>
          <p:cNvPr id="57" name="Text úrovně 1…"/>
          <p:cNvSpPr txBox="1"/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pPr/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58" name="Číslo snímk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ext názvu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 názvu</a:t>
            </a:r>
          </a:p>
        </p:txBody>
      </p:sp>
      <p:sp>
        <p:nvSpPr>
          <p:cNvPr id="66" name="Text úrovně 1…"/>
          <p:cNvSpPr txBox="1"/>
          <p:nvPr>
            <p:ph type="body" sz="quarter" idx="1"/>
          </p:nvPr>
        </p:nvSpPr>
        <p:spPr>
          <a:xfrm>
            <a:off x="457200" y="1535112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b="1" sz="2400"/>
            </a:lvl1pPr>
            <a:lvl2pPr marL="0" indent="457200">
              <a:spcBef>
                <a:spcPts val="500"/>
              </a:spcBef>
              <a:buSzTx/>
              <a:buFontTx/>
              <a:buNone/>
              <a:defRPr b="1" sz="2400"/>
            </a:lvl2pPr>
            <a:lvl3pPr marL="0" indent="914400">
              <a:spcBef>
                <a:spcPts val="500"/>
              </a:spcBef>
              <a:buSzTx/>
              <a:buFontTx/>
              <a:buNone/>
              <a:defRPr b="1" sz="2400"/>
            </a:lvl3pPr>
            <a:lvl4pPr marL="0" indent="1371600">
              <a:spcBef>
                <a:spcPts val="500"/>
              </a:spcBef>
              <a:buSzTx/>
              <a:buFontTx/>
              <a:buNone/>
              <a:defRPr b="1" sz="2400"/>
            </a:lvl4pPr>
            <a:lvl5pPr marL="0" indent="1828800">
              <a:spcBef>
                <a:spcPts val="500"/>
              </a:spcBef>
              <a:buSzTx/>
              <a:buFontTx/>
              <a:buNone/>
              <a:defRPr b="1" sz="2400"/>
            </a:lvl5pPr>
          </a:lstStyle>
          <a:p>
            <a:pPr/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67" name="Text Placeholder 4"/>
          <p:cNvSpPr/>
          <p:nvPr>
            <p:ph type="body" sz="quarter" idx="21"/>
          </p:nvPr>
        </p:nvSpPr>
        <p:spPr>
          <a:xfrm>
            <a:off x="4645025" y="1535112"/>
            <a:ext cx="4041775" cy="639763"/>
          </a:xfrm>
          <a:prstGeom prst="rect">
            <a:avLst/>
          </a:prstGeom>
        </p:spPr>
        <p:txBody>
          <a:bodyPr anchor="b"/>
          <a:lstStyle/>
          <a:p>
            <a:pPr marL="0" indent="0">
              <a:spcBef>
                <a:spcPts val="500"/>
              </a:spcBef>
              <a:buSzTx/>
              <a:buFontTx/>
              <a:buNone/>
              <a:defRPr b="1" sz="2400"/>
            </a:pPr>
          </a:p>
        </p:txBody>
      </p:sp>
      <p:sp>
        <p:nvSpPr>
          <p:cNvPr id="68" name="Číslo snímk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Text názvu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 názvu</a:t>
            </a:r>
          </a:p>
        </p:txBody>
      </p:sp>
      <p:sp>
        <p:nvSpPr>
          <p:cNvPr id="76" name="Číslo snímk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Číslo snímk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názvu"/>
          <p:cNvSpPr txBox="1"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/>
          <a:p>
            <a:pPr/>
            <a:r>
              <a:t>Text názvu</a:t>
            </a:r>
          </a:p>
        </p:txBody>
      </p:sp>
      <p:sp>
        <p:nvSpPr>
          <p:cNvPr id="3" name="Text úrovně 1…"/>
          <p:cNvSpPr txBox="1"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4" name="Číslo snímku"/>
          <p:cNvSpPr txBox="1"/>
          <p:nvPr>
            <p:ph type="sldNum" sz="quarter" idx="2"/>
          </p:nvPr>
        </p:nvSpPr>
        <p:spPr>
          <a:xfrm>
            <a:off x="8428176" y="6414760"/>
            <a:ext cx="258624" cy="24830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xmlns:p14="http://schemas.microsoft.com/office/powerpoint/2010/main" spd="med" advClick="1"/>
  <p:txStyles>
    <p:titleStyle>
      <a:lvl1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342900" marR="0" indent="-34290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83771" marR="0" indent="-326571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19200" marR="0" indent="-30480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373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945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517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1089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66159" marR="0" indent="-365759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23359" marR="0" indent="-365759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Title 1"/>
          <p:cNvSpPr txBox="1"/>
          <p:nvPr>
            <p:ph type="title"/>
          </p:nvPr>
        </p:nvSpPr>
        <p:spPr>
          <a:xfrm>
            <a:off x="685801" y="709398"/>
            <a:ext cx="8126360" cy="1814052"/>
          </a:xfrm>
          <a:prstGeom prst="rect">
            <a:avLst/>
          </a:prstGeom>
        </p:spPr>
        <p:txBody>
          <a:bodyPr lIns="0" tIns="0" rIns="0" bIns="0" anchor="t"/>
          <a:lstStyle/>
          <a:p>
            <a:pPr>
              <a:defRPr b="1" cap="small" sz="5400">
                <a:solidFill>
                  <a:srgbClr val="D10202"/>
                </a:solidFill>
              </a:defRPr>
            </a:pPr>
            <a:r>
              <a:t>Komanditní společnost</a:t>
            </a:r>
            <a:br/>
          </a:p>
        </p:txBody>
      </p:sp>
      <p:sp>
        <p:nvSpPr>
          <p:cNvPr id="113" name="Číslo snímku"/>
          <p:cNvSpPr txBox="1"/>
          <p:nvPr>
            <p:ph type="sldNum" sz="quarter" idx="4294967295"/>
          </p:nvPr>
        </p:nvSpPr>
        <p:spPr>
          <a:xfrm>
            <a:off x="8505418" y="6414760"/>
            <a:ext cx="181382" cy="24830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Nadpis 2"/>
          <p:cNvSpPr txBox="1"/>
          <p:nvPr>
            <p:ph type="title"/>
          </p:nvPr>
        </p:nvSpPr>
        <p:spPr>
          <a:xfrm>
            <a:off x="457200" y="693174"/>
            <a:ext cx="8229600" cy="724465"/>
          </a:xfrm>
          <a:prstGeom prst="rect">
            <a:avLst/>
          </a:prstGeom>
        </p:spPr>
        <p:txBody>
          <a:bodyPr/>
          <a:lstStyle>
            <a:lvl1pPr>
              <a:defRPr b="1" sz="4000">
                <a:solidFill>
                  <a:srgbClr val="D10202"/>
                </a:solidFill>
              </a:defRPr>
            </a:lvl1pPr>
          </a:lstStyle>
          <a:p>
            <a:pPr/>
            <a:r>
              <a:t>Osnova přednášky</a:t>
            </a:r>
          </a:p>
        </p:txBody>
      </p:sp>
      <p:sp>
        <p:nvSpPr>
          <p:cNvPr id="116" name="Zástupný symbol pro obsah 2"/>
          <p:cNvSpPr txBox="1"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2" marL="0" indent="896111" defTabSz="448055">
              <a:lnSpc>
                <a:spcPct val="90000"/>
              </a:lnSpc>
              <a:spcBef>
                <a:spcPts val="500"/>
              </a:spcBef>
              <a:buSzTx/>
              <a:buNone/>
              <a:defRPr sz="1568">
                <a:solidFill>
                  <a:srgbClr val="1F497D"/>
                </a:solidFill>
              </a:defRPr>
            </a:pPr>
          </a:p>
          <a:p>
            <a:pPr lvl="2" marL="0" indent="896111" defTabSz="448055">
              <a:lnSpc>
                <a:spcPct val="90000"/>
              </a:lnSpc>
              <a:spcBef>
                <a:spcPts val="500"/>
              </a:spcBef>
              <a:buSzTx/>
              <a:buNone/>
              <a:defRPr sz="1568">
                <a:solidFill>
                  <a:srgbClr val="1F497D"/>
                </a:solidFill>
              </a:defRPr>
            </a:pPr>
          </a:p>
          <a:p>
            <a:pPr lvl="2" marL="0" indent="896111" defTabSz="448055">
              <a:lnSpc>
                <a:spcPct val="90000"/>
              </a:lnSpc>
              <a:spcBef>
                <a:spcPts val="500"/>
              </a:spcBef>
              <a:buSzTx/>
              <a:buNone/>
              <a:defRPr sz="1568">
                <a:solidFill>
                  <a:srgbClr val="1F497D"/>
                </a:solidFill>
              </a:defRPr>
            </a:pPr>
          </a:p>
          <a:p>
            <a:pPr marL="336042" indent="-336042" defTabSz="448055">
              <a:lnSpc>
                <a:spcPct val="90000"/>
              </a:lnSpc>
              <a:spcBef>
                <a:spcPts val="800"/>
              </a:spcBef>
              <a:defRPr b="1" sz="3528"/>
            </a:pPr>
            <a:r>
              <a:t>Charakteristika k.s.</a:t>
            </a:r>
          </a:p>
          <a:p>
            <a:pPr marL="336042" indent="-336042" defTabSz="448055">
              <a:lnSpc>
                <a:spcPct val="90000"/>
              </a:lnSpc>
              <a:spcBef>
                <a:spcPts val="800"/>
              </a:spcBef>
              <a:defRPr b="1" sz="3528"/>
            </a:pPr>
            <a:r>
              <a:t>Založení a vznik k.s.</a:t>
            </a:r>
          </a:p>
          <a:p>
            <a:pPr marL="336042" indent="-336042" defTabSz="448055">
              <a:lnSpc>
                <a:spcPct val="90000"/>
              </a:lnSpc>
              <a:spcBef>
                <a:spcPts val="800"/>
              </a:spcBef>
              <a:defRPr b="1" sz="3528"/>
            </a:pPr>
            <a:r>
              <a:t>Zrušení a zánik k.s.</a:t>
            </a:r>
          </a:p>
          <a:p>
            <a:pPr marL="336042" indent="-336042" defTabSz="448055">
              <a:lnSpc>
                <a:spcPct val="90000"/>
              </a:lnSpc>
              <a:spcBef>
                <a:spcPts val="800"/>
              </a:spcBef>
              <a:defRPr b="1" sz="3528"/>
            </a:pPr>
            <a:r>
              <a:t>Společníci k.s.</a:t>
            </a:r>
          </a:p>
          <a:p>
            <a:pPr marL="336042" indent="-336042" defTabSz="448055">
              <a:lnSpc>
                <a:spcPct val="90000"/>
              </a:lnSpc>
              <a:spcBef>
                <a:spcPts val="800"/>
              </a:spcBef>
              <a:defRPr b="1" sz="3528"/>
            </a:pPr>
            <a:r>
              <a:t>Práva a povinnosti společníků k.s.</a:t>
            </a:r>
          </a:p>
          <a:p>
            <a:pPr marL="336042" indent="-336042" defTabSz="448055">
              <a:lnSpc>
                <a:spcPct val="90000"/>
              </a:lnSpc>
              <a:spcBef>
                <a:spcPts val="800"/>
              </a:spcBef>
              <a:defRPr b="1" sz="3528"/>
            </a:pPr>
            <a:r>
              <a:t>Dědění, přechod podílu ve k.s.</a:t>
            </a:r>
          </a:p>
        </p:txBody>
      </p:sp>
      <p:sp>
        <p:nvSpPr>
          <p:cNvPr id="117" name="Číslo snímku"/>
          <p:cNvSpPr txBox="1"/>
          <p:nvPr>
            <p:ph type="sldNum" sz="quarter" idx="4294967295"/>
          </p:nvPr>
        </p:nvSpPr>
        <p:spPr>
          <a:xfrm>
            <a:off x="8505418" y="6414760"/>
            <a:ext cx="181382" cy="24830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Nadpis 2"/>
          <p:cNvSpPr txBox="1"/>
          <p:nvPr>
            <p:ph type="title"/>
          </p:nvPr>
        </p:nvSpPr>
        <p:spPr>
          <a:xfrm>
            <a:off x="457200" y="693174"/>
            <a:ext cx="8229600" cy="724465"/>
          </a:xfrm>
          <a:prstGeom prst="rect">
            <a:avLst/>
          </a:prstGeom>
        </p:spPr>
        <p:txBody>
          <a:bodyPr/>
          <a:lstStyle>
            <a:lvl1pPr>
              <a:defRPr b="1" sz="4000">
                <a:solidFill>
                  <a:srgbClr val="FF0000"/>
                </a:solidFill>
              </a:defRPr>
            </a:lvl1pPr>
          </a:lstStyle>
          <a:p>
            <a:pPr/>
            <a:r>
              <a:t>K.s. – obecná charakteristika</a:t>
            </a:r>
          </a:p>
        </p:txBody>
      </p:sp>
      <p:sp>
        <p:nvSpPr>
          <p:cNvPr id="120" name="Zástupný symbol pro obsah 2"/>
          <p:cNvSpPr txBox="1"/>
          <p:nvPr>
            <p:ph type="body" idx="1"/>
          </p:nvPr>
        </p:nvSpPr>
        <p:spPr>
          <a:xfrm>
            <a:off x="457200" y="1600199"/>
            <a:ext cx="8229600" cy="5052062"/>
          </a:xfrm>
          <a:prstGeom prst="rect">
            <a:avLst/>
          </a:prstGeom>
        </p:spPr>
        <p:txBody>
          <a:bodyPr/>
          <a:lstStyle/>
          <a:p>
            <a:pPr lvl="2" marL="342900" indent="-342900">
              <a:buFontTx/>
              <a:buChar char="-"/>
            </a:pPr>
            <a:r>
              <a:t>společnost osobní hybridní</a:t>
            </a:r>
            <a:endParaRPr sz="2400"/>
          </a:p>
          <a:p>
            <a:pPr lvl="2" marL="342900" indent="-342900">
              <a:buFontTx/>
              <a:buChar char="-"/>
            </a:pPr>
            <a:r>
              <a:t>min. 2 společníci – komanditista a komplementář - může jít jak o fyzické, tak o právnické osoby.</a:t>
            </a:r>
            <a:endParaRPr b="1">
              <a:solidFill>
                <a:srgbClr val="1F497D"/>
              </a:solidFill>
            </a:endParaRPr>
          </a:p>
          <a:p>
            <a:pPr lvl="2" marL="342900" indent="-342900">
              <a:spcBef>
                <a:spcPts val="500"/>
              </a:spcBef>
              <a:buFontTx/>
              <a:buChar char="-"/>
            </a:pPr>
            <a:endParaRPr b="1">
              <a:solidFill>
                <a:srgbClr val="1F497D"/>
              </a:solidFill>
            </a:endParaRPr>
          </a:p>
          <a:p>
            <a:pPr lvl="3" marL="800100" indent="-342900">
              <a:spcBef>
                <a:spcPts val="600"/>
              </a:spcBef>
              <a:buFontTx/>
              <a:buChar char="-"/>
              <a:defRPr b="1" sz="2800"/>
            </a:pPr>
            <a:r>
              <a:t>komplementář </a:t>
            </a:r>
            <a:r>
              <a:rPr b="0"/>
              <a:t>- ručí za dluhy společnosti celým svým majetkem (neomezeně) </a:t>
            </a:r>
            <a:endParaRPr sz="2000"/>
          </a:p>
          <a:p>
            <a:pPr lvl="3" marL="800100" indent="-342900">
              <a:spcBef>
                <a:spcPts val="600"/>
              </a:spcBef>
              <a:buFontTx/>
              <a:buChar char="-"/>
              <a:defRPr b="1" sz="2800"/>
            </a:pPr>
            <a:r>
              <a:t>komanditista</a:t>
            </a:r>
            <a:r>
              <a:rPr b="0"/>
              <a:t> – ručí omezeně do výše svého nesplaceného vkladu </a:t>
            </a:r>
          </a:p>
        </p:txBody>
      </p:sp>
      <p:sp>
        <p:nvSpPr>
          <p:cNvPr id="121" name="Číslo snímku"/>
          <p:cNvSpPr txBox="1"/>
          <p:nvPr>
            <p:ph type="sldNum" sz="quarter" idx="4294967295"/>
          </p:nvPr>
        </p:nvSpPr>
        <p:spPr>
          <a:xfrm>
            <a:off x="8505418" y="6414760"/>
            <a:ext cx="181382" cy="24830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Nadpis 2"/>
          <p:cNvSpPr txBox="1"/>
          <p:nvPr>
            <p:ph type="title"/>
          </p:nvPr>
        </p:nvSpPr>
        <p:spPr>
          <a:xfrm>
            <a:off x="457200" y="144533"/>
            <a:ext cx="8229600" cy="724465"/>
          </a:xfrm>
          <a:prstGeom prst="rect">
            <a:avLst/>
          </a:prstGeom>
        </p:spPr>
        <p:txBody>
          <a:bodyPr/>
          <a:lstStyle>
            <a:lvl1pPr>
              <a:defRPr b="1" sz="4000">
                <a:solidFill>
                  <a:srgbClr val="FF0000"/>
                </a:solidFill>
              </a:defRPr>
            </a:lvl1pPr>
          </a:lstStyle>
          <a:p>
            <a:pPr/>
            <a:r>
              <a:t>K.s. založení a vznik</a:t>
            </a:r>
          </a:p>
        </p:txBody>
      </p:sp>
      <p:sp>
        <p:nvSpPr>
          <p:cNvPr id="124" name="Zástupný symbol pro obsah 2"/>
          <p:cNvSpPr txBox="1"/>
          <p:nvPr>
            <p:ph type="body" idx="1"/>
          </p:nvPr>
        </p:nvSpPr>
        <p:spPr>
          <a:xfrm>
            <a:off x="457200" y="1234439"/>
            <a:ext cx="8229600" cy="5623562"/>
          </a:xfrm>
          <a:prstGeom prst="rect">
            <a:avLst/>
          </a:prstGeom>
        </p:spPr>
        <p:txBody>
          <a:bodyPr/>
          <a:lstStyle/>
          <a:p>
            <a:pPr lvl="2" marL="0" indent="0" defTabSz="448055">
              <a:lnSpc>
                <a:spcPct val="80000"/>
              </a:lnSpc>
              <a:spcBef>
                <a:spcPts val="400"/>
              </a:spcBef>
              <a:buSzTx/>
              <a:buNone/>
              <a:defRPr b="1" sz="2058">
                <a:solidFill>
                  <a:srgbClr val="FF0000"/>
                </a:solidFill>
              </a:defRPr>
            </a:pPr>
            <a:r>
              <a:t>Založení: </a:t>
            </a:r>
            <a:r>
              <a:rPr b="0">
                <a:solidFill>
                  <a:srgbClr val="000000"/>
                </a:solidFill>
              </a:rPr>
              <a:t>společnost se zakládá </a:t>
            </a:r>
            <a:r>
              <a:t>společenskou smlouvou</a:t>
            </a:r>
            <a:r>
              <a:rPr b="0">
                <a:solidFill>
                  <a:srgbClr val="000000"/>
                </a:solidFill>
              </a:rPr>
              <a:t> (u v.o.s. </a:t>
            </a:r>
            <a:r>
              <a:rPr>
                <a:solidFill>
                  <a:srgbClr val="000000"/>
                </a:solidFill>
              </a:rPr>
              <a:t>nelze sepsat zakládací listinu – podmínkou jsou minimálně dvě osoby společníků</a:t>
            </a:r>
            <a:r>
              <a:rPr b="0">
                <a:solidFill>
                  <a:srgbClr val="000000"/>
                </a:solidFill>
              </a:rPr>
              <a:t>). </a:t>
            </a:r>
            <a:endParaRPr sz="2744"/>
          </a:p>
          <a:p>
            <a:pPr lvl="2" marL="0" indent="0" defTabSz="448055">
              <a:lnSpc>
                <a:spcPct val="80000"/>
              </a:lnSpc>
              <a:spcBef>
                <a:spcPts val="400"/>
              </a:spcBef>
              <a:buSzTx/>
              <a:buNone/>
              <a:defRPr b="1" sz="2058">
                <a:solidFill>
                  <a:srgbClr val="FF0000"/>
                </a:solidFill>
              </a:defRPr>
            </a:pPr>
            <a:r>
              <a:t>Společenská smlouva musí obsahovat:</a:t>
            </a:r>
            <a:endParaRPr sz="1764"/>
          </a:p>
          <a:p>
            <a:pPr lvl="2" marL="448055" indent="-448055" defTabSz="448055">
              <a:lnSpc>
                <a:spcPct val="80000"/>
              </a:lnSpc>
              <a:spcBef>
                <a:spcPts val="400"/>
              </a:spcBef>
              <a:defRPr b="1" sz="2058">
                <a:solidFill>
                  <a:srgbClr val="FF0000"/>
                </a:solidFill>
              </a:defRPr>
            </a:pPr>
            <a:r>
              <a:t>Firmu, </a:t>
            </a:r>
            <a:r>
              <a:rPr b="0">
                <a:solidFill>
                  <a:srgbClr val="000000"/>
                </a:solidFill>
              </a:rPr>
              <a:t>která obsahuje označení "</a:t>
            </a:r>
            <a:r>
              <a:t>komanditní společnost</a:t>
            </a:r>
            <a:r>
              <a:rPr b="0">
                <a:solidFill>
                  <a:srgbClr val="000000"/>
                </a:solidFill>
              </a:rPr>
              <a:t>", které může být nahrazeno zkratkou. "</a:t>
            </a:r>
            <a:r>
              <a:t>kom. spol.</a:t>
            </a:r>
            <a:r>
              <a:rPr b="0">
                <a:solidFill>
                  <a:srgbClr val="000000"/>
                </a:solidFill>
              </a:rPr>
              <a:t>" nebo "</a:t>
            </a:r>
            <a:r>
              <a:t>k. s</a:t>
            </a:r>
            <a:r>
              <a:rPr b="0">
                <a:solidFill>
                  <a:srgbClr val="000000"/>
                </a:solidFill>
              </a:rPr>
              <a:t>.".. u</a:t>
            </a:r>
            <a:r>
              <a:rPr>
                <a:solidFill>
                  <a:srgbClr val="000000"/>
                </a:solidFill>
              </a:rPr>
              <a:t>Komanditista, jehož jméno je uvedeno ve firmě, ručí za dluhy společnosti jako komplementář,</a:t>
            </a:r>
            <a:endParaRPr sz="1764"/>
          </a:p>
          <a:p>
            <a:pPr lvl="2" marL="448055" indent="-448055" defTabSz="448055">
              <a:lnSpc>
                <a:spcPct val="80000"/>
              </a:lnSpc>
              <a:spcBef>
                <a:spcPts val="400"/>
              </a:spcBef>
              <a:defRPr sz="2058"/>
            </a:pPr>
            <a:r>
              <a:t>určení</a:t>
            </a:r>
            <a:r>
              <a:rPr b="1">
                <a:solidFill>
                  <a:srgbClr val="FF0000"/>
                </a:solidFill>
              </a:rPr>
              <a:t>, kdo komanditista a kdo komplementář a výši vkladu </a:t>
            </a:r>
            <a:r>
              <a:t>každého komanditisty. </a:t>
            </a:r>
            <a:endParaRPr sz="1764"/>
          </a:p>
          <a:p>
            <a:pPr lvl="2" marL="448055" indent="-448055" defTabSz="448055">
              <a:lnSpc>
                <a:spcPct val="80000"/>
              </a:lnSpc>
              <a:spcBef>
                <a:spcPts val="400"/>
              </a:spcBef>
              <a:defRPr b="1" sz="2058"/>
            </a:pPr>
            <a:r>
              <a:t>předmět podnikání </a:t>
            </a:r>
            <a:r>
              <a:rPr b="0"/>
              <a:t>nebo údaj, že byla založena za účelem správy vlastního majetku, </a:t>
            </a:r>
            <a:endParaRPr sz="2744"/>
          </a:p>
          <a:p>
            <a:pPr lvl="2" marL="448055" indent="-448055" defTabSz="448055">
              <a:lnSpc>
                <a:spcPct val="80000"/>
              </a:lnSpc>
              <a:spcBef>
                <a:spcPts val="400"/>
              </a:spcBef>
              <a:defRPr b="1" sz="2058"/>
            </a:pPr>
            <a:r>
              <a:t>určení společníků </a:t>
            </a:r>
            <a:r>
              <a:rPr b="0"/>
              <a:t>uvedením jména a bydliště nebo sídla, uvedení sídla společnosti (postačí město). </a:t>
            </a:r>
            <a:endParaRPr sz="2744"/>
          </a:p>
          <a:p>
            <a:pPr lvl="2" marL="0" indent="0" defTabSz="448055">
              <a:lnSpc>
                <a:spcPct val="80000"/>
              </a:lnSpc>
              <a:spcBef>
                <a:spcPts val="400"/>
              </a:spcBef>
              <a:buSzTx/>
              <a:buNone/>
              <a:defRPr sz="2744"/>
            </a:pPr>
          </a:p>
          <a:p>
            <a:pPr lvl="2" marL="0" indent="0" defTabSz="448055">
              <a:lnSpc>
                <a:spcPct val="80000"/>
              </a:lnSpc>
              <a:spcBef>
                <a:spcPts val="400"/>
              </a:spcBef>
              <a:buSzTx/>
              <a:buNone/>
              <a:defRPr sz="2058"/>
            </a:pPr>
            <a:r>
              <a:t>Společenská smlouva musí být </a:t>
            </a:r>
            <a:r>
              <a:rPr b="1">
                <a:solidFill>
                  <a:srgbClr val="FF0000"/>
                </a:solidFill>
              </a:rPr>
              <a:t>sepsána v písemné formě. </a:t>
            </a:r>
            <a:endParaRPr b="1" sz="2744">
              <a:solidFill>
                <a:srgbClr val="FF0000"/>
              </a:solidFill>
            </a:endParaRPr>
          </a:p>
          <a:p>
            <a:pPr lvl="2" marL="0" indent="0" defTabSz="448055">
              <a:lnSpc>
                <a:spcPct val="80000"/>
              </a:lnSpc>
              <a:spcBef>
                <a:spcPts val="400"/>
              </a:spcBef>
              <a:buSzTx/>
              <a:buNone/>
              <a:defRPr b="1" sz="2744">
                <a:solidFill>
                  <a:srgbClr val="FF0000"/>
                </a:solidFill>
              </a:defRPr>
            </a:pPr>
          </a:p>
          <a:p>
            <a:pPr lvl="2" marL="0" indent="0" defTabSz="448055">
              <a:lnSpc>
                <a:spcPct val="80000"/>
              </a:lnSpc>
              <a:spcBef>
                <a:spcPts val="400"/>
              </a:spcBef>
              <a:buSzTx/>
              <a:buNone/>
              <a:defRPr b="1" sz="2058">
                <a:solidFill>
                  <a:srgbClr val="FF0000"/>
                </a:solidFill>
              </a:defRPr>
            </a:pPr>
            <a:r>
              <a:t>Vznik: </a:t>
            </a:r>
            <a:r>
              <a:rPr>
                <a:solidFill>
                  <a:srgbClr val="000000"/>
                </a:solidFill>
              </a:rPr>
              <a:t>zápisem do obchodního rejstříku </a:t>
            </a:r>
            <a:r>
              <a:rPr b="0">
                <a:solidFill>
                  <a:srgbClr val="000000"/>
                </a:solidFill>
              </a:rPr>
              <a:t>(konstitutivní účinky zápisu)</a:t>
            </a:r>
          </a:p>
        </p:txBody>
      </p:sp>
      <p:sp>
        <p:nvSpPr>
          <p:cNvPr id="125" name="Číslo snímku"/>
          <p:cNvSpPr txBox="1"/>
          <p:nvPr>
            <p:ph type="sldNum" sz="quarter" idx="4294967295"/>
          </p:nvPr>
        </p:nvSpPr>
        <p:spPr>
          <a:xfrm>
            <a:off x="8505418" y="6414760"/>
            <a:ext cx="181382" cy="24830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Nadpis 2"/>
          <p:cNvSpPr txBox="1"/>
          <p:nvPr>
            <p:ph type="title"/>
          </p:nvPr>
        </p:nvSpPr>
        <p:spPr>
          <a:xfrm>
            <a:off x="457200" y="-1"/>
            <a:ext cx="8229600" cy="724466"/>
          </a:xfrm>
          <a:prstGeom prst="rect">
            <a:avLst/>
          </a:prstGeom>
        </p:spPr>
        <p:txBody>
          <a:bodyPr/>
          <a:lstStyle>
            <a:lvl1pPr>
              <a:defRPr b="1" sz="4000">
                <a:solidFill>
                  <a:srgbClr val="FF0000"/>
                </a:solidFill>
              </a:defRPr>
            </a:lvl1pPr>
          </a:lstStyle>
          <a:p>
            <a:pPr/>
            <a:r>
              <a:t>K.s. – zrušení a zánik</a:t>
            </a:r>
          </a:p>
        </p:txBody>
      </p:sp>
      <p:sp>
        <p:nvSpPr>
          <p:cNvPr id="128" name="Zástupný symbol pro obsah 2"/>
          <p:cNvSpPr txBox="1"/>
          <p:nvPr>
            <p:ph type="body" idx="1"/>
          </p:nvPr>
        </p:nvSpPr>
        <p:spPr>
          <a:xfrm>
            <a:off x="457200" y="1055405"/>
            <a:ext cx="8229600" cy="5802596"/>
          </a:xfrm>
          <a:prstGeom prst="rect">
            <a:avLst/>
          </a:prstGeom>
        </p:spPr>
        <p:txBody>
          <a:bodyPr/>
          <a:lstStyle/>
          <a:p>
            <a:pPr lvl="2" marL="0" indent="0">
              <a:spcBef>
                <a:spcPts val="600"/>
              </a:spcBef>
              <a:buSzTx/>
              <a:buNone/>
              <a:defRPr b="1" sz="2800">
                <a:solidFill>
                  <a:srgbClr val="FF0000"/>
                </a:solidFill>
              </a:defRPr>
            </a:pPr>
            <a:r>
              <a:t>Zrušení: </a:t>
            </a:r>
          </a:p>
          <a:p>
            <a:pPr lvl="2" marL="457200" indent="-457200">
              <a:spcBef>
                <a:spcPts val="600"/>
              </a:spcBef>
              <a:defRPr sz="2800"/>
            </a:pPr>
            <a:r>
              <a:t>u komplementářů se použije úprava pro v.o.s., u komanditisty není překážkou prohlášení konkursu, zrušení konkursu pro nedostatek majetku, schválení oddlužení ani výkon rozhodnutí postižením podílu (exekuce), ani smrt nebo zánik komanditisty </a:t>
            </a:r>
            <a:endParaRPr sz="2400"/>
          </a:p>
          <a:p>
            <a:pPr lvl="2" marL="0" indent="0">
              <a:spcBef>
                <a:spcPts val="600"/>
              </a:spcBef>
              <a:buSzTx/>
              <a:buNone/>
              <a:defRPr b="1" sz="2800">
                <a:solidFill>
                  <a:srgbClr val="FF0000"/>
                </a:solidFill>
              </a:defRPr>
            </a:pPr>
            <a:r>
              <a:t>Zánik: </a:t>
            </a:r>
          </a:p>
          <a:p>
            <a:pPr lvl="2" marL="457200" indent="-457200">
              <a:spcBef>
                <a:spcPts val="600"/>
              </a:spcBef>
              <a:defRPr sz="2800"/>
            </a:pPr>
            <a:r>
              <a:t>výmazem z obchodního rejstříku (konstitutivní účinek)</a:t>
            </a:r>
          </a:p>
        </p:txBody>
      </p:sp>
      <p:sp>
        <p:nvSpPr>
          <p:cNvPr id="129" name="Číslo snímku"/>
          <p:cNvSpPr txBox="1"/>
          <p:nvPr>
            <p:ph type="sldNum" sz="quarter" idx="4294967295"/>
          </p:nvPr>
        </p:nvSpPr>
        <p:spPr>
          <a:xfrm>
            <a:off x="8505418" y="6414760"/>
            <a:ext cx="181382" cy="24830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Nadpis 1"/>
          <p:cNvSpPr txBox="1"/>
          <p:nvPr>
            <p:ph type="title"/>
          </p:nvPr>
        </p:nvSpPr>
        <p:spPr>
          <a:xfrm>
            <a:off x="457200" y="46038"/>
            <a:ext cx="8229600" cy="959802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FF0000"/>
                </a:solidFill>
              </a:defRPr>
            </a:lvl1pPr>
          </a:lstStyle>
          <a:p>
            <a:pPr/>
            <a:r>
              <a:t>Společníci k.s.</a:t>
            </a:r>
          </a:p>
        </p:txBody>
      </p:sp>
      <p:sp>
        <p:nvSpPr>
          <p:cNvPr id="132" name="Zástupný symbol pro obsah 2"/>
          <p:cNvSpPr txBox="1"/>
          <p:nvPr>
            <p:ph type="body" idx="1"/>
          </p:nvPr>
        </p:nvSpPr>
        <p:spPr>
          <a:xfrm>
            <a:off x="457200" y="1005839"/>
            <a:ext cx="8229600" cy="5852162"/>
          </a:xfrm>
          <a:prstGeom prst="rect">
            <a:avLst/>
          </a:prstGeom>
        </p:spPr>
        <p:txBody>
          <a:bodyPr/>
          <a:lstStyle/>
          <a:p>
            <a:pPr>
              <a:buFontTx/>
              <a:buChar char="-"/>
            </a:pPr>
            <a:r>
              <a:t>jak FO, tak PO</a:t>
            </a:r>
          </a:p>
          <a:p>
            <a:pPr marL="514350" indent="-514350">
              <a:buFontTx/>
              <a:buAutoNum type="arabicPeriod" startAt="1"/>
              <a:defRPr b="1">
                <a:solidFill>
                  <a:srgbClr val="FF0000"/>
                </a:solidFill>
              </a:defRPr>
            </a:pPr>
            <a:r>
              <a:t>Komplementáři</a:t>
            </a:r>
          </a:p>
          <a:p>
            <a:pPr lvl="1" marL="742950" indent="-285750">
              <a:spcBef>
                <a:spcPts val="600"/>
              </a:spcBef>
              <a:defRPr sz="2800"/>
            </a:pPr>
            <a:r>
              <a:t>společníci jako u v.o.s. (svou vlastní činností realizují účel, ručí neomezeně za závazky,…), jsou statutárnímu orgány společnosti, </a:t>
            </a:r>
          </a:p>
          <a:p>
            <a:pPr lvl="1" marL="742950" indent="-285750">
              <a:spcBef>
                <a:spcPts val="600"/>
              </a:spcBef>
              <a:defRPr b="1" sz="2800">
                <a:solidFill>
                  <a:srgbClr val="FF0000"/>
                </a:solidFill>
              </a:defRPr>
            </a:pPr>
            <a:r>
              <a:t>zisk se dělí rovným dílem mezi společnost a komplementáře, totéž platí o ztrátě</a:t>
            </a:r>
            <a:r>
              <a:rPr b="0">
                <a:solidFill>
                  <a:srgbClr val="000000"/>
                </a:solidFill>
              </a:rPr>
              <a:t> (společenská smlouva může určit jinak). </a:t>
            </a:r>
          </a:p>
        </p:txBody>
      </p:sp>
      <p:sp>
        <p:nvSpPr>
          <p:cNvPr id="133" name="Číslo snímku"/>
          <p:cNvSpPr txBox="1"/>
          <p:nvPr>
            <p:ph type="sldNum" sz="quarter" idx="4294967295"/>
          </p:nvPr>
        </p:nvSpPr>
        <p:spPr>
          <a:xfrm>
            <a:off x="8505418" y="6414760"/>
            <a:ext cx="181382" cy="24830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Nadpis 1"/>
          <p:cNvSpPr txBox="1"/>
          <p:nvPr>
            <p:ph type="title"/>
          </p:nvPr>
        </p:nvSpPr>
        <p:spPr>
          <a:xfrm>
            <a:off x="457200" y="46038"/>
            <a:ext cx="8229600" cy="959802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FF0000"/>
                </a:solidFill>
              </a:defRPr>
            </a:lvl1pPr>
          </a:lstStyle>
          <a:p>
            <a:pPr/>
            <a:r>
              <a:t>Společníci k.s.</a:t>
            </a:r>
          </a:p>
        </p:txBody>
      </p:sp>
      <p:sp>
        <p:nvSpPr>
          <p:cNvPr id="136" name="Zástupný symbol pro obsah 2"/>
          <p:cNvSpPr txBox="1"/>
          <p:nvPr>
            <p:ph type="body" idx="1"/>
          </p:nvPr>
        </p:nvSpPr>
        <p:spPr>
          <a:xfrm>
            <a:off x="457200" y="1005839"/>
            <a:ext cx="8229600" cy="5852162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90000"/>
              </a:lnSpc>
              <a:spcBef>
                <a:spcPts val="600"/>
              </a:spcBef>
              <a:buSzTx/>
              <a:buNone/>
              <a:defRPr b="1" sz="2900">
                <a:solidFill>
                  <a:srgbClr val="FF0000"/>
                </a:solidFill>
              </a:defRPr>
            </a:pPr>
            <a:r>
              <a:t>2. Komanditisté </a:t>
            </a:r>
          </a:p>
          <a:p>
            <a:pPr lvl="1" marL="742950" indent="-285750">
              <a:lnSpc>
                <a:spcPct val="90000"/>
              </a:lnSpc>
              <a:spcBef>
                <a:spcPts val="600"/>
              </a:spcBef>
              <a:defRPr sz="2500"/>
            </a:pPr>
            <a:r>
              <a:t>účast na společnosti se omezuje na </a:t>
            </a:r>
            <a:r>
              <a:rPr b="1">
                <a:solidFill>
                  <a:srgbClr val="FF0000"/>
                </a:solidFill>
              </a:rPr>
              <a:t>povinný vklad do základního kapitálu</a:t>
            </a:r>
            <a:r>
              <a:t> (</a:t>
            </a:r>
            <a:r>
              <a:rPr b="1">
                <a:solidFill>
                  <a:srgbClr val="FF0000"/>
                </a:solidFill>
              </a:rPr>
              <a:t>zákon nestanovuje žádnou minimální hranici </a:t>
            </a:r>
            <a:r>
              <a:t>ani způsob splacení vkladů – toto určí společenská smlouva)</a:t>
            </a:r>
          </a:p>
          <a:p>
            <a:pPr lvl="1" marL="742950" indent="-285750">
              <a:lnSpc>
                <a:spcPct val="90000"/>
              </a:lnSpc>
              <a:spcBef>
                <a:spcPts val="600"/>
              </a:spcBef>
              <a:defRPr b="1" sz="2500">
                <a:solidFill>
                  <a:srgbClr val="FF0000"/>
                </a:solidFill>
              </a:defRPr>
            </a:pPr>
            <a:r>
              <a:t>ručí omezeně- </a:t>
            </a:r>
            <a:r>
              <a:rPr b="0">
                <a:solidFill>
                  <a:srgbClr val="000000"/>
                </a:solidFill>
              </a:rPr>
              <a:t>do výše svého nesplaceného vkladu podle stavu zápisu v obchodním rejstříku,</a:t>
            </a:r>
          </a:p>
          <a:p>
            <a:pPr lvl="1" marL="742950" indent="-285750">
              <a:lnSpc>
                <a:spcPct val="90000"/>
              </a:lnSpc>
              <a:spcBef>
                <a:spcPts val="600"/>
              </a:spcBef>
              <a:defRPr sz="2500"/>
            </a:pPr>
            <a:r>
              <a:t>může být sjednána tzv. </a:t>
            </a:r>
            <a:r>
              <a:rPr b="1">
                <a:solidFill>
                  <a:srgbClr val="FF0000"/>
                </a:solidFill>
              </a:rPr>
              <a:t>komanditní suma </a:t>
            </a:r>
            <a:r>
              <a:t>– výše částky do které ručí komanditista, je vyšší než jeho vklad</a:t>
            </a:r>
          </a:p>
          <a:p>
            <a:pPr lvl="1" marL="742950" indent="-285750">
              <a:lnSpc>
                <a:spcPct val="90000"/>
              </a:lnSpc>
              <a:spcBef>
                <a:spcPts val="600"/>
              </a:spcBef>
              <a:defRPr b="1" sz="2500">
                <a:solidFill>
                  <a:srgbClr val="FF0000"/>
                </a:solidFill>
              </a:defRPr>
            </a:pPr>
            <a:r>
              <a:t>ztrátu </a:t>
            </a:r>
            <a:r>
              <a:rPr b="0">
                <a:solidFill>
                  <a:srgbClr val="000000"/>
                </a:solidFill>
              </a:rPr>
              <a:t> komanditisté </a:t>
            </a:r>
            <a:r>
              <a:rPr>
                <a:solidFill>
                  <a:srgbClr val="000000"/>
                </a:solidFill>
              </a:rPr>
              <a:t>zásadně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t>nenesou,</a:t>
            </a:r>
            <a:r>
              <a:rPr b="0">
                <a:solidFill>
                  <a:srgbClr val="000000"/>
                </a:solidFill>
              </a:rPr>
              <a:t> jen v případě, že společenská smlouva určí, že komanditisté ručí </a:t>
            </a:r>
            <a:r>
              <a:t>max. do výše komanditní sumy</a:t>
            </a:r>
            <a:r>
              <a:rPr b="0">
                <a:solidFill>
                  <a:srgbClr val="000000"/>
                </a:solidFill>
              </a:rPr>
              <a:t>, </a:t>
            </a:r>
          </a:p>
          <a:p>
            <a:pPr lvl="1" marL="742950" indent="-285750">
              <a:lnSpc>
                <a:spcPct val="90000"/>
              </a:lnSpc>
              <a:spcBef>
                <a:spcPts val="600"/>
              </a:spcBef>
              <a:defRPr b="1" sz="2500">
                <a:solidFill>
                  <a:srgbClr val="FF0000"/>
                </a:solidFill>
              </a:defRPr>
            </a:pPr>
            <a:r>
              <a:t>zisk, </a:t>
            </a:r>
            <a:r>
              <a:rPr b="0">
                <a:solidFill>
                  <a:srgbClr val="000000"/>
                </a:solidFill>
              </a:rPr>
              <a:t>který </a:t>
            </a:r>
            <a:r>
              <a:rPr b="0"/>
              <a:t>připadá společnosti, </a:t>
            </a:r>
            <a:r>
              <a:rPr b="0">
                <a:solidFill>
                  <a:srgbClr val="000000"/>
                </a:solidFill>
              </a:rPr>
              <a:t>se poté </a:t>
            </a:r>
            <a:r>
              <a:rPr>
                <a:solidFill>
                  <a:srgbClr val="000000"/>
                </a:solidFill>
              </a:rPr>
              <a:t>po zdanění dělí mezi komanditisty podle výše jejich podílů, </a:t>
            </a:r>
          </a:p>
        </p:txBody>
      </p:sp>
      <p:sp>
        <p:nvSpPr>
          <p:cNvPr id="137" name="Číslo snímku"/>
          <p:cNvSpPr txBox="1"/>
          <p:nvPr>
            <p:ph type="sldNum" sz="quarter" idx="4294967295"/>
          </p:nvPr>
        </p:nvSpPr>
        <p:spPr>
          <a:xfrm>
            <a:off x="8505418" y="6414760"/>
            <a:ext cx="181382" cy="24830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Nadpis 1"/>
          <p:cNvSpPr txBox="1"/>
          <p:nvPr>
            <p:ph type="title"/>
          </p:nvPr>
        </p:nvSpPr>
        <p:spPr>
          <a:xfrm>
            <a:off x="457200" y="46037"/>
            <a:ext cx="8229600" cy="1143001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FF0000"/>
                </a:solidFill>
              </a:defRPr>
            </a:lvl1pPr>
          </a:lstStyle>
          <a:p>
            <a:pPr/>
            <a:r>
              <a:t>Dědění, přechod podílu u k.s.</a:t>
            </a:r>
          </a:p>
        </p:txBody>
      </p:sp>
      <p:sp>
        <p:nvSpPr>
          <p:cNvPr id="140" name="Zástupný symbol pro obsah 2"/>
          <p:cNvSpPr txBox="1"/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600"/>
              </a:spcBef>
              <a:defRPr b="1" sz="2900">
                <a:solidFill>
                  <a:srgbClr val="FF0000"/>
                </a:solidFill>
              </a:defRPr>
            </a:pPr>
            <a:r>
              <a:t>smrt</a:t>
            </a:r>
            <a:r>
              <a:rPr>
                <a:solidFill>
                  <a:srgbClr val="000000"/>
                </a:solidFill>
              </a:rPr>
              <a:t>í</a:t>
            </a:r>
            <a:r>
              <a:t> komanditisty </a:t>
            </a:r>
            <a:r>
              <a:rPr b="0">
                <a:solidFill>
                  <a:srgbClr val="000000"/>
                </a:solidFill>
              </a:rPr>
              <a:t>se </a:t>
            </a:r>
            <a:r>
              <a:rPr>
                <a:solidFill>
                  <a:srgbClr val="000000"/>
                </a:solidFill>
              </a:rPr>
              <a:t>společnost neruší </a:t>
            </a:r>
            <a:r>
              <a:rPr b="0">
                <a:solidFill>
                  <a:srgbClr val="000000"/>
                </a:solidFill>
              </a:rPr>
              <a:t>a jeho podíl se dědí; společenská smlouva může dědění vyloučit, dědicům pak náleží vypořádací podíl; </a:t>
            </a:r>
          </a:p>
          <a:p>
            <a:pPr>
              <a:spcBef>
                <a:spcPts val="600"/>
              </a:spcBef>
              <a:defRPr sz="2900"/>
            </a:pPr>
            <a:r>
              <a:t>na komplementáře se přiměřeně vztahují ustanovení o vos </a:t>
            </a:r>
          </a:p>
          <a:p>
            <a:pPr lvl="1" marL="742950" indent="-285750">
              <a:spcBef>
                <a:spcPts val="600"/>
              </a:spcBef>
              <a:defRPr sz="2500"/>
            </a:pPr>
            <a:r>
              <a:t>1. smrtí společníka se společnost zásadně zrušuje, ledaže společenská smlouva připouští dědění podílu a podíl zůstavitele zdědil jeho dědic. </a:t>
            </a:r>
          </a:p>
          <a:p>
            <a:pPr lvl="1" marL="742950" indent="-285750">
              <a:spcBef>
                <a:spcPts val="600"/>
              </a:spcBef>
              <a:defRPr sz="2500"/>
            </a:pPr>
            <a:r>
              <a:t>2. zánik právnické osoby, která je společníkem – přechod možný pokud jej společenská smlouva výslovně připouští</a:t>
            </a:r>
          </a:p>
        </p:txBody>
      </p:sp>
      <p:sp>
        <p:nvSpPr>
          <p:cNvPr id="141" name="Číslo snímku"/>
          <p:cNvSpPr txBox="1"/>
          <p:nvPr>
            <p:ph type="sldNum" sz="quarter" idx="4294967295"/>
          </p:nvPr>
        </p:nvSpPr>
        <p:spPr>
          <a:xfrm>
            <a:off x="8505418" y="6414760"/>
            <a:ext cx="181382" cy="24830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Nadpis 2"/>
          <p:cNvSpPr txBox="1"/>
          <p:nvPr>
            <p:ph type="title"/>
          </p:nvPr>
        </p:nvSpPr>
        <p:spPr>
          <a:xfrm>
            <a:off x="457200" y="693174"/>
            <a:ext cx="8229600" cy="724465"/>
          </a:xfrm>
          <a:prstGeom prst="rect">
            <a:avLst/>
          </a:prstGeom>
        </p:spPr>
        <p:txBody>
          <a:bodyPr/>
          <a:lstStyle/>
          <a:p>
            <a:pPr>
              <a:defRPr b="1" sz="4000">
                <a:solidFill>
                  <a:srgbClr val="D10202"/>
                </a:solidFill>
              </a:defRPr>
            </a:pPr>
          </a:p>
        </p:txBody>
      </p:sp>
      <p:sp>
        <p:nvSpPr>
          <p:cNvPr id="144" name="Zástupný symbol pro obsah 2"/>
          <p:cNvSpPr txBox="1"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marL="0" indent="0" algn="ctr">
              <a:spcBef>
                <a:spcPts val="0"/>
              </a:spcBef>
              <a:buSzTx/>
              <a:buNone/>
              <a:defRPr b="1" sz="6000">
                <a:solidFill>
                  <a:srgbClr val="D10202"/>
                </a:solidFill>
              </a:defRPr>
            </a:pPr>
          </a:p>
          <a:p>
            <a:pPr marL="0" indent="0" algn="ctr">
              <a:spcBef>
                <a:spcPts val="0"/>
              </a:spcBef>
              <a:buSzTx/>
              <a:buNone/>
              <a:defRPr b="1" sz="6000">
                <a:solidFill>
                  <a:srgbClr val="D10202"/>
                </a:solidFill>
              </a:defRPr>
            </a:pPr>
            <a:r>
              <a:t>Děkuji za pozornost!</a:t>
            </a:r>
          </a:p>
        </p:txBody>
      </p:sp>
      <p:sp>
        <p:nvSpPr>
          <p:cNvPr id="145" name="Číslo snímku"/>
          <p:cNvSpPr txBox="1"/>
          <p:nvPr>
            <p:ph type="sldNum" sz="quarter" idx="4294967295"/>
          </p:nvPr>
        </p:nvSpPr>
        <p:spPr>
          <a:xfrm>
            <a:off x="8505418" y="6414760"/>
            <a:ext cx="181382" cy="24830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Propedeutický seminář 2013_fin">
  <a:themeElements>
    <a:clrScheme name="Propedeutický seminář 2013_fin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Propedeutický seminář 2013_fin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Propedeutický seminář 2013_fi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Propedeutický seminář 2013_fin">
  <a:themeElements>
    <a:clrScheme name="Propedeutický seminář 2013_fin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Propedeutický seminář 2013_fin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Propedeutický seminář 2013_fi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