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545" r:id="rId3"/>
    <p:sldId id="579" r:id="rId4"/>
    <p:sldId id="544" r:id="rId5"/>
    <p:sldId id="543" r:id="rId6"/>
    <p:sldId id="542" r:id="rId7"/>
    <p:sldId id="541" r:id="rId8"/>
    <p:sldId id="540" r:id="rId9"/>
    <p:sldId id="547" r:id="rId10"/>
    <p:sldId id="539" r:id="rId11"/>
    <p:sldId id="538" r:id="rId12"/>
    <p:sldId id="537" r:id="rId13"/>
    <p:sldId id="548" r:id="rId14"/>
    <p:sldId id="549" r:id="rId15"/>
    <p:sldId id="556" r:id="rId16"/>
    <p:sldId id="573" r:id="rId17"/>
    <p:sldId id="555" r:id="rId18"/>
    <p:sldId id="553" r:id="rId19"/>
    <p:sldId id="552" r:id="rId20"/>
    <p:sldId id="551" r:id="rId21"/>
    <p:sldId id="578" r:id="rId22"/>
    <p:sldId id="533" r:id="rId23"/>
    <p:sldId id="572" r:id="rId24"/>
    <p:sldId id="571" r:id="rId25"/>
    <p:sldId id="577" r:id="rId26"/>
    <p:sldId id="581" r:id="rId2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7" userDrawn="1">
          <p15:clr>
            <a:srgbClr val="A4A3A4"/>
          </p15:clr>
        </p15:guide>
        <p15:guide id="2" pos="4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D10202"/>
    <a:srgbClr val="99FF99"/>
    <a:srgbClr val="D50202"/>
    <a:srgbClr val="CCFF99"/>
    <a:srgbClr val="99FFCC"/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807" autoAdjust="0"/>
  </p:normalViewPr>
  <p:slideViewPr>
    <p:cSldViewPr snapToGrid="0" snapToObjects="1">
      <p:cViewPr varScale="1">
        <p:scale>
          <a:sx n="81" d="100"/>
          <a:sy n="81" d="100"/>
        </p:scale>
        <p:origin x="1266" y="96"/>
      </p:cViewPr>
      <p:guideLst>
        <p:guide orient="horz" pos="3317"/>
        <p:guide pos="499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48"/>
    </p:cViewPr>
  </p:sorterViewPr>
  <p:notesViewPr>
    <p:cSldViewPr snapToGrid="0" snapToObjects="1"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00B-6DB9-4E6E-8308-1B81A615A0C7}" type="datetimeFigureOut">
              <a:rPr lang="cs-CZ" smtClean="0"/>
              <a:t>16.05.2025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A3FD-3C58-4BC6-86FC-A8729BC073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71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16.05.2025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4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350" y="2566220"/>
            <a:ext cx="7741501" cy="1967679"/>
          </a:xfrm>
          <a:noFill/>
        </p:spPr>
        <p:txBody>
          <a:bodyPr lIns="0" tIns="0" rIns="0" bIns="0" anchor="t" anchorCtr="0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TRENDY V MARKETINGOVÁ KOMUNIKACI  (YTMK)</a:t>
            </a:r>
            <a:b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b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1. přednáška</a:t>
            </a:r>
            <a:b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Téma: Komunikační mix</a:t>
            </a:r>
            <a:b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en-US" sz="3300" dirty="0">
              <a:solidFill>
                <a:srgbClr val="D1020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8350" y="5174395"/>
            <a:ext cx="3333274" cy="10353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400" dirty="0">
                <a:cs typeface="Arial"/>
              </a:rPr>
              <a:t>PhDr. Ing. Mgr. Renáta Pavlíčková, MBA</a:t>
            </a:r>
          </a:p>
          <a:p>
            <a:pPr algn="l"/>
            <a:r>
              <a:rPr lang="cs-CZ" sz="1400" dirty="0">
                <a:cs typeface="Arial"/>
              </a:rPr>
              <a:t>renata.pavlickova@mvso.cz</a:t>
            </a:r>
          </a:p>
          <a:p>
            <a:pPr algn="l"/>
            <a:endParaRPr lang="cs-CZ" sz="1400" dirty="0">
              <a:cs typeface="Arial"/>
            </a:endParaRPr>
          </a:p>
          <a:p>
            <a:pPr algn="l"/>
            <a:r>
              <a:rPr lang="cs-CZ" sz="1400" dirty="0">
                <a:cs typeface="Arial"/>
              </a:rPr>
              <a:t>Olomouc, </a:t>
            </a:r>
            <a:r>
              <a:rPr lang="cs-CZ" sz="1400">
                <a:cs typeface="Arial"/>
              </a:rPr>
              <a:t>LS 2024/2025</a:t>
            </a:r>
            <a:endParaRPr lang="en-US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Faktory ovlivňující marketingovou komunikaci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dirty="0"/>
              <a:t>Výběr konkrétních nástrojů marketingové komunikace ovlivňuje celá řada faktorů.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600" dirty="0"/>
              <a:t>Před výběrem konkrétních nástrojů a jejich vzájemnou integrací je nutné si položit základní otázky: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produkt v ziskovém nebo neziskovém sektoru?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intenzita konkurence vysoká nebo nízká?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geografický dosah produktu velký nebo malý?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Existují v daném odvětví zvyklosti, které předurčují nástroje marketingové komunikace?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úroveň znalostí a zkušeností manažerů v této oblasti vysoká nebo nízká?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Složky komunikačního mixu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24" y="1371087"/>
            <a:ext cx="6787274" cy="475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5554640" y="2902460"/>
            <a:ext cx="1542196" cy="941699"/>
          </a:xfrm>
          <a:prstGeom prst="roundRect">
            <a:avLst/>
          </a:prstGeom>
          <a:solidFill>
            <a:srgbClr val="00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Marketingová komunikace</a:t>
            </a:r>
          </a:p>
        </p:txBody>
      </p:sp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Sdělení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079" y="1426190"/>
            <a:ext cx="6308679" cy="473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Sdělení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98" y="1404890"/>
            <a:ext cx="6295030" cy="472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903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Cílová skupina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658" y="1425361"/>
            <a:ext cx="6267735" cy="470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206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Míra povědomí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841" y="1363947"/>
            <a:ext cx="6349621" cy="476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30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Míra povědomí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99" y="1428754"/>
            <a:ext cx="6240438" cy="468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751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 firmy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546" y="1466305"/>
            <a:ext cx="6213144" cy="46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30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Marketingový pracovník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606" y="1361363"/>
            <a:ext cx="6359857" cy="476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30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Stadia připravenosti ke koupi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99" y="1312768"/>
            <a:ext cx="6417860" cy="481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30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9" y="803558"/>
            <a:ext cx="8584441" cy="541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65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Sdělení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95" y="1419367"/>
            <a:ext cx="6275728" cy="470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30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zprávy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Rozumový apel</a:t>
            </a:r>
          </a:p>
          <a:p>
            <a:pPr lvl="0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Emoční apel</a:t>
            </a:r>
          </a:p>
          <a:p>
            <a:pPr lvl="0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Morální apel</a:t>
            </a:r>
            <a:endParaRPr lang="cs-CZ" sz="2000" dirty="0"/>
          </a:p>
          <a:p>
            <a:pPr>
              <a:lnSpc>
                <a:spcPct val="2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70680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Životní cyklus produktu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4093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Životní cyklus produktu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„Život“ výrobku v podniku od fáze zavedení produktu na trh až po útlum zájmu o produkt a jeho stažení z trhu.</a:t>
            </a:r>
            <a:endParaRPr lang="cs-CZ" sz="1600" dirty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Životní cyklus výrobku a služby představuje její postavení na trhu. 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Každý výrobek či služba prochází určitým </a:t>
            </a:r>
            <a:r>
              <a:rPr lang="cs-CZ" sz="1600" b="1" dirty="0"/>
              <a:t>životním cyklem</a:t>
            </a:r>
            <a:r>
              <a:rPr lang="cs-CZ" sz="1600" dirty="0"/>
              <a:t> (anglicky Product </a:t>
            </a:r>
            <a:r>
              <a:rPr lang="cs-CZ" sz="1600" dirty="0" err="1"/>
              <a:t>Lifecycle</a:t>
            </a:r>
            <a:r>
              <a:rPr lang="cs-CZ" sz="1600" dirty="0"/>
              <a:t>). 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Tedy každý produkt si prožívá svůj život podobně jako živé bytosti. 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Na rozdíl od nich ale může být inovován, vylepšen a jeho život tak může být prodloužen. 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Řízení tohoto životního cyklu je jednou z </a:t>
            </a:r>
            <a:r>
              <a:rPr lang="cs-CZ" sz="1600" b="1" dirty="0"/>
              <a:t>klíčových úloh řízení marketingu a prodeje</a:t>
            </a:r>
            <a:r>
              <a:rPr lang="cs-CZ" sz="1600" dirty="0"/>
              <a:t>.</a:t>
            </a:r>
            <a:br>
              <a:rPr lang="cs-CZ" sz="1600" dirty="0"/>
            </a:b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11274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Životní cyklus produktu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dirty="0"/>
              <a:t>Model vymezuje pět fází života produktu: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Vývojová fáze</a:t>
            </a:r>
            <a:r>
              <a:rPr lang="cs-CZ" sz="1600" dirty="0"/>
              <a:t> – produkt je vyvíjen, dosud není na trhu, existují pouze náklady (tj. zisk (profit)  je záporný)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Zaváděcí fáze</a:t>
            </a:r>
            <a:r>
              <a:rPr lang="cs-CZ" sz="1600" dirty="0"/>
              <a:t> – produkt je uveden na trh, prodeje pomalu rostou, zisk je většinou záporný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Růstová fáze</a:t>
            </a:r>
            <a:r>
              <a:rPr lang="cs-CZ" sz="1600" dirty="0"/>
              <a:t> – zisk se dostává do kladných hodnot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Fáze zralosti</a:t>
            </a:r>
            <a:r>
              <a:rPr lang="cs-CZ" sz="1600" dirty="0"/>
              <a:t> – prodeje nadále rostou, ale zisk začíná klesat (klesá cena)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Fáze úpadku</a:t>
            </a:r>
            <a:r>
              <a:rPr lang="cs-CZ" sz="1600" dirty="0"/>
              <a:t> – prodeje i zisk postupně klesají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04051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61" y="586025"/>
            <a:ext cx="7386851" cy="55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527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3C3DB4-C217-4BEC-9375-A9E58A4ED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1303020"/>
            <a:ext cx="3619500" cy="1226820"/>
          </a:xfrm>
        </p:spPr>
        <p:txBody>
          <a:bodyPr>
            <a:normAutofit/>
          </a:bodyPr>
          <a:lstStyle/>
          <a:p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Děkuji vám za pozornost</a:t>
            </a:r>
            <a:b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 těším se na příště</a:t>
            </a:r>
            <a:endParaRPr lang="cs-CZ" sz="2400" i="1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577459DF-6072-401D-B65A-C4AD9CDF8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" y="3194729"/>
            <a:ext cx="4945380" cy="281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99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AIDA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 err="1"/>
              <a:t>Awareness</a:t>
            </a:r>
            <a:r>
              <a:rPr lang="cs-CZ" sz="1600" dirty="0"/>
              <a:t> – upoutání pozornosti</a:t>
            </a:r>
          </a:p>
          <a:p>
            <a:pPr lvl="0" algn="just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 err="1"/>
              <a:t>Interest</a:t>
            </a:r>
            <a:r>
              <a:rPr lang="cs-CZ" sz="1600" dirty="0"/>
              <a:t> – vzbuzení zájmu</a:t>
            </a:r>
          </a:p>
          <a:p>
            <a:pPr lvl="0" algn="just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 err="1"/>
              <a:t>Desire</a:t>
            </a:r>
            <a:r>
              <a:rPr lang="cs-CZ" sz="1600" dirty="0"/>
              <a:t> – vyvolání přání</a:t>
            </a:r>
          </a:p>
          <a:p>
            <a:pPr lvl="0" algn="just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 err="1"/>
              <a:t>Action</a:t>
            </a:r>
            <a:r>
              <a:rPr lang="cs-CZ" sz="1600" dirty="0"/>
              <a:t> – dosažení akce</a:t>
            </a: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67333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Komunikační mix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Marketingový komunikační mix je součástí marketingového mixu. 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Jedná se o soubor nástrojů, prvků a médií, kterými se podnik snaží komunikovat relevantní informace se svými stávajícími a potenciálními zákazníky a tímto způsoben ovlivnit jejich rozhodování.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19607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Význam komunikačního mixu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Marketingová komunikace </a:t>
            </a:r>
            <a:r>
              <a:rPr lang="cs-CZ" sz="1600" dirty="0"/>
              <a:t>je vedle </a:t>
            </a:r>
            <a:r>
              <a:rPr lang="cs-CZ" sz="1600" b="1" dirty="0"/>
              <a:t>produktu</a:t>
            </a:r>
            <a:r>
              <a:rPr lang="cs-CZ" sz="1600" dirty="0"/>
              <a:t>, </a:t>
            </a:r>
            <a:r>
              <a:rPr lang="cs-CZ" sz="1600" b="1" dirty="0"/>
              <a:t>ceny</a:t>
            </a:r>
            <a:r>
              <a:rPr lang="cs-CZ" sz="1600" dirty="0"/>
              <a:t> a </a:t>
            </a:r>
            <a:r>
              <a:rPr lang="cs-CZ" sz="1600" b="1" dirty="0"/>
              <a:t>distribuce</a:t>
            </a:r>
            <a:r>
              <a:rPr lang="cs-CZ" sz="1600" dirty="0"/>
              <a:t> základním nástrojem marketingu. 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Firmy musí se svými současnými i potenciálními zákazníky komunikovat a obsah jejich sdělení musí být důkladně promyšlen. 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Často jsou pro zajištění kvalitní komunikace najímány externí reklamní agentury, jejichž odborníci připravují jednotlivé složky reklamní kampaně. 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Pro oblast služeb je komunikační mix nezbytný proto, že ve většině případů přibližuje nehmotný produkt spotřebiteli a tím snižuje jeho nejistotu při výběru a nákupu služby.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19607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Úloha marketingové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Oznámit ve společenském prostoru existenci podniku po legislativní, právní a propagační stránce.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Překonat počáteční nekomunikativnost a neznalost na trhu ve všeobecné veřejnosti.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Usměrnit sociálně-psychologické motivy potenciálních zákazníků - AIDA.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Budovat korektní komunikační vazby s dodavateli, jinými obchodními partnery, s konkurencí pro respektování zákonných společenských a tržních pravidel.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Oslovit trh s podnikovou nabídkou (prostřednictvím konkrétního marketingového mixu).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Dokázat přetransformovat zákazníka jednotlivými stádii marketingové připravenosti (AIDA) až po nákupní řízení.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Realizovat výběrový nebo hromadný prodej v co nejširším tržním prostoru,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Dokázat přetransformovat jednorázového zákazníka/spotřebitele na kontinuálního/stálého.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19607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Dělení marketingové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20000"/>
              </a:lnSpc>
              <a:spcBef>
                <a:spcPts val="300"/>
              </a:spcBef>
              <a:buNone/>
            </a:pPr>
            <a:r>
              <a:rPr lang="cs-CZ" sz="1600" dirty="0"/>
              <a:t>Marketingovou komunikace lze rozdělit na základě různých faktorů.</a:t>
            </a:r>
          </a:p>
          <a:p>
            <a:pPr lvl="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1. podle prostředí, ve kterém probíhá: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externí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interní</a:t>
            </a:r>
          </a:p>
          <a:p>
            <a:pPr lvl="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2. podle časově významového kontextu: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primární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sekundární</a:t>
            </a:r>
          </a:p>
          <a:p>
            <a:pPr lvl="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3. podle zúčastněných komunikačních subjektů:</a:t>
            </a:r>
          </a:p>
          <a:p>
            <a:pPr lvl="1"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mezi marketérem a zákazníkem,</a:t>
            </a:r>
          </a:p>
          <a:p>
            <a:pPr lvl="1"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mezi marketérem a spotřebitelem,</a:t>
            </a:r>
          </a:p>
          <a:p>
            <a:pPr lvl="1"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mezi marketérem a konkurentem,</a:t>
            </a:r>
          </a:p>
          <a:p>
            <a:pPr lvl="1"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mezi marketérem a společenským zástupcem.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Integrace nástrojů marketingové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sz="1600" b="1" dirty="0"/>
              <a:t>Postup při integraci nástrojů marketingové komunikace: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identifikovat cílovou skupinu, na kterou bude úsilí zaměřené,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stanovit cíle propagace,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podpořit umístění produktu,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vyvinout a posílit značku a image,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informovat zákazníky o službě a jejích základních vlastnostech,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přesvědčit zákazníky ke koupi,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nabízenou službu zákazníkům průběžně připomínat,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vypracovat zprávu, která se opírá o poznání reakce zákazníka,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vybrat komunikační mix, který sestává z vhodných komunikačních nástrojů.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Tvorba komunikační kampaně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4461"/>
            <a:ext cx="8266813" cy="452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954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742</Words>
  <Application>Microsoft Office PowerPoint</Application>
  <PresentationFormat>Předvádění na obrazovce (4:3)</PresentationFormat>
  <Paragraphs>119</Paragraphs>
  <Slides>26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Office Theme</vt:lpstr>
      <vt:lpstr>TRENDY V MARKETINGOVÁ KOMUNIKACI  (YTMK)  1. přednáška Téma: Komunikační mix </vt:lpstr>
      <vt:lpstr>Prezentace aplikace PowerPoint</vt:lpstr>
      <vt:lpstr>Model AIDA </vt:lpstr>
      <vt:lpstr>Komunikační mix </vt:lpstr>
      <vt:lpstr>Význam komunikačního mixu </vt:lpstr>
      <vt:lpstr>Úloha marketingové komunikace</vt:lpstr>
      <vt:lpstr>Dělení marketingové komunikace</vt:lpstr>
      <vt:lpstr>Integrace nástrojů marketingové komunikace</vt:lpstr>
      <vt:lpstr>Tvorba komunikační kampaně</vt:lpstr>
      <vt:lpstr>Faktory ovlivňující marketingovou komunikaci</vt:lpstr>
      <vt:lpstr>Složky komunikačního mixu</vt:lpstr>
      <vt:lpstr>Sdělení</vt:lpstr>
      <vt:lpstr>Sdělení</vt:lpstr>
      <vt:lpstr>Cílová skupina</vt:lpstr>
      <vt:lpstr>Míra povědomí</vt:lpstr>
      <vt:lpstr>Míra povědomí</vt:lpstr>
      <vt:lpstr>Image firmy</vt:lpstr>
      <vt:lpstr>Marketingový pracovník</vt:lpstr>
      <vt:lpstr>Stadia připravenosti ke koupi</vt:lpstr>
      <vt:lpstr>Sdělení</vt:lpstr>
      <vt:lpstr>Obsah zprávy</vt:lpstr>
      <vt:lpstr>Životní cyklus produktu</vt:lpstr>
      <vt:lpstr>Životní cyklus produktu</vt:lpstr>
      <vt:lpstr>Životní cyklus produktu</vt:lpstr>
      <vt:lpstr>Prezentace aplikace PowerPoint</vt:lpstr>
      <vt:lpstr>Děkuji vám za pozornost a těším se na příště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MARKETINGOVÁ KOMUNIKACE  (XMK) 1. cvičení Téma: Marketing a marketingový mix</dc:title>
  <dc:creator>Pavlíčková Renáta</dc:creator>
  <cp:lastModifiedBy>Pavlíčková Renáta</cp:lastModifiedBy>
  <cp:revision>57</cp:revision>
  <cp:lastPrinted>2020-03-04T10:01:56Z</cp:lastPrinted>
  <dcterms:created xsi:type="dcterms:W3CDTF">2020-03-04T09:39:52Z</dcterms:created>
  <dcterms:modified xsi:type="dcterms:W3CDTF">2025-05-16T11:01:32Z</dcterms:modified>
</cp:coreProperties>
</file>