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6" r:id="rId3"/>
    <p:sldId id="307" r:id="rId4"/>
    <p:sldId id="257" r:id="rId5"/>
    <p:sldId id="258" r:id="rId6"/>
    <p:sldId id="259" r:id="rId7"/>
    <p:sldId id="260" r:id="rId8"/>
    <p:sldId id="261" r:id="rId9"/>
    <p:sldId id="262" r:id="rId10"/>
    <p:sldId id="263" r:id="rId11"/>
    <p:sldId id="264" r:id="rId12"/>
    <p:sldId id="265" r:id="rId13"/>
    <p:sldId id="266" r:id="rId14"/>
    <p:sldId id="267" r:id="rId15"/>
    <p:sldId id="268" r:id="rId16"/>
    <p:sldId id="30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305" r:id="rId34"/>
    <p:sldId id="285" r:id="rId35"/>
    <p:sldId id="309"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10" r:id="rId55"/>
    <p:sldId id="311" r:id="rId56"/>
    <p:sldId id="304" r:id="rId5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1" d="100"/>
          <a:sy n="121" d="100"/>
        </p:scale>
        <p:origin x="15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C80D39-94C4-D134-B950-3A1415CFE5FF}"/>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3C772188-4C99-1CFF-5F19-DC0363BC74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DB8950AF-5E53-AB61-77E7-EB59CF9D4B93}"/>
              </a:ext>
            </a:extLst>
          </p:cNvPr>
          <p:cNvSpPr>
            <a:spLocks noGrp="1"/>
          </p:cNvSpPr>
          <p:nvPr>
            <p:ph type="dt" sz="half" idx="10"/>
          </p:nvPr>
        </p:nvSpPr>
        <p:spPr/>
        <p:txBody>
          <a:bodyPr/>
          <a:lstStyle/>
          <a:p>
            <a:fld id="{9D643ED2-590A-4CEA-ADD5-69201A4E653B}" type="datetimeFigureOut">
              <a:rPr lang="cs-CZ" smtClean="0"/>
              <a:t>11.02.2025</a:t>
            </a:fld>
            <a:endParaRPr lang="cs-CZ"/>
          </a:p>
        </p:txBody>
      </p:sp>
      <p:sp>
        <p:nvSpPr>
          <p:cNvPr id="5" name="Zástupný symbol pro zápatí 4">
            <a:extLst>
              <a:ext uri="{FF2B5EF4-FFF2-40B4-BE49-F238E27FC236}">
                <a16:creationId xmlns:a16="http://schemas.microsoft.com/office/drawing/2014/main" id="{C79914D6-71C5-1F21-813B-F53C88A426C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1793524-2B4A-B9EA-633A-47077B4BADE6}"/>
              </a:ext>
            </a:extLst>
          </p:cNvPr>
          <p:cNvSpPr>
            <a:spLocks noGrp="1"/>
          </p:cNvSpPr>
          <p:nvPr>
            <p:ph type="sldNum" sz="quarter" idx="12"/>
          </p:nvPr>
        </p:nvSpPr>
        <p:spPr/>
        <p:txBody>
          <a:bodyPr/>
          <a:lstStyle/>
          <a:p>
            <a:fld id="{7CCF7587-016D-4B86-AAF3-41DBCE10FC14}" type="slidenum">
              <a:rPr lang="cs-CZ" smtClean="0"/>
              <a:t>‹#›</a:t>
            </a:fld>
            <a:endParaRPr lang="cs-CZ"/>
          </a:p>
        </p:txBody>
      </p:sp>
    </p:spTree>
    <p:extLst>
      <p:ext uri="{BB962C8B-B14F-4D97-AF65-F5344CB8AC3E}">
        <p14:creationId xmlns:p14="http://schemas.microsoft.com/office/powerpoint/2010/main" val="740441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5F3417-8470-4892-4EB1-2063219755F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057AC9FC-E32C-B080-E534-1C36D008EA91}"/>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BB91C72-6326-FC7E-C9A3-C2E2567232FC}"/>
              </a:ext>
            </a:extLst>
          </p:cNvPr>
          <p:cNvSpPr>
            <a:spLocks noGrp="1"/>
          </p:cNvSpPr>
          <p:nvPr>
            <p:ph type="dt" sz="half" idx="10"/>
          </p:nvPr>
        </p:nvSpPr>
        <p:spPr/>
        <p:txBody>
          <a:bodyPr/>
          <a:lstStyle/>
          <a:p>
            <a:fld id="{9D643ED2-590A-4CEA-ADD5-69201A4E653B}" type="datetimeFigureOut">
              <a:rPr lang="cs-CZ" smtClean="0"/>
              <a:t>11.02.2025</a:t>
            </a:fld>
            <a:endParaRPr lang="cs-CZ"/>
          </a:p>
        </p:txBody>
      </p:sp>
      <p:sp>
        <p:nvSpPr>
          <p:cNvPr id="5" name="Zástupný symbol pro zápatí 4">
            <a:extLst>
              <a:ext uri="{FF2B5EF4-FFF2-40B4-BE49-F238E27FC236}">
                <a16:creationId xmlns:a16="http://schemas.microsoft.com/office/drawing/2014/main" id="{615B7613-0EA4-4AC1-5EC2-A9F9D15114B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0E0A0AB-1C42-F24D-1D0F-BEE1D91DEA84}"/>
              </a:ext>
            </a:extLst>
          </p:cNvPr>
          <p:cNvSpPr>
            <a:spLocks noGrp="1"/>
          </p:cNvSpPr>
          <p:nvPr>
            <p:ph type="sldNum" sz="quarter" idx="12"/>
          </p:nvPr>
        </p:nvSpPr>
        <p:spPr/>
        <p:txBody>
          <a:bodyPr/>
          <a:lstStyle/>
          <a:p>
            <a:fld id="{7CCF7587-016D-4B86-AAF3-41DBCE10FC14}" type="slidenum">
              <a:rPr lang="cs-CZ" smtClean="0"/>
              <a:t>‹#›</a:t>
            </a:fld>
            <a:endParaRPr lang="cs-CZ"/>
          </a:p>
        </p:txBody>
      </p:sp>
    </p:spTree>
    <p:extLst>
      <p:ext uri="{BB962C8B-B14F-4D97-AF65-F5344CB8AC3E}">
        <p14:creationId xmlns:p14="http://schemas.microsoft.com/office/powerpoint/2010/main" val="999647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70BC2E61-BEA4-0368-B69B-8C4679481AEA}"/>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359F8724-FE92-386C-96A7-FA4F59063EB6}"/>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6B66E45-05C4-DC8E-89DC-2201FEB9B3C3}"/>
              </a:ext>
            </a:extLst>
          </p:cNvPr>
          <p:cNvSpPr>
            <a:spLocks noGrp="1"/>
          </p:cNvSpPr>
          <p:nvPr>
            <p:ph type="dt" sz="half" idx="10"/>
          </p:nvPr>
        </p:nvSpPr>
        <p:spPr/>
        <p:txBody>
          <a:bodyPr/>
          <a:lstStyle/>
          <a:p>
            <a:fld id="{9D643ED2-590A-4CEA-ADD5-69201A4E653B}" type="datetimeFigureOut">
              <a:rPr lang="cs-CZ" smtClean="0"/>
              <a:t>11.02.2025</a:t>
            </a:fld>
            <a:endParaRPr lang="cs-CZ"/>
          </a:p>
        </p:txBody>
      </p:sp>
      <p:sp>
        <p:nvSpPr>
          <p:cNvPr id="5" name="Zástupný symbol pro zápatí 4">
            <a:extLst>
              <a:ext uri="{FF2B5EF4-FFF2-40B4-BE49-F238E27FC236}">
                <a16:creationId xmlns:a16="http://schemas.microsoft.com/office/drawing/2014/main" id="{8B0E5EE1-905E-FCBF-90C2-E073B6D8A68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1721F9B-3395-C92E-D344-1F22E48E7966}"/>
              </a:ext>
            </a:extLst>
          </p:cNvPr>
          <p:cNvSpPr>
            <a:spLocks noGrp="1"/>
          </p:cNvSpPr>
          <p:nvPr>
            <p:ph type="sldNum" sz="quarter" idx="12"/>
          </p:nvPr>
        </p:nvSpPr>
        <p:spPr/>
        <p:txBody>
          <a:bodyPr/>
          <a:lstStyle/>
          <a:p>
            <a:fld id="{7CCF7587-016D-4B86-AAF3-41DBCE10FC14}" type="slidenum">
              <a:rPr lang="cs-CZ" smtClean="0"/>
              <a:t>‹#›</a:t>
            </a:fld>
            <a:endParaRPr lang="cs-CZ"/>
          </a:p>
        </p:txBody>
      </p:sp>
    </p:spTree>
    <p:extLst>
      <p:ext uri="{BB962C8B-B14F-4D97-AF65-F5344CB8AC3E}">
        <p14:creationId xmlns:p14="http://schemas.microsoft.com/office/powerpoint/2010/main" val="181297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B66322-28BB-0C56-9116-D8663663EE3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F3085479-F183-4914-AE13-8368A46185D2}"/>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EEF7E1A-6DFD-15B3-6EC8-455A6886A5CB}"/>
              </a:ext>
            </a:extLst>
          </p:cNvPr>
          <p:cNvSpPr>
            <a:spLocks noGrp="1"/>
          </p:cNvSpPr>
          <p:nvPr>
            <p:ph type="dt" sz="half" idx="10"/>
          </p:nvPr>
        </p:nvSpPr>
        <p:spPr/>
        <p:txBody>
          <a:bodyPr/>
          <a:lstStyle/>
          <a:p>
            <a:fld id="{9D643ED2-590A-4CEA-ADD5-69201A4E653B}" type="datetimeFigureOut">
              <a:rPr lang="cs-CZ" smtClean="0"/>
              <a:t>11.02.2025</a:t>
            </a:fld>
            <a:endParaRPr lang="cs-CZ"/>
          </a:p>
        </p:txBody>
      </p:sp>
      <p:sp>
        <p:nvSpPr>
          <p:cNvPr id="5" name="Zástupný symbol pro zápatí 4">
            <a:extLst>
              <a:ext uri="{FF2B5EF4-FFF2-40B4-BE49-F238E27FC236}">
                <a16:creationId xmlns:a16="http://schemas.microsoft.com/office/drawing/2014/main" id="{2626E5C1-CF9B-1A26-30C0-E1DB33EB1E6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1070804-A0CA-A6FB-89CF-E37E12D18A55}"/>
              </a:ext>
            </a:extLst>
          </p:cNvPr>
          <p:cNvSpPr>
            <a:spLocks noGrp="1"/>
          </p:cNvSpPr>
          <p:nvPr>
            <p:ph type="sldNum" sz="quarter" idx="12"/>
          </p:nvPr>
        </p:nvSpPr>
        <p:spPr/>
        <p:txBody>
          <a:bodyPr/>
          <a:lstStyle/>
          <a:p>
            <a:fld id="{7CCF7587-016D-4B86-AAF3-41DBCE10FC14}" type="slidenum">
              <a:rPr lang="cs-CZ" smtClean="0"/>
              <a:t>‹#›</a:t>
            </a:fld>
            <a:endParaRPr lang="cs-CZ"/>
          </a:p>
        </p:txBody>
      </p:sp>
    </p:spTree>
    <p:extLst>
      <p:ext uri="{BB962C8B-B14F-4D97-AF65-F5344CB8AC3E}">
        <p14:creationId xmlns:p14="http://schemas.microsoft.com/office/powerpoint/2010/main" val="3738369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D4A7FF-32A7-4DBC-3488-14BCE14F3DCC}"/>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C36ED77B-FE02-BA81-86DB-3F65013C3B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E2ADC0A1-F7C2-780F-A89F-120309F0AF1F}"/>
              </a:ext>
            </a:extLst>
          </p:cNvPr>
          <p:cNvSpPr>
            <a:spLocks noGrp="1"/>
          </p:cNvSpPr>
          <p:nvPr>
            <p:ph type="dt" sz="half" idx="10"/>
          </p:nvPr>
        </p:nvSpPr>
        <p:spPr/>
        <p:txBody>
          <a:bodyPr/>
          <a:lstStyle/>
          <a:p>
            <a:fld id="{9D643ED2-590A-4CEA-ADD5-69201A4E653B}" type="datetimeFigureOut">
              <a:rPr lang="cs-CZ" smtClean="0"/>
              <a:t>11.02.2025</a:t>
            </a:fld>
            <a:endParaRPr lang="cs-CZ"/>
          </a:p>
        </p:txBody>
      </p:sp>
      <p:sp>
        <p:nvSpPr>
          <p:cNvPr id="5" name="Zástupný symbol pro zápatí 4">
            <a:extLst>
              <a:ext uri="{FF2B5EF4-FFF2-40B4-BE49-F238E27FC236}">
                <a16:creationId xmlns:a16="http://schemas.microsoft.com/office/drawing/2014/main" id="{11D0AA8C-E6C9-1241-1470-E911C36D219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DE194EB-7397-1F3F-075E-BD6DCAC7F6A8}"/>
              </a:ext>
            </a:extLst>
          </p:cNvPr>
          <p:cNvSpPr>
            <a:spLocks noGrp="1"/>
          </p:cNvSpPr>
          <p:nvPr>
            <p:ph type="sldNum" sz="quarter" idx="12"/>
          </p:nvPr>
        </p:nvSpPr>
        <p:spPr/>
        <p:txBody>
          <a:bodyPr/>
          <a:lstStyle/>
          <a:p>
            <a:fld id="{7CCF7587-016D-4B86-AAF3-41DBCE10FC14}" type="slidenum">
              <a:rPr lang="cs-CZ" smtClean="0"/>
              <a:t>‹#›</a:t>
            </a:fld>
            <a:endParaRPr lang="cs-CZ"/>
          </a:p>
        </p:txBody>
      </p:sp>
    </p:spTree>
    <p:extLst>
      <p:ext uri="{BB962C8B-B14F-4D97-AF65-F5344CB8AC3E}">
        <p14:creationId xmlns:p14="http://schemas.microsoft.com/office/powerpoint/2010/main" val="2980475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377F33-D1C2-F482-EE45-0BA98269CA2C}"/>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20B7EE7-48E0-65D6-CB69-79C9E7524008}"/>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0D65DD8C-6304-0719-D500-9754DB3E9B4D}"/>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DBD812C0-C4A2-7428-8469-1567BD1F5808}"/>
              </a:ext>
            </a:extLst>
          </p:cNvPr>
          <p:cNvSpPr>
            <a:spLocks noGrp="1"/>
          </p:cNvSpPr>
          <p:nvPr>
            <p:ph type="dt" sz="half" idx="10"/>
          </p:nvPr>
        </p:nvSpPr>
        <p:spPr/>
        <p:txBody>
          <a:bodyPr/>
          <a:lstStyle/>
          <a:p>
            <a:fld id="{9D643ED2-590A-4CEA-ADD5-69201A4E653B}" type="datetimeFigureOut">
              <a:rPr lang="cs-CZ" smtClean="0"/>
              <a:t>11.02.2025</a:t>
            </a:fld>
            <a:endParaRPr lang="cs-CZ"/>
          </a:p>
        </p:txBody>
      </p:sp>
      <p:sp>
        <p:nvSpPr>
          <p:cNvPr id="6" name="Zástupný symbol pro zápatí 5">
            <a:extLst>
              <a:ext uri="{FF2B5EF4-FFF2-40B4-BE49-F238E27FC236}">
                <a16:creationId xmlns:a16="http://schemas.microsoft.com/office/drawing/2014/main" id="{7284C1F8-15D5-14F0-AFBF-D9D8B2862CC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5A2E330-3594-BE2E-78A7-DADD42015BA0}"/>
              </a:ext>
            </a:extLst>
          </p:cNvPr>
          <p:cNvSpPr>
            <a:spLocks noGrp="1"/>
          </p:cNvSpPr>
          <p:nvPr>
            <p:ph type="sldNum" sz="quarter" idx="12"/>
          </p:nvPr>
        </p:nvSpPr>
        <p:spPr/>
        <p:txBody>
          <a:bodyPr/>
          <a:lstStyle/>
          <a:p>
            <a:fld id="{7CCF7587-016D-4B86-AAF3-41DBCE10FC14}" type="slidenum">
              <a:rPr lang="cs-CZ" smtClean="0"/>
              <a:t>‹#›</a:t>
            </a:fld>
            <a:endParaRPr lang="cs-CZ"/>
          </a:p>
        </p:txBody>
      </p:sp>
    </p:spTree>
    <p:extLst>
      <p:ext uri="{BB962C8B-B14F-4D97-AF65-F5344CB8AC3E}">
        <p14:creationId xmlns:p14="http://schemas.microsoft.com/office/powerpoint/2010/main" val="1292086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320E2F-3BEE-7588-55B0-5F4644224F44}"/>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E134590D-2798-73D1-FE72-C6910D301A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7C0F90E2-A5A7-937D-6B5F-D59048128F19}"/>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573B1BE4-7D1C-6102-18B9-A43B7031C1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AA7BBFFD-664E-C450-1C5E-128815A23746}"/>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35A67243-6396-2F01-72D6-833693E8E738}"/>
              </a:ext>
            </a:extLst>
          </p:cNvPr>
          <p:cNvSpPr>
            <a:spLocks noGrp="1"/>
          </p:cNvSpPr>
          <p:nvPr>
            <p:ph type="dt" sz="half" idx="10"/>
          </p:nvPr>
        </p:nvSpPr>
        <p:spPr/>
        <p:txBody>
          <a:bodyPr/>
          <a:lstStyle/>
          <a:p>
            <a:fld id="{9D643ED2-590A-4CEA-ADD5-69201A4E653B}" type="datetimeFigureOut">
              <a:rPr lang="cs-CZ" smtClean="0"/>
              <a:t>11.02.2025</a:t>
            </a:fld>
            <a:endParaRPr lang="cs-CZ"/>
          </a:p>
        </p:txBody>
      </p:sp>
      <p:sp>
        <p:nvSpPr>
          <p:cNvPr id="8" name="Zástupný symbol pro zápatí 7">
            <a:extLst>
              <a:ext uri="{FF2B5EF4-FFF2-40B4-BE49-F238E27FC236}">
                <a16:creationId xmlns:a16="http://schemas.microsoft.com/office/drawing/2014/main" id="{657FB1B8-C1B9-D504-5EF6-4A07F8B46AF8}"/>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776E2B41-D347-DC59-314D-B476E8F2BE62}"/>
              </a:ext>
            </a:extLst>
          </p:cNvPr>
          <p:cNvSpPr>
            <a:spLocks noGrp="1"/>
          </p:cNvSpPr>
          <p:nvPr>
            <p:ph type="sldNum" sz="quarter" idx="12"/>
          </p:nvPr>
        </p:nvSpPr>
        <p:spPr/>
        <p:txBody>
          <a:bodyPr/>
          <a:lstStyle/>
          <a:p>
            <a:fld id="{7CCF7587-016D-4B86-AAF3-41DBCE10FC14}" type="slidenum">
              <a:rPr lang="cs-CZ" smtClean="0"/>
              <a:t>‹#›</a:t>
            </a:fld>
            <a:endParaRPr lang="cs-CZ"/>
          </a:p>
        </p:txBody>
      </p:sp>
    </p:spTree>
    <p:extLst>
      <p:ext uri="{BB962C8B-B14F-4D97-AF65-F5344CB8AC3E}">
        <p14:creationId xmlns:p14="http://schemas.microsoft.com/office/powerpoint/2010/main" val="941785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907A4B-0305-FEB7-473A-EE96CA9A6773}"/>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9C27CFE6-6F87-3981-24AA-0FF222913A9E}"/>
              </a:ext>
            </a:extLst>
          </p:cNvPr>
          <p:cNvSpPr>
            <a:spLocks noGrp="1"/>
          </p:cNvSpPr>
          <p:nvPr>
            <p:ph type="dt" sz="half" idx="10"/>
          </p:nvPr>
        </p:nvSpPr>
        <p:spPr/>
        <p:txBody>
          <a:bodyPr/>
          <a:lstStyle/>
          <a:p>
            <a:fld id="{9D643ED2-590A-4CEA-ADD5-69201A4E653B}" type="datetimeFigureOut">
              <a:rPr lang="cs-CZ" smtClean="0"/>
              <a:t>11.02.2025</a:t>
            </a:fld>
            <a:endParaRPr lang="cs-CZ"/>
          </a:p>
        </p:txBody>
      </p:sp>
      <p:sp>
        <p:nvSpPr>
          <p:cNvPr id="4" name="Zástupný symbol pro zápatí 3">
            <a:extLst>
              <a:ext uri="{FF2B5EF4-FFF2-40B4-BE49-F238E27FC236}">
                <a16:creationId xmlns:a16="http://schemas.microsoft.com/office/drawing/2014/main" id="{ABE2F270-E10B-84B5-365F-BF188916C2C8}"/>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E226BA72-E6D7-7661-3710-157C18D1DF1A}"/>
              </a:ext>
            </a:extLst>
          </p:cNvPr>
          <p:cNvSpPr>
            <a:spLocks noGrp="1"/>
          </p:cNvSpPr>
          <p:nvPr>
            <p:ph type="sldNum" sz="quarter" idx="12"/>
          </p:nvPr>
        </p:nvSpPr>
        <p:spPr/>
        <p:txBody>
          <a:bodyPr/>
          <a:lstStyle/>
          <a:p>
            <a:fld id="{7CCF7587-016D-4B86-AAF3-41DBCE10FC14}" type="slidenum">
              <a:rPr lang="cs-CZ" smtClean="0"/>
              <a:t>‹#›</a:t>
            </a:fld>
            <a:endParaRPr lang="cs-CZ"/>
          </a:p>
        </p:txBody>
      </p:sp>
    </p:spTree>
    <p:extLst>
      <p:ext uri="{BB962C8B-B14F-4D97-AF65-F5344CB8AC3E}">
        <p14:creationId xmlns:p14="http://schemas.microsoft.com/office/powerpoint/2010/main" val="4197096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AF29E8B-27AC-481F-37EA-E0C30AC72720}"/>
              </a:ext>
            </a:extLst>
          </p:cNvPr>
          <p:cNvSpPr>
            <a:spLocks noGrp="1"/>
          </p:cNvSpPr>
          <p:nvPr>
            <p:ph type="dt" sz="half" idx="10"/>
          </p:nvPr>
        </p:nvSpPr>
        <p:spPr/>
        <p:txBody>
          <a:bodyPr/>
          <a:lstStyle/>
          <a:p>
            <a:fld id="{9D643ED2-590A-4CEA-ADD5-69201A4E653B}" type="datetimeFigureOut">
              <a:rPr lang="cs-CZ" smtClean="0"/>
              <a:t>11.02.2025</a:t>
            </a:fld>
            <a:endParaRPr lang="cs-CZ"/>
          </a:p>
        </p:txBody>
      </p:sp>
      <p:sp>
        <p:nvSpPr>
          <p:cNvPr id="3" name="Zástupný symbol pro zápatí 2">
            <a:extLst>
              <a:ext uri="{FF2B5EF4-FFF2-40B4-BE49-F238E27FC236}">
                <a16:creationId xmlns:a16="http://schemas.microsoft.com/office/drawing/2014/main" id="{5B562558-0489-AC90-D269-AD80E0217B77}"/>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3E7FAAC2-16C4-6490-1A35-A14F9EE955FF}"/>
              </a:ext>
            </a:extLst>
          </p:cNvPr>
          <p:cNvSpPr>
            <a:spLocks noGrp="1"/>
          </p:cNvSpPr>
          <p:nvPr>
            <p:ph type="sldNum" sz="quarter" idx="12"/>
          </p:nvPr>
        </p:nvSpPr>
        <p:spPr/>
        <p:txBody>
          <a:bodyPr/>
          <a:lstStyle/>
          <a:p>
            <a:fld id="{7CCF7587-016D-4B86-AAF3-41DBCE10FC14}" type="slidenum">
              <a:rPr lang="cs-CZ" smtClean="0"/>
              <a:t>‹#›</a:t>
            </a:fld>
            <a:endParaRPr lang="cs-CZ"/>
          </a:p>
        </p:txBody>
      </p:sp>
    </p:spTree>
    <p:extLst>
      <p:ext uri="{BB962C8B-B14F-4D97-AF65-F5344CB8AC3E}">
        <p14:creationId xmlns:p14="http://schemas.microsoft.com/office/powerpoint/2010/main" val="918515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42DFD8-22FC-15FD-80DD-F8A4CE37DB3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76B46ECC-FCD5-26F5-D946-22659D05AB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9BC04AC8-0B26-3EFD-C7A3-C28C507688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A829F344-84CD-D9E7-702C-ACA1E853ECA6}"/>
              </a:ext>
            </a:extLst>
          </p:cNvPr>
          <p:cNvSpPr>
            <a:spLocks noGrp="1"/>
          </p:cNvSpPr>
          <p:nvPr>
            <p:ph type="dt" sz="half" idx="10"/>
          </p:nvPr>
        </p:nvSpPr>
        <p:spPr/>
        <p:txBody>
          <a:bodyPr/>
          <a:lstStyle/>
          <a:p>
            <a:fld id="{9D643ED2-590A-4CEA-ADD5-69201A4E653B}" type="datetimeFigureOut">
              <a:rPr lang="cs-CZ" smtClean="0"/>
              <a:t>11.02.2025</a:t>
            </a:fld>
            <a:endParaRPr lang="cs-CZ"/>
          </a:p>
        </p:txBody>
      </p:sp>
      <p:sp>
        <p:nvSpPr>
          <p:cNvPr id="6" name="Zástupný symbol pro zápatí 5">
            <a:extLst>
              <a:ext uri="{FF2B5EF4-FFF2-40B4-BE49-F238E27FC236}">
                <a16:creationId xmlns:a16="http://schemas.microsoft.com/office/drawing/2014/main" id="{AA2E22F6-A5C7-C30F-A753-CDD883432E2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CDF6211-F0B5-3374-3142-40FD7C27797E}"/>
              </a:ext>
            </a:extLst>
          </p:cNvPr>
          <p:cNvSpPr>
            <a:spLocks noGrp="1"/>
          </p:cNvSpPr>
          <p:nvPr>
            <p:ph type="sldNum" sz="quarter" idx="12"/>
          </p:nvPr>
        </p:nvSpPr>
        <p:spPr/>
        <p:txBody>
          <a:bodyPr/>
          <a:lstStyle/>
          <a:p>
            <a:fld id="{7CCF7587-016D-4B86-AAF3-41DBCE10FC14}" type="slidenum">
              <a:rPr lang="cs-CZ" smtClean="0"/>
              <a:t>‹#›</a:t>
            </a:fld>
            <a:endParaRPr lang="cs-CZ"/>
          </a:p>
        </p:txBody>
      </p:sp>
    </p:spTree>
    <p:extLst>
      <p:ext uri="{BB962C8B-B14F-4D97-AF65-F5344CB8AC3E}">
        <p14:creationId xmlns:p14="http://schemas.microsoft.com/office/powerpoint/2010/main" val="1085260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014CD5-BE45-429F-D203-93F0F5176EB8}"/>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79298848-0F67-E107-AEFE-33CA53AC49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A5EB7B30-D7B1-4521-A50F-E2D649A960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A4C233C-D06C-2474-525C-C53242FF6A37}"/>
              </a:ext>
            </a:extLst>
          </p:cNvPr>
          <p:cNvSpPr>
            <a:spLocks noGrp="1"/>
          </p:cNvSpPr>
          <p:nvPr>
            <p:ph type="dt" sz="half" idx="10"/>
          </p:nvPr>
        </p:nvSpPr>
        <p:spPr/>
        <p:txBody>
          <a:bodyPr/>
          <a:lstStyle/>
          <a:p>
            <a:fld id="{9D643ED2-590A-4CEA-ADD5-69201A4E653B}" type="datetimeFigureOut">
              <a:rPr lang="cs-CZ" smtClean="0"/>
              <a:t>11.02.2025</a:t>
            </a:fld>
            <a:endParaRPr lang="cs-CZ"/>
          </a:p>
        </p:txBody>
      </p:sp>
      <p:sp>
        <p:nvSpPr>
          <p:cNvPr id="6" name="Zástupný symbol pro zápatí 5">
            <a:extLst>
              <a:ext uri="{FF2B5EF4-FFF2-40B4-BE49-F238E27FC236}">
                <a16:creationId xmlns:a16="http://schemas.microsoft.com/office/drawing/2014/main" id="{0CBFCCD9-0BD9-FBD6-CC23-5FC6CE86664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D752F64-9E24-D318-B6C9-EB6DC8686682}"/>
              </a:ext>
            </a:extLst>
          </p:cNvPr>
          <p:cNvSpPr>
            <a:spLocks noGrp="1"/>
          </p:cNvSpPr>
          <p:nvPr>
            <p:ph type="sldNum" sz="quarter" idx="12"/>
          </p:nvPr>
        </p:nvSpPr>
        <p:spPr/>
        <p:txBody>
          <a:bodyPr/>
          <a:lstStyle/>
          <a:p>
            <a:fld id="{7CCF7587-016D-4B86-AAF3-41DBCE10FC14}" type="slidenum">
              <a:rPr lang="cs-CZ" smtClean="0"/>
              <a:t>‹#›</a:t>
            </a:fld>
            <a:endParaRPr lang="cs-CZ"/>
          </a:p>
        </p:txBody>
      </p:sp>
    </p:spTree>
    <p:extLst>
      <p:ext uri="{BB962C8B-B14F-4D97-AF65-F5344CB8AC3E}">
        <p14:creationId xmlns:p14="http://schemas.microsoft.com/office/powerpoint/2010/main" val="2047643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C873CA8E-C10A-B1E9-ABF7-63C40F64A3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D8AC1843-CD1A-995A-B6A0-2EC70FA7FD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374F6B4-D623-62A1-3D2F-A2AAE03E7F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D643ED2-590A-4CEA-ADD5-69201A4E653B}" type="datetimeFigureOut">
              <a:rPr lang="cs-CZ" smtClean="0"/>
              <a:t>11.02.2025</a:t>
            </a:fld>
            <a:endParaRPr lang="cs-CZ"/>
          </a:p>
        </p:txBody>
      </p:sp>
      <p:sp>
        <p:nvSpPr>
          <p:cNvPr id="5" name="Zástupný symbol pro zápatí 4">
            <a:extLst>
              <a:ext uri="{FF2B5EF4-FFF2-40B4-BE49-F238E27FC236}">
                <a16:creationId xmlns:a16="http://schemas.microsoft.com/office/drawing/2014/main" id="{AC8E864D-CD2F-F9F1-5E85-2FD7982CBD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F604E4F4-D1F9-62B7-94AE-66BB61A933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CCF7587-016D-4B86-AAF3-41DBCE10FC14}" type="slidenum">
              <a:rPr lang="cs-CZ" smtClean="0"/>
              <a:t>‹#›</a:t>
            </a:fld>
            <a:endParaRPr lang="cs-CZ"/>
          </a:p>
        </p:txBody>
      </p:sp>
    </p:spTree>
    <p:extLst>
      <p:ext uri="{BB962C8B-B14F-4D97-AF65-F5344CB8AC3E}">
        <p14:creationId xmlns:p14="http://schemas.microsoft.com/office/powerpoint/2010/main" val="3965780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AF7E4AEA-6A70-77D1-4A63-556E23732553}"/>
              </a:ext>
            </a:extLst>
          </p:cNvPr>
          <p:cNvPicPr>
            <a:picLocks noChangeAspect="1"/>
          </p:cNvPicPr>
          <p:nvPr/>
        </p:nvPicPr>
        <p:blipFill>
          <a:blip r:embed="rId2"/>
          <a:stretch>
            <a:fillRect/>
          </a:stretch>
        </p:blipFill>
        <p:spPr>
          <a:xfrm>
            <a:off x="1747837" y="157162"/>
            <a:ext cx="8696325" cy="6543675"/>
          </a:xfrm>
          <a:prstGeom prst="rect">
            <a:avLst/>
          </a:prstGeom>
        </p:spPr>
      </p:pic>
      <p:sp>
        <p:nvSpPr>
          <p:cNvPr id="9" name="TextovéPole 8">
            <a:extLst>
              <a:ext uri="{FF2B5EF4-FFF2-40B4-BE49-F238E27FC236}">
                <a16:creationId xmlns:a16="http://schemas.microsoft.com/office/drawing/2014/main" id="{4B17BE70-EA98-E51B-92B4-FAA433B0AF54}"/>
              </a:ext>
            </a:extLst>
          </p:cNvPr>
          <p:cNvSpPr txBox="1"/>
          <p:nvPr/>
        </p:nvSpPr>
        <p:spPr>
          <a:xfrm>
            <a:off x="7361853" y="5579706"/>
            <a:ext cx="2799184" cy="369332"/>
          </a:xfrm>
          <a:prstGeom prst="rect">
            <a:avLst/>
          </a:prstGeom>
          <a:noFill/>
        </p:spPr>
        <p:txBody>
          <a:bodyPr wrap="square" rtlCol="0">
            <a:spAutoFit/>
          </a:bodyPr>
          <a:lstStyle/>
          <a:p>
            <a:r>
              <a:rPr lang="cs-CZ" b="1" dirty="0"/>
              <a:t>      Ing. Martin Hart, Ph.D.</a:t>
            </a:r>
          </a:p>
        </p:txBody>
      </p:sp>
    </p:spTree>
    <p:extLst>
      <p:ext uri="{BB962C8B-B14F-4D97-AF65-F5344CB8AC3E}">
        <p14:creationId xmlns:p14="http://schemas.microsoft.com/office/powerpoint/2010/main" val="1971023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7E3E36D-B7DC-3CE5-492C-7EE8543B1D26}"/>
              </a:ext>
            </a:extLst>
          </p:cNvPr>
          <p:cNvPicPr>
            <a:picLocks noChangeAspect="1"/>
          </p:cNvPicPr>
          <p:nvPr/>
        </p:nvPicPr>
        <p:blipFill>
          <a:blip r:embed="rId2"/>
          <a:srcRect l="16063" t="30476" r="54968" b="34694"/>
          <a:stretch/>
        </p:blipFill>
        <p:spPr>
          <a:xfrm>
            <a:off x="2155369" y="401215"/>
            <a:ext cx="8436697" cy="6242181"/>
          </a:xfrm>
          <a:prstGeom prst="rect">
            <a:avLst/>
          </a:prstGeom>
        </p:spPr>
      </p:pic>
    </p:spTree>
    <p:extLst>
      <p:ext uri="{BB962C8B-B14F-4D97-AF65-F5344CB8AC3E}">
        <p14:creationId xmlns:p14="http://schemas.microsoft.com/office/powerpoint/2010/main" val="3651363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7E448F1-9D1F-3F3B-5793-C3C7BE4662B2}"/>
              </a:ext>
            </a:extLst>
          </p:cNvPr>
          <p:cNvPicPr>
            <a:picLocks noChangeAspect="1"/>
          </p:cNvPicPr>
          <p:nvPr/>
        </p:nvPicPr>
        <p:blipFill>
          <a:blip r:embed="rId2"/>
          <a:srcRect l="16147" t="29524" r="54968" b="35510"/>
          <a:stretch/>
        </p:blipFill>
        <p:spPr>
          <a:xfrm>
            <a:off x="2050252" y="415212"/>
            <a:ext cx="8091496" cy="6027576"/>
          </a:xfrm>
          <a:prstGeom prst="rect">
            <a:avLst/>
          </a:prstGeom>
        </p:spPr>
      </p:pic>
    </p:spTree>
    <p:extLst>
      <p:ext uri="{BB962C8B-B14F-4D97-AF65-F5344CB8AC3E}">
        <p14:creationId xmlns:p14="http://schemas.microsoft.com/office/powerpoint/2010/main" val="1178894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1BE5E33-171C-69C6-AD1B-4FAF72A8099A}"/>
              </a:ext>
            </a:extLst>
          </p:cNvPr>
          <p:cNvPicPr>
            <a:picLocks noChangeAspect="1"/>
          </p:cNvPicPr>
          <p:nvPr/>
        </p:nvPicPr>
        <p:blipFill>
          <a:blip r:embed="rId2"/>
          <a:srcRect l="16231" t="28708" r="55051" b="36054"/>
          <a:stretch/>
        </p:blipFill>
        <p:spPr>
          <a:xfrm>
            <a:off x="1875453" y="373223"/>
            <a:ext cx="8285584" cy="6256464"/>
          </a:xfrm>
          <a:prstGeom prst="rect">
            <a:avLst/>
          </a:prstGeom>
        </p:spPr>
      </p:pic>
    </p:spTree>
    <p:extLst>
      <p:ext uri="{BB962C8B-B14F-4D97-AF65-F5344CB8AC3E}">
        <p14:creationId xmlns:p14="http://schemas.microsoft.com/office/powerpoint/2010/main" val="1009503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3CB3C7AF-70FC-1067-DA41-1997A36DCAD0}"/>
              </a:ext>
            </a:extLst>
          </p:cNvPr>
          <p:cNvPicPr>
            <a:picLocks noChangeAspect="1"/>
          </p:cNvPicPr>
          <p:nvPr/>
        </p:nvPicPr>
        <p:blipFill>
          <a:blip r:embed="rId2"/>
          <a:srcRect l="16062" t="27891" r="55052" b="36599"/>
          <a:stretch/>
        </p:blipFill>
        <p:spPr>
          <a:xfrm>
            <a:off x="2006080" y="275253"/>
            <a:ext cx="8337495" cy="6307493"/>
          </a:xfrm>
          <a:prstGeom prst="rect">
            <a:avLst/>
          </a:prstGeom>
        </p:spPr>
      </p:pic>
    </p:spTree>
    <p:extLst>
      <p:ext uri="{BB962C8B-B14F-4D97-AF65-F5344CB8AC3E}">
        <p14:creationId xmlns:p14="http://schemas.microsoft.com/office/powerpoint/2010/main" val="2832453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36AA667A-CC16-A1C7-B0E4-01FB8D23EFD9}"/>
              </a:ext>
            </a:extLst>
          </p:cNvPr>
          <p:cNvPicPr>
            <a:picLocks noChangeAspect="1"/>
          </p:cNvPicPr>
          <p:nvPr/>
        </p:nvPicPr>
        <p:blipFill>
          <a:blip r:embed="rId2"/>
          <a:srcRect l="16314" t="27347" r="55135" b="37551"/>
          <a:stretch/>
        </p:blipFill>
        <p:spPr>
          <a:xfrm>
            <a:off x="1875453" y="466530"/>
            <a:ext cx="8262653" cy="6251511"/>
          </a:xfrm>
          <a:prstGeom prst="rect">
            <a:avLst/>
          </a:prstGeom>
        </p:spPr>
      </p:pic>
    </p:spTree>
    <p:extLst>
      <p:ext uri="{BB962C8B-B14F-4D97-AF65-F5344CB8AC3E}">
        <p14:creationId xmlns:p14="http://schemas.microsoft.com/office/powerpoint/2010/main" val="41143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1E865AB-9102-7DA5-D08C-33BC8C011816}"/>
              </a:ext>
            </a:extLst>
          </p:cNvPr>
          <p:cNvPicPr>
            <a:picLocks noChangeAspect="1"/>
          </p:cNvPicPr>
          <p:nvPr/>
        </p:nvPicPr>
        <p:blipFill>
          <a:blip r:embed="rId2"/>
          <a:srcRect l="16398" t="26803" r="55135" b="38231"/>
          <a:stretch/>
        </p:blipFill>
        <p:spPr>
          <a:xfrm>
            <a:off x="1810138" y="307909"/>
            <a:ext cx="8258138" cy="6242181"/>
          </a:xfrm>
          <a:prstGeom prst="rect">
            <a:avLst/>
          </a:prstGeom>
        </p:spPr>
      </p:pic>
    </p:spTree>
    <p:extLst>
      <p:ext uri="{BB962C8B-B14F-4D97-AF65-F5344CB8AC3E}">
        <p14:creationId xmlns:p14="http://schemas.microsoft.com/office/powerpoint/2010/main" val="4170971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2F628B3C-8C4B-25B2-4B4D-E3C551C718D4}"/>
              </a:ext>
            </a:extLst>
          </p:cNvPr>
          <p:cNvSpPr txBox="1"/>
          <p:nvPr/>
        </p:nvSpPr>
        <p:spPr>
          <a:xfrm>
            <a:off x="455229" y="338333"/>
            <a:ext cx="11487150" cy="4295791"/>
          </a:xfrm>
          <a:prstGeom prst="rect">
            <a:avLst/>
          </a:prstGeom>
          <a:noFill/>
        </p:spPr>
        <p:txBody>
          <a:bodyPr wrap="square">
            <a:spAutoFit/>
          </a:bodyPr>
          <a:lstStyle/>
          <a:p>
            <a:pPr algn="just">
              <a:lnSpc>
                <a:spcPct val="125000"/>
              </a:lnSpc>
              <a:spcAft>
                <a:spcPts val="1000"/>
              </a:spcAft>
            </a:pPr>
            <a:r>
              <a:rPr lang="cs-CZ" sz="2000" dirty="0">
                <a:effectLst/>
                <a:latin typeface="Calibri" panose="020F0502020204030204" pitchFamily="34" charset="0"/>
                <a:ea typeface="Calibri" panose="020F0502020204030204" pitchFamily="34" charset="0"/>
                <a:cs typeface="Times New Roman" panose="02020603050405020304" pitchFamily="18" charset="0"/>
              </a:rPr>
              <a:t>Z výše uvedeného vyplývá, že </a:t>
            </a:r>
            <a:r>
              <a:rPr lang="cs-CZ" sz="2000" b="1" dirty="0">
                <a:effectLst/>
                <a:latin typeface="Calibri" panose="020F0502020204030204" pitchFamily="34" charset="0"/>
                <a:ea typeface="Calibri" panose="020F0502020204030204" pitchFamily="34" charset="0"/>
                <a:cs typeface="Times New Roman" panose="02020603050405020304" pitchFamily="18" charset="0"/>
              </a:rPr>
              <a:t>strategický management </a:t>
            </a:r>
            <a:r>
              <a:rPr lang="cs-CZ" sz="2000" dirty="0">
                <a:effectLst/>
                <a:latin typeface="Calibri" panose="020F0502020204030204" pitchFamily="34" charset="0"/>
                <a:ea typeface="Calibri" panose="020F0502020204030204" pitchFamily="34" charset="0"/>
                <a:cs typeface="Times New Roman" panose="02020603050405020304" pitchFamily="18" charset="0"/>
              </a:rPr>
              <a:t>zahrnuje aktivity zaměřené na udržování dlouhodobé shody mezi vizí organizace, jejími dlouhodobými cíli a použitelnými zdroji a také mezi organizací a jejím vnějším okolí. </a:t>
            </a:r>
          </a:p>
          <a:p>
            <a:pPr algn="just">
              <a:lnSpc>
                <a:spcPct val="125000"/>
              </a:lnSpc>
              <a:spcAft>
                <a:spcPts val="1000"/>
              </a:spcAft>
            </a:pPr>
            <a:endParaRPr lang="cs-CZ"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25000"/>
              </a:lnSpc>
              <a:spcAft>
                <a:spcPts val="1000"/>
              </a:spcAft>
            </a:pPr>
            <a:r>
              <a:rPr lang="cs-CZ" sz="2000" dirty="0">
                <a:effectLst/>
                <a:latin typeface="Calibri" panose="020F0502020204030204" pitchFamily="34" charset="0"/>
                <a:ea typeface="Calibri" panose="020F0502020204030204" pitchFamily="34" charset="0"/>
                <a:cs typeface="Times New Roman" panose="02020603050405020304" pitchFamily="18" charset="0"/>
              </a:rPr>
              <a:t>Pro </a:t>
            </a:r>
            <a:r>
              <a:rPr lang="cs-CZ" sz="2000" b="1" dirty="0">
                <a:effectLst/>
                <a:latin typeface="Calibri" panose="020F0502020204030204" pitchFamily="34" charset="0"/>
                <a:ea typeface="Calibri" panose="020F0502020204030204" pitchFamily="34" charset="0"/>
                <a:cs typeface="Times New Roman" panose="02020603050405020304" pitchFamily="18" charset="0"/>
              </a:rPr>
              <a:t>strategický management </a:t>
            </a:r>
            <a:r>
              <a:rPr lang="cs-CZ" sz="2000" dirty="0">
                <a:effectLst/>
                <a:latin typeface="Calibri" panose="020F0502020204030204" pitchFamily="34" charset="0"/>
                <a:ea typeface="Calibri" panose="020F0502020204030204" pitchFamily="34" charset="0"/>
                <a:cs typeface="Times New Roman" panose="02020603050405020304" pitchFamily="18" charset="0"/>
              </a:rPr>
              <a:t>je typické rozhodování v prostředí neopakovatelných unikátních jevů a situací. Jak již bylo mnohokrát zmíněno, jejich výskyt a průběh v budoucnu je velice obtížné </a:t>
            </a:r>
            <a:r>
              <a:rPr lang="cs-CZ" sz="2000" b="1" dirty="0">
                <a:effectLst/>
                <a:latin typeface="Calibri" panose="020F0502020204030204" pitchFamily="34" charset="0"/>
                <a:ea typeface="Calibri" panose="020F0502020204030204" pitchFamily="34" charset="0"/>
                <a:cs typeface="Times New Roman" panose="02020603050405020304" pitchFamily="18" charset="0"/>
              </a:rPr>
              <a:t>předvídat</a:t>
            </a:r>
            <a:r>
              <a:rPr lang="cs-CZ" sz="2000" dirty="0">
                <a:effectLst/>
                <a:latin typeface="Calibri" panose="020F0502020204030204" pitchFamily="34" charset="0"/>
                <a:ea typeface="Calibri" panose="020F0502020204030204" pitchFamily="34" charset="0"/>
                <a:cs typeface="Times New Roman" panose="02020603050405020304" pitchFamily="18" charset="0"/>
              </a:rPr>
              <a:t> i pro velmi zkušené manažery. Významná část informací pro strategické rozhodování pochází z neoficiálních zdrojů. Strategická rozhodování jsou často uskutečňována mimo formální prostředí organizace, kdy formální informační zdroje nemusí být dostupné.</a:t>
            </a:r>
          </a:p>
          <a:p>
            <a:pPr algn="just">
              <a:lnSpc>
                <a:spcPct val="125000"/>
              </a:lnSpc>
              <a:spcAft>
                <a:spcPts val="10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5324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221ED73D-D7BF-8EA4-26F0-468443C48C07}"/>
              </a:ext>
            </a:extLst>
          </p:cNvPr>
          <p:cNvPicPr>
            <a:picLocks noChangeAspect="1"/>
          </p:cNvPicPr>
          <p:nvPr/>
        </p:nvPicPr>
        <p:blipFill>
          <a:blip r:embed="rId2"/>
          <a:srcRect l="16231" t="31156" r="55135" b="33877"/>
          <a:stretch/>
        </p:blipFill>
        <p:spPr>
          <a:xfrm>
            <a:off x="1558212" y="289248"/>
            <a:ext cx="8505377" cy="6391470"/>
          </a:xfrm>
          <a:prstGeom prst="rect">
            <a:avLst/>
          </a:prstGeom>
        </p:spPr>
      </p:pic>
    </p:spTree>
    <p:extLst>
      <p:ext uri="{BB962C8B-B14F-4D97-AF65-F5344CB8AC3E}">
        <p14:creationId xmlns:p14="http://schemas.microsoft.com/office/powerpoint/2010/main" val="2712850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0D17685-2ACC-9815-3DDC-D2B5CE109E32}"/>
              </a:ext>
            </a:extLst>
          </p:cNvPr>
          <p:cNvPicPr>
            <a:picLocks noChangeAspect="1"/>
          </p:cNvPicPr>
          <p:nvPr/>
        </p:nvPicPr>
        <p:blipFill>
          <a:blip r:embed="rId2"/>
          <a:srcRect l="16147" t="30204" r="55052" b="34558"/>
          <a:stretch/>
        </p:blipFill>
        <p:spPr>
          <a:xfrm>
            <a:off x="2062064" y="457199"/>
            <a:ext cx="8352741" cy="6288833"/>
          </a:xfrm>
          <a:prstGeom prst="rect">
            <a:avLst/>
          </a:prstGeom>
        </p:spPr>
      </p:pic>
    </p:spTree>
    <p:extLst>
      <p:ext uri="{BB962C8B-B14F-4D97-AF65-F5344CB8AC3E}">
        <p14:creationId xmlns:p14="http://schemas.microsoft.com/office/powerpoint/2010/main" val="4023431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4655CC7-860C-74DD-FE47-6B3F9F4B7866}"/>
              </a:ext>
            </a:extLst>
          </p:cNvPr>
          <p:cNvPicPr>
            <a:picLocks noChangeAspect="1"/>
          </p:cNvPicPr>
          <p:nvPr/>
        </p:nvPicPr>
        <p:blipFill>
          <a:blip r:embed="rId2"/>
          <a:srcRect l="16231" t="34694" r="55219" b="30204"/>
          <a:stretch/>
        </p:blipFill>
        <p:spPr>
          <a:xfrm>
            <a:off x="1847461" y="265922"/>
            <a:ext cx="8361316" cy="6326156"/>
          </a:xfrm>
          <a:prstGeom prst="rect">
            <a:avLst/>
          </a:prstGeom>
        </p:spPr>
      </p:pic>
    </p:spTree>
    <p:extLst>
      <p:ext uri="{BB962C8B-B14F-4D97-AF65-F5344CB8AC3E}">
        <p14:creationId xmlns:p14="http://schemas.microsoft.com/office/powerpoint/2010/main" val="3670819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2E15119F-8758-8B04-5855-AC7F82375C91}"/>
              </a:ext>
            </a:extLst>
          </p:cNvPr>
          <p:cNvSpPr txBox="1"/>
          <p:nvPr/>
        </p:nvSpPr>
        <p:spPr>
          <a:xfrm>
            <a:off x="512378" y="323193"/>
            <a:ext cx="11351173" cy="5632311"/>
          </a:xfrm>
          <a:prstGeom prst="rect">
            <a:avLst/>
          </a:prstGeom>
          <a:noFill/>
        </p:spPr>
        <p:txBody>
          <a:bodyPr wrap="square" rtlCol="0">
            <a:spAutoFit/>
          </a:bodyPr>
          <a:lstStyle/>
          <a:p>
            <a:r>
              <a:rPr lang="cs-CZ" b="1" u="sng" dirty="0"/>
              <a:t>Seznam doporučené literatury:</a:t>
            </a:r>
          </a:p>
          <a:p>
            <a:endParaRPr lang="cs-CZ" b="1" u="sng" dirty="0"/>
          </a:p>
          <a:p>
            <a:pPr algn="just"/>
            <a:r>
              <a:rPr lang="cs-CZ" dirty="0"/>
              <a:t>Navrátilová Daniela. Strategické řízení firmy. Olomouc: Moravská vysoká škola Olomouc, 2018.</a:t>
            </a:r>
          </a:p>
          <a:p>
            <a:pPr algn="just"/>
            <a:endParaRPr lang="cs-CZ" dirty="0"/>
          </a:p>
          <a:p>
            <a:pPr algn="just"/>
            <a:r>
              <a:rPr lang="cs-CZ" dirty="0"/>
              <a:t>Souček, Zdeněk. Strategie úspěšného podniku: symbióza kreativity a disciplíny. Vydání první. V Praze: C.H. Beck, 2015. </a:t>
            </a:r>
            <a:r>
              <a:rPr lang="cs-CZ" dirty="0" err="1"/>
              <a:t>xxi</a:t>
            </a:r>
            <a:r>
              <a:rPr lang="cs-CZ" dirty="0"/>
              <a:t>, 426 stran. ISBN 978-80-7400-572-5.</a:t>
            </a:r>
          </a:p>
          <a:p>
            <a:pPr algn="just"/>
            <a:endParaRPr lang="cs-CZ" dirty="0"/>
          </a:p>
          <a:p>
            <a:pPr algn="just"/>
            <a:r>
              <a:rPr lang="cs-CZ" dirty="0"/>
              <a:t>Souček, Zdeněk, Čapková, Kateřina a Navrátilová, Daniela. Strategické řízení podniku v </a:t>
            </a:r>
            <a:r>
              <a:rPr lang="cs-CZ" dirty="0" err="1"/>
              <a:t>superturbulentním</a:t>
            </a:r>
            <a:r>
              <a:rPr lang="cs-CZ" dirty="0"/>
              <a:t> globálním světě. Díl VI, Krok za krokem k vítězství. 1. vydání. Olomouc: Moravská vysoká škola Olomouc, o.p.s., 2012. 235 stran. ISBN 978-80-7455-041-6.</a:t>
            </a:r>
          </a:p>
          <a:p>
            <a:pPr algn="just"/>
            <a:endParaRPr lang="cs-CZ" dirty="0"/>
          </a:p>
          <a:p>
            <a:pPr algn="just"/>
            <a:r>
              <a:rPr lang="cs-CZ" dirty="0"/>
              <a:t>Souček, Zdeněk. Firma 21. století: (předstihněme nejlepší!!!). 2. vyd. [Praha]: Professional </a:t>
            </a:r>
            <a:r>
              <a:rPr lang="cs-CZ" dirty="0" err="1"/>
              <a:t>Publishing</a:t>
            </a:r>
            <a:r>
              <a:rPr lang="cs-CZ" dirty="0"/>
              <a:t>, 2010. 258 s. ISBN 978-80-7431-007-2.</a:t>
            </a:r>
          </a:p>
          <a:p>
            <a:pPr algn="just"/>
            <a:endParaRPr lang="cs-CZ" dirty="0"/>
          </a:p>
          <a:p>
            <a:pPr algn="just"/>
            <a:r>
              <a:rPr lang="cs-CZ" dirty="0" err="1"/>
              <a:t>Keřkovský</a:t>
            </a:r>
            <a:r>
              <a:rPr lang="cs-CZ" dirty="0"/>
              <a:t>, Miloslav a Vykypěl, Oldřich. Strategické řízení: teorie pro praxi. 2. vyd. Praha: C.H. Beck, 2006. </a:t>
            </a:r>
            <a:r>
              <a:rPr lang="cs-CZ" dirty="0" err="1"/>
              <a:t>xiv</a:t>
            </a:r>
            <a:r>
              <a:rPr lang="cs-CZ" dirty="0"/>
              <a:t>, 206 s. C.H. Beck pro praxi. ISBN 80-7179-453-8.</a:t>
            </a:r>
          </a:p>
          <a:p>
            <a:pPr algn="just"/>
            <a:endParaRPr lang="cs-CZ" dirty="0"/>
          </a:p>
          <a:p>
            <a:pPr algn="just"/>
            <a:r>
              <a:rPr lang="cs-CZ" dirty="0"/>
              <a:t>Charvát, Jaroslav. Firemní strategie pro praxi: praktický návod pro manažery a podnikatele: od firemní kultury po schopnost vydělávat peníze: příklady a studie z praxe v ČR. 1. vyd. Praha: Grada, 2006. 201 s. Expert. ISBN 80-247-1389-6.</a:t>
            </a:r>
          </a:p>
        </p:txBody>
      </p:sp>
    </p:spTree>
    <p:extLst>
      <p:ext uri="{BB962C8B-B14F-4D97-AF65-F5344CB8AC3E}">
        <p14:creationId xmlns:p14="http://schemas.microsoft.com/office/powerpoint/2010/main" val="436146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3BEEDB7-B117-74FE-C09D-1F6FA698144A}"/>
              </a:ext>
            </a:extLst>
          </p:cNvPr>
          <p:cNvPicPr>
            <a:picLocks noChangeAspect="1"/>
          </p:cNvPicPr>
          <p:nvPr/>
        </p:nvPicPr>
        <p:blipFill>
          <a:blip r:embed="rId2"/>
          <a:srcRect l="16147" t="28843" r="55052" b="36327"/>
          <a:stretch/>
        </p:blipFill>
        <p:spPr>
          <a:xfrm>
            <a:off x="1940766" y="382556"/>
            <a:ext cx="8413007" cy="6260840"/>
          </a:xfrm>
          <a:prstGeom prst="rect">
            <a:avLst/>
          </a:prstGeom>
        </p:spPr>
      </p:pic>
    </p:spTree>
    <p:extLst>
      <p:ext uri="{BB962C8B-B14F-4D97-AF65-F5344CB8AC3E}">
        <p14:creationId xmlns:p14="http://schemas.microsoft.com/office/powerpoint/2010/main" val="3049484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2BF553EA-4C58-BF40-0AB0-378DCFFF14C8}"/>
              </a:ext>
            </a:extLst>
          </p:cNvPr>
          <p:cNvPicPr>
            <a:picLocks noChangeAspect="1"/>
          </p:cNvPicPr>
          <p:nvPr/>
        </p:nvPicPr>
        <p:blipFill>
          <a:blip r:embed="rId2"/>
          <a:srcRect l="16147" t="33333" r="55135" b="31837"/>
          <a:stretch/>
        </p:blipFill>
        <p:spPr>
          <a:xfrm>
            <a:off x="1698171" y="215135"/>
            <a:ext cx="8612156" cy="6427730"/>
          </a:xfrm>
          <a:prstGeom prst="rect">
            <a:avLst/>
          </a:prstGeom>
        </p:spPr>
      </p:pic>
    </p:spTree>
    <p:extLst>
      <p:ext uri="{BB962C8B-B14F-4D97-AF65-F5344CB8AC3E}">
        <p14:creationId xmlns:p14="http://schemas.microsoft.com/office/powerpoint/2010/main" val="493617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E37F773-6287-ED4B-B1B5-37F74948ECBD}"/>
              </a:ext>
            </a:extLst>
          </p:cNvPr>
          <p:cNvPicPr>
            <a:picLocks noChangeAspect="1"/>
          </p:cNvPicPr>
          <p:nvPr/>
        </p:nvPicPr>
        <p:blipFill>
          <a:blip r:embed="rId2"/>
          <a:srcRect l="16397" t="37687" r="55052" b="27211"/>
          <a:stretch/>
        </p:blipFill>
        <p:spPr>
          <a:xfrm>
            <a:off x="1558212" y="209939"/>
            <a:ext cx="8509304" cy="6438122"/>
          </a:xfrm>
          <a:prstGeom prst="rect">
            <a:avLst/>
          </a:prstGeom>
        </p:spPr>
      </p:pic>
    </p:spTree>
    <p:extLst>
      <p:ext uri="{BB962C8B-B14F-4D97-AF65-F5344CB8AC3E}">
        <p14:creationId xmlns:p14="http://schemas.microsoft.com/office/powerpoint/2010/main" val="794398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2D6791A-C8A7-0B8C-DA94-16E38B29F8FD}"/>
              </a:ext>
            </a:extLst>
          </p:cNvPr>
          <p:cNvPicPr>
            <a:picLocks noChangeAspect="1"/>
          </p:cNvPicPr>
          <p:nvPr/>
        </p:nvPicPr>
        <p:blipFill>
          <a:blip r:embed="rId2"/>
          <a:srcRect l="16398" t="31837" r="55219" b="33197"/>
          <a:stretch/>
        </p:blipFill>
        <p:spPr>
          <a:xfrm>
            <a:off x="1922105" y="317240"/>
            <a:ext cx="8012307" cy="6074229"/>
          </a:xfrm>
          <a:prstGeom prst="rect">
            <a:avLst/>
          </a:prstGeom>
        </p:spPr>
      </p:pic>
    </p:spTree>
    <p:extLst>
      <p:ext uri="{BB962C8B-B14F-4D97-AF65-F5344CB8AC3E}">
        <p14:creationId xmlns:p14="http://schemas.microsoft.com/office/powerpoint/2010/main" val="918355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3D8B4B74-2514-63FA-2B8F-259315E6EED5}"/>
              </a:ext>
            </a:extLst>
          </p:cNvPr>
          <p:cNvPicPr>
            <a:picLocks noChangeAspect="1"/>
          </p:cNvPicPr>
          <p:nvPr/>
        </p:nvPicPr>
        <p:blipFill>
          <a:blip r:embed="rId2"/>
          <a:srcRect l="16062" t="30748" r="55220" b="34014"/>
          <a:stretch/>
        </p:blipFill>
        <p:spPr>
          <a:xfrm>
            <a:off x="1838130" y="298579"/>
            <a:ext cx="8291385" cy="6260841"/>
          </a:xfrm>
          <a:prstGeom prst="rect">
            <a:avLst/>
          </a:prstGeom>
        </p:spPr>
      </p:pic>
    </p:spTree>
    <p:extLst>
      <p:ext uri="{BB962C8B-B14F-4D97-AF65-F5344CB8AC3E}">
        <p14:creationId xmlns:p14="http://schemas.microsoft.com/office/powerpoint/2010/main" val="1753912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7CE70F0-6220-40A8-7496-BF8A7A38840B}"/>
              </a:ext>
            </a:extLst>
          </p:cNvPr>
          <p:cNvPicPr>
            <a:picLocks noChangeAspect="1"/>
          </p:cNvPicPr>
          <p:nvPr/>
        </p:nvPicPr>
        <p:blipFill>
          <a:blip r:embed="rId2"/>
          <a:srcRect l="16231" t="40680" r="55051" b="24082"/>
          <a:stretch/>
        </p:blipFill>
        <p:spPr>
          <a:xfrm>
            <a:off x="1819469" y="120345"/>
            <a:ext cx="8763460" cy="6617310"/>
          </a:xfrm>
          <a:prstGeom prst="rect">
            <a:avLst/>
          </a:prstGeom>
        </p:spPr>
      </p:pic>
    </p:spTree>
    <p:extLst>
      <p:ext uri="{BB962C8B-B14F-4D97-AF65-F5344CB8AC3E}">
        <p14:creationId xmlns:p14="http://schemas.microsoft.com/office/powerpoint/2010/main" val="11420640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6832E6FF-B7B9-AD28-217B-153F22693FF6}"/>
              </a:ext>
            </a:extLst>
          </p:cNvPr>
          <p:cNvPicPr>
            <a:picLocks noChangeAspect="1"/>
          </p:cNvPicPr>
          <p:nvPr/>
        </p:nvPicPr>
        <p:blipFill>
          <a:blip r:embed="rId2"/>
          <a:srcRect l="16147" t="29796" r="55219" b="35646"/>
          <a:stretch/>
        </p:blipFill>
        <p:spPr>
          <a:xfrm>
            <a:off x="1595533" y="373225"/>
            <a:ext cx="8505332" cy="6316824"/>
          </a:xfrm>
          <a:prstGeom prst="rect">
            <a:avLst/>
          </a:prstGeom>
        </p:spPr>
      </p:pic>
    </p:spTree>
    <p:extLst>
      <p:ext uri="{BB962C8B-B14F-4D97-AF65-F5344CB8AC3E}">
        <p14:creationId xmlns:p14="http://schemas.microsoft.com/office/powerpoint/2010/main" val="30931162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0CA41AF5-7331-F8A5-F8F1-9226F2BE019F}"/>
              </a:ext>
            </a:extLst>
          </p:cNvPr>
          <p:cNvPicPr>
            <a:picLocks noChangeAspect="1"/>
          </p:cNvPicPr>
          <p:nvPr/>
        </p:nvPicPr>
        <p:blipFill>
          <a:blip r:embed="rId2"/>
          <a:srcRect l="16062" t="28844" r="55052" b="36190"/>
          <a:stretch/>
        </p:blipFill>
        <p:spPr>
          <a:xfrm>
            <a:off x="1576874" y="214604"/>
            <a:ext cx="8630092" cy="6428791"/>
          </a:xfrm>
          <a:prstGeom prst="rect">
            <a:avLst/>
          </a:prstGeom>
        </p:spPr>
      </p:pic>
    </p:spTree>
    <p:extLst>
      <p:ext uri="{BB962C8B-B14F-4D97-AF65-F5344CB8AC3E}">
        <p14:creationId xmlns:p14="http://schemas.microsoft.com/office/powerpoint/2010/main" val="1408641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08F2C5F7-0452-B572-CD6E-C28420725BD0}"/>
              </a:ext>
            </a:extLst>
          </p:cNvPr>
          <p:cNvPicPr>
            <a:picLocks noChangeAspect="1"/>
          </p:cNvPicPr>
          <p:nvPr/>
        </p:nvPicPr>
        <p:blipFill>
          <a:blip r:embed="rId2"/>
          <a:srcRect l="16231" t="27890" r="55135" b="36871"/>
          <a:stretch/>
        </p:blipFill>
        <p:spPr>
          <a:xfrm>
            <a:off x="1595535" y="111967"/>
            <a:ext cx="8673796" cy="6568751"/>
          </a:xfrm>
          <a:prstGeom prst="rect">
            <a:avLst/>
          </a:prstGeom>
        </p:spPr>
      </p:pic>
    </p:spTree>
    <p:extLst>
      <p:ext uri="{BB962C8B-B14F-4D97-AF65-F5344CB8AC3E}">
        <p14:creationId xmlns:p14="http://schemas.microsoft.com/office/powerpoint/2010/main" val="18748804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4E686A0F-6449-E1AE-2318-F5FFA79E7B44}"/>
              </a:ext>
            </a:extLst>
          </p:cNvPr>
          <p:cNvPicPr>
            <a:picLocks noChangeAspect="1"/>
          </p:cNvPicPr>
          <p:nvPr/>
        </p:nvPicPr>
        <p:blipFill>
          <a:blip r:embed="rId2"/>
          <a:srcRect l="16147" t="27347" r="55386" b="37687"/>
          <a:stretch/>
        </p:blipFill>
        <p:spPr>
          <a:xfrm>
            <a:off x="1744823" y="270587"/>
            <a:ext cx="8579083" cy="6484775"/>
          </a:xfrm>
          <a:prstGeom prst="rect">
            <a:avLst/>
          </a:prstGeom>
        </p:spPr>
      </p:pic>
    </p:spTree>
    <p:extLst>
      <p:ext uri="{BB962C8B-B14F-4D97-AF65-F5344CB8AC3E}">
        <p14:creationId xmlns:p14="http://schemas.microsoft.com/office/powerpoint/2010/main" val="3655049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DD959453-04F7-EFCE-AC5E-CC46AFA86A0D}"/>
              </a:ext>
            </a:extLst>
          </p:cNvPr>
          <p:cNvSpPr txBox="1"/>
          <p:nvPr/>
        </p:nvSpPr>
        <p:spPr>
          <a:xfrm>
            <a:off x="449317" y="402021"/>
            <a:ext cx="11366938" cy="4093428"/>
          </a:xfrm>
          <a:prstGeom prst="rect">
            <a:avLst/>
          </a:prstGeom>
          <a:noFill/>
        </p:spPr>
        <p:txBody>
          <a:bodyPr wrap="square" rtlCol="0">
            <a:spAutoFit/>
          </a:bodyPr>
          <a:lstStyle/>
          <a:p>
            <a:pPr algn="just"/>
            <a:r>
              <a:rPr lang="cs-CZ" sz="2000" dirty="0"/>
              <a:t>Problematika stanovení (sestavení a implementace) dlouhodobých cílů organizace s využitím kvantitativních a kvalitativních analytických metod.</a:t>
            </a:r>
          </a:p>
          <a:p>
            <a:pPr algn="just"/>
            <a:endParaRPr lang="cs-CZ" sz="2000" dirty="0"/>
          </a:p>
          <a:p>
            <a:pPr algn="just"/>
            <a:r>
              <a:rPr lang="cs-CZ" sz="2000" dirty="0"/>
              <a:t>Při sestavování podnikové strategie by mělo být uvažováno funkční členění podniku. Vznikají tedy strategie:</a:t>
            </a:r>
          </a:p>
          <a:p>
            <a:pPr algn="just"/>
            <a:endParaRPr lang="cs-CZ" sz="2000" dirty="0"/>
          </a:p>
          <a:p>
            <a:pPr marL="342900" indent="-342900" algn="just">
              <a:buFont typeface="Arial" panose="020B0604020202020204" pitchFamily="34" charset="0"/>
              <a:buChar char="•"/>
            </a:pPr>
            <a:r>
              <a:rPr lang="cs-CZ" sz="2000" dirty="0"/>
              <a:t>v oblasti výzkumu a vývoje,</a:t>
            </a:r>
          </a:p>
          <a:p>
            <a:pPr marL="342900" indent="-342900" algn="just">
              <a:buFont typeface="Arial" panose="020B0604020202020204" pitchFamily="34" charset="0"/>
              <a:buChar char="•"/>
            </a:pPr>
            <a:r>
              <a:rPr lang="cs-CZ" sz="2000" dirty="0"/>
              <a:t>v oblasti nákupu, </a:t>
            </a:r>
          </a:p>
          <a:p>
            <a:pPr marL="342900" indent="-342900" algn="just">
              <a:buFont typeface="Arial" panose="020B0604020202020204" pitchFamily="34" charset="0"/>
              <a:buChar char="•"/>
            </a:pPr>
            <a:r>
              <a:rPr lang="cs-CZ" sz="2000" dirty="0"/>
              <a:t>v oblasti výroby,</a:t>
            </a:r>
          </a:p>
          <a:p>
            <a:pPr marL="342900" indent="-342900" algn="just">
              <a:buFont typeface="Arial" panose="020B0604020202020204" pitchFamily="34" charset="0"/>
              <a:buChar char="•"/>
            </a:pPr>
            <a:r>
              <a:rPr lang="cs-CZ" sz="2000" dirty="0"/>
              <a:t>v oblasti řízení zásob, </a:t>
            </a:r>
          </a:p>
          <a:p>
            <a:pPr marL="342900" indent="-342900" algn="just">
              <a:buFont typeface="Arial" panose="020B0604020202020204" pitchFamily="34" charset="0"/>
              <a:buChar char="•"/>
            </a:pPr>
            <a:r>
              <a:rPr lang="cs-CZ" sz="2000" dirty="0"/>
              <a:t>v oblasti distribuce, </a:t>
            </a:r>
          </a:p>
          <a:p>
            <a:pPr marL="342900" indent="-342900" algn="just">
              <a:buFont typeface="Arial" panose="020B0604020202020204" pitchFamily="34" charset="0"/>
              <a:buChar char="•"/>
            </a:pPr>
            <a:r>
              <a:rPr lang="cs-CZ" sz="2000" dirty="0"/>
              <a:t>v oblasti financí – účetnictví, </a:t>
            </a:r>
          </a:p>
          <a:p>
            <a:pPr marL="342900" indent="-342900" algn="just">
              <a:buFont typeface="Arial" panose="020B0604020202020204" pitchFamily="34" charset="0"/>
              <a:buChar char="•"/>
            </a:pPr>
            <a:r>
              <a:rPr lang="cs-CZ" sz="2000" dirty="0"/>
              <a:t>a v oblasti řízení zpětných materiálových toků.</a:t>
            </a:r>
          </a:p>
        </p:txBody>
      </p:sp>
    </p:spTree>
    <p:extLst>
      <p:ext uri="{BB962C8B-B14F-4D97-AF65-F5344CB8AC3E}">
        <p14:creationId xmlns:p14="http://schemas.microsoft.com/office/powerpoint/2010/main" val="39724722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A03AC17-64F7-EBFA-90B9-69A54F461BBA}"/>
              </a:ext>
            </a:extLst>
          </p:cNvPr>
          <p:cNvPicPr>
            <a:picLocks noChangeAspect="1"/>
          </p:cNvPicPr>
          <p:nvPr/>
        </p:nvPicPr>
        <p:blipFill>
          <a:blip r:embed="rId2"/>
          <a:srcRect l="16147" t="26803" r="55052" b="38503"/>
          <a:stretch/>
        </p:blipFill>
        <p:spPr>
          <a:xfrm>
            <a:off x="1623526" y="158619"/>
            <a:ext cx="8936898" cy="6624735"/>
          </a:xfrm>
          <a:prstGeom prst="rect">
            <a:avLst/>
          </a:prstGeom>
        </p:spPr>
      </p:pic>
    </p:spTree>
    <p:extLst>
      <p:ext uri="{BB962C8B-B14F-4D97-AF65-F5344CB8AC3E}">
        <p14:creationId xmlns:p14="http://schemas.microsoft.com/office/powerpoint/2010/main" val="10343541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79E2807-A0D3-FA30-7216-595B5346F493}"/>
              </a:ext>
            </a:extLst>
          </p:cNvPr>
          <p:cNvPicPr>
            <a:picLocks noChangeAspect="1"/>
          </p:cNvPicPr>
          <p:nvPr/>
        </p:nvPicPr>
        <p:blipFill>
          <a:blip r:embed="rId2"/>
          <a:srcRect l="16062" t="25714" r="55052" b="39456"/>
          <a:stretch/>
        </p:blipFill>
        <p:spPr>
          <a:xfrm>
            <a:off x="1586204" y="237931"/>
            <a:ext cx="8600933" cy="6382138"/>
          </a:xfrm>
          <a:prstGeom prst="rect">
            <a:avLst/>
          </a:prstGeom>
        </p:spPr>
      </p:pic>
    </p:spTree>
    <p:extLst>
      <p:ext uri="{BB962C8B-B14F-4D97-AF65-F5344CB8AC3E}">
        <p14:creationId xmlns:p14="http://schemas.microsoft.com/office/powerpoint/2010/main" val="35042679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43939944-83BB-EB54-B215-A639C2A886AE}"/>
              </a:ext>
            </a:extLst>
          </p:cNvPr>
          <p:cNvPicPr>
            <a:picLocks noChangeAspect="1"/>
          </p:cNvPicPr>
          <p:nvPr/>
        </p:nvPicPr>
        <p:blipFill>
          <a:blip r:embed="rId2"/>
          <a:srcRect l="16062" t="30340" r="55220" b="35102"/>
          <a:stretch/>
        </p:blipFill>
        <p:spPr>
          <a:xfrm>
            <a:off x="1749000" y="209939"/>
            <a:ext cx="8694000" cy="6438122"/>
          </a:xfrm>
          <a:prstGeom prst="rect">
            <a:avLst/>
          </a:prstGeom>
        </p:spPr>
      </p:pic>
    </p:spTree>
    <p:extLst>
      <p:ext uri="{BB962C8B-B14F-4D97-AF65-F5344CB8AC3E}">
        <p14:creationId xmlns:p14="http://schemas.microsoft.com/office/powerpoint/2010/main" val="740253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9A9C7547-CEAA-0085-3A59-A499623BB30D}"/>
              </a:ext>
            </a:extLst>
          </p:cNvPr>
          <p:cNvSpPr txBox="1"/>
          <p:nvPr/>
        </p:nvSpPr>
        <p:spPr>
          <a:xfrm>
            <a:off x="415815" y="326611"/>
            <a:ext cx="11361025" cy="3477875"/>
          </a:xfrm>
          <a:prstGeom prst="rect">
            <a:avLst/>
          </a:prstGeom>
          <a:noFill/>
        </p:spPr>
        <p:txBody>
          <a:bodyPr wrap="square">
            <a:spAutoFit/>
          </a:bodyPr>
          <a:lstStyle/>
          <a:p>
            <a:r>
              <a:rPr lang="cs-CZ" sz="2000" b="0" i="0" dirty="0">
                <a:effectLst/>
                <a:latin typeface="Roboto" panose="02000000000000000000" pitchFamily="2" charset="0"/>
              </a:rPr>
              <a:t>Definice cílů je nejen pro firmy nezbytná věc. Bez cíle nevíte, kam míříte, a tím pádem ani nikam nedojdete. Dodají vám směr a motivaci růst.</a:t>
            </a:r>
          </a:p>
          <a:p>
            <a:endParaRPr lang="cs-CZ" sz="2000" dirty="0">
              <a:latin typeface="Roboto" panose="02000000000000000000" pitchFamily="2" charset="0"/>
            </a:endParaRPr>
          </a:p>
          <a:p>
            <a:r>
              <a:rPr lang="cs-CZ" sz="2000" dirty="0">
                <a:latin typeface="Roboto" panose="02000000000000000000" pitchFamily="2" charset="0"/>
              </a:rPr>
              <a:t>SMART = SPECIFIC x MEASURABLE x ACHIEVABLE x REALISTIC x TIMELY</a:t>
            </a:r>
          </a:p>
          <a:p>
            <a:endParaRPr lang="cs-CZ" sz="2000" dirty="0">
              <a:latin typeface="Roboto" panose="02000000000000000000" pitchFamily="2" charset="0"/>
            </a:endParaRPr>
          </a:p>
          <a:p>
            <a:pPr algn="just"/>
            <a:r>
              <a:rPr lang="cs-CZ" sz="2000" dirty="0">
                <a:latin typeface="Roboto" panose="02000000000000000000" pitchFamily="2" charset="0"/>
              </a:rPr>
              <a:t>SPECIFIC = </a:t>
            </a:r>
            <a:r>
              <a:rPr lang="cs-CZ" sz="2000" b="0" i="0" dirty="0">
                <a:effectLst/>
                <a:latin typeface="Roboto" panose="02000000000000000000" pitchFamily="2" charset="0"/>
              </a:rPr>
              <a:t>Cíle podniku by měly být konkrétní.</a:t>
            </a:r>
            <a:r>
              <a:rPr lang="cs-CZ" sz="2000" b="1" i="0" dirty="0">
                <a:effectLst/>
                <a:latin typeface="Roboto" panose="02000000000000000000" pitchFamily="2" charset="0"/>
              </a:rPr>
              <a:t> Specifikujte je do detailu</a:t>
            </a:r>
            <a:r>
              <a:rPr lang="cs-CZ" sz="2000" b="0" i="0" dirty="0">
                <a:effectLst/>
                <a:latin typeface="Roboto" panose="02000000000000000000" pitchFamily="2" charset="0"/>
              </a:rPr>
              <a:t>, aby každý jasně pochopil, jak cíle dosáhnout. Zároveň </a:t>
            </a:r>
            <a:r>
              <a:rPr lang="cs-CZ" sz="2000" b="1" i="0" dirty="0">
                <a:effectLst/>
                <a:latin typeface="Roboto" panose="02000000000000000000" pitchFamily="2" charset="0"/>
              </a:rPr>
              <a:t>musí být srozumitelné</a:t>
            </a:r>
            <a:r>
              <a:rPr lang="cs-CZ" sz="2000" b="0" i="0" dirty="0">
                <a:effectLst/>
                <a:latin typeface="Roboto" panose="02000000000000000000" pitchFamily="2" charset="0"/>
              </a:rPr>
              <a:t>, abyste se v nich vyznali nejen vy, ale i vaši kolegové.</a:t>
            </a:r>
          </a:p>
          <a:p>
            <a:pPr algn="just"/>
            <a:endParaRPr lang="cs-CZ" sz="2000" dirty="0">
              <a:latin typeface="Roboto" panose="02000000000000000000" pitchFamily="2" charset="0"/>
            </a:endParaRPr>
          </a:p>
          <a:p>
            <a:pPr algn="just"/>
            <a:r>
              <a:rPr lang="cs-CZ" sz="2000" dirty="0">
                <a:latin typeface="Roboto" panose="02000000000000000000" pitchFamily="2" charset="0"/>
              </a:rPr>
              <a:t>MEASURABLE = </a:t>
            </a:r>
            <a:r>
              <a:rPr lang="cs-CZ" sz="2000" b="0" i="0" dirty="0">
                <a:effectLst/>
                <a:latin typeface="Roboto" panose="02000000000000000000" pitchFamily="2" charset="0"/>
              </a:rPr>
              <a:t>Každý váš cíl by měl být měřitelný, </a:t>
            </a:r>
            <a:r>
              <a:rPr lang="cs-CZ" sz="2000" b="1" i="0" dirty="0">
                <a:effectLst/>
                <a:latin typeface="Roboto" panose="02000000000000000000" pitchFamily="2" charset="0"/>
              </a:rPr>
              <a:t>abyste dokázali zhodnotit, zda se vám ho podařilo dosáhnout,</a:t>
            </a:r>
            <a:r>
              <a:rPr lang="cs-CZ" sz="2000" b="0" i="0" dirty="0">
                <a:effectLst/>
                <a:latin typeface="Roboto" panose="02000000000000000000" pitchFamily="2" charset="0"/>
              </a:rPr>
              <a:t> případně do jaké míry. </a:t>
            </a:r>
            <a:endParaRPr lang="cs-CZ" sz="2000" dirty="0"/>
          </a:p>
        </p:txBody>
      </p:sp>
    </p:spTree>
    <p:extLst>
      <p:ext uri="{BB962C8B-B14F-4D97-AF65-F5344CB8AC3E}">
        <p14:creationId xmlns:p14="http://schemas.microsoft.com/office/powerpoint/2010/main" val="11175344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3190540-E990-79DA-268C-3F6A448B3950}"/>
              </a:ext>
            </a:extLst>
          </p:cNvPr>
          <p:cNvPicPr>
            <a:picLocks noChangeAspect="1"/>
          </p:cNvPicPr>
          <p:nvPr/>
        </p:nvPicPr>
        <p:blipFill>
          <a:blip r:embed="rId2"/>
          <a:srcRect l="16231" t="39728" r="55135" b="25170"/>
          <a:stretch/>
        </p:blipFill>
        <p:spPr>
          <a:xfrm>
            <a:off x="1819469" y="76199"/>
            <a:ext cx="8888815" cy="6705601"/>
          </a:xfrm>
          <a:prstGeom prst="rect">
            <a:avLst/>
          </a:prstGeom>
        </p:spPr>
      </p:pic>
    </p:spTree>
    <p:extLst>
      <p:ext uri="{BB962C8B-B14F-4D97-AF65-F5344CB8AC3E}">
        <p14:creationId xmlns:p14="http://schemas.microsoft.com/office/powerpoint/2010/main" val="39976211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40213804-6127-D60A-5610-E8A9D97386ED}"/>
              </a:ext>
            </a:extLst>
          </p:cNvPr>
          <p:cNvSpPr txBox="1"/>
          <p:nvPr/>
        </p:nvSpPr>
        <p:spPr>
          <a:xfrm>
            <a:off x="392167" y="354691"/>
            <a:ext cx="11502915" cy="1602746"/>
          </a:xfrm>
          <a:prstGeom prst="rect">
            <a:avLst/>
          </a:prstGeom>
          <a:noFill/>
        </p:spPr>
        <p:txBody>
          <a:bodyPr wrap="square">
            <a:spAutoFit/>
          </a:bodyPr>
          <a:lstStyle/>
          <a:p>
            <a:pPr algn="just">
              <a:lnSpc>
                <a:spcPct val="125000"/>
              </a:lnSpc>
              <a:spcAft>
                <a:spcPts val="1000"/>
              </a:spcAft>
            </a:pPr>
            <a:r>
              <a:rPr lang="cs-CZ" sz="2000" dirty="0">
                <a:effectLst/>
                <a:latin typeface="Calibri" panose="020F0502020204030204" pitchFamily="34" charset="0"/>
                <a:ea typeface="Calibri" panose="020F0502020204030204" pitchFamily="34" charset="0"/>
                <a:cs typeface="Times New Roman" panose="02020603050405020304" pitchFamily="18" charset="0"/>
              </a:rPr>
              <a:t>Jak již bylo uvedeno, </a:t>
            </a:r>
            <a:r>
              <a:rPr lang="cs-CZ" sz="2000" b="1" dirty="0">
                <a:effectLst/>
                <a:latin typeface="Calibri" panose="020F0502020204030204" pitchFamily="34" charset="0"/>
                <a:ea typeface="Calibri" panose="020F0502020204030204" pitchFamily="34" charset="0"/>
                <a:cs typeface="Times New Roman" panose="02020603050405020304" pitchFamily="18" charset="0"/>
              </a:rPr>
              <a:t>cíl</a:t>
            </a:r>
            <a:r>
              <a:rPr lang="cs-CZ" sz="2000" dirty="0">
                <a:effectLst/>
                <a:latin typeface="Calibri" panose="020F0502020204030204" pitchFamily="34" charset="0"/>
                <a:ea typeface="Calibri" panose="020F0502020204030204" pitchFamily="34" charset="0"/>
                <a:cs typeface="Times New Roman" panose="02020603050405020304" pitchFamily="18" charset="0"/>
              </a:rPr>
              <a:t> musí být mj. dosažitelný, splnitelný a reálný. Tzn., že musí respektovat možnosti organizace a odpovídat na současný stav a </a:t>
            </a:r>
            <a:r>
              <a:rPr lang="cs-CZ" sz="2000" b="1" dirty="0">
                <a:effectLst/>
                <a:latin typeface="Calibri" panose="020F0502020204030204" pitchFamily="34" charset="0"/>
                <a:ea typeface="Calibri" panose="020F0502020204030204" pitchFamily="34" charset="0"/>
                <a:cs typeface="Times New Roman" panose="02020603050405020304" pitchFamily="18" charset="0"/>
              </a:rPr>
              <a:t>budoucí trendy </a:t>
            </a:r>
            <a:r>
              <a:rPr lang="cs-CZ" sz="2000" dirty="0">
                <a:effectLst/>
                <a:latin typeface="Calibri" panose="020F0502020204030204" pitchFamily="34" charset="0"/>
                <a:ea typeface="Calibri" panose="020F0502020204030204" pitchFamily="34" charset="0"/>
                <a:cs typeface="Times New Roman" panose="02020603050405020304" pitchFamily="18" charset="0"/>
              </a:rPr>
              <a:t>ve vnějším okolí. Z tohoto důvodu by cíl měl být formulován až </a:t>
            </a:r>
            <a:r>
              <a:rPr lang="cs-CZ" sz="2000" b="1" dirty="0">
                <a:effectLst/>
                <a:latin typeface="Calibri" panose="020F0502020204030204" pitchFamily="34" charset="0"/>
                <a:ea typeface="Calibri" panose="020F0502020204030204" pitchFamily="34" charset="0"/>
                <a:cs typeface="Times New Roman" panose="02020603050405020304" pitchFamily="18" charset="0"/>
              </a:rPr>
              <a:t>na základě provedených analýz vnitřního a vnějšího prostředí</a:t>
            </a:r>
            <a:r>
              <a:rPr lang="cs-CZ" sz="2000" dirty="0">
                <a:effectLst/>
                <a:latin typeface="Calibri" panose="020F0502020204030204" pitchFamily="34" charset="0"/>
                <a:ea typeface="Calibri" panose="020F0502020204030204" pitchFamily="34" charset="0"/>
                <a:cs typeface="Times New Roman" panose="02020603050405020304" pitchFamily="18" charset="0"/>
              </a:rPr>
              <a:t>. </a:t>
            </a:r>
            <a:r>
              <a:rPr lang="cs-CZ" sz="2000" b="1" dirty="0">
                <a:effectLst/>
                <a:latin typeface="Calibri" panose="020F0502020204030204" pitchFamily="34" charset="0"/>
                <a:ea typeface="Calibri" panose="020F0502020204030204" pitchFamily="34" charset="0"/>
                <a:cs typeface="Times New Roman" panose="02020603050405020304" pitchFamily="18" charset="0"/>
              </a:rPr>
              <a:t>Strategické analýzy tedy logicky předcházejí fázi stanovení cíle.</a:t>
            </a:r>
          </a:p>
        </p:txBody>
      </p:sp>
    </p:spTree>
    <p:extLst>
      <p:ext uri="{BB962C8B-B14F-4D97-AF65-F5344CB8AC3E}">
        <p14:creationId xmlns:p14="http://schemas.microsoft.com/office/powerpoint/2010/main" val="3745527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112AD3E-E86F-4E0B-7C06-8E311CD1838C}"/>
              </a:ext>
            </a:extLst>
          </p:cNvPr>
          <p:cNvPicPr>
            <a:picLocks noChangeAspect="1"/>
          </p:cNvPicPr>
          <p:nvPr/>
        </p:nvPicPr>
        <p:blipFill>
          <a:blip r:embed="rId2"/>
          <a:srcRect l="16147" t="28708" r="54968" b="36327"/>
          <a:stretch/>
        </p:blipFill>
        <p:spPr>
          <a:xfrm>
            <a:off x="1800806" y="167950"/>
            <a:ext cx="8792922" cy="6550091"/>
          </a:xfrm>
          <a:prstGeom prst="rect">
            <a:avLst/>
          </a:prstGeom>
        </p:spPr>
      </p:pic>
    </p:spTree>
    <p:extLst>
      <p:ext uri="{BB962C8B-B14F-4D97-AF65-F5344CB8AC3E}">
        <p14:creationId xmlns:p14="http://schemas.microsoft.com/office/powerpoint/2010/main" val="38080646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B8B7982C-2046-9A35-275E-BDB6E6E75892}"/>
              </a:ext>
            </a:extLst>
          </p:cNvPr>
          <p:cNvPicPr>
            <a:picLocks noChangeAspect="1"/>
          </p:cNvPicPr>
          <p:nvPr/>
        </p:nvPicPr>
        <p:blipFill>
          <a:blip r:embed="rId2"/>
          <a:srcRect l="16062" t="27890" r="55052" b="36871"/>
          <a:stretch/>
        </p:blipFill>
        <p:spPr>
          <a:xfrm>
            <a:off x="1884783" y="475860"/>
            <a:ext cx="8401880" cy="6307495"/>
          </a:xfrm>
          <a:prstGeom prst="rect">
            <a:avLst/>
          </a:prstGeom>
        </p:spPr>
      </p:pic>
    </p:spTree>
    <p:extLst>
      <p:ext uri="{BB962C8B-B14F-4D97-AF65-F5344CB8AC3E}">
        <p14:creationId xmlns:p14="http://schemas.microsoft.com/office/powerpoint/2010/main" val="2342505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07EB5768-48EA-6460-EEBC-9E31EB5BD550}"/>
              </a:ext>
            </a:extLst>
          </p:cNvPr>
          <p:cNvPicPr>
            <a:picLocks noChangeAspect="1"/>
          </p:cNvPicPr>
          <p:nvPr/>
        </p:nvPicPr>
        <p:blipFill>
          <a:blip r:embed="rId2"/>
          <a:srcRect l="16147" t="32517" r="55052" b="32381"/>
          <a:stretch/>
        </p:blipFill>
        <p:spPr>
          <a:xfrm>
            <a:off x="2052734" y="363892"/>
            <a:ext cx="8409999" cy="6307496"/>
          </a:xfrm>
          <a:prstGeom prst="rect">
            <a:avLst/>
          </a:prstGeom>
        </p:spPr>
      </p:pic>
    </p:spTree>
    <p:extLst>
      <p:ext uri="{BB962C8B-B14F-4D97-AF65-F5344CB8AC3E}">
        <p14:creationId xmlns:p14="http://schemas.microsoft.com/office/powerpoint/2010/main" val="16650258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6F5E747C-FF69-44D6-DF6B-259AAA8CC4A6}"/>
              </a:ext>
            </a:extLst>
          </p:cNvPr>
          <p:cNvPicPr>
            <a:picLocks noChangeAspect="1"/>
          </p:cNvPicPr>
          <p:nvPr/>
        </p:nvPicPr>
        <p:blipFill>
          <a:blip r:embed="rId2"/>
          <a:srcRect l="16062" t="26258" r="55052" b="38776"/>
          <a:stretch/>
        </p:blipFill>
        <p:spPr>
          <a:xfrm>
            <a:off x="1894114" y="242595"/>
            <a:ext cx="8554937" cy="6372809"/>
          </a:xfrm>
          <a:prstGeom prst="rect">
            <a:avLst/>
          </a:prstGeom>
        </p:spPr>
      </p:pic>
    </p:spTree>
    <p:extLst>
      <p:ext uri="{BB962C8B-B14F-4D97-AF65-F5344CB8AC3E}">
        <p14:creationId xmlns:p14="http://schemas.microsoft.com/office/powerpoint/2010/main" val="2318075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C19AB7D9-762D-2A8F-9150-4D88391E9F77}"/>
              </a:ext>
            </a:extLst>
          </p:cNvPr>
          <p:cNvPicPr>
            <a:picLocks noChangeAspect="1"/>
          </p:cNvPicPr>
          <p:nvPr/>
        </p:nvPicPr>
        <p:blipFill>
          <a:blip r:embed="rId2"/>
          <a:srcRect l="16315" t="29387" r="55135" b="35798"/>
          <a:stretch/>
        </p:blipFill>
        <p:spPr>
          <a:xfrm>
            <a:off x="1604864" y="166179"/>
            <a:ext cx="8696131" cy="6525642"/>
          </a:xfrm>
          <a:prstGeom prst="rect">
            <a:avLst/>
          </a:prstGeom>
        </p:spPr>
      </p:pic>
    </p:spTree>
    <p:extLst>
      <p:ext uri="{BB962C8B-B14F-4D97-AF65-F5344CB8AC3E}">
        <p14:creationId xmlns:p14="http://schemas.microsoft.com/office/powerpoint/2010/main" val="1141893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32DD1041-4F9C-B91E-E9E7-23FF7F412358}"/>
              </a:ext>
            </a:extLst>
          </p:cNvPr>
          <p:cNvPicPr>
            <a:picLocks noChangeAspect="1"/>
          </p:cNvPicPr>
          <p:nvPr/>
        </p:nvPicPr>
        <p:blipFill>
          <a:blip r:embed="rId2"/>
          <a:srcRect l="16147" t="25170" r="55135" b="39320"/>
          <a:stretch/>
        </p:blipFill>
        <p:spPr>
          <a:xfrm>
            <a:off x="1810138" y="307909"/>
            <a:ext cx="8399518" cy="6391471"/>
          </a:xfrm>
          <a:prstGeom prst="rect">
            <a:avLst/>
          </a:prstGeom>
        </p:spPr>
      </p:pic>
    </p:spTree>
    <p:extLst>
      <p:ext uri="{BB962C8B-B14F-4D97-AF65-F5344CB8AC3E}">
        <p14:creationId xmlns:p14="http://schemas.microsoft.com/office/powerpoint/2010/main" val="31443328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5185DD5-1890-5031-0EAA-5DEE529996B7}"/>
              </a:ext>
            </a:extLst>
          </p:cNvPr>
          <p:cNvPicPr>
            <a:picLocks noChangeAspect="1"/>
          </p:cNvPicPr>
          <p:nvPr/>
        </p:nvPicPr>
        <p:blipFill>
          <a:blip r:embed="rId2"/>
          <a:srcRect l="16231" t="24762" r="54967" b="40000"/>
          <a:stretch/>
        </p:blipFill>
        <p:spPr>
          <a:xfrm>
            <a:off x="2062064" y="214603"/>
            <a:ext cx="8501447" cy="6400801"/>
          </a:xfrm>
          <a:prstGeom prst="rect">
            <a:avLst/>
          </a:prstGeom>
        </p:spPr>
      </p:pic>
    </p:spTree>
    <p:extLst>
      <p:ext uri="{BB962C8B-B14F-4D97-AF65-F5344CB8AC3E}">
        <p14:creationId xmlns:p14="http://schemas.microsoft.com/office/powerpoint/2010/main" val="28461309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619CD864-CD06-568C-0E3A-5DF704A5D49F}"/>
              </a:ext>
            </a:extLst>
          </p:cNvPr>
          <p:cNvPicPr>
            <a:picLocks noChangeAspect="1"/>
          </p:cNvPicPr>
          <p:nvPr/>
        </p:nvPicPr>
        <p:blipFill>
          <a:blip r:embed="rId2"/>
          <a:srcRect l="16062" t="34422" r="55052" b="30204"/>
          <a:stretch/>
        </p:blipFill>
        <p:spPr>
          <a:xfrm>
            <a:off x="2062065" y="279918"/>
            <a:ext cx="8493368" cy="6400800"/>
          </a:xfrm>
          <a:prstGeom prst="rect">
            <a:avLst/>
          </a:prstGeom>
        </p:spPr>
      </p:pic>
    </p:spTree>
    <p:extLst>
      <p:ext uri="{BB962C8B-B14F-4D97-AF65-F5344CB8AC3E}">
        <p14:creationId xmlns:p14="http://schemas.microsoft.com/office/powerpoint/2010/main" val="17621326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C3D3EFAB-E3B9-F7C3-C2C0-23B8A9BBDA8B}"/>
              </a:ext>
            </a:extLst>
          </p:cNvPr>
          <p:cNvPicPr>
            <a:picLocks noChangeAspect="1"/>
          </p:cNvPicPr>
          <p:nvPr/>
        </p:nvPicPr>
        <p:blipFill>
          <a:blip r:embed="rId2"/>
          <a:srcRect l="16147" t="33877" r="55219" b="31020"/>
          <a:stretch/>
        </p:blipFill>
        <p:spPr>
          <a:xfrm>
            <a:off x="2006081" y="87986"/>
            <a:ext cx="8857574" cy="6682027"/>
          </a:xfrm>
          <a:prstGeom prst="rect">
            <a:avLst/>
          </a:prstGeom>
        </p:spPr>
      </p:pic>
    </p:spTree>
    <p:extLst>
      <p:ext uri="{BB962C8B-B14F-4D97-AF65-F5344CB8AC3E}">
        <p14:creationId xmlns:p14="http://schemas.microsoft.com/office/powerpoint/2010/main" val="207921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37A9198-FE8D-5C42-1446-D49FA2E985C3}"/>
              </a:ext>
            </a:extLst>
          </p:cNvPr>
          <p:cNvPicPr>
            <a:picLocks noChangeAspect="1"/>
          </p:cNvPicPr>
          <p:nvPr/>
        </p:nvPicPr>
        <p:blipFill>
          <a:blip r:embed="rId2"/>
          <a:srcRect l="16063" t="38367" r="54968" b="26531"/>
          <a:stretch/>
        </p:blipFill>
        <p:spPr>
          <a:xfrm>
            <a:off x="1707501" y="0"/>
            <a:ext cx="9039336" cy="6740315"/>
          </a:xfrm>
          <a:prstGeom prst="rect">
            <a:avLst/>
          </a:prstGeom>
        </p:spPr>
      </p:pic>
    </p:spTree>
    <p:extLst>
      <p:ext uri="{BB962C8B-B14F-4D97-AF65-F5344CB8AC3E}">
        <p14:creationId xmlns:p14="http://schemas.microsoft.com/office/powerpoint/2010/main" val="31980058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BA1F263-C454-8697-B379-978862BEBC84}"/>
              </a:ext>
            </a:extLst>
          </p:cNvPr>
          <p:cNvPicPr>
            <a:picLocks noChangeAspect="1"/>
          </p:cNvPicPr>
          <p:nvPr/>
        </p:nvPicPr>
        <p:blipFill>
          <a:blip r:embed="rId2"/>
          <a:srcRect l="16231" t="32245" r="55135" b="32381"/>
          <a:stretch/>
        </p:blipFill>
        <p:spPr>
          <a:xfrm>
            <a:off x="2332653" y="65314"/>
            <a:ext cx="8505424" cy="6466115"/>
          </a:xfrm>
          <a:prstGeom prst="rect">
            <a:avLst/>
          </a:prstGeom>
        </p:spPr>
      </p:pic>
    </p:spTree>
    <p:extLst>
      <p:ext uri="{BB962C8B-B14F-4D97-AF65-F5344CB8AC3E}">
        <p14:creationId xmlns:p14="http://schemas.microsoft.com/office/powerpoint/2010/main" val="32602464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0CE8E77-2BE2-551E-946A-828140D80D8C}"/>
              </a:ext>
            </a:extLst>
          </p:cNvPr>
          <p:cNvPicPr>
            <a:picLocks noChangeAspect="1"/>
          </p:cNvPicPr>
          <p:nvPr/>
        </p:nvPicPr>
        <p:blipFill>
          <a:blip r:embed="rId2"/>
          <a:srcRect l="16231" t="36599" r="55135" b="28027"/>
          <a:stretch/>
        </p:blipFill>
        <p:spPr>
          <a:xfrm>
            <a:off x="2332652" y="119441"/>
            <a:ext cx="8728785" cy="6635922"/>
          </a:xfrm>
          <a:prstGeom prst="rect">
            <a:avLst/>
          </a:prstGeom>
        </p:spPr>
      </p:pic>
    </p:spTree>
    <p:extLst>
      <p:ext uri="{BB962C8B-B14F-4D97-AF65-F5344CB8AC3E}">
        <p14:creationId xmlns:p14="http://schemas.microsoft.com/office/powerpoint/2010/main" val="33783849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46555D9-B974-E770-56E6-40BA1D8320A3}"/>
              </a:ext>
            </a:extLst>
          </p:cNvPr>
          <p:cNvPicPr>
            <a:picLocks noChangeAspect="1"/>
          </p:cNvPicPr>
          <p:nvPr/>
        </p:nvPicPr>
        <p:blipFill>
          <a:blip r:embed="rId2"/>
          <a:srcRect l="16231" t="30885" r="55135" b="34286"/>
          <a:stretch/>
        </p:blipFill>
        <p:spPr>
          <a:xfrm>
            <a:off x="2332652" y="83976"/>
            <a:ext cx="8713109" cy="6522097"/>
          </a:xfrm>
          <a:prstGeom prst="rect">
            <a:avLst/>
          </a:prstGeom>
        </p:spPr>
      </p:pic>
    </p:spTree>
    <p:extLst>
      <p:ext uri="{BB962C8B-B14F-4D97-AF65-F5344CB8AC3E}">
        <p14:creationId xmlns:p14="http://schemas.microsoft.com/office/powerpoint/2010/main" val="16665017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39237F1-F0BD-3AB4-2F35-4A1A45B65341}"/>
              </a:ext>
            </a:extLst>
          </p:cNvPr>
          <p:cNvPicPr>
            <a:picLocks noChangeAspect="1"/>
          </p:cNvPicPr>
          <p:nvPr/>
        </p:nvPicPr>
        <p:blipFill>
          <a:blip r:embed="rId2"/>
          <a:srcRect l="16062" t="29932" r="55220" b="35238"/>
          <a:stretch/>
        </p:blipFill>
        <p:spPr>
          <a:xfrm>
            <a:off x="1959428" y="74645"/>
            <a:ext cx="8788601" cy="6559421"/>
          </a:xfrm>
          <a:prstGeom prst="rect">
            <a:avLst/>
          </a:prstGeom>
        </p:spPr>
      </p:pic>
    </p:spTree>
    <p:extLst>
      <p:ext uri="{BB962C8B-B14F-4D97-AF65-F5344CB8AC3E}">
        <p14:creationId xmlns:p14="http://schemas.microsoft.com/office/powerpoint/2010/main" val="24944738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6A1278C2-CA72-489E-1831-8588B6B6EB44}"/>
              </a:ext>
            </a:extLst>
          </p:cNvPr>
          <p:cNvPicPr>
            <a:picLocks noChangeAspect="1"/>
          </p:cNvPicPr>
          <p:nvPr/>
        </p:nvPicPr>
        <p:blipFill>
          <a:blip r:embed="rId2"/>
          <a:srcRect l="16231" t="34286" r="55219" b="30340"/>
          <a:stretch/>
        </p:blipFill>
        <p:spPr>
          <a:xfrm>
            <a:off x="2332652" y="0"/>
            <a:ext cx="8847683" cy="6746033"/>
          </a:xfrm>
          <a:prstGeom prst="rect">
            <a:avLst/>
          </a:prstGeom>
        </p:spPr>
      </p:pic>
    </p:spTree>
    <p:extLst>
      <p:ext uri="{BB962C8B-B14F-4D97-AF65-F5344CB8AC3E}">
        <p14:creationId xmlns:p14="http://schemas.microsoft.com/office/powerpoint/2010/main" val="54052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E6B144B1-B5B4-4664-865C-F333633A4FA4}"/>
              </a:ext>
            </a:extLst>
          </p:cNvPr>
          <p:cNvPicPr>
            <a:picLocks noChangeAspect="1"/>
          </p:cNvPicPr>
          <p:nvPr/>
        </p:nvPicPr>
        <p:blipFill>
          <a:blip r:embed="rId2"/>
          <a:srcRect l="16231" t="28571" r="55135" b="36055"/>
          <a:stretch/>
        </p:blipFill>
        <p:spPr>
          <a:xfrm>
            <a:off x="1810139" y="326571"/>
            <a:ext cx="8378890" cy="6369919"/>
          </a:xfrm>
          <a:prstGeom prst="rect">
            <a:avLst/>
          </a:prstGeom>
        </p:spPr>
      </p:pic>
    </p:spTree>
    <p:extLst>
      <p:ext uri="{BB962C8B-B14F-4D97-AF65-F5344CB8AC3E}">
        <p14:creationId xmlns:p14="http://schemas.microsoft.com/office/powerpoint/2010/main" val="10155814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0ACD71CD-CE76-3D57-828A-07DA47E5E842}"/>
              </a:ext>
            </a:extLst>
          </p:cNvPr>
          <p:cNvPicPr>
            <a:picLocks noChangeAspect="1"/>
          </p:cNvPicPr>
          <p:nvPr/>
        </p:nvPicPr>
        <p:blipFill>
          <a:blip r:embed="rId2"/>
          <a:srcRect l="16147" t="38912" r="55135" b="25578"/>
          <a:stretch/>
        </p:blipFill>
        <p:spPr>
          <a:xfrm>
            <a:off x="2323320" y="91264"/>
            <a:ext cx="8782323" cy="6682760"/>
          </a:xfrm>
          <a:prstGeom prst="rect">
            <a:avLst/>
          </a:prstGeom>
        </p:spPr>
      </p:pic>
    </p:spTree>
    <p:extLst>
      <p:ext uri="{BB962C8B-B14F-4D97-AF65-F5344CB8AC3E}">
        <p14:creationId xmlns:p14="http://schemas.microsoft.com/office/powerpoint/2010/main" val="39846283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057F8B6-EA2F-BB3B-7F87-5ECC20820058}"/>
              </a:ext>
            </a:extLst>
          </p:cNvPr>
          <p:cNvPicPr>
            <a:picLocks noChangeAspect="1"/>
          </p:cNvPicPr>
          <p:nvPr/>
        </p:nvPicPr>
        <p:blipFill>
          <a:blip r:embed="rId2"/>
          <a:srcRect l="16147" t="27483" r="55052" b="37007"/>
          <a:stretch/>
        </p:blipFill>
        <p:spPr>
          <a:xfrm>
            <a:off x="2323321" y="111968"/>
            <a:ext cx="8792947" cy="6671388"/>
          </a:xfrm>
          <a:prstGeom prst="rect">
            <a:avLst/>
          </a:prstGeom>
        </p:spPr>
      </p:pic>
    </p:spTree>
    <p:extLst>
      <p:ext uri="{BB962C8B-B14F-4D97-AF65-F5344CB8AC3E}">
        <p14:creationId xmlns:p14="http://schemas.microsoft.com/office/powerpoint/2010/main" val="18432548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C21A08A3-D9CC-9A88-1593-4E499BDC69EC}"/>
              </a:ext>
            </a:extLst>
          </p:cNvPr>
          <p:cNvPicPr>
            <a:picLocks noChangeAspect="1"/>
          </p:cNvPicPr>
          <p:nvPr/>
        </p:nvPicPr>
        <p:blipFill>
          <a:blip r:embed="rId2"/>
          <a:srcRect l="16218" t="27415" r="54701" b="37892"/>
          <a:stretch/>
        </p:blipFill>
        <p:spPr>
          <a:xfrm>
            <a:off x="1735493" y="87943"/>
            <a:ext cx="9221439" cy="6770057"/>
          </a:xfrm>
          <a:prstGeom prst="rect">
            <a:avLst/>
          </a:prstGeom>
        </p:spPr>
      </p:pic>
    </p:spTree>
    <p:extLst>
      <p:ext uri="{BB962C8B-B14F-4D97-AF65-F5344CB8AC3E}">
        <p14:creationId xmlns:p14="http://schemas.microsoft.com/office/powerpoint/2010/main" val="29538659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1D8F797-CD78-7C18-4BEC-5FE68FE269E7}"/>
              </a:ext>
            </a:extLst>
          </p:cNvPr>
          <p:cNvPicPr>
            <a:picLocks noChangeAspect="1"/>
          </p:cNvPicPr>
          <p:nvPr/>
        </p:nvPicPr>
        <p:blipFill>
          <a:blip r:embed="rId2"/>
          <a:srcRect l="15896" t="26123" r="54884" b="38911"/>
          <a:stretch/>
        </p:blipFill>
        <p:spPr>
          <a:xfrm>
            <a:off x="1698170" y="-65314"/>
            <a:ext cx="9160955" cy="6746033"/>
          </a:xfrm>
          <a:prstGeom prst="rect">
            <a:avLst/>
          </a:prstGeom>
        </p:spPr>
      </p:pic>
    </p:spTree>
    <p:extLst>
      <p:ext uri="{BB962C8B-B14F-4D97-AF65-F5344CB8AC3E}">
        <p14:creationId xmlns:p14="http://schemas.microsoft.com/office/powerpoint/2010/main" val="24335787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3E551FD2-9879-4652-D0CC-EC457AE6676D}"/>
              </a:ext>
            </a:extLst>
          </p:cNvPr>
          <p:cNvSpPr txBox="1"/>
          <p:nvPr/>
        </p:nvSpPr>
        <p:spPr>
          <a:xfrm>
            <a:off x="376401" y="379586"/>
            <a:ext cx="11621157" cy="1323439"/>
          </a:xfrm>
          <a:prstGeom prst="rect">
            <a:avLst/>
          </a:prstGeom>
          <a:noFill/>
        </p:spPr>
        <p:txBody>
          <a:bodyPr wrap="square">
            <a:spAutoFit/>
          </a:bodyPr>
          <a:lstStyle/>
          <a:p>
            <a:pPr algn="just"/>
            <a:r>
              <a:rPr lang="cs-CZ" sz="2000" b="1" dirty="0">
                <a:effectLst/>
                <a:latin typeface="Calibri" panose="020F0502020204030204" pitchFamily="34" charset="0"/>
                <a:ea typeface="Calibri" panose="020F0502020204030204" pitchFamily="34" charset="0"/>
                <a:cs typeface="Times New Roman" panose="02020603050405020304" pitchFamily="18" charset="0"/>
              </a:rPr>
              <a:t>Strategické řízení </a:t>
            </a:r>
            <a:r>
              <a:rPr lang="cs-CZ" sz="2000" dirty="0">
                <a:effectLst/>
                <a:latin typeface="Calibri" panose="020F0502020204030204" pitchFamily="34" charset="0"/>
                <a:ea typeface="Calibri" panose="020F0502020204030204" pitchFamily="34" charset="0"/>
                <a:cs typeface="Times New Roman" panose="02020603050405020304" pitchFamily="18" charset="0"/>
              </a:rPr>
              <a:t>tedy</a:t>
            </a:r>
            <a:r>
              <a:rPr lang="cs-CZ" sz="2000" b="1" dirty="0">
                <a:effectLst/>
                <a:latin typeface="Calibri" panose="020F0502020204030204" pitchFamily="34" charset="0"/>
                <a:ea typeface="Calibri" panose="020F0502020204030204" pitchFamily="34" charset="0"/>
                <a:cs typeface="Times New Roman" panose="02020603050405020304" pitchFamily="18" charset="0"/>
              </a:rPr>
              <a:t> </a:t>
            </a:r>
            <a:r>
              <a:rPr lang="cs-CZ" sz="2000" dirty="0">
                <a:effectLst/>
                <a:latin typeface="Calibri" panose="020F0502020204030204" pitchFamily="34" charset="0"/>
                <a:ea typeface="Calibri" panose="020F0502020204030204" pitchFamily="34" charset="0"/>
                <a:cs typeface="Times New Roman" panose="02020603050405020304" pitchFamily="18" charset="0"/>
              </a:rPr>
              <a:t>zásadním způsobem ovlivňuje úspěšnost organizace. Realizátorem strategického řízení je top manažer. Prostředí, ve kterém se nyní top manažeři pohybují, je charakteristické neustálými změnami, růstem neurčitosti, rizikem nesprávných rozhodnutí, růstem permanentních konkurenčních střetů apod. Proto se do popředí zájmu dostávají znalosti, které začínají plnit roli hlavního aktiva organizace. </a:t>
            </a:r>
            <a:endParaRPr lang="cs-CZ" sz="2000" dirty="0"/>
          </a:p>
        </p:txBody>
      </p:sp>
      <p:sp>
        <p:nvSpPr>
          <p:cNvPr id="7" name="TextovéPole 6">
            <a:extLst>
              <a:ext uri="{FF2B5EF4-FFF2-40B4-BE49-F238E27FC236}">
                <a16:creationId xmlns:a16="http://schemas.microsoft.com/office/drawing/2014/main" id="{DFDCAAF9-5727-E09F-8579-CF80CE7CBABB}"/>
              </a:ext>
            </a:extLst>
          </p:cNvPr>
          <p:cNvSpPr txBox="1"/>
          <p:nvPr/>
        </p:nvSpPr>
        <p:spPr>
          <a:xfrm>
            <a:off x="376401" y="2558617"/>
            <a:ext cx="11558096" cy="1631216"/>
          </a:xfrm>
          <a:prstGeom prst="rect">
            <a:avLst/>
          </a:prstGeom>
          <a:noFill/>
        </p:spPr>
        <p:txBody>
          <a:bodyPr wrap="square">
            <a:spAutoFit/>
          </a:bodyPr>
          <a:lstStyle/>
          <a:p>
            <a:pPr algn="just"/>
            <a:r>
              <a:rPr lang="cs-CZ" sz="2000" b="1" dirty="0">
                <a:effectLst/>
                <a:latin typeface="Calibri" panose="020F0502020204030204" pitchFamily="34" charset="0"/>
                <a:ea typeface="Calibri" panose="020F0502020204030204" pitchFamily="34" charset="0"/>
                <a:cs typeface="Times New Roman" panose="02020603050405020304" pitchFamily="18" charset="0"/>
              </a:rPr>
              <a:t>Top manažer </a:t>
            </a:r>
            <a:r>
              <a:rPr lang="cs-CZ" sz="2000" dirty="0">
                <a:effectLst/>
                <a:latin typeface="Calibri" panose="020F0502020204030204" pitchFamily="34" charset="0"/>
                <a:ea typeface="Calibri" panose="020F0502020204030204" pitchFamily="34" charset="0"/>
                <a:cs typeface="Times New Roman" panose="02020603050405020304" pitchFamily="18" charset="0"/>
              </a:rPr>
              <a:t>si nejprve musí ujasnit svou vizi, tedy představu o budoucí podobě své organizace, jejím místě na trhu, cílovém zákaznickém segmentu či ročním obratu, resp. zisku. Zároveň formuluje i misi organizace, tedy jakési sdělení určené veřejnosti o přínosu organizace společnosti. Poté je třeba odpovědět si na otázku, kde se nyní nachází daná organizace, jaká jsou její východiska, jaké jsou její zdroje, příležitosti či hrozby ve vnějším prostředí, tzn. provést strategické analýzy.</a:t>
            </a:r>
            <a:endParaRPr lang="cs-CZ" sz="2000" dirty="0"/>
          </a:p>
        </p:txBody>
      </p:sp>
    </p:spTree>
    <p:extLst>
      <p:ext uri="{BB962C8B-B14F-4D97-AF65-F5344CB8AC3E}">
        <p14:creationId xmlns:p14="http://schemas.microsoft.com/office/powerpoint/2010/main" val="20557940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A4D2CBC-D549-770C-1026-C2C709807304}"/>
              </a:ext>
            </a:extLst>
          </p:cNvPr>
          <p:cNvSpPr txBox="1"/>
          <p:nvPr/>
        </p:nvSpPr>
        <p:spPr>
          <a:xfrm>
            <a:off x="384284" y="328899"/>
            <a:ext cx="11463501" cy="2554545"/>
          </a:xfrm>
          <a:prstGeom prst="rect">
            <a:avLst/>
          </a:prstGeom>
          <a:noFill/>
        </p:spPr>
        <p:txBody>
          <a:bodyPr wrap="square">
            <a:spAutoFit/>
          </a:bodyPr>
          <a:lstStyle/>
          <a:p>
            <a:pPr algn="just"/>
            <a:r>
              <a:rPr lang="cs-CZ" sz="2000" dirty="0">
                <a:effectLst/>
                <a:latin typeface="Calibri" panose="020F0502020204030204" pitchFamily="34" charset="0"/>
                <a:ea typeface="Calibri" panose="020F0502020204030204" pitchFamily="34" charset="0"/>
                <a:cs typeface="Times New Roman" panose="02020603050405020304" pitchFamily="18" charset="0"/>
              </a:rPr>
              <a:t>Na základě výsledků </a:t>
            </a:r>
            <a:r>
              <a:rPr lang="cs-CZ" sz="2000" b="1" dirty="0">
                <a:effectLst/>
                <a:latin typeface="Calibri" panose="020F0502020204030204" pitchFamily="34" charset="0"/>
                <a:ea typeface="Calibri" panose="020F0502020204030204" pitchFamily="34" charset="0"/>
                <a:cs typeface="Times New Roman" panose="02020603050405020304" pitchFamily="18" charset="0"/>
              </a:rPr>
              <a:t>strategických analýz </a:t>
            </a:r>
            <a:r>
              <a:rPr lang="cs-CZ" sz="2000" dirty="0">
                <a:effectLst/>
                <a:latin typeface="Calibri" panose="020F0502020204030204" pitchFamily="34" charset="0"/>
                <a:ea typeface="Calibri" panose="020F0502020204030204" pitchFamily="34" charset="0"/>
                <a:cs typeface="Times New Roman" panose="02020603050405020304" pitchFamily="18" charset="0"/>
              </a:rPr>
              <a:t>již top manažer formuluje konkrétní </a:t>
            </a:r>
            <a:r>
              <a:rPr lang="cs-CZ" sz="2000" b="1" dirty="0">
                <a:effectLst/>
                <a:latin typeface="Calibri" panose="020F0502020204030204" pitchFamily="34" charset="0"/>
                <a:ea typeface="Calibri" panose="020F0502020204030204" pitchFamily="34" charset="0"/>
                <a:cs typeface="Times New Roman" panose="02020603050405020304" pitchFamily="18" charset="0"/>
              </a:rPr>
              <a:t>strategický cíl</a:t>
            </a:r>
            <a:r>
              <a:rPr lang="cs-CZ" sz="2000" dirty="0">
                <a:effectLst/>
                <a:latin typeface="Calibri" panose="020F0502020204030204" pitchFamily="34" charset="0"/>
                <a:ea typeface="Calibri" panose="020F0502020204030204" pitchFamily="34" charset="0"/>
                <a:cs typeface="Times New Roman" panose="02020603050405020304" pitchFamily="18" charset="0"/>
              </a:rPr>
              <a:t>. Následně je třeba vytvořit strategii, tedy nalézt způsob, jakým lze stanoveného strategického cíle dosáhnout. Strategii je třeba rozpracovat do jednotlivých strategických operací (dílčích kroků vedoucích k naplnění cíle).</a:t>
            </a:r>
          </a:p>
          <a:p>
            <a:pPr algn="just"/>
            <a:endParaRPr lang="cs-CZ" sz="2000" dirty="0">
              <a:latin typeface="Calibri" panose="020F0502020204030204" pitchFamily="34" charset="0"/>
              <a:cs typeface="Times New Roman" panose="02020603050405020304" pitchFamily="18" charset="0"/>
            </a:endParaRPr>
          </a:p>
          <a:p>
            <a:pPr algn="just"/>
            <a:r>
              <a:rPr lang="cs-CZ" sz="2000" dirty="0">
                <a:effectLst/>
                <a:latin typeface="Calibri" panose="020F0502020204030204" pitchFamily="34" charset="0"/>
                <a:ea typeface="Calibri" panose="020F0502020204030204" pitchFamily="34" charset="0"/>
                <a:cs typeface="Times New Roman" panose="02020603050405020304" pitchFamily="18" charset="0"/>
              </a:rPr>
              <a:t>Poté je možné strategii </a:t>
            </a:r>
            <a:r>
              <a:rPr lang="cs-CZ" sz="2000" b="1" dirty="0">
                <a:effectLst/>
                <a:latin typeface="Calibri" panose="020F0502020204030204" pitchFamily="34" charset="0"/>
                <a:ea typeface="Calibri" panose="020F0502020204030204" pitchFamily="34" charset="0"/>
                <a:cs typeface="Times New Roman" panose="02020603050405020304" pitchFamily="18" charset="0"/>
              </a:rPr>
              <a:t>implementovat</a:t>
            </a:r>
            <a:r>
              <a:rPr lang="cs-CZ" sz="2000" dirty="0">
                <a:effectLst/>
                <a:latin typeface="Calibri" panose="020F0502020204030204" pitchFamily="34" charset="0"/>
                <a:ea typeface="Calibri" panose="020F0502020204030204" pitchFamily="34" charset="0"/>
                <a:cs typeface="Times New Roman" panose="02020603050405020304" pitchFamily="18" charset="0"/>
              </a:rPr>
              <a:t> do fungování organizace. Jako každý proces v managementu je i proces strategického řízení třeba uzavřít </a:t>
            </a:r>
            <a:r>
              <a:rPr lang="cs-CZ" sz="2000" b="1" dirty="0">
                <a:effectLst/>
                <a:latin typeface="Calibri" panose="020F0502020204030204" pitchFamily="34" charset="0"/>
                <a:ea typeface="Calibri" panose="020F0502020204030204" pitchFamily="34" charset="0"/>
                <a:cs typeface="Times New Roman" panose="02020603050405020304" pitchFamily="18" charset="0"/>
              </a:rPr>
              <a:t>kontrolou</a:t>
            </a:r>
            <a:r>
              <a:rPr lang="cs-CZ" sz="2000" dirty="0">
                <a:effectLst/>
                <a:latin typeface="Calibri" panose="020F0502020204030204" pitchFamily="34" charset="0"/>
                <a:ea typeface="Calibri" panose="020F0502020204030204" pitchFamily="34" charset="0"/>
                <a:cs typeface="Times New Roman" panose="02020603050405020304" pitchFamily="18" charset="0"/>
              </a:rPr>
              <a:t>, tedy vyhodnocením, zda bylo dosaženo strategického cíle a následnou implementací nápravných opatření do cyklu procesu strategického řízení, jež nikdy nekončí.</a:t>
            </a:r>
          </a:p>
          <a:p>
            <a:pPr algn="just"/>
            <a:endParaRPr lang="cs-CZ" sz="2000" dirty="0"/>
          </a:p>
        </p:txBody>
      </p:sp>
    </p:spTree>
    <p:extLst>
      <p:ext uri="{BB962C8B-B14F-4D97-AF65-F5344CB8AC3E}">
        <p14:creationId xmlns:p14="http://schemas.microsoft.com/office/powerpoint/2010/main" val="1221593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D74C633-185A-B17E-D8F5-02E6E3AFA631}"/>
              </a:ext>
            </a:extLst>
          </p:cNvPr>
          <p:cNvPicPr>
            <a:picLocks noChangeAspect="1"/>
          </p:cNvPicPr>
          <p:nvPr/>
        </p:nvPicPr>
        <p:blipFill>
          <a:blip r:embed="rId2"/>
          <a:srcRect l="15812" t="43538" r="54800" b="21360"/>
          <a:stretch/>
        </p:blipFill>
        <p:spPr>
          <a:xfrm>
            <a:off x="1576873" y="28631"/>
            <a:ext cx="9252170" cy="6800738"/>
          </a:xfrm>
          <a:prstGeom prst="rect">
            <a:avLst/>
          </a:prstGeom>
        </p:spPr>
      </p:pic>
    </p:spTree>
    <p:extLst>
      <p:ext uri="{BB962C8B-B14F-4D97-AF65-F5344CB8AC3E}">
        <p14:creationId xmlns:p14="http://schemas.microsoft.com/office/powerpoint/2010/main" val="139105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4A92445-4D53-FD62-5893-E0A3950B5F6C}"/>
              </a:ext>
            </a:extLst>
          </p:cNvPr>
          <p:cNvPicPr>
            <a:picLocks noChangeAspect="1"/>
          </p:cNvPicPr>
          <p:nvPr/>
        </p:nvPicPr>
        <p:blipFill>
          <a:blip r:embed="rId2"/>
          <a:srcRect l="16148" t="28163" r="55134" b="37007"/>
          <a:stretch/>
        </p:blipFill>
        <p:spPr>
          <a:xfrm>
            <a:off x="1564810" y="111967"/>
            <a:ext cx="8652211" cy="6457625"/>
          </a:xfrm>
          <a:prstGeom prst="rect">
            <a:avLst/>
          </a:prstGeom>
        </p:spPr>
      </p:pic>
    </p:spTree>
    <p:extLst>
      <p:ext uri="{BB962C8B-B14F-4D97-AF65-F5344CB8AC3E}">
        <p14:creationId xmlns:p14="http://schemas.microsoft.com/office/powerpoint/2010/main" val="2778520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776AFF7-A152-C6A2-ED06-9CED9A16E70A}"/>
              </a:ext>
            </a:extLst>
          </p:cNvPr>
          <p:cNvPicPr>
            <a:picLocks noChangeAspect="1"/>
          </p:cNvPicPr>
          <p:nvPr/>
        </p:nvPicPr>
        <p:blipFill>
          <a:blip r:embed="rId2"/>
          <a:srcRect l="16314" t="27483" r="55135" b="37551"/>
          <a:stretch/>
        </p:blipFill>
        <p:spPr>
          <a:xfrm>
            <a:off x="1847459" y="317268"/>
            <a:ext cx="8257593" cy="6223463"/>
          </a:xfrm>
          <a:prstGeom prst="rect">
            <a:avLst/>
          </a:prstGeom>
        </p:spPr>
      </p:pic>
    </p:spTree>
    <p:extLst>
      <p:ext uri="{BB962C8B-B14F-4D97-AF65-F5344CB8AC3E}">
        <p14:creationId xmlns:p14="http://schemas.microsoft.com/office/powerpoint/2010/main" val="4251480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B54EA46C-2638-2B7F-43A2-5B4A24D37C83}"/>
              </a:ext>
            </a:extLst>
          </p:cNvPr>
          <p:cNvPicPr>
            <a:picLocks noChangeAspect="1"/>
          </p:cNvPicPr>
          <p:nvPr/>
        </p:nvPicPr>
        <p:blipFill>
          <a:blip r:embed="rId2"/>
          <a:srcRect l="16231" t="26531" r="55219" b="38231"/>
          <a:stretch/>
        </p:blipFill>
        <p:spPr>
          <a:xfrm>
            <a:off x="1418253" y="279917"/>
            <a:ext cx="8562436" cy="6503437"/>
          </a:xfrm>
          <a:prstGeom prst="rect">
            <a:avLst/>
          </a:prstGeom>
        </p:spPr>
      </p:pic>
    </p:spTree>
    <p:extLst>
      <p:ext uri="{BB962C8B-B14F-4D97-AF65-F5344CB8AC3E}">
        <p14:creationId xmlns:p14="http://schemas.microsoft.com/office/powerpoint/2010/main" val="2855247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63CA3447-644C-6476-2A12-AAB9B6B572E2}"/>
              </a:ext>
            </a:extLst>
          </p:cNvPr>
          <p:cNvPicPr>
            <a:picLocks noChangeAspect="1"/>
          </p:cNvPicPr>
          <p:nvPr/>
        </p:nvPicPr>
        <p:blipFill>
          <a:blip r:embed="rId2"/>
          <a:srcRect l="16147" t="36054" r="55052" b="28436"/>
          <a:stretch/>
        </p:blipFill>
        <p:spPr>
          <a:xfrm>
            <a:off x="2032518" y="345952"/>
            <a:ext cx="8126963" cy="6166095"/>
          </a:xfrm>
          <a:prstGeom prst="rect">
            <a:avLst/>
          </a:prstGeom>
        </p:spPr>
      </p:pic>
    </p:spTree>
    <p:extLst>
      <p:ext uri="{BB962C8B-B14F-4D97-AF65-F5344CB8AC3E}">
        <p14:creationId xmlns:p14="http://schemas.microsoft.com/office/powerpoint/2010/main" val="663928108"/>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159</TotalTime>
  <Words>824</Words>
  <Application>Microsoft Office PowerPoint</Application>
  <PresentationFormat>Širokoúhlá obrazovka</PresentationFormat>
  <Paragraphs>41</Paragraphs>
  <Slides>56</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56</vt:i4>
      </vt:variant>
    </vt:vector>
  </HeadingPairs>
  <TitlesOfParts>
    <vt:vector size="62" baseType="lpstr">
      <vt:lpstr>Aptos</vt:lpstr>
      <vt:lpstr>Aptos Display</vt:lpstr>
      <vt:lpstr>Arial</vt:lpstr>
      <vt:lpstr>Calibri</vt:lpstr>
      <vt:lpstr>Roboto</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Hart Martin</dc:creator>
  <cp:lastModifiedBy>Hart Martin</cp:lastModifiedBy>
  <cp:revision>10</cp:revision>
  <dcterms:created xsi:type="dcterms:W3CDTF">2025-02-04T07:28:05Z</dcterms:created>
  <dcterms:modified xsi:type="dcterms:W3CDTF">2025-02-11T14:32:48Z</dcterms:modified>
</cp:coreProperties>
</file>