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9"/>
  </p:notesMasterIdLst>
  <p:sldIdLst>
    <p:sldId id="256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73" r:id="rId13"/>
    <p:sldId id="266" r:id="rId14"/>
    <p:sldId id="267" r:id="rId15"/>
    <p:sldId id="269" r:id="rId16"/>
    <p:sldId id="268" r:id="rId17"/>
    <p:sldId id="270" r:id="rId18"/>
    <p:sldId id="271" r:id="rId19"/>
    <p:sldId id="272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1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379C04-9676-453C-89AD-69E5E104D743}" type="datetimeFigureOut">
              <a:rPr lang="cs-CZ" smtClean="0"/>
              <a:t>18.04.2024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5634A-6866-4D4C-A341-5A8EFDE012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3948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odinnafirma.net/cz/aktuality/925-mezinarodni-projekt-sufabu-pripadove-studie-poucte-se-pribehy-rodinnych-firem-z-cele-evrop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6DE39258-309D-D664-B722-0D608B9574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Rodinné podnikání – příklady předání rodinných podniků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Ing. Veronika Volfová</a:t>
            </a:r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4B023D-9B7E-87E2-84EA-FF826D16B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Neplánované předání rodinné firmy </a:t>
            </a:r>
            <a:r>
              <a:rPr lang="cs-CZ" dirty="0" err="1"/>
              <a:t>Venta</a:t>
            </a:r>
            <a:r>
              <a:rPr lang="cs-CZ" dirty="0"/>
              <a:t> Pinto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687F91-45D1-539B-312A-5B78B21776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000" b="1" dirty="0"/>
          </a:p>
          <a:p>
            <a:r>
              <a:rPr lang="cs-CZ" sz="2000" b="1" dirty="0"/>
              <a:t>Stát: </a:t>
            </a:r>
            <a:r>
              <a:rPr lang="cs-CZ" sz="2000" dirty="0"/>
              <a:t>Španělsko</a:t>
            </a:r>
          </a:p>
          <a:p>
            <a:r>
              <a:rPr lang="cs-CZ" sz="2000" b="1" dirty="0"/>
              <a:t>Velikost firmy: </a:t>
            </a:r>
            <a:r>
              <a:rPr lang="cs-CZ" sz="2000" dirty="0"/>
              <a:t>počet zaměstnanců: &lt;50</a:t>
            </a:r>
          </a:p>
          <a:p>
            <a:pPr marL="1371566" lvl="4" indent="0">
              <a:buNone/>
            </a:pPr>
            <a:r>
              <a:rPr lang="cs-CZ" sz="2000" dirty="0"/>
              <a:t>    : obrat: &gt; 2 mil. Eur</a:t>
            </a:r>
          </a:p>
          <a:p>
            <a:r>
              <a:rPr lang="cs-CZ" sz="2000" b="1" dirty="0"/>
              <a:t>Druh předání: </a:t>
            </a:r>
            <a:r>
              <a:rPr lang="cs-CZ" sz="2000" dirty="0"/>
              <a:t>rodinné předání </a:t>
            </a:r>
          </a:p>
          <a:p>
            <a:r>
              <a:rPr lang="cs-CZ" sz="2000" dirty="0"/>
              <a:t>Předání ze 3. na 4. generaci</a:t>
            </a:r>
          </a:p>
          <a:p>
            <a:r>
              <a:rPr lang="cs-CZ" sz="2000" b="1" dirty="0"/>
              <a:t>Průmysl: </a:t>
            </a:r>
            <a:r>
              <a:rPr lang="cs-CZ" sz="2000" dirty="0"/>
              <a:t>ubytovací a stravovací služby</a:t>
            </a:r>
          </a:p>
          <a:p>
            <a:r>
              <a:rPr lang="cs-CZ" sz="2000" b="1" dirty="0"/>
              <a:t>Dotazována: </a:t>
            </a:r>
            <a:r>
              <a:rPr lang="cs-CZ" sz="2000" dirty="0"/>
              <a:t>4. generace Cristina Pintu</a:t>
            </a:r>
          </a:p>
        </p:txBody>
      </p:sp>
    </p:spTree>
    <p:extLst>
      <p:ext uri="{BB962C8B-B14F-4D97-AF65-F5344CB8AC3E}">
        <p14:creationId xmlns:p14="http://schemas.microsoft.com/office/powerpoint/2010/main" val="1907179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13E8EB-0FD3-4D80-E621-94F8D2B52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9D331A-97C8-0114-AB92-2AAD2223A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Společnost měla poměrně skromné začátky, začínala jako malý silniční kiosek a čerpací stanice na dopravní tepně spojující několik pobřežních měst v provincii Cádiz. </a:t>
            </a:r>
          </a:p>
          <a:p>
            <a:endParaRPr lang="cs-CZ" dirty="0"/>
          </a:p>
          <a:p>
            <a:r>
              <a:rPr lang="cs-CZ" dirty="0"/>
              <a:t>Původní zakladatel předal podnik svému synovi Antoniovi, který z něj udělal malou „</a:t>
            </a:r>
            <a:r>
              <a:rPr lang="cs-CZ" dirty="0" err="1"/>
              <a:t>ventu</a:t>
            </a:r>
            <a:r>
              <a:rPr lang="cs-CZ" dirty="0"/>
              <a:t>“ – místní venkovskou restauraci a obchod v Andalusii, která se proslavila díky svým originálním způsobům nabídky tradiční „</a:t>
            </a:r>
            <a:r>
              <a:rPr lang="cs-CZ" dirty="0" err="1"/>
              <a:t>lomo</a:t>
            </a:r>
            <a:r>
              <a:rPr lang="cs-CZ" dirty="0"/>
              <a:t> y </a:t>
            </a:r>
            <a:r>
              <a:rPr lang="cs-CZ" dirty="0" err="1"/>
              <a:t>manteca</a:t>
            </a:r>
            <a:r>
              <a:rPr lang="cs-CZ" dirty="0"/>
              <a:t>“ – starodávného pokrmu s původem na jihu Španělska.</a:t>
            </a:r>
          </a:p>
        </p:txBody>
      </p:sp>
    </p:spTree>
    <p:extLst>
      <p:ext uri="{BB962C8B-B14F-4D97-AF65-F5344CB8AC3E}">
        <p14:creationId xmlns:p14="http://schemas.microsoft.com/office/powerpoint/2010/main" val="4146554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13E8EB-0FD3-4D80-E621-94F8D2B52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Předání nástupnictví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9D331A-97C8-0114-AB92-2AAD2223A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0" i="0" dirty="0">
                <a:solidFill>
                  <a:schemeClr val="tx1"/>
                </a:solidFill>
                <a:effectLst/>
              </a:rPr>
              <a:t>Když </a:t>
            </a:r>
            <a:r>
              <a:rPr lang="cs-CZ" b="0" i="0" dirty="0" err="1">
                <a:solidFill>
                  <a:schemeClr val="tx1"/>
                </a:solidFill>
                <a:effectLst/>
              </a:rPr>
              <a:t>Cristinin</a:t>
            </a:r>
            <a:r>
              <a:rPr lang="cs-CZ" b="0" i="0" dirty="0">
                <a:solidFill>
                  <a:schemeClr val="tx1"/>
                </a:solidFill>
                <a:effectLst/>
              </a:rPr>
              <a:t> pradědeček (zakladatel) předal obchod svému synovi, jejímu otci, neexistoval žádný zavedený protokol o nástupnictví. </a:t>
            </a:r>
          </a:p>
          <a:p>
            <a:pPr marL="0" indent="0">
              <a:buNone/>
            </a:pPr>
            <a:endParaRPr lang="cs-CZ" dirty="0">
              <a:solidFill>
                <a:schemeClr val="tx1"/>
              </a:solidFill>
            </a:endParaRPr>
          </a:p>
          <a:p>
            <a:r>
              <a:rPr lang="cs-CZ" b="0" i="0" dirty="0">
                <a:solidFill>
                  <a:schemeClr val="tx1"/>
                </a:solidFill>
                <a:effectLst/>
              </a:rPr>
              <a:t>Cristina je první ženou v historii společnosti </a:t>
            </a:r>
            <a:r>
              <a:rPr lang="cs-CZ" b="0" i="0" dirty="0" err="1">
                <a:solidFill>
                  <a:schemeClr val="tx1"/>
                </a:solidFill>
                <a:effectLst/>
              </a:rPr>
              <a:t>Venta</a:t>
            </a:r>
            <a:r>
              <a:rPr lang="cs-CZ" b="0" i="0" dirty="0">
                <a:solidFill>
                  <a:schemeClr val="tx1"/>
                </a:solidFill>
                <a:effectLst/>
              </a:rPr>
              <a:t> Pinto, která převzala vedoucí roli, když její otec náhle zemřel ve věku 73 let na infarkt.</a:t>
            </a:r>
          </a:p>
          <a:p>
            <a:endParaRPr lang="cs-CZ" dirty="0">
              <a:solidFill>
                <a:schemeClr val="tx1"/>
              </a:solidFill>
            </a:endParaRPr>
          </a:p>
          <a:p>
            <a:r>
              <a:rPr lang="cs-CZ" b="0" i="0" dirty="0">
                <a:solidFill>
                  <a:schemeClr val="tx1"/>
                </a:solidFill>
                <a:effectLst/>
              </a:rPr>
              <a:t>Firmu převzala Cristina z důvodu, že ostatní možní nástupci pracující ve firmě (2 ze 3 tet) nechtěli zastávat manažerské pozice.</a:t>
            </a:r>
          </a:p>
          <a:p>
            <a:pPr marL="0" indent="0">
              <a:buNone/>
            </a:pPr>
            <a:endParaRPr lang="cs-CZ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4577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13E8EB-0FD3-4D80-E621-94F8D2B52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Předání nástupnictví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9D331A-97C8-0114-AB92-2AAD2223A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4"/>
            <a:ext cx="8064000" cy="4424863"/>
          </a:xfrm>
        </p:spPr>
        <p:txBody>
          <a:bodyPr>
            <a:normAutofit/>
          </a:bodyPr>
          <a:lstStyle/>
          <a:p>
            <a:r>
              <a:rPr lang="cs-CZ" sz="2000" b="0" i="0" dirty="0">
                <a:solidFill>
                  <a:schemeClr val="tx1"/>
                </a:solidFill>
                <a:effectLst/>
              </a:rPr>
              <a:t>Rodina byla zdrcená, otec byl v té době hlavním pojivem celé rodiny.</a:t>
            </a:r>
          </a:p>
          <a:p>
            <a:endParaRPr lang="cs-CZ" sz="2000" b="0" i="0" dirty="0">
              <a:solidFill>
                <a:schemeClr val="tx1"/>
              </a:solidFill>
              <a:effectLst/>
            </a:endParaRPr>
          </a:p>
          <a:p>
            <a:r>
              <a:rPr lang="cs-CZ" sz="2000" b="0" i="0" dirty="0">
                <a:solidFill>
                  <a:schemeClr val="tx1"/>
                </a:solidFill>
                <a:effectLst/>
              </a:rPr>
              <a:t>Předávací období bylo velice obtížné z osobních důvodů a zármutku rodiny.</a:t>
            </a:r>
          </a:p>
          <a:p>
            <a:pPr marL="0" indent="0">
              <a:buNone/>
            </a:pPr>
            <a:endParaRPr lang="cs-CZ" sz="2000" b="0" i="0" dirty="0">
              <a:solidFill>
                <a:schemeClr val="tx1"/>
              </a:solidFill>
              <a:effectLst/>
            </a:endParaRPr>
          </a:p>
          <a:p>
            <a:r>
              <a:rPr lang="cs-CZ" sz="2000" b="0" i="0" dirty="0">
                <a:solidFill>
                  <a:schemeClr val="tx1"/>
                </a:solidFill>
                <a:effectLst/>
              </a:rPr>
              <a:t>Z hlediska komunikace nebyly v rodině žádné problémy. Rodina předpokládala, že je nejpřirozenějším rozhodnutím předat rodinný podnik Cristině, neboť v podniku pracovala celá léta a byla tak nejkompetentnější osobou pro zvládnutí jejího chodu.  </a:t>
            </a:r>
            <a:endParaRPr lang="cs-CZ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2424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13E8EB-0FD3-4D80-E621-94F8D2B52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vývoj podniku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9D331A-97C8-0114-AB92-2AAD2223A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Před rokem 2005 byla společnost vedena jako akciová společnost pod jménem </a:t>
            </a:r>
            <a:r>
              <a:rPr lang="cs-CZ" dirty="0" err="1"/>
              <a:t>Cristininého</a:t>
            </a:r>
            <a:r>
              <a:rPr lang="cs-CZ" dirty="0"/>
              <a:t> otce a v roce 2005 byla převedena na společnost s ručením omezeným. </a:t>
            </a:r>
          </a:p>
          <a:p>
            <a:endParaRPr lang="cs-CZ" dirty="0"/>
          </a:p>
          <a:p>
            <a:r>
              <a:rPr lang="cs-CZ" dirty="0"/>
              <a:t>V tuto chvíli společnost </a:t>
            </a:r>
            <a:r>
              <a:rPr lang="cs-CZ" dirty="0" err="1"/>
              <a:t>Venta</a:t>
            </a:r>
            <a:r>
              <a:rPr lang="cs-CZ" dirty="0"/>
              <a:t> Pinto vlastní tři partneři (Cristina a její tety), přičemž výkonnou roli má Cristina. </a:t>
            </a:r>
          </a:p>
          <a:p>
            <a:endParaRPr lang="cs-CZ" dirty="0"/>
          </a:p>
          <a:p>
            <a:r>
              <a:rPr lang="cs-CZ" dirty="0"/>
              <a:t>Jedinou externí pomocí, kterou měli během přechodného období, byl najatý účetní, který se zabýval otázkou dědické daně.</a:t>
            </a:r>
          </a:p>
        </p:txBody>
      </p:sp>
    </p:spTree>
    <p:extLst>
      <p:ext uri="{BB962C8B-B14F-4D97-AF65-F5344CB8AC3E}">
        <p14:creationId xmlns:p14="http://schemas.microsoft.com/office/powerpoint/2010/main" val="1920651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13E8EB-0FD3-4D80-E621-94F8D2B52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vývoj podniku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9D331A-97C8-0114-AB92-2AAD2223A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Společnost si prošla nástupnickým procesem čtyřikrát a vše proběhlo přirozeně, dědický protokol tak nebyl potřeba. </a:t>
            </a:r>
          </a:p>
          <a:p>
            <a:endParaRPr lang="cs-CZ" dirty="0"/>
          </a:p>
          <a:p>
            <a:r>
              <a:rPr lang="cs-CZ" dirty="0"/>
              <a:t>Cristina přesto dodává, že rodina bude muset přijít na to, jak nastavit postupy nástupnictví, jelikož předání na 5. generaci bude složitější proces, protože existuje více potomků, kteří by se o řízení společnosti mohli ucházet. </a:t>
            </a:r>
          </a:p>
          <a:p>
            <a:endParaRPr lang="cs-CZ" dirty="0"/>
          </a:p>
          <a:p>
            <a:r>
              <a:rPr lang="cs-CZ" dirty="0"/>
              <a:t>Cristina podotýká, že je pro ně v tuto chvíli obtížné přijmout rozhodnutí o zavedení dědického protokolu, protože není jasné, zda příští generace bude mít o práci  v rodinném podniku zájem a jak bude vypadat situace za 20 let.</a:t>
            </a:r>
          </a:p>
        </p:txBody>
      </p:sp>
    </p:spTree>
    <p:extLst>
      <p:ext uri="{BB962C8B-B14F-4D97-AF65-F5344CB8AC3E}">
        <p14:creationId xmlns:p14="http://schemas.microsoft.com/office/powerpoint/2010/main" val="4002312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bsah obrázku text, budova, venku, oblečení&#10;&#10;Popis byl vytvořen automaticky">
            <a:extLst>
              <a:ext uri="{FF2B5EF4-FFF2-40B4-BE49-F238E27FC236}">
                <a16:creationId xmlns:a16="http://schemas.microsoft.com/office/drawing/2014/main" id="{7C271455-5523-7AC2-5A57-0AF95A2EAAA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39"/>
          <a:stretch/>
        </p:blipFill>
        <p:spPr bwMode="auto">
          <a:xfrm>
            <a:off x="20" y="10"/>
            <a:ext cx="9143980" cy="685799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5896523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24234E-B183-CDAA-EB89-2938817B4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Odchod rodiny z rodinné firmy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DD4BD3-5B15-A7CB-92C2-8F6D2C21B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000" b="1" dirty="0"/>
          </a:p>
          <a:p>
            <a:r>
              <a:rPr lang="cs-CZ" sz="2000" b="1" dirty="0"/>
              <a:t>Stát: </a:t>
            </a:r>
            <a:r>
              <a:rPr lang="cs-CZ" sz="2000" dirty="0"/>
              <a:t>Dánsko</a:t>
            </a:r>
          </a:p>
          <a:p>
            <a:r>
              <a:rPr lang="cs-CZ" sz="2000" b="1" dirty="0"/>
              <a:t>Velikost firmy: </a:t>
            </a:r>
            <a:r>
              <a:rPr lang="cs-CZ" sz="2000" dirty="0"/>
              <a:t>počet zaměstnanců: &lt; 250</a:t>
            </a:r>
          </a:p>
          <a:p>
            <a:pPr marL="1371566" lvl="4" indent="0">
              <a:buNone/>
            </a:pPr>
            <a:r>
              <a:rPr lang="cs-CZ" sz="2000" dirty="0"/>
              <a:t>    : obrat: &gt; 10 mil. Eur</a:t>
            </a:r>
          </a:p>
          <a:p>
            <a:r>
              <a:rPr lang="cs-CZ" sz="2000" b="1" dirty="0"/>
              <a:t>Druh předání: </a:t>
            </a:r>
            <a:r>
              <a:rPr lang="cs-CZ" sz="2000" dirty="0"/>
              <a:t>odchod</a:t>
            </a:r>
          </a:p>
          <a:p>
            <a:r>
              <a:rPr lang="cs-CZ" sz="2000" dirty="0"/>
              <a:t>Předání z 1. na 2. generaci</a:t>
            </a:r>
          </a:p>
          <a:p>
            <a:r>
              <a:rPr lang="cs-CZ" sz="2000" b="1" dirty="0"/>
              <a:t>Průmysl: </a:t>
            </a:r>
            <a:r>
              <a:rPr lang="cs-CZ" sz="2000" dirty="0"/>
              <a:t>výroba</a:t>
            </a:r>
          </a:p>
          <a:p>
            <a:r>
              <a:rPr lang="cs-CZ" sz="2000" b="1" dirty="0"/>
              <a:t>Dotazován: </a:t>
            </a:r>
            <a:r>
              <a:rPr lang="cs-CZ" sz="2000" dirty="0"/>
              <a:t>anonymní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60387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24234E-B183-CDAA-EB89-2938817B4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DD4BD3-5B15-A7CB-92C2-8F6D2C21B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Generální ředitel dánské strojírenské společnosti koupil firmu v roce 1990 poté, co v ní od roku 1965 pracoval. </a:t>
            </a:r>
          </a:p>
          <a:p>
            <a:endParaRPr lang="cs-CZ" dirty="0"/>
          </a:p>
          <a:p>
            <a:r>
              <a:rPr lang="cs-CZ" dirty="0"/>
              <a:t>Jeho čtyři děti měly během školních prázdnin ve společnosti letní brigády a vytvářely si k podniku emocionální vztah – jejich otec chtěl, aby se po studiu ve společnosti aktivně podíleli.</a:t>
            </a:r>
          </a:p>
          <a:p>
            <a:endParaRPr lang="cs-CZ" dirty="0"/>
          </a:p>
          <a:p>
            <a:r>
              <a:rPr lang="cs-CZ" dirty="0"/>
              <a:t>V roce 2003 převedl otec akcie společnosti na své čtyři děti, každý z nich dostal 15 %. </a:t>
            </a:r>
          </a:p>
        </p:txBody>
      </p:sp>
    </p:spTree>
    <p:extLst>
      <p:ext uri="{BB962C8B-B14F-4D97-AF65-F5344CB8AC3E}">
        <p14:creationId xmlns:p14="http://schemas.microsoft.com/office/powerpoint/2010/main" val="4249553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24234E-B183-CDAA-EB89-2938817B4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DD4BD3-5B15-A7CB-92C2-8F6D2C21B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Podmínkou bylo, že převod akcií musel být zahrnut do předmanželské smlouvy každého dítěte, což vyvolalo konflikt s partnery jeho dětí.</a:t>
            </a:r>
          </a:p>
          <a:p>
            <a:endParaRPr lang="cs-CZ" dirty="0"/>
          </a:p>
          <a:p>
            <a:r>
              <a:rPr lang="cs-CZ" dirty="0"/>
              <a:t>Jako potenciální nástupce byl vybrán nejstarší syn, který převzal funkci generálního ředitele v roce 2007, kdy se otec stal předsedou představenstva.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Nejstarší syn tak převzal velkou společnost se slušným obratem.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9584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76E464-B89E-2A5D-0D9F-A15DA35BA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Sourozenecké předání ve firmě EMCO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12F72F3-D4E5-85F8-FE00-78D4FE110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000" dirty="0"/>
          </a:p>
          <a:p>
            <a:r>
              <a:rPr lang="cs-CZ" sz="2000" b="1" dirty="0"/>
              <a:t>Stát: </a:t>
            </a:r>
            <a:r>
              <a:rPr lang="cs-CZ" sz="2000" dirty="0"/>
              <a:t>Česká Republika</a:t>
            </a:r>
          </a:p>
          <a:p>
            <a:r>
              <a:rPr lang="cs-CZ" sz="2000" b="1" dirty="0"/>
              <a:t>Velikost firmy: </a:t>
            </a:r>
            <a:r>
              <a:rPr lang="cs-CZ" sz="2000" dirty="0"/>
              <a:t>počet zaměstnanců: &gt; 250</a:t>
            </a:r>
          </a:p>
          <a:p>
            <a:pPr marL="1371566" lvl="4" indent="0">
              <a:buNone/>
            </a:pPr>
            <a:r>
              <a:rPr lang="cs-CZ" sz="2000" dirty="0"/>
              <a:t>    : obrat: &gt; 50 mil. Eur</a:t>
            </a:r>
          </a:p>
          <a:p>
            <a:r>
              <a:rPr lang="cs-CZ" sz="2000" b="1" dirty="0"/>
              <a:t>Druh předání: </a:t>
            </a:r>
            <a:r>
              <a:rPr lang="cs-CZ" sz="2000" dirty="0"/>
              <a:t>rodinné předání </a:t>
            </a:r>
          </a:p>
          <a:p>
            <a:r>
              <a:rPr lang="cs-CZ" sz="2000" dirty="0"/>
              <a:t>Předání z 1. na 2. generaci</a:t>
            </a:r>
          </a:p>
          <a:p>
            <a:r>
              <a:rPr lang="cs-CZ" sz="2000" b="1" dirty="0"/>
              <a:t>Průmysl: </a:t>
            </a:r>
            <a:r>
              <a:rPr lang="cs-CZ" sz="2000" dirty="0"/>
              <a:t>ubytovací a stravovací služby</a:t>
            </a:r>
          </a:p>
          <a:p>
            <a:r>
              <a:rPr lang="cs-CZ" sz="2000" b="1" dirty="0"/>
              <a:t>Dotazován: </a:t>
            </a:r>
            <a:r>
              <a:rPr lang="cs-CZ" sz="2000" dirty="0"/>
              <a:t>1. generace Zdeněk Jahoda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73573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24234E-B183-CDAA-EB89-2938817B4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Společnost v rukou nástupce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DD4BD3-5B15-A7CB-92C2-8F6D2C21B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Vytipoval příležitosti růstu ve východní a střední Evropě a přijal několik riskantních obchodních rozhodnutí, aby mohl růst mezinárodně. </a:t>
            </a:r>
          </a:p>
          <a:p>
            <a:endParaRPr lang="cs-CZ" dirty="0"/>
          </a:p>
          <a:p>
            <a:r>
              <a:rPr lang="cs-CZ" dirty="0"/>
              <a:t>Rovněž identifikoval potenciální zlepšení v rámci dodavatelského řetězce, mimo jiné za účelem nahrazení různých komponentů. </a:t>
            </a:r>
          </a:p>
          <a:p>
            <a:endParaRPr lang="cs-CZ" dirty="0"/>
          </a:p>
          <a:p>
            <a:r>
              <a:rPr lang="cs-CZ" dirty="0"/>
              <a:t>Jedna ze sester byla během této doby odpovědná za prodej jedné ze zahraničních kanceláří a začala si stále častěji všímat problémů v kvalitě jejich výrobků.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01006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24234E-B183-CDAA-EB89-2938817B4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Problémy v podniku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DD4BD3-5B15-A7CB-92C2-8F6D2C21B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Kvůli problémům s kvalitou a konfliktům mezi sourozenci, otec v roce 2011 svého syna, generálního ředitele, propustil. </a:t>
            </a:r>
          </a:p>
          <a:p>
            <a:endParaRPr lang="cs-CZ" dirty="0"/>
          </a:p>
          <a:p>
            <a:r>
              <a:rPr lang="cs-CZ" dirty="0"/>
              <a:t>Zbytek rodiny a manažerského týmu si uvědomil, že společnost byla v horší kondici, než jak tvrdil sesazený syn, a společnost byla blízko bankrotu. </a:t>
            </a:r>
          </a:p>
          <a:p>
            <a:endParaRPr lang="cs-CZ" dirty="0"/>
          </a:p>
          <a:p>
            <a:r>
              <a:rPr lang="cs-CZ" dirty="0"/>
              <a:t>Podnikání bylo řízeno nezodpovědně a komunikace mezi sourozenci byla špatná.</a:t>
            </a:r>
          </a:p>
        </p:txBody>
      </p:sp>
    </p:spTree>
    <p:extLst>
      <p:ext uri="{BB962C8B-B14F-4D97-AF65-F5344CB8AC3E}">
        <p14:creationId xmlns:p14="http://schemas.microsoft.com/office/powerpoint/2010/main" val="39200479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28EAD9-F653-80AF-92CE-49EA844C1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Problémy v podniku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D6EE7B-2978-268B-0946-AF689A9F6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Špatné vztahy v rodině vytvářely obrovské napětí, a když banka zastavila jejich akcie, myšlenka prodeje společnosti se zdála lákavou. </a:t>
            </a:r>
          </a:p>
          <a:p>
            <a:endParaRPr lang="cs-CZ" dirty="0"/>
          </a:p>
          <a:p>
            <a:r>
              <a:rPr lang="cs-CZ" dirty="0"/>
              <a:t>Rodina se začala snažit, aby se společnost dostala do lepší kondice pro prodej.</a:t>
            </a:r>
          </a:p>
          <a:p>
            <a:endParaRPr lang="cs-CZ" dirty="0"/>
          </a:p>
          <a:p>
            <a:r>
              <a:rPr lang="cs-CZ" dirty="0"/>
              <a:t>I když to bylo náročné, podařilo se jim obrátit výsledky z negativních čísel na pozitivní a zároveň dokázali splácet mezipodnikové půjčky z provozní společnosti jejich realitní firmy. </a:t>
            </a:r>
          </a:p>
        </p:txBody>
      </p:sp>
    </p:spTree>
    <p:extLst>
      <p:ext uri="{BB962C8B-B14F-4D97-AF65-F5344CB8AC3E}">
        <p14:creationId xmlns:p14="http://schemas.microsoft.com/office/powerpoint/2010/main" val="17449069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8564C3-784E-5CC6-0017-1CB29B8B8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Podnik v rukou nového vlastníka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FEE4A7-67DE-0EBC-0D0F-8ED128800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roce 2018 byl zahájen náročný proces nápravy a společnost byla prodána jednomu z jejich konkurentů. </a:t>
            </a:r>
          </a:p>
          <a:p>
            <a:endParaRPr lang="cs-CZ" dirty="0"/>
          </a:p>
          <a:p>
            <a:r>
              <a:rPr lang="cs-CZ" dirty="0"/>
              <a:t>Noví vlastníci si ponechali jméno, vedoucí tým i zaměstnance. </a:t>
            </a:r>
          </a:p>
          <a:p>
            <a:endParaRPr lang="cs-CZ" dirty="0"/>
          </a:p>
          <a:p>
            <a:r>
              <a:rPr lang="cs-CZ" dirty="0"/>
              <a:t>Bývalý majitel měl pocit, že pro svou společnost našel vhodný nový domov a s cenou byl spokojený.</a:t>
            </a:r>
          </a:p>
        </p:txBody>
      </p:sp>
    </p:spTree>
    <p:extLst>
      <p:ext uri="{BB962C8B-B14F-4D97-AF65-F5344CB8AC3E}">
        <p14:creationId xmlns:p14="http://schemas.microsoft.com/office/powerpoint/2010/main" val="22966346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3F1D47-3747-8678-5F5A-80966A0A2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0DE8D0-7DFF-F886-6F41-597ED8FD7B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cs-CZ" dirty="0"/>
              <a:t>Rodinná firma. (2024). Mezinárodní projekt SUFABU – Případové studie – poučte se příběhy rodinných firem z celé Evropy. Zdroj: </a:t>
            </a:r>
            <a:r>
              <a:rPr lang="cs-CZ" dirty="0">
                <a:hlinkClick r:id="rId2"/>
              </a:rPr>
              <a:t>https://www.rodinnafirma.net/cz/aktuality/925-mezinarodni-projekt-sufabu-pripadove-studie-poucte-se-pribehy-rodinnych-firem-z-cele-evropy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93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F96036-2A5F-DD3B-C828-FC73BBBC7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firmy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FB9D223-FCF7-5244-44DC-92D1FCD44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200" dirty="0"/>
              <a:t>Vznik 1990, dovoz kvalitních potravin - cereálií z Německa.</a:t>
            </a:r>
          </a:p>
          <a:p>
            <a:endParaRPr lang="cs-CZ" sz="2200" dirty="0"/>
          </a:p>
          <a:p>
            <a:r>
              <a:rPr lang="cs-CZ" sz="2200" dirty="0"/>
              <a:t>V roce 1994 zahájil zakladatel Z. Jahoda prodej snídaňových müsli pod svým názvem.</a:t>
            </a:r>
          </a:p>
          <a:p>
            <a:endParaRPr lang="cs-CZ" sz="2200" dirty="0"/>
          </a:p>
          <a:p>
            <a:r>
              <a:rPr lang="cs-CZ" sz="2200" dirty="0"/>
              <a:t>V roce 1998 se rozhodl vyrábět vlastní cereálie.</a:t>
            </a:r>
          </a:p>
          <a:p>
            <a:endParaRPr lang="cs-CZ" sz="2200" dirty="0"/>
          </a:p>
          <a:p>
            <a:r>
              <a:rPr lang="cs-CZ" sz="2200" dirty="0"/>
              <a:t>Společnost se od té doby rozšiřuje a nyní exportuje cereálie, ovesné kaše, sušenky atd. do 40 různých zemí. </a:t>
            </a:r>
          </a:p>
          <a:p>
            <a:endParaRPr lang="cs-CZ" sz="2200" dirty="0"/>
          </a:p>
          <a:p>
            <a:r>
              <a:rPr lang="cs-CZ" sz="2200" dirty="0"/>
              <a:t>EMCO má v současné době 2 divize, jednu pro výrobu a druhou pro distribuci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9198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9C85E6-3D8B-92B0-8BF2-0BDE48F90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Rodinné složení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7269E7-C859-E06E-1A3A-D89FE84B8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3 děti </a:t>
            </a:r>
          </a:p>
          <a:p>
            <a:endParaRPr lang="cs-CZ" sz="2000" dirty="0"/>
          </a:p>
          <a:p>
            <a:r>
              <a:rPr lang="cs-CZ" sz="2000" dirty="0"/>
              <a:t>Žádné z dětí nebylo úmyslně tlačeno do společnosti.</a:t>
            </a:r>
          </a:p>
          <a:p>
            <a:endParaRPr lang="cs-CZ" sz="2000" dirty="0"/>
          </a:p>
          <a:p>
            <a:r>
              <a:rPr lang="cs-CZ" sz="2000" dirty="0"/>
              <a:t>Lucie a Martin rozhodli studovat Vysokou školu ekonomickou a projevili zájem o rodinný podnik. </a:t>
            </a:r>
          </a:p>
          <a:p>
            <a:endParaRPr lang="cs-CZ" sz="2000" dirty="0"/>
          </a:p>
          <a:p>
            <a:r>
              <a:rPr lang="cs-CZ" sz="2000" dirty="0"/>
              <a:t>Obě děti ovšem několik let pracovaly pro konkurenční společnosti, aby získali zkušenosti a znalosti jinde.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414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3E3F48-3403-D8EA-2080-A7FBE8E87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nástupnictví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2EF517-906D-24BA-6DA4-C342F770F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Lucie se postupně připojila k EMCO, ale později se vdala do zahraničí a v současnosti se nepodílí na každodenním chodu společnosti. </a:t>
            </a:r>
          </a:p>
          <a:p>
            <a:endParaRPr lang="cs-CZ" sz="2000" dirty="0"/>
          </a:p>
          <a:p>
            <a:r>
              <a:rPr lang="cs-CZ" sz="2000" dirty="0"/>
              <a:t>Po odchodu Lucie byl Martin požádán, aby se k rodinnému podniku připojil – po roce rozmýšlení do společnosti EMCO nastoupil na speciální pozici vytvořenou právě pro něj, tak, aby propojil exportní a marketingové oddělení a naučil se, jak obě oddělení fungují.</a:t>
            </a:r>
          </a:p>
          <a:p>
            <a:endParaRPr lang="cs-CZ" sz="2000" dirty="0"/>
          </a:p>
          <a:p>
            <a:r>
              <a:rPr lang="cs-CZ" sz="2000" dirty="0"/>
              <a:t>Aby mohl firmu jednoho dne převzít, byl v rámci školení také dva roky na pozici ředitele marketingového oddělení a jeden rok v oddělení exportu. </a:t>
            </a:r>
          </a:p>
        </p:txBody>
      </p:sp>
    </p:spTree>
    <p:extLst>
      <p:ext uri="{BB962C8B-B14F-4D97-AF65-F5344CB8AC3E}">
        <p14:creationId xmlns:p14="http://schemas.microsoft.com/office/powerpoint/2010/main" val="1311573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9E613B-C56A-3D25-D07A-FE2B0BA30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Předání nástupnictví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F9F503-D15A-956B-FF60-0FAC68F7D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Zdeněk Jahoda vidí nástupnictví managementu a nástupnictví vlastnictví jako „dvě strany jedné mince“ - o předání řízení nelze uvažovat, aniž bychom uvažovali také o předání vlastnictví. </a:t>
            </a:r>
          </a:p>
          <a:p>
            <a:endParaRPr lang="cs-CZ" dirty="0"/>
          </a:p>
          <a:p>
            <a:r>
              <a:rPr lang="cs-CZ" dirty="0"/>
              <a:t>V rámci příprav Zdeněk diskutoval s dalšími rodinnými podnikateli jejich zkušenostech z předání, a přečetl si odbornou knihu o rodinném nástupnictví.</a:t>
            </a:r>
          </a:p>
          <a:p>
            <a:endParaRPr lang="cs-CZ" dirty="0"/>
          </a:p>
          <a:p>
            <a:r>
              <a:rPr lang="cs-CZ" dirty="0"/>
              <a:t>Původně Zdeněk uvažoval o předání 1/3 akcií společnosti každému dítěti, aby zajistil, že dva sourozenci mohou přehlasovat třetího, pokud dojde k rozporu názorů. Později si uvědomil, že toto řešení není pro jeho společnost vhodné, a rozhodl se jmenovat jednoho nástupce, který bude mít většinu akcií, ale bude mít také odpovědnost za celou společnost.</a:t>
            </a:r>
          </a:p>
        </p:txBody>
      </p:sp>
    </p:spTree>
    <p:extLst>
      <p:ext uri="{BB962C8B-B14F-4D97-AF65-F5344CB8AC3E}">
        <p14:creationId xmlns:p14="http://schemas.microsoft.com/office/powerpoint/2010/main" val="3972973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3CDB4E-33CE-29F8-B66F-7262E40CF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Předání nástupnictví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EC2ED2-3E90-7025-2826-2F46A9CF9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/>
              <a:t>Na začátku roku 2020 byl proces nástupnictví ukončen. V tomto roce EMCO také oslavilo 30 let své existence, Zdeněk oslavil své 65. narozeniny a Martin své 40. narozeniny. </a:t>
            </a:r>
          </a:p>
          <a:p>
            <a:endParaRPr lang="cs-CZ" sz="2000" dirty="0"/>
          </a:p>
          <a:p>
            <a:r>
              <a:rPr lang="cs-CZ" sz="2000" dirty="0"/>
              <a:t>Zdeněk zároveň předal svému synovi nejen vedení, ale také 52 % akcií společnosti. Vysvětluje: „Je důležité, aby nástupce věděl, že společnost je jeho a že nikdo jiný nemůže společnost zrušit nebo s ní udělat něco neočekávaného.“ </a:t>
            </a:r>
          </a:p>
          <a:p>
            <a:endParaRPr lang="cs-CZ" sz="2000" dirty="0"/>
          </a:p>
          <a:p>
            <a:r>
              <a:rPr lang="cs-CZ" sz="2000" dirty="0"/>
              <a:t>Lucie získala 24 % akcií a posledních 24 %, které nyní vlastní Zdeněk, čeká na nejmladší dceru, která zatím ještě studuje. Její zapojení do společnosti bude pouze jejím rozhodnutím.</a:t>
            </a:r>
          </a:p>
        </p:txBody>
      </p:sp>
    </p:spTree>
    <p:extLst>
      <p:ext uri="{BB962C8B-B14F-4D97-AF65-F5344CB8AC3E}">
        <p14:creationId xmlns:p14="http://schemas.microsoft.com/office/powerpoint/2010/main" val="2472810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3CDB4E-33CE-29F8-B66F-7262E40CF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Aktuální stav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EC2ED2-3E90-7025-2826-2F46A9CF9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/>
              <a:t>Jednou za 3 měsíce se schází správní rada, která zahrnuje starší děti a další akcionáře a manažery. </a:t>
            </a:r>
          </a:p>
          <a:p>
            <a:endParaRPr lang="cs-CZ" sz="2000" dirty="0"/>
          </a:p>
          <a:p>
            <a:r>
              <a:rPr lang="cs-CZ" sz="2000" dirty="0"/>
              <a:t>Otázkou diskuze je nyní budoucí zapojení dalších generací. Zdeněk má již šest vnoučat a očekává se, že budoucí nástupnictví bude mít složitější průběh. </a:t>
            </a:r>
          </a:p>
          <a:p>
            <a:endParaRPr lang="cs-CZ" sz="2000" dirty="0"/>
          </a:p>
          <a:p>
            <a:r>
              <a:rPr lang="cs-CZ" sz="2000" dirty="0"/>
              <a:t>Zdeněk nyní pracuje jako jednatel a konzultant svého syna ve finančních záležitostech a dalších případných nepříjemných otázkách. </a:t>
            </a:r>
          </a:p>
          <a:p>
            <a:r>
              <a:rPr lang="cs-CZ" sz="2000" dirty="0"/>
              <a:t>Martin, který je generálním i výkonným ředitelem, nyní zaměřuje portfolio společnosti na zdravější směr svých produktů bez přidaných cukrů a pokračuje v rozšiřování exportu.</a:t>
            </a:r>
          </a:p>
        </p:txBody>
      </p:sp>
    </p:spTree>
    <p:extLst>
      <p:ext uri="{BB962C8B-B14F-4D97-AF65-F5344CB8AC3E}">
        <p14:creationId xmlns:p14="http://schemas.microsoft.com/office/powerpoint/2010/main" val="3596834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Obsah obrázku osoba, tráva, oblečení, obloha&#10;&#10;Popis byl vytvořen automaticky">
            <a:extLst>
              <a:ext uri="{FF2B5EF4-FFF2-40B4-BE49-F238E27FC236}">
                <a16:creationId xmlns:a16="http://schemas.microsoft.com/office/drawing/2014/main" id="{67B5C52D-F5AA-F77D-3E8E-681E33261D6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33"/>
          <a:stretch/>
        </p:blipFill>
        <p:spPr bwMode="auto">
          <a:xfrm>
            <a:off x="20" y="10"/>
            <a:ext cx="9143980" cy="685799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2836669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0E3DCFD5F21B041B3AE0717B9A9367B" ma:contentTypeVersion="7" ma:contentTypeDescription="Vytvoří nový dokument" ma:contentTypeScope="" ma:versionID="56ca39c7ee08788db9c992f6ef8241aa">
  <xsd:schema xmlns:xsd="http://www.w3.org/2001/XMLSchema" xmlns:xs="http://www.w3.org/2001/XMLSchema" xmlns:p="http://schemas.microsoft.com/office/2006/metadata/properties" xmlns:ns2="e5af2723-ed53-4308-af2e-df55c807cb65" xmlns:ns3="8ecbcb86-b731-4611-b369-1887ab3d3c8c" targetNamespace="http://schemas.microsoft.com/office/2006/metadata/properties" ma:root="true" ma:fieldsID="de78ee9b524b3e3be75fd4b4ac60358f" ns2:_="" ns3:_="">
    <xsd:import namespace="e5af2723-ed53-4308-af2e-df55c807cb65"/>
    <xsd:import namespace="8ecbcb86-b731-4611-b369-1887ab3d3c8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SharingHintHash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af2723-ed53-4308-af2e-df55c807cb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internalName="SharingHintHash" ma:readOnly="true">
      <xsd:simpleType>
        <xsd:restriction base="dms:Text"/>
      </xsd:simpleType>
    </xsd:element>
    <xsd:element name="LastSharedByUser" ma:index="11" nillable="true" ma:displayName="Naposledy sdílel(a)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Čas posledního sdílení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bcb86-b731-4611-b369-1887ab3d3c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3746FA2-5009-4FCE-A567-A7AC970534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af2723-ed53-4308-af2e-df55c807cb65"/>
    <ds:schemaRef ds:uri="8ecbcb86-b731-4611-b369-1887ab3d3c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3CE2964-7F69-4E72-92D7-96CA5FB750D3}">
  <ds:schemaRefs>
    <ds:schemaRef ds:uri="http://schemas.microsoft.com/office/2006/documentManagement/types"/>
    <ds:schemaRef ds:uri="http://purl.org/dc/elements/1.1/"/>
    <ds:schemaRef ds:uri="8ecbcb86-b731-4611-b369-1887ab3d3c8c"/>
    <ds:schemaRef ds:uri="http://schemas.microsoft.com/office/2006/metadata/properties"/>
    <ds:schemaRef ds:uri="http://schemas.microsoft.com/office/infopath/2007/PartnerControls"/>
    <ds:schemaRef ds:uri="http://purl.org/dc/dcmitype/"/>
    <ds:schemaRef ds:uri="e5af2723-ed53-4308-af2e-df55c807cb65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01A52299-0A53-4721-B31F-8FA30F21796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MVŠO_sablona_ prezentace_4-3-CZ</Template>
  <TotalTime>13467</TotalTime>
  <Words>1498</Words>
  <Application>Microsoft Office PowerPoint</Application>
  <PresentationFormat>Předvádění na obrazovce (4:3)</PresentationFormat>
  <Paragraphs>139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Motiv Office</vt:lpstr>
      <vt:lpstr>Rodinné podnikání – příklady předání rodinných podniků</vt:lpstr>
      <vt:lpstr>Sourozenecké předání ve firmě EMCO</vt:lpstr>
      <vt:lpstr>Historie firmy</vt:lpstr>
      <vt:lpstr>Rodinné složení</vt:lpstr>
      <vt:lpstr>Vývoj nástupnictví</vt:lpstr>
      <vt:lpstr>Předání nástupnictví </vt:lpstr>
      <vt:lpstr>Předání nástupnictví </vt:lpstr>
      <vt:lpstr>Aktuální stav</vt:lpstr>
      <vt:lpstr>Prezentace aplikace PowerPoint</vt:lpstr>
      <vt:lpstr>Neplánované předání rodinné firmy Venta Pinto</vt:lpstr>
      <vt:lpstr>Historie</vt:lpstr>
      <vt:lpstr>Předání nástupnictví</vt:lpstr>
      <vt:lpstr>Předání nástupnictví</vt:lpstr>
      <vt:lpstr>Další vývoj podniku</vt:lpstr>
      <vt:lpstr>Další vývoj podniku</vt:lpstr>
      <vt:lpstr>Prezentace aplikace PowerPoint</vt:lpstr>
      <vt:lpstr>Odchod rodiny z rodinné firmy</vt:lpstr>
      <vt:lpstr>Historie</vt:lpstr>
      <vt:lpstr>Historie</vt:lpstr>
      <vt:lpstr>Společnost v rukou nástupce</vt:lpstr>
      <vt:lpstr>Problémy v podniku</vt:lpstr>
      <vt:lpstr>Problémy v podniku</vt:lpstr>
      <vt:lpstr>Podnik v rukou nového vlastníka</vt:lpstr>
      <vt:lpstr>Zdroje: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Podnikové finance II</dc:title>
  <dc:creator>Peterková Jindra</dc:creator>
  <cp:lastModifiedBy>Volfová Veronika</cp:lastModifiedBy>
  <cp:revision>130</cp:revision>
  <dcterms:created xsi:type="dcterms:W3CDTF">2020-09-10T07:22:32Z</dcterms:created>
  <dcterms:modified xsi:type="dcterms:W3CDTF">2024-04-18T09:18:44Z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0x01010050E3DCFD5F21B041B3AE0717B9A9367B</vt:lpwstr>
  </property>
</Properties>
</file>