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9"/>
  </p:notesMasterIdLst>
  <p:sldIdLst>
    <p:sldId id="256" r:id="rId5"/>
    <p:sldId id="280" r:id="rId6"/>
    <p:sldId id="283" r:id="rId7"/>
    <p:sldId id="284" r:id="rId8"/>
    <p:sldId id="279" r:id="rId9"/>
    <p:sldId id="274" r:id="rId10"/>
    <p:sldId id="275" r:id="rId11"/>
    <p:sldId id="276" r:id="rId12"/>
    <p:sldId id="277" r:id="rId13"/>
    <p:sldId id="285" r:id="rId14"/>
    <p:sldId id="286" r:id="rId15"/>
    <p:sldId id="287" r:id="rId16"/>
    <p:sldId id="278" r:id="rId17"/>
    <p:sldId id="273" r:id="rId1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1F28"/>
    <a:srgbClr val="313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Světlý styl 2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E3FDE45-AF77-4B5C-9715-49D594BDF05E}" styleName="Světlý styl 1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4660"/>
  </p:normalViewPr>
  <p:slideViewPr>
    <p:cSldViewPr snapToGrid="0" showGuides="1">
      <p:cViewPr varScale="1">
        <p:scale>
          <a:sx n="108" d="100"/>
          <a:sy n="108" d="100"/>
        </p:scale>
        <p:origin x="58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379C04-9676-453C-89AD-69E5E104D743}" type="datetimeFigureOut">
              <a:rPr lang="cs-CZ" smtClean="0"/>
              <a:t>11.05.2024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5634A-6866-4D4C-A341-5A8EFDE012B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3948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 userDrawn="1"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6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7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180721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054251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4712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125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2308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632573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694159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518170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792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638602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1986417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0" y="5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53190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4125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100" kern="1200">
          <a:solidFill>
            <a:srgbClr val="313131"/>
          </a:solidFill>
          <a:latin typeface="+mj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po.cz/assets/cz/podnikani/rodinne-podnikani/2019/11/Nastupnictvi-v-rodinne-firme--jak-na-to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6DE39258-309D-D664-B722-0D608B95742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Plánování a řízení následnictví. Dynamika procesu předání rodinného podniku. Poradenský proces.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Ing. Veronika Volfová</a:t>
            </a:r>
          </a:p>
        </p:txBody>
      </p:sp>
    </p:spTree>
    <p:extLst>
      <p:ext uri="{BB962C8B-B14F-4D97-AF65-F5344CB8AC3E}">
        <p14:creationId xmlns:p14="http://schemas.microsoft.com/office/powerpoint/2010/main" val="2650530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19C689-4104-EABC-EA15-E29CEC8C2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/>
              <a:t>Ideální profil následníka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8C9FCE-AD7F-2FAE-65AF-8F020B57B9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r>
              <a:rPr lang="cs-CZ" sz="1600" dirty="0"/>
              <a:t>Do profilu se promítají dvě složky – kulturní, kterou chce předat nástupci a složka profesionální, kterou musí splňovat, má-li ve funkci uspět. </a:t>
            </a:r>
          </a:p>
          <a:p>
            <a:endParaRPr lang="cs-CZ" sz="1600" dirty="0"/>
          </a:p>
          <a:p>
            <a:r>
              <a:rPr lang="cs-CZ" sz="1600" dirty="0"/>
              <a:t>Podnikatel by měl mít na paměti, že následník:</a:t>
            </a:r>
          </a:p>
          <a:p>
            <a:r>
              <a:rPr lang="cs-CZ" sz="1600" dirty="0"/>
              <a:t>by měl mít vedle odborností i obecné schopnosti – musí zvládat kromě technických a finančních dovedností také schopnosti svých zaměstnanců,</a:t>
            </a:r>
          </a:p>
          <a:p>
            <a:r>
              <a:rPr lang="cs-CZ" sz="1600" dirty="0"/>
              <a:t>by měl mít schopnost řídit lidi,</a:t>
            </a:r>
          </a:p>
          <a:p>
            <a:r>
              <a:rPr lang="cs-CZ" sz="1600" dirty="0"/>
              <a:t>bude muset zvládat budoucí strategické potřeby podniky (mohou se lišit od těch stávajících).</a:t>
            </a:r>
          </a:p>
          <a:p>
            <a:endParaRPr lang="cs-CZ" sz="1600" dirty="0"/>
          </a:p>
          <a:p>
            <a:r>
              <a:rPr lang="cs-CZ" sz="1600" dirty="0"/>
              <a:t>Vedle ideálního profilu budoucího následníka by měl podnikatel vytvořit i ideální profil ostatních řídích pracovníků, kteří se budou podílet na řízení podniku. </a:t>
            </a:r>
          </a:p>
        </p:txBody>
      </p:sp>
    </p:spTree>
    <p:extLst>
      <p:ext uri="{BB962C8B-B14F-4D97-AF65-F5344CB8AC3E}">
        <p14:creationId xmlns:p14="http://schemas.microsoft.com/office/powerpoint/2010/main" val="22993566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19C689-4104-EABC-EA15-E29CEC8C2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/>
              <a:t>Ideální profil následníka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8C9FCE-AD7F-2FAE-65AF-8F020B57B9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r>
              <a:rPr lang="cs-CZ" sz="1600" dirty="0"/>
              <a:t>V roce 2007 byla provedena studie, při které se vybrané české a finské firmy shodly na pěti hlavních oblastech kompetencí, které by nastupující generace měla mít:</a:t>
            </a:r>
          </a:p>
          <a:p>
            <a:endParaRPr lang="cs-CZ" sz="1600" dirty="0"/>
          </a:p>
          <a:p>
            <a:pPr marL="342900" indent="-342900">
              <a:buFont typeface="+mj-lt"/>
              <a:buAutoNum type="arabicPeriod"/>
            </a:pPr>
            <a:r>
              <a:rPr lang="cs-CZ" sz="1600" b="1" dirty="0"/>
              <a:t>Psychologické kompetence </a:t>
            </a:r>
            <a:r>
              <a:rPr lang="cs-CZ" sz="1600" dirty="0"/>
              <a:t>– pozitivní vztah k podniku, motivace pro řízení podniku, pocit pozitivního závazku vůči rodinnému podniku.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1600" b="1" dirty="0"/>
              <a:t>Vedoucí a manažerské kompetence </a:t>
            </a:r>
            <a:r>
              <a:rPr lang="cs-CZ" sz="1600" dirty="0"/>
              <a:t>– vlohy k vůdcovství, schopnost efektivně řídit lidi,…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1600" b="1" dirty="0"/>
              <a:t>Podnikatelské a strategické kompetence </a:t>
            </a:r>
            <a:r>
              <a:rPr lang="cs-CZ" sz="1600" dirty="0"/>
              <a:t>– osobnostní charakteristiky nutné pro podnikání (schopnost vidět příležitosti, přijímat riziko, strategicky řídit). 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1600" b="1" dirty="0"/>
              <a:t>Komunikační a společenské kompetence </a:t>
            </a:r>
            <a:r>
              <a:rPr lang="cs-CZ" sz="1600" dirty="0"/>
              <a:t>– networking, navazování a udržování kontaktů, komunikace s klíčovými zájmovými skupinami, řešení konfliktů,…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1600" b="1" dirty="0"/>
              <a:t>Kognitivní kompetence </a:t>
            </a:r>
            <a:r>
              <a:rPr lang="cs-CZ" sz="1600" dirty="0"/>
              <a:t>– vzdělání, inteligence, talent, zkušenosti.</a:t>
            </a:r>
          </a:p>
        </p:txBody>
      </p:sp>
    </p:spTree>
    <p:extLst>
      <p:ext uri="{BB962C8B-B14F-4D97-AF65-F5344CB8AC3E}">
        <p14:creationId xmlns:p14="http://schemas.microsoft.com/office/powerpoint/2010/main" val="21606403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19C689-4104-EABC-EA15-E29CEC8C2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/>
              <a:t>Profesionální průprava nástupníka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8C9FCE-AD7F-2FAE-65AF-8F020B57B9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r>
              <a:rPr lang="cs-CZ" sz="1400" dirty="0"/>
              <a:t>Nastupující generace potřebuje průpravu – řízení se postupem času bude stávat komplexnější a složitější. </a:t>
            </a:r>
          </a:p>
          <a:p>
            <a:endParaRPr lang="cs-CZ" sz="1400" dirty="0"/>
          </a:p>
          <a:p>
            <a:r>
              <a:rPr lang="cs-CZ" sz="1400" dirty="0"/>
              <a:t>Požadavky, které by měl nástupník splňovat: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1400" dirty="0"/>
              <a:t>Vzdělání – studium, které souvisí s předmětem podnikání nebo je zaměřeno na oblast řízení podniku.</a:t>
            </a:r>
          </a:p>
          <a:p>
            <a:pPr marL="342900" indent="-342900">
              <a:buFont typeface="+mj-lt"/>
              <a:buAutoNum type="alphaLcParenR"/>
            </a:pPr>
            <a:endParaRPr lang="cs-CZ" sz="1400" dirty="0"/>
          </a:p>
          <a:p>
            <a:pPr marL="342900" indent="-342900">
              <a:buFont typeface="+mj-lt"/>
              <a:buAutoNum type="alphaLcParenR"/>
            </a:pPr>
            <a:r>
              <a:rPr lang="cs-CZ" sz="1400" dirty="0"/>
              <a:t>Získávání zkušeností mimo prostředí rodinného podniku –ideálně v podniku na vyšší úrovni rozvoje, než je podnik jeho rodiny (získá zkušenosti, které bude moci uplatnit v rodinném podniku). </a:t>
            </a:r>
          </a:p>
          <a:p>
            <a:pPr marL="342900" indent="-342900">
              <a:buFont typeface="+mj-lt"/>
              <a:buAutoNum type="alphaLcParenR"/>
            </a:pPr>
            <a:endParaRPr lang="cs-CZ" sz="1400" dirty="0"/>
          </a:p>
          <a:p>
            <a:pPr marL="342900" indent="-342900">
              <a:buFont typeface="+mj-lt"/>
              <a:buAutoNum type="alphaLcParenR"/>
            </a:pPr>
            <a:r>
              <a:rPr lang="cs-CZ" sz="1400" dirty="0"/>
              <a:t>Učňovský proces v rámci rodinného podniku:</a:t>
            </a:r>
          </a:p>
          <a:p>
            <a:pPr lvl="1"/>
            <a:r>
              <a:rPr lang="cs-CZ" sz="1400" dirty="0"/>
              <a:t>Pro tuto etapu je třeba vymezit úkoly a cíle, zřetelně vymezující:</a:t>
            </a:r>
          </a:p>
          <a:p>
            <a:pPr lvl="2"/>
            <a:r>
              <a:rPr lang="cs-CZ" sz="1400" dirty="0"/>
              <a:t>Pozici či úroveň, pro kterou je rodinný příslušník připravován</a:t>
            </a:r>
          </a:p>
          <a:p>
            <a:pPr lvl="2"/>
            <a:r>
              <a:rPr lang="cs-CZ" sz="1400" dirty="0"/>
              <a:t>Čím se má následník stát po skončení tohoto procesu. </a:t>
            </a:r>
          </a:p>
          <a:p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19296404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19C689-4104-EABC-EA15-E29CEC8C2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/>
              <a:t>Poradenský proces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8C9FCE-AD7F-2FAE-65AF-8F020B57B9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879868"/>
            <a:ext cx="8064000" cy="4280707"/>
          </a:xfrm>
        </p:spPr>
        <p:txBody>
          <a:bodyPr anchor="t">
            <a:normAutofit fontScale="92500" lnSpcReduction="10000"/>
          </a:bodyPr>
          <a:lstStyle/>
          <a:p>
            <a:r>
              <a:rPr lang="cs-CZ" sz="1600" dirty="0"/>
              <a:t>Předávání rodinného podniku je citlivé téma, proto by měla být nastavena základní procesní pravidla a zakladatel podniku by měl vytvořit realizační tým. </a:t>
            </a:r>
          </a:p>
          <a:p>
            <a:endParaRPr lang="cs-CZ" sz="1600" dirty="0"/>
          </a:p>
          <a:p>
            <a:r>
              <a:rPr lang="cs-CZ" sz="1600" dirty="0"/>
              <a:t>Při určité fázi předávání podniku by měla být pověřena odpovídající osoba „koordinátor, facilitátor“ – která má odpovídající osobní zkušenosti a vlastnosti, a zajistí, že nástupnický proces bude probíhat stanoveným směrem. </a:t>
            </a:r>
          </a:p>
          <a:p>
            <a:endParaRPr lang="cs-CZ" sz="1600" dirty="0"/>
          </a:p>
          <a:p>
            <a:r>
              <a:rPr lang="cs-CZ" sz="1600" dirty="0"/>
              <a:t>V případě potřeby se do procesu se mohou dále zapojit:</a:t>
            </a:r>
          </a:p>
          <a:p>
            <a:pPr lvl="1"/>
            <a:r>
              <a:rPr lang="cs-CZ" sz="1600" dirty="0"/>
              <a:t>advokát specializující se na danou problematiku (ideálně i na oblast korporátního práva),</a:t>
            </a:r>
          </a:p>
          <a:p>
            <a:pPr lvl="1"/>
            <a:r>
              <a:rPr lang="cs-CZ" sz="1600" dirty="0"/>
              <a:t>daňový poradce,</a:t>
            </a:r>
          </a:p>
          <a:p>
            <a:pPr lvl="1"/>
            <a:r>
              <a:rPr lang="cs-CZ" sz="1600" dirty="0"/>
              <a:t>specialista na otázky personalistiky a řízení firem (může vyhodnotit ideální osoby na dané pozice – nástupce/manažera,…),</a:t>
            </a:r>
          </a:p>
          <a:p>
            <a:pPr lvl="1"/>
            <a:r>
              <a:rPr lang="cs-CZ" sz="1600" dirty="0"/>
              <a:t>podnikatelé, kteří mají s úspěšným předáváním rodinného podniku zkušenosti,</a:t>
            </a:r>
          </a:p>
          <a:p>
            <a:pPr lvl="1"/>
            <a:r>
              <a:rPr lang="cs-CZ" sz="1600" dirty="0"/>
              <a:t>organizace, které pomohou rodinné firmě rozvíjet </a:t>
            </a:r>
            <a:r>
              <a:rPr lang="cs-CZ" sz="1600" b="1" dirty="0"/>
              <a:t>komunikaci </a:t>
            </a:r>
            <a:r>
              <a:rPr lang="cs-CZ" sz="1600" dirty="0"/>
              <a:t>= je jedním z hlavních principů úspěšného předání podniku (správné porozumění, eliminace konfliktů,…). </a:t>
            </a:r>
          </a:p>
          <a:p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13384628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19C689-4104-EABC-EA15-E29CEC8C2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/>
              <a:t>Literatura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8C9FCE-AD7F-2FAE-65AF-8F020B57B9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cs-CZ" sz="1600" dirty="0"/>
              <a:t>Koráb, V., Hanzelková, A., </a:t>
            </a:r>
            <a:r>
              <a:rPr lang="cs-CZ" sz="1600" dirty="0" err="1"/>
              <a:t>Mihalisko</a:t>
            </a:r>
            <a:r>
              <a:rPr lang="cs-CZ" sz="1600" dirty="0"/>
              <a:t>, M. (2008). Rodinné podnikání. Brno: </a:t>
            </a:r>
            <a:r>
              <a:rPr lang="cs-CZ" sz="1600" dirty="0" err="1"/>
              <a:t>Computer</a:t>
            </a:r>
            <a:r>
              <a:rPr lang="cs-CZ" sz="1600" dirty="0"/>
              <a:t> </a:t>
            </a:r>
            <a:r>
              <a:rPr lang="cs-CZ" sz="1600" dirty="0" err="1"/>
              <a:t>Press</a:t>
            </a:r>
            <a:r>
              <a:rPr lang="cs-CZ" sz="1600" dirty="0"/>
              <a:t>, a. s. ISBN 978-80-251-1843-6.</a:t>
            </a:r>
          </a:p>
          <a:p>
            <a:r>
              <a:rPr lang="cs-CZ" sz="1600" dirty="0" err="1"/>
              <a:t>Martel</a:t>
            </a:r>
            <a:r>
              <a:rPr lang="cs-CZ" sz="1600" dirty="0"/>
              <a:t>. J. (2017). Rodinné firmy na rozcestí. Jak postupovat při nástupnictví, dědictví a udržení rodinné soudržnosti. Praha: Grada. ISBN 978-80-271-0332-4.</a:t>
            </a:r>
          </a:p>
          <a:p>
            <a:r>
              <a:rPr lang="cs-CZ" sz="1600" dirty="0"/>
              <a:t>MPO. (2023). Nástupnictví v rodinné firmě – jak na to. Dostupné z: </a:t>
            </a:r>
            <a:r>
              <a:rPr lang="cs-CZ" sz="1600" dirty="0">
                <a:hlinkClick r:id="rId2"/>
              </a:rPr>
              <a:t>https://www.mpo.cz/assets/cz/podnikani/rodinne-podnikani/2019/11/Nastupnictvi-v-rodinne-firme--jak-na-to.pdf</a:t>
            </a:r>
            <a:r>
              <a:rPr lang="cs-CZ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23247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19C689-4104-EABC-EA15-E29CEC8C2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/>
              <a:t>Plánování a řízení následnictví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8C9FCE-AD7F-2FAE-65AF-8F020B57B9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r>
              <a:rPr lang="cs-CZ" sz="1800" dirty="0"/>
              <a:t>Vhodné je začít s přípravou alespoň 5 let před okamžikem realizace předání, jiní autoři naopak uvádějí za ideální dobu 10 let a více - generační obměna vyžaduje komplexní a důkladnou přípravu.</a:t>
            </a:r>
          </a:p>
          <a:p>
            <a:endParaRPr lang="cs-CZ" sz="1800" dirty="0"/>
          </a:p>
          <a:p>
            <a:r>
              <a:rPr lang="cs-CZ" sz="1800" dirty="0"/>
              <a:t>Vhodně zvolená doba by měla umožnit přípravu nástupce a měla by pomoci nastavit firmu na přechod z jedné generace na druhou. </a:t>
            </a:r>
          </a:p>
          <a:p>
            <a:endParaRPr lang="cs-CZ" sz="1800" dirty="0"/>
          </a:p>
          <a:p>
            <a:r>
              <a:rPr lang="cs-CZ" sz="1800" dirty="0"/>
              <a:t>Též by měla umožnit přípravu předávajícího na odchod a jeho život potom, co firmu opustí.</a:t>
            </a:r>
          </a:p>
          <a:p>
            <a:endParaRPr lang="cs-CZ" sz="1800" dirty="0"/>
          </a:p>
          <a:p>
            <a:r>
              <a:rPr lang="cs-CZ" sz="1800" dirty="0"/>
              <a:t>Pokud se s přípravou začne včas nástupce pak má 5-15 let na svou přípravu, získání zkušeností a znalostí potřebných pro vlastnickou roli ve firmě. </a:t>
            </a:r>
          </a:p>
          <a:p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128271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19C689-4104-EABC-EA15-E29CEC8C2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/>
              <a:t>Plánování a řízení následnictví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8C9FCE-AD7F-2FAE-65AF-8F020B57B9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r>
              <a:rPr lang="cs-CZ" sz="1800" dirty="0"/>
              <a:t>Nástupnický proces můžeme rozdělit do 3 hlavních částí:</a:t>
            </a:r>
          </a:p>
          <a:p>
            <a:endParaRPr lang="cs-CZ" sz="1800" dirty="0"/>
          </a:p>
          <a:p>
            <a:pPr marL="342900" indent="-342900">
              <a:buFont typeface="+mj-lt"/>
              <a:buAutoNum type="arabicPeriod"/>
            </a:pPr>
            <a:r>
              <a:rPr lang="cs-CZ" sz="1800" dirty="0"/>
              <a:t>Uvědomění si možností = strategické rozhodnutí, zda budovat rodinnou firmu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1800" dirty="0"/>
              <a:t>Plánování a příprava nástupnického plánu - pomůže stanovit si jednoduché cíle, jak bude předání nástupnictví probíhat – </a:t>
            </a:r>
            <a:r>
              <a:rPr lang="cs-CZ" sz="1800" b="1" dirty="0"/>
              <a:t>nástupnický plán zvyšuje šanci na úspěšné předání</a:t>
            </a:r>
            <a:endParaRPr lang="cs-CZ" sz="1800" dirty="0"/>
          </a:p>
          <a:p>
            <a:pPr marL="342900" indent="-342900">
              <a:buFont typeface="+mj-lt"/>
              <a:buAutoNum type="arabicPeriod"/>
            </a:pPr>
            <a:r>
              <a:rPr lang="cs-CZ" sz="1800" dirty="0"/>
              <a:t>Realizace nástupnického plánu </a:t>
            </a:r>
          </a:p>
          <a:p>
            <a:pPr marL="342900" indent="-342900">
              <a:buFont typeface="+mj-lt"/>
              <a:buAutoNum type="arabicPeriod"/>
            </a:pP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1060041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19C689-4104-EABC-EA15-E29CEC8C2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/>
              <a:t>Plánování a řízení následnictví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8C9FCE-AD7F-2FAE-65AF-8F020B57B9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r>
              <a:rPr lang="cs-CZ" sz="1800" dirty="0"/>
              <a:t>Je důležité si uvědomit, že předání nástupnictví není jednoduchá záležitost, která se dá shrnout jedním krokem za pár měsíců. </a:t>
            </a:r>
          </a:p>
          <a:p>
            <a:endParaRPr lang="cs-CZ" sz="1800" dirty="0"/>
          </a:p>
          <a:p>
            <a:r>
              <a:rPr lang="cs-CZ" sz="1800" dirty="0"/>
              <a:t>Mezi základní předpoklady pro úspěšné předání patří:</a:t>
            </a:r>
          </a:p>
          <a:p>
            <a:pPr lvl="1"/>
            <a:r>
              <a:rPr lang="cs-CZ" dirty="0"/>
              <a:t>Vhodní nástupci,</a:t>
            </a:r>
          </a:p>
          <a:p>
            <a:pPr lvl="1"/>
            <a:r>
              <a:rPr lang="cs-CZ" dirty="0"/>
              <a:t>Dobré rodinné vztahy,</a:t>
            </a:r>
          </a:p>
          <a:p>
            <a:pPr lvl="1"/>
            <a:r>
              <a:rPr lang="cs-CZ" dirty="0"/>
              <a:t>Nadšení pro převzetí a rozvoj rodinné firmy na stranách nástupců i předávajícího.</a:t>
            </a:r>
          </a:p>
          <a:p>
            <a:endParaRPr lang="cs-CZ" sz="1600" dirty="0"/>
          </a:p>
          <a:p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2403052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19C689-4104-EABC-EA15-E29CEC8C2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/>
              <a:t>Nástupnický plán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8C9FCE-AD7F-2FAE-65AF-8F020B57B9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r>
              <a:rPr lang="cs-CZ" sz="1800" dirty="0"/>
              <a:t>Při přípravě nástupnického plánu hrají zásadní roli otázky:</a:t>
            </a:r>
          </a:p>
          <a:p>
            <a:endParaRPr lang="cs-CZ" sz="1800" dirty="0"/>
          </a:p>
          <a:p>
            <a:pPr lvl="1"/>
            <a:r>
              <a:rPr lang="cs-CZ" dirty="0"/>
              <a:t>Komu předat? Kdo má firmu vést?</a:t>
            </a:r>
          </a:p>
          <a:p>
            <a:pPr lvl="1"/>
            <a:r>
              <a:rPr lang="cs-CZ" dirty="0"/>
              <a:t>Kdo bude firmu vlastnit? Kolik může být vlastníků?</a:t>
            </a:r>
          </a:p>
          <a:p>
            <a:pPr lvl="1"/>
            <a:r>
              <a:rPr lang="cs-CZ" dirty="0"/>
              <a:t>Jaké má být rozložení podílu?</a:t>
            </a:r>
          </a:p>
          <a:p>
            <a:pPr lvl="1"/>
            <a:r>
              <a:rPr lang="cs-CZ" dirty="0"/>
              <a:t>Dokáží e budoucí vlastníci shodnout?</a:t>
            </a:r>
          </a:p>
          <a:p>
            <a:pPr lvl="1"/>
            <a:r>
              <a:rPr lang="cs-CZ" dirty="0"/>
              <a:t>Jak postupovat v případě konfliktu?</a:t>
            </a:r>
          </a:p>
          <a:p>
            <a:pPr lvl="1"/>
            <a:r>
              <a:rPr lang="cs-CZ" dirty="0"/>
              <a:t>Jak se případně vypořádat s dalšími členy rodiny?</a:t>
            </a:r>
          </a:p>
        </p:txBody>
      </p:sp>
    </p:spTree>
    <p:extLst>
      <p:ext uri="{BB962C8B-B14F-4D97-AF65-F5344CB8AC3E}">
        <p14:creationId xmlns:p14="http://schemas.microsoft.com/office/powerpoint/2010/main" val="36355101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19C689-4104-EABC-EA15-E29CEC8C2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/>
              <a:t>Nástupnický plán - příklad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8C9FCE-AD7F-2FAE-65AF-8F020B57B9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r>
              <a:rPr lang="cs-CZ" sz="1600" dirty="0"/>
              <a:t>Fiktivní rodina pana Nováka – má 2 děti a firmu s právnickou podobou společnosti s ručením omezeným. </a:t>
            </a:r>
          </a:p>
          <a:p>
            <a:endParaRPr lang="cs-CZ" sz="1600" dirty="0"/>
          </a:p>
          <a:p>
            <a:endParaRPr lang="cs-CZ" sz="1600" dirty="0"/>
          </a:p>
        </p:txBody>
      </p:sp>
      <p:graphicFrame>
        <p:nvGraphicFramePr>
          <p:cNvPr id="4" name="Tabulka 4">
            <a:extLst>
              <a:ext uri="{FF2B5EF4-FFF2-40B4-BE49-F238E27FC236}">
                <a16:creationId xmlns:a16="http://schemas.microsoft.com/office/drawing/2014/main" id="{EEF379C9-7076-D2EF-353C-999EB9CB10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1899033"/>
              </p:ext>
            </p:extLst>
          </p:nvPr>
        </p:nvGraphicFramePr>
        <p:xfrm>
          <a:off x="270000" y="2441883"/>
          <a:ext cx="8604000" cy="3767899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4302000">
                  <a:extLst>
                    <a:ext uri="{9D8B030D-6E8A-4147-A177-3AD203B41FA5}">
                      <a16:colId xmlns:a16="http://schemas.microsoft.com/office/drawing/2014/main" val="1868119716"/>
                    </a:ext>
                  </a:extLst>
                </a:gridCol>
                <a:gridCol w="4302000">
                  <a:extLst>
                    <a:ext uri="{9D8B030D-6E8A-4147-A177-3AD203B41FA5}">
                      <a16:colId xmlns:a16="http://schemas.microsoft.com/office/drawing/2014/main" val="2203046432"/>
                    </a:ext>
                  </a:extLst>
                </a:gridCol>
              </a:tblGrid>
              <a:tr h="288099">
                <a:tc>
                  <a:txBody>
                    <a:bodyPr/>
                    <a:lstStyle/>
                    <a:p>
                      <a:r>
                        <a:rPr lang="cs-CZ" sz="1200" dirty="0"/>
                        <a:t>Fáze projektu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Časový rámec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92143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200" dirty="0"/>
                        <a:t>1. Chceme rodinnou firmu nadále vlastnit a spravovat v rámci naší rodiny?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V rámci 6-12 měsíců prodiskutovat a ideálně dospět k závěru, zda má být společnost předána v rámci rodiny. Jde o okamžik zahájení přípravy diskuse, pan Novák ho označil jako den D.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06557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200" dirty="0"/>
                        <a:t>2. Nastavení procesních pravidel pro nástupnický proces, vytvoření pracovního týmu, vymezení odpovědnosti za jednotlivé činnosti.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Den D plus 6 měsíců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28873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200" dirty="0"/>
                        <a:t>3. Vymezení přesnější představy nástupnictví:</a:t>
                      </a:r>
                    </a:p>
                    <a:p>
                      <a:r>
                        <a:rPr lang="cs-CZ" sz="1200" dirty="0"/>
                        <a:t>budoucí rozdělení podílů, struktura řízení společnosti.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Den D plus 12 měsíců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14176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200" dirty="0"/>
                        <a:t>4. Příprava nástupců: výběr pro jednotlivé role (vlastník, manažer).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Den D plus 36-48 měsíců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81510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200" dirty="0"/>
                        <a:t>5. Příprava společnosti na novou vlastnickou strukturu: vnitřní procesy, orgány společnosti, společenská smlouva, další právní dokumentace, plus příprava rodiny.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Den D plus 36-48 měsíců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97688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200" dirty="0"/>
                        <a:t>6. Zahájení předávání (převod) vlastnictví a manažerského řízení (kontroly).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Den D plus 36-60 měsíců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58164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200" dirty="0"/>
                        <a:t>7. Plné vystoupení pana Nováka z manažerské role, převod vlastnických práv k účasti na rodinné firmě.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Den D plus 48-72 měsíců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34780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28466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19C689-4104-EABC-EA15-E29CEC8C2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/>
              <a:t>Základní principy nástupnického procesu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8C9FCE-AD7F-2FAE-65AF-8F020B57B9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825625"/>
            <a:ext cx="8064000" cy="4337180"/>
          </a:xfrm>
        </p:spPr>
        <p:txBody>
          <a:bodyPr anchor="t">
            <a:normAutofit lnSpcReduction="10000"/>
          </a:bodyPr>
          <a:lstStyle/>
          <a:p>
            <a:r>
              <a:rPr lang="cs-CZ" sz="1600" dirty="0"/>
              <a:t>Při plánování a přípravě nástupnického procesu je dobré mít na paměti některé principy:</a:t>
            </a:r>
          </a:p>
          <a:p>
            <a:endParaRPr lang="cs-CZ" sz="1600" dirty="0"/>
          </a:p>
          <a:p>
            <a:pPr lvl="1"/>
            <a:r>
              <a:rPr lang="cs-CZ" sz="1600" dirty="0"/>
              <a:t>začít plánovat předání včas – plánování nástupnictví by mělo být součástí strategie podniku (strategie vedení rodinné firmy),</a:t>
            </a:r>
          </a:p>
          <a:p>
            <a:pPr lvl="1"/>
            <a:endParaRPr lang="cs-CZ" sz="1600" dirty="0"/>
          </a:p>
          <a:p>
            <a:pPr lvl="1"/>
            <a:r>
              <a:rPr lang="cs-CZ" sz="1600" dirty="0"/>
              <a:t>vytvořit misi, vizi, strategii firmy a rodiny, a nástupnický plán,</a:t>
            </a:r>
          </a:p>
          <a:p>
            <a:pPr lvl="1"/>
            <a:endParaRPr lang="cs-CZ" sz="1600" dirty="0"/>
          </a:p>
          <a:p>
            <a:pPr lvl="1"/>
            <a:r>
              <a:rPr lang="cs-CZ" sz="1600" dirty="0"/>
              <a:t>budovat pozitivní vztah dětí (nástupců) k firmě, rozvíjet jejich schopnost spolupracovat, umožnit jim získat vhodnou kvalifikaci </a:t>
            </a:r>
            <a:r>
              <a:rPr lang="cs-CZ" sz="1600"/>
              <a:t>a zkušenosti,</a:t>
            </a:r>
            <a:endParaRPr lang="cs-CZ" sz="1600" dirty="0"/>
          </a:p>
          <a:p>
            <a:pPr lvl="1"/>
            <a:endParaRPr lang="cs-CZ" sz="1600" dirty="0"/>
          </a:p>
          <a:p>
            <a:pPr lvl="1"/>
            <a:r>
              <a:rPr lang="cs-CZ" sz="1600" dirty="0"/>
              <a:t>postupně své děti připravovat na jejich budoucí možné role (zejména roli spoluvlastníka),</a:t>
            </a:r>
          </a:p>
          <a:p>
            <a:pPr lvl="1"/>
            <a:endParaRPr lang="cs-CZ" sz="1600" dirty="0"/>
          </a:p>
          <a:p>
            <a:pPr lvl="1"/>
            <a:r>
              <a:rPr lang="cs-CZ" sz="1600" dirty="0"/>
              <a:t>připravovat firmu na předání – nová pravidla řízení firmy i rodiny (rodinná ústava, rodinná rada),</a:t>
            </a:r>
          </a:p>
          <a:p>
            <a:endParaRPr lang="cs-CZ" sz="1600" dirty="0"/>
          </a:p>
          <a:p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25974682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19C689-4104-EABC-EA15-E29CEC8C2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/>
              <a:t>Základní principy nástupnického procesu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8C9FCE-AD7F-2FAE-65AF-8F020B57B9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pPr lvl="1"/>
            <a:r>
              <a:rPr lang="cs-CZ" sz="1600" dirty="0"/>
              <a:t>nezanedbat přípravu a zapojení zaměstnanců do procesu předání – zásadní je informovanost zaměstnanců o dlouhodobých plánech a změnách,</a:t>
            </a:r>
          </a:p>
          <a:p>
            <a:pPr lvl="1"/>
            <a:endParaRPr lang="cs-CZ" sz="1600" dirty="0"/>
          </a:p>
          <a:p>
            <a:pPr lvl="1"/>
            <a:r>
              <a:rPr lang="cs-CZ" sz="1600" dirty="0"/>
              <a:t>otevřeně a slušně komunikovat, </a:t>
            </a:r>
          </a:p>
          <a:p>
            <a:pPr lvl="1"/>
            <a:endParaRPr lang="cs-CZ" sz="1600" dirty="0"/>
          </a:p>
          <a:p>
            <a:pPr lvl="1"/>
            <a:r>
              <a:rPr lang="cs-CZ" sz="1600" dirty="0"/>
              <a:t>vybrat vhodnou strukturu řízení a vlastnictví firmy (řídící/ spravující, investiční majitel) a zvážit všechny alternativy,</a:t>
            </a:r>
          </a:p>
          <a:p>
            <a:pPr lvl="1"/>
            <a:endParaRPr lang="cs-CZ" sz="1600" dirty="0"/>
          </a:p>
          <a:p>
            <a:pPr lvl="1"/>
            <a:r>
              <a:rPr lang="cs-CZ" sz="1600" dirty="0"/>
              <a:t>připravit si nástupnický plán a pamatovat i na krizovou situaci (musí být akceptován vedením podniku), </a:t>
            </a:r>
          </a:p>
          <a:p>
            <a:pPr lvl="1"/>
            <a:endParaRPr lang="cs-CZ" sz="1600" dirty="0"/>
          </a:p>
          <a:p>
            <a:pPr lvl="1"/>
            <a:r>
              <a:rPr lang="cs-CZ" sz="1600" dirty="0"/>
              <a:t>nástupce musí být kvalifikován odborně a lidsky,</a:t>
            </a:r>
          </a:p>
          <a:p>
            <a:endParaRPr lang="cs-CZ" sz="1600" dirty="0"/>
          </a:p>
          <a:p>
            <a:endParaRPr lang="cs-CZ" sz="1600" dirty="0"/>
          </a:p>
          <a:p>
            <a:endParaRPr lang="cs-CZ" sz="1600" dirty="0"/>
          </a:p>
          <a:p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39196756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19C689-4104-EABC-EA15-E29CEC8C2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/>
              <a:t>Základní principy nástupnického procesu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8C9FCE-AD7F-2FAE-65AF-8F020B57B9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pPr lvl="1"/>
            <a:r>
              <a:rPr lang="cs-CZ" sz="1600" dirty="0"/>
              <a:t>přechod vedení by měl být důsledný,</a:t>
            </a:r>
          </a:p>
          <a:p>
            <a:pPr marL="342891" lvl="1" indent="0">
              <a:buNone/>
            </a:pPr>
            <a:endParaRPr lang="cs-CZ" sz="1600" dirty="0"/>
          </a:p>
          <a:p>
            <a:pPr lvl="1"/>
            <a:r>
              <a:rPr lang="cs-CZ" sz="1600" dirty="0"/>
              <a:t>„senior“ by měl mít naplánováno další fungování/ působení ve firmě,</a:t>
            </a:r>
          </a:p>
          <a:p>
            <a:pPr lvl="1"/>
            <a:endParaRPr lang="cs-CZ" sz="1600" dirty="0"/>
          </a:p>
          <a:p>
            <a:pPr lvl="1"/>
            <a:r>
              <a:rPr lang="cs-CZ" sz="1600" dirty="0"/>
              <a:t>konflikty v rodině jsou vždy primárně emocionálně podmíněné – není na škodu do jejich řešení zapojit třetí osoby,</a:t>
            </a:r>
          </a:p>
          <a:p>
            <a:pPr lvl="1"/>
            <a:endParaRPr lang="cs-CZ" sz="1600" dirty="0"/>
          </a:p>
          <a:p>
            <a:pPr lvl="1"/>
            <a:r>
              <a:rPr lang="cs-CZ" sz="1600" dirty="0"/>
              <a:t>mír a blaho uvnitř rodiny jsou při přípravě nástupnického procesu zásadní. </a:t>
            </a:r>
          </a:p>
        </p:txBody>
      </p:sp>
    </p:spTree>
    <p:extLst>
      <p:ext uri="{BB962C8B-B14F-4D97-AF65-F5344CB8AC3E}">
        <p14:creationId xmlns:p14="http://schemas.microsoft.com/office/powerpoint/2010/main" val="389202039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42B34AD4-CC8C-42C8-A123-A24A28B23F52}" vid="{CAA84E04-F411-4E5F-9AFE-C1503F826B3B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0E3DCFD5F21B041B3AE0717B9A9367B" ma:contentTypeVersion="7" ma:contentTypeDescription="Vytvoří nový dokument" ma:contentTypeScope="" ma:versionID="56ca39c7ee08788db9c992f6ef8241aa">
  <xsd:schema xmlns:xsd="http://www.w3.org/2001/XMLSchema" xmlns:xs="http://www.w3.org/2001/XMLSchema" xmlns:p="http://schemas.microsoft.com/office/2006/metadata/properties" xmlns:ns2="e5af2723-ed53-4308-af2e-df55c807cb65" xmlns:ns3="8ecbcb86-b731-4611-b369-1887ab3d3c8c" targetNamespace="http://schemas.microsoft.com/office/2006/metadata/properties" ma:root="true" ma:fieldsID="de78ee9b524b3e3be75fd4b4ac60358f" ns2:_="" ns3:_="">
    <xsd:import namespace="e5af2723-ed53-4308-af2e-df55c807cb65"/>
    <xsd:import namespace="8ecbcb86-b731-4611-b369-1887ab3d3c8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SharingHintHash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af2723-ed53-4308-af2e-df55c807cb6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dílí se s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dílené s podrobnostmi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odnota hash upozornění na sdílení" ma:description="" ma:internalName="SharingHintHash" ma:readOnly="true">
      <xsd:simpleType>
        <xsd:restriction base="dms:Text"/>
      </xsd:simpleType>
    </xsd:element>
    <xsd:element name="LastSharedByUser" ma:index="11" nillable="true" ma:displayName="Naposledy sdílel(a)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Čas posledního sdílení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cbcb86-b731-4611-b369-1887ab3d3c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3CE2964-7F69-4E72-92D7-96CA5FB750D3}">
  <ds:schemaRefs>
    <ds:schemaRef ds:uri="http://schemas.microsoft.com/office/2006/documentManagement/types"/>
    <ds:schemaRef ds:uri="http://purl.org/dc/elements/1.1/"/>
    <ds:schemaRef ds:uri="8ecbcb86-b731-4611-b369-1887ab3d3c8c"/>
    <ds:schemaRef ds:uri="http://schemas.microsoft.com/office/2006/metadata/properties"/>
    <ds:schemaRef ds:uri="http://schemas.microsoft.com/office/infopath/2007/PartnerControls"/>
    <ds:schemaRef ds:uri="http://purl.org/dc/dcmitype/"/>
    <ds:schemaRef ds:uri="e5af2723-ed53-4308-af2e-df55c807cb65"/>
    <ds:schemaRef ds:uri="http://schemas.openxmlformats.org/package/2006/metadata/core-propertie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01A52299-0A53-4721-B31F-8FA30F21796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3746FA2-5009-4FCE-A567-A7AC970534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5af2723-ed53-4308-af2e-df55c807cb65"/>
    <ds:schemaRef ds:uri="8ecbcb86-b731-4611-b369-1887ab3d3c8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MVŠO_sablona_ prezentace_4-3-CZ</Template>
  <TotalTime>12077</TotalTime>
  <Words>1315</Words>
  <Application>Microsoft Office PowerPoint</Application>
  <PresentationFormat>Předvádění na obrazovce (4:3)</PresentationFormat>
  <Paragraphs>127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Motiv Office</vt:lpstr>
      <vt:lpstr>Plánování a řízení následnictví. Dynamika procesu předání rodinného podniku. Poradenský proces.</vt:lpstr>
      <vt:lpstr>Plánování a řízení následnictví</vt:lpstr>
      <vt:lpstr>Plánování a řízení následnictví</vt:lpstr>
      <vt:lpstr>Plánování a řízení následnictví</vt:lpstr>
      <vt:lpstr>Nástupnický plán</vt:lpstr>
      <vt:lpstr>Nástupnický plán - příklad</vt:lpstr>
      <vt:lpstr>Základní principy nástupnického procesu</vt:lpstr>
      <vt:lpstr>Základní principy nástupnického procesu</vt:lpstr>
      <vt:lpstr>Základní principy nástupnického procesu</vt:lpstr>
      <vt:lpstr>Ideální profil následníka</vt:lpstr>
      <vt:lpstr>Ideální profil následníka</vt:lpstr>
      <vt:lpstr>Profesionální průprava nástupníka</vt:lpstr>
      <vt:lpstr>Poradenský proces</vt:lpstr>
      <vt:lpstr>Literatura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Podnikové finance II</dc:title>
  <dc:creator>Peterková Jindra</dc:creator>
  <cp:lastModifiedBy>Volfová Veronika</cp:lastModifiedBy>
  <cp:revision>102</cp:revision>
  <dcterms:created xsi:type="dcterms:W3CDTF">2020-09-10T07:22:32Z</dcterms:created>
  <dcterms:modified xsi:type="dcterms:W3CDTF">2024-05-11T09:07:50Z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0x01010050E3DCFD5F21B041B3AE0717B9A9367B</vt:lpwstr>
  </property>
</Properties>
</file>