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58" r:id="rId5"/>
    <p:sldId id="259" r:id="rId6"/>
    <p:sldId id="260" r:id="rId7"/>
    <p:sldId id="261" r:id="rId8"/>
    <p:sldId id="280" r:id="rId9"/>
    <p:sldId id="262" r:id="rId10"/>
    <p:sldId id="263" r:id="rId11"/>
    <p:sldId id="281" r:id="rId12"/>
    <p:sldId id="264" r:id="rId13"/>
    <p:sldId id="265" r:id="rId14"/>
    <p:sldId id="282" r:id="rId15"/>
    <p:sldId id="268" r:id="rId16"/>
    <p:sldId id="269" r:id="rId17"/>
    <p:sldId id="270" r:id="rId18"/>
    <p:sldId id="272" r:id="rId19"/>
    <p:sldId id="273" r:id="rId20"/>
    <p:sldId id="274" r:id="rId21"/>
    <p:sldId id="275" r:id="rId22"/>
    <p:sldId id="276" r:id="rId23"/>
    <p:sldId id="277" r:id="rId24"/>
    <p:sldId id="271" r:id="rId25"/>
    <p:sldId id="278"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3" d="100"/>
          <a:sy n="73" d="100"/>
        </p:scale>
        <p:origin x="5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4B27B6E7-08C9-42FE-ADDD-EA99BF77DFB3}" type="datetimeFigureOut">
              <a:rPr lang="cs-CZ" smtClean="0"/>
              <a:t>02.11.2022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58C51A5-AC74-438D-9B09-D570A67447E3}" type="slidenum">
              <a:rPr lang="cs-CZ" smtClean="0"/>
              <a:t>‹#›</a:t>
            </a:fld>
            <a:endParaRPr lang="cs-CZ"/>
          </a:p>
        </p:txBody>
      </p:sp>
    </p:spTree>
    <p:extLst>
      <p:ext uri="{BB962C8B-B14F-4D97-AF65-F5344CB8AC3E}">
        <p14:creationId xmlns:p14="http://schemas.microsoft.com/office/powerpoint/2010/main" val="304356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B27B6E7-08C9-42FE-ADDD-EA99BF77DFB3}" type="datetimeFigureOut">
              <a:rPr lang="cs-CZ" smtClean="0"/>
              <a:t>02.11.2022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58C51A5-AC74-438D-9B09-D570A67447E3}" type="slidenum">
              <a:rPr lang="cs-CZ" smtClean="0"/>
              <a:t>‹#›</a:t>
            </a:fld>
            <a:endParaRPr lang="cs-CZ"/>
          </a:p>
        </p:txBody>
      </p:sp>
    </p:spTree>
    <p:extLst>
      <p:ext uri="{BB962C8B-B14F-4D97-AF65-F5344CB8AC3E}">
        <p14:creationId xmlns:p14="http://schemas.microsoft.com/office/powerpoint/2010/main" val="387766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B27B6E7-08C9-42FE-ADDD-EA99BF77DFB3}" type="datetimeFigureOut">
              <a:rPr lang="cs-CZ" smtClean="0"/>
              <a:t>02.11.2022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58C51A5-AC74-438D-9B09-D570A67447E3}" type="slidenum">
              <a:rPr lang="cs-CZ" smtClean="0"/>
              <a:t>‹#›</a:t>
            </a:fld>
            <a:endParaRPr lang="cs-CZ"/>
          </a:p>
        </p:txBody>
      </p:sp>
    </p:spTree>
    <p:extLst>
      <p:ext uri="{BB962C8B-B14F-4D97-AF65-F5344CB8AC3E}">
        <p14:creationId xmlns:p14="http://schemas.microsoft.com/office/powerpoint/2010/main" val="76149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B27B6E7-08C9-42FE-ADDD-EA99BF77DFB3}" type="datetimeFigureOut">
              <a:rPr lang="cs-CZ" smtClean="0"/>
              <a:t>02.11.2022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58C51A5-AC74-438D-9B09-D570A67447E3}" type="slidenum">
              <a:rPr lang="cs-CZ" smtClean="0"/>
              <a:t>‹#›</a:t>
            </a:fld>
            <a:endParaRPr lang="cs-CZ"/>
          </a:p>
        </p:txBody>
      </p:sp>
    </p:spTree>
    <p:extLst>
      <p:ext uri="{BB962C8B-B14F-4D97-AF65-F5344CB8AC3E}">
        <p14:creationId xmlns:p14="http://schemas.microsoft.com/office/powerpoint/2010/main" val="2702800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4B27B6E7-08C9-42FE-ADDD-EA99BF77DFB3}" type="datetimeFigureOut">
              <a:rPr lang="cs-CZ" smtClean="0"/>
              <a:t>02.11.2022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58C51A5-AC74-438D-9B09-D570A67447E3}" type="slidenum">
              <a:rPr lang="cs-CZ" smtClean="0"/>
              <a:t>‹#›</a:t>
            </a:fld>
            <a:endParaRPr lang="cs-CZ"/>
          </a:p>
        </p:txBody>
      </p:sp>
    </p:spTree>
    <p:extLst>
      <p:ext uri="{BB962C8B-B14F-4D97-AF65-F5344CB8AC3E}">
        <p14:creationId xmlns:p14="http://schemas.microsoft.com/office/powerpoint/2010/main" val="38631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B27B6E7-08C9-42FE-ADDD-EA99BF77DFB3}" type="datetimeFigureOut">
              <a:rPr lang="cs-CZ" smtClean="0"/>
              <a:t>02.11.2022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58C51A5-AC74-438D-9B09-D570A67447E3}" type="slidenum">
              <a:rPr lang="cs-CZ" smtClean="0"/>
              <a:t>‹#›</a:t>
            </a:fld>
            <a:endParaRPr lang="cs-CZ"/>
          </a:p>
        </p:txBody>
      </p:sp>
    </p:spTree>
    <p:extLst>
      <p:ext uri="{BB962C8B-B14F-4D97-AF65-F5344CB8AC3E}">
        <p14:creationId xmlns:p14="http://schemas.microsoft.com/office/powerpoint/2010/main" val="283128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B27B6E7-08C9-42FE-ADDD-EA99BF77DFB3}" type="datetimeFigureOut">
              <a:rPr lang="cs-CZ" smtClean="0"/>
              <a:t>02.11.2022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58C51A5-AC74-438D-9B09-D570A67447E3}" type="slidenum">
              <a:rPr lang="cs-CZ" smtClean="0"/>
              <a:t>‹#›</a:t>
            </a:fld>
            <a:endParaRPr lang="cs-CZ"/>
          </a:p>
        </p:txBody>
      </p:sp>
    </p:spTree>
    <p:extLst>
      <p:ext uri="{BB962C8B-B14F-4D97-AF65-F5344CB8AC3E}">
        <p14:creationId xmlns:p14="http://schemas.microsoft.com/office/powerpoint/2010/main" val="4141178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B27B6E7-08C9-42FE-ADDD-EA99BF77DFB3}" type="datetimeFigureOut">
              <a:rPr lang="cs-CZ" smtClean="0"/>
              <a:t>02.11.2022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58C51A5-AC74-438D-9B09-D570A67447E3}" type="slidenum">
              <a:rPr lang="cs-CZ" smtClean="0"/>
              <a:t>‹#›</a:t>
            </a:fld>
            <a:endParaRPr lang="cs-CZ"/>
          </a:p>
        </p:txBody>
      </p:sp>
    </p:spTree>
    <p:extLst>
      <p:ext uri="{BB962C8B-B14F-4D97-AF65-F5344CB8AC3E}">
        <p14:creationId xmlns:p14="http://schemas.microsoft.com/office/powerpoint/2010/main" val="260027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B27B6E7-08C9-42FE-ADDD-EA99BF77DFB3}" type="datetimeFigureOut">
              <a:rPr lang="cs-CZ" smtClean="0"/>
              <a:t>02.11.2022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58C51A5-AC74-438D-9B09-D570A67447E3}" type="slidenum">
              <a:rPr lang="cs-CZ" smtClean="0"/>
              <a:t>‹#›</a:t>
            </a:fld>
            <a:endParaRPr lang="cs-CZ"/>
          </a:p>
        </p:txBody>
      </p:sp>
    </p:spTree>
    <p:extLst>
      <p:ext uri="{BB962C8B-B14F-4D97-AF65-F5344CB8AC3E}">
        <p14:creationId xmlns:p14="http://schemas.microsoft.com/office/powerpoint/2010/main" val="409044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B27B6E7-08C9-42FE-ADDD-EA99BF77DFB3}" type="datetimeFigureOut">
              <a:rPr lang="cs-CZ" smtClean="0"/>
              <a:t>02.11.2022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58C51A5-AC74-438D-9B09-D570A67447E3}" type="slidenum">
              <a:rPr lang="cs-CZ" smtClean="0"/>
              <a:t>‹#›</a:t>
            </a:fld>
            <a:endParaRPr lang="cs-CZ"/>
          </a:p>
        </p:txBody>
      </p:sp>
    </p:spTree>
    <p:extLst>
      <p:ext uri="{BB962C8B-B14F-4D97-AF65-F5344CB8AC3E}">
        <p14:creationId xmlns:p14="http://schemas.microsoft.com/office/powerpoint/2010/main" val="3019082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B27B6E7-08C9-42FE-ADDD-EA99BF77DFB3}" type="datetimeFigureOut">
              <a:rPr lang="cs-CZ" smtClean="0"/>
              <a:t>02.11.2022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58C51A5-AC74-438D-9B09-D570A67447E3}" type="slidenum">
              <a:rPr lang="cs-CZ" smtClean="0"/>
              <a:t>‹#›</a:t>
            </a:fld>
            <a:endParaRPr lang="cs-CZ"/>
          </a:p>
        </p:txBody>
      </p:sp>
    </p:spTree>
    <p:extLst>
      <p:ext uri="{BB962C8B-B14F-4D97-AF65-F5344CB8AC3E}">
        <p14:creationId xmlns:p14="http://schemas.microsoft.com/office/powerpoint/2010/main" val="232680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7B6E7-08C9-42FE-ADDD-EA99BF77DFB3}" type="datetimeFigureOut">
              <a:rPr lang="cs-CZ" smtClean="0"/>
              <a:t>02.11.2022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C51A5-AC74-438D-9B09-D570A67447E3}" type="slidenum">
              <a:rPr lang="cs-CZ" smtClean="0"/>
              <a:t>‹#›</a:t>
            </a:fld>
            <a:endParaRPr lang="cs-CZ"/>
          </a:p>
        </p:txBody>
      </p:sp>
    </p:spTree>
    <p:extLst>
      <p:ext uri="{BB962C8B-B14F-4D97-AF65-F5344CB8AC3E}">
        <p14:creationId xmlns:p14="http://schemas.microsoft.com/office/powerpoint/2010/main" val="3447155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Právo průmyslových vzorů</a:t>
            </a:r>
            <a:endParaRPr lang="cs-CZ" dirty="0"/>
          </a:p>
        </p:txBody>
      </p:sp>
      <p:sp>
        <p:nvSpPr>
          <p:cNvPr id="3" name="Podnadpis 2"/>
          <p:cNvSpPr>
            <a:spLocks noGrp="1"/>
          </p:cNvSpPr>
          <p:nvPr>
            <p:ph type="subTitle" idx="1"/>
          </p:nvPr>
        </p:nvSpPr>
        <p:spPr/>
        <p:txBody>
          <a:bodyPr/>
          <a:lstStyle/>
          <a:p>
            <a:r>
              <a:rPr lang="cs-CZ" dirty="0" smtClean="0"/>
              <a:t>JUDr. Zuzana </a:t>
            </a:r>
            <a:r>
              <a:rPr lang="cs-CZ" dirty="0" err="1"/>
              <a:t>V</a:t>
            </a:r>
            <a:r>
              <a:rPr lang="cs-CZ" dirty="0" err="1" smtClean="0"/>
              <a:t>ylegalová</a:t>
            </a:r>
            <a:r>
              <a:rPr lang="cs-CZ" dirty="0" smtClean="0"/>
              <a:t> </a:t>
            </a:r>
            <a:endParaRPr lang="cs-CZ" dirty="0"/>
          </a:p>
        </p:txBody>
      </p:sp>
    </p:spTree>
    <p:extLst>
      <p:ext uri="{BB962C8B-B14F-4D97-AF65-F5344CB8AC3E}">
        <p14:creationId xmlns:p14="http://schemas.microsoft.com/office/powerpoint/2010/main" val="2478759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Novost</a:t>
            </a:r>
            <a:endParaRPr lang="cs-CZ" dirty="0"/>
          </a:p>
        </p:txBody>
      </p:sp>
      <p:sp>
        <p:nvSpPr>
          <p:cNvPr id="3" name="Zástupný symbol pro obsah 2"/>
          <p:cNvSpPr>
            <a:spLocks noGrp="1"/>
          </p:cNvSpPr>
          <p:nvPr>
            <p:ph idx="1"/>
          </p:nvPr>
        </p:nvSpPr>
        <p:spPr/>
        <p:txBody>
          <a:bodyPr>
            <a:normAutofit/>
          </a:bodyPr>
          <a:lstStyle/>
          <a:p>
            <a:r>
              <a:rPr lang="cs-CZ" dirty="0" smtClean="0"/>
              <a:t>Novost je ve smyslu zákona chápána jako absolutní světová novost designu. Jde o objektivní kritérium, pro jehož zjištění není rozhodné ustanovení o nezávislosti tvůrčí práce původce.</a:t>
            </a:r>
          </a:p>
          <a:p>
            <a:r>
              <a:rPr lang="cs-CZ" dirty="0" smtClean="0"/>
              <a:t>Průmyslový vzor se považuje za nový, nebyl-li přede dnem vzniku práva přednosti zpřístupněn veřejnosti. To znamená, že proti novosti průmyslového vzoru lze úspěšně namítat každou skutečnost, která byla prokazatelně zpřístupněna veřejnosti před nabytím práva přednosti k předmětnému vzoru a je s ním shodná.</a:t>
            </a:r>
          </a:p>
          <a:p>
            <a:endParaRPr lang="cs-CZ" dirty="0"/>
          </a:p>
        </p:txBody>
      </p:sp>
    </p:spTree>
    <p:extLst>
      <p:ext uri="{BB962C8B-B14F-4D97-AF65-F5344CB8AC3E}">
        <p14:creationId xmlns:p14="http://schemas.microsoft.com/office/powerpoint/2010/main" val="1011871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Zpřístupnění veřejnosti</a:t>
            </a:r>
            <a:endParaRPr lang="cs-CZ" dirty="0"/>
          </a:p>
        </p:txBody>
      </p:sp>
      <p:sp>
        <p:nvSpPr>
          <p:cNvPr id="3" name="Zástupný symbol pro obsah 2"/>
          <p:cNvSpPr>
            <a:spLocks noGrp="1"/>
          </p:cNvSpPr>
          <p:nvPr>
            <p:ph idx="1"/>
          </p:nvPr>
        </p:nvSpPr>
        <p:spPr/>
        <p:txBody>
          <a:bodyPr/>
          <a:lstStyle/>
          <a:p>
            <a:pPr marL="0" indent="0">
              <a:buNone/>
            </a:pPr>
            <a:r>
              <a:rPr lang="cs-CZ" dirty="0" smtClean="0"/>
              <a:t>Uvedení do prodeje                  Vystavení                             Inzerování</a:t>
            </a:r>
            <a:endParaRPr lang="cs-CZ" dirty="0"/>
          </a:p>
          <a:p>
            <a:pPr marL="0" indent="0">
              <a:buNone/>
            </a:pPr>
            <a:endParaRPr lang="cs-CZ" dirty="0"/>
          </a:p>
          <a:p>
            <a:pPr marL="0" indent="0">
              <a:buNone/>
            </a:pPr>
            <a:endParaRPr lang="cs-CZ" dirty="0" smtClean="0"/>
          </a:p>
        </p:txBody>
      </p:sp>
      <p:pic>
        <p:nvPicPr>
          <p:cNvPr id="4" name="Obrázek 3"/>
          <p:cNvPicPr>
            <a:picLocks noChangeAspect="1"/>
          </p:cNvPicPr>
          <p:nvPr/>
        </p:nvPicPr>
        <p:blipFill>
          <a:blip r:embed="rId2"/>
          <a:stretch>
            <a:fillRect/>
          </a:stretch>
        </p:blipFill>
        <p:spPr>
          <a:xfrm>
            <a:off x="1287283" y="2829719"/>
            <a:ext cx="2276475" cy="1171575"/>
          </a:xfrm>
          <a:prstGeom prst="rect">
            <a:avLst/>
          </a:prstGeom>
        </p:spPr>
      </p:pic>
      <p:pic>
        <p:nvPicPr>
          <p:cNvPr id="5" name="Obrázek 4"/>
          <p:cNvPicPr>
            <a:picLocks noChangeAspect="1"/>
          </p:cNvPicPr>
          <p:nvPr/>
        </p:nvPicPr>
        <p:blipFill>
          <a:blip r:embed="rId3"/>
          <a:stretch>
            <a:fillRect/>
          </a:stretch>
        </p:blipFill>
        <p:spPr>
          <a:xfrm>
            <a:off x="5035639" y="2550018"/>
            <a:ext cx="1979523" cy="1617170"/>
          </a:xfrm>
          <a:prstGeom prst="rect">
            <a:avLst/>
          </a:prstGeom>
        </p:spPr>
      </p:pic>
      <p:pic>
        <p:nvPicPr>
          <p:cNvPr id="6" name="Obrázek 5"/>
          <p:cNvPicPr>
            <a:picLocks noChangeAspect="1"/>
          </p:cNvPicPr>
          <p:nvPr/>
        </p:nvPicPr>
        <p:blipFill>
          <a:blip r:embed="rId4"/>
          <a:stretch>
            <a:fillRect/>
          </a:stretch>
        </p:blipFill>
        <p:spPr>
          <a:xfrm>
            <a:off x="8838126" y="2719588"/>
            <a:ext cx="1676400" cy="1676400"/>
          </a:xfrm>
          <a:prstGeom prst="rect">
            <a:avLst/>
          </a:prstGeom>
        </p:spPr>
      </p:pic>
    </p:spTree>
    <p:extLst>
      <p:ext uri="{BB962C8B-B14F-4D97-AF65-F5344CB8AC3E}">
        <p14:creationId xmlns:p14="http://schemas.microsoft.com/office/powerpoint/2010/main" val="3873931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Individuální povaha</a:t>
            </a:r>
            <a:endParaRPr lang="cs-CZ" dirty="0"/>
          </a:p>
        </p:txBody>
      </p:sp>
      <p:sp>
        <p:nvSpPr>
          <p:cNvPr id="3" name="Zástupný symbol pro obsah 2"/>
          <p:cNvSpPr>
            <a:spLocks noGrp="1"/>
          </p:cNvSpPr>
          <p:nvPr>
            <p:ph idx="1"/>
          </p:nvPr>
        </p:nvSpPr>
        <p:spPr/>
        <p:txBody>
          <a:bodyPr>
            <a:normAutofit/>
          </a:bodyPr>
          <a:lstStyle/>
          <a:p>
            <a:r>
              <a:rPr lang="cs-CZ" dirty="0" smtClean="0"/>
              <a:t>Individuální povaha průmyslového vzoru je definována jako odlišný celkový dojem, který průmyslový vzor vyvolává u informovaného uživatele, v porovnání s celkovým dojmem průmyslového vzoru, který byl zpřístupněn veřejnosti přede dnem podání přihlášky nebo přede dnem vzniku práva přednosti. Určení vlastností fiktivní osoby informovaného uživatele má podle zákona význam nejen pro zjištění zvláštností průmyslového vzoru, ale i pro stanovení rozsahu ochrany vyplývající ze zápisu průmyslového vzoru do rejstříku</a:t>
            </a:r>
          </a:p>
          <a:p>
            <a:endParaRPr lang="cs-CZ" dirty="0"/>
          </a:p>
        </p:txBody>
      </p:sp>
    </p:spTree>
    <p:extLst>
      <p:ext uri="{BB962C8B-B14F-4D97-AF65-F5344CB8AC3E}">
        <p14:creationId xmlns:p14="http://schemas.microsoft.com/office/powerpoint/2010/main" val="191292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Zápis průmyslového vzoru</a:t>
            </a:r>
            <a:endParaRPr lang="cs-CZ" dirty="0"/>
          </a:p>
        </p:txBody>
      </p:sp>
      <p:sp>
        <p:nvSpPr>
          <p:cNvPr id="3" name="Zástupný symbol pro obsah 2"/>
          <p:cNvSpPr>
            <a:spLocks noGrp="1"/>
          </p:cNvSpPr>
          <p:nvPr>
            <p:ph idx="1"/>
          </p:nvPr>
        </p:nvSpPr>
        <p:spPr/>
        <p:txBody>
          <a:bodyPr/>
          <a:lstStyle/>
          <a:p>
            <a:r>
              <a:rPr lang="cs-CZ" dirty="0" smtClean="0"/>
              <a:t>Zapsat nelze průmyslový vzor, je-li v rozporu s veřejným pořádkem nebo dobrými mravy, nebo pokud existuje překážka tzv. staršího práva, tzn., pokud již byl u Úřadu shodný průmyslový vzor přihlášen dříve.</a:t>
            </a:r>
          </a:p>
          <a:p>
            <a:r>
              <a:rPr lang="cs-CZ" dirty="0" smtClean="0"/>
              <a:t>O zápis průmyslového vzoru do rejstříku se žádá přihláškou průmyslového vzoru. Přihláška průmyslového vzoru musí obsahovat údaje o přihlašovateli, projev jeho vůle o zápis průmyslového vzoru do rejstříku a vyobrazení průmyslového vzoru, které dává jednoznačnou představu o vzhledu výrobku.</a:t>
            </a:r>
          </a:p>
          <a:p>
            <a:pPr marL="0" indent="0">
              <a:buNone/>
            </a:pPr>
            <a:r>
              <a:rPr lang="cs-CZ" dirty="0" smtClean="0"/>
              <a:t>  </a:t>
            </a:r>
          </a:p>
          <a:p>
            <a:endParaRPr lang="cs-CZ" dirty="0"/>
          </a:p>
        </p:txBody>
      </p:sp>
    </p:spTree>
    <p:extLst>
      <p:ext uri="{BB962C8B-B14F-4D97-AF65-F5344CB8AC3E}">
        <p14:creationId xmlns:p14="http://schemas.microsoft.com/office/powerpoint/2010/main" val="2893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Ale…</a:t>
            </a:r>
            <a:endParaRPr lang="cs-CZ" dirty="0"/>
          </a:p>
        </p:txBody>
      </p:sp>
      <p:sp>
        <p:nvSpPr>
          <p:cNvPr id="3" name="Zástupný symbol pro obsah 2"/>
          <p:cNvSpPr>
            <a:spLocks noGrp="1"/>
          </p:cNvSpPr>
          <p:nvPr>
            <p:ph idx="1"/>
          </p:nvPr>
        </p:nvSpPr>
        <p:spPr/>
        <p:txBody>
          <a:bodyPr/>
          <a:lstStyle/>
          <a:p>
            <a:r>
              <a:rPr lang="cs-CZ" dirty="0" smtClean="0"/>
              <a:t>Estetická ani užitková hodnota nejsou </a:t>
            </a:r>
            <a:r>
              <a:rPr lang="cs-CZ" dirty="0" err="1" smtClean="0"/>
              <a:t>kriteriem</a:t>
            </a:r>
            <a:r>
              <a:rPr lang="cs-CZ" dirty="0" smtClean="0"/>
              <a:t> hodnocení způsobilosti k ochraně zápisem do rejstříku</a:t>
            </a:r>
          </a:p>
          <a:p>
            <a:pPr marL="0" indent="0">
              <a:buNone/>
            </a:pPr>
            <a:endParaRPr lang="cs-CZ" dirty="0"/>
          </a:p>
        </p:txBody>
      </p:sp>
      <p:pic>
        <p:nvPicPr>
          <p:cNvPr id="4" name="Obrázek 3"/>
          <p:cNvPicPr>
            <a:picLocks noChangeAspect="1"/>
          </p:cNvPicPr>
          <p:nvPr/>
        </p:nvPicPr>
        <p:blipFill>
          <a:blip r:embed="rId2"/>
          <a:stretch>
            <a:fillRect/>
          </a:stretch>
        </p:blipFill>
        <p:spPr>
          <a:xfrm>
            <a:off x="1558344" y="2897746"/>
            <a:ext cx="2215166" cy="2678805"/>
          </a:xfrm>
          <a:prstGeom prst="rect">
            <a:avLst/>
          </a:prstGeom>
        </p:spPr>
      </p:pic>
      <p:pic>
        <p:nvPicPr>
          <p:cNvPr id="5" name="Obrázek 4"/>
          <p:cNvPicPr>
            <a:picLocks noChangeAspect="1"/>
          </p:cNvPicPr>
          <p:nvPr/>
        </p:nvPicPr>
        <p:blipFill>
          <a:blip r:embed="rId3"/>
          <a:stretch>
            <a:fillRect/>
          </a:stretch>
        </p:blipFill>
        <p:spPr>
          <a:xfrm>
            <a:off x="5718220" y="2897747"/>
            <a:ext cx="2189407" cy="2678804"/>
          </a:xfrm>
          <a:prstGeom prst="rect">
            <a:avLst/>
          </a:prstGeom>
        </p:spPr>
      </p:pic>
    </p:spTree>
    <p:extLst>
      <p:ext uri="{BB962C8B-B14F-4D97-AF65-F5344CB8AC3E}">
        <p14:creationId xmlns:p14="http://schemas.microsoft.com/office/powerpoint/2010/main" val="3065671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Přihláška</a:t>
            </a:r>
            <a:endParaRPr lang="cs-CZ" dirty="0"/>
          </a:p>
        </p:txBody>
      </p:sp>
      <p:pic>
        <p:nvPicPr>
          <p:cNvPr id="5" name="Zástupný symbol pro obsah 4"/>
          <p:cNvPicPr>
            <a:picLocks noGrp="1" noChangeAspect="1"/>
          </p:cNvPicPr>
          <p:nvPr>
            <p:ph sz="half" idx="1"/>
          </p:nvPr>
        </p:nvPicPr>
        <p:blipFill>
          <a:blip r:embed="rId2"/>
          <a:stretch>
            <a:fillRect/>
          </a:stretch>
        </p:blipFill>
        <p:spPr>
          <a:xfrm>
            <a:off x="1825076" y="1825625"/>
            <a:ext cx="3207847" cy="4351338"/>
          </a:xfrm>
          <a:prstGeom prst="rect">
            <a:avLst/>
          </a:prstGeom>
        </p:spPr>
      </p:pic>
      <p:sp>
        <p:nvSpPr>
          <p:cNvPr id="4" name="Zástupný symbol pro obsah 3"/>
          <p:cNvSpPr>
            <a:spLocks noGrp="1"/>
          </p:cNvSpPr>
          <p:nvPr>
            <p:ph sz="half" idx="2"/>
          </p:nvPr>
        </p:nvSpPr>
        <p:spPr/>
        <p:txBody>
          <a:bodyPr/>
          <a:lstStyle/>
          <a:p>
            <a:r>
              <a:rPr lang="cs-CZ" dirty="0" smtClean="0"/>
              <a:t>Přihláška může být podána jako jednoduchá, tzn., že zápis do rejstříku je požadován pro jeden průmyslový vzor, nebo jako hromadná, tj. že v přihlášce je požadován zápis dvou nebo více průmyslových vzorů. Průmyslové vzory obsažené v hromadné přihlášce musí patřit do jedné třídy mezinárodního třídění průmyslových vzorů</a:t>
            </a:r>
          </a:p>
          <a:p>
            <a:endParaRPr lang="cs-CZ" dirty="0" smtClean="0"/>
          </a:p>
          <a:p>
            <a:endParaRPr lang="cs-CZ" dirty="0"/>
          </a:p>
        </p:txBody>
      </p:sp>
    </p:spTree>
    <p:extLst>
      <p:ext uri="{BB962C8B-B14F-4D97-AF65-F5344CB8AC3E}">
        <p14:creationId xmlns:p14="http://schemas.microsoft.com/office/powerpoint/2010/main" val="2376841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Rozsah a doba ochrany průmyslovým vzorem</a:t>
            </a:r>
            <a:endParaRPr lang="cs-CZ" dirty="0"/>
          </a:p>
        </p:txBody>
      </p:sp>
      <p:sp>
        <p:nvSpPr>
          <p:cNvPr id="3" name="Zástupný symbol pro obsah 2"/>
          <p:cNvSpPr>
            <a:spLocks noGrp="1"/>
          </p:cNvSpPr>
          <p:nvPr>
            <p:ph idx="1"/>
          </p:nvPr>
        </p:nvSpPr>
        <p:spPr/>
        <p:txBody>
          <a:bodyPr>
            <a:normAutofit lnSpcReduction="10000"/>
          </a:bodyPr>
          <a:lstStyle/>
          <a:p>
            <a:r>
              <a:rPr lang="cs-CZ" b="1" dirty="0" smtClean="0"/>
              <a:t>Rozsah ochrany </a:t>
            </a:r>
            <a:r>
              <a:rPr lang="cs-CZ" dirty="0" smtClean="0"/>
              <a:t>je dán vyobrazením průmyslového vzoru tak, jak je zapsán v rejstříku s výjimkou znaků, které jsou předurčeny technickou funkcí průmyslového vzoru, nebo znaků, které musí být nutně reprodukovány v přesném tvaru a rozměrech, aby mohl výrobek, v němž je průmyslový vzor ztělesněn nebo na kterém je aplikován, být mechanicky spojen s jiným výrobkem nebo umístěn do jiného výrobku, kolem něj nebo proti němu tak, aby oba výrobky mohly plnit svou funkci</a:t>
            </a:r>
          </a:p>
          <a:p>
            <a:r>
              <a:rPr lang="cs-CZ" b="1" dirty="0" smtClean="0"/>
              <a:t>Ochrana</a:t>
            </a:r>
            <a:r>
              <a:rPr lang="cs-CZ" dirty="0" smtClean="0"/>
              <a:t> zapsaného průmyslového vzoru </a:t>
            </a:r>
            <a:r>
              <a:rPr lang="cs-CZ" b="1" i="1" dirty="0" smtClean="0"/>
              <a:t>trvá</a:t>
            </a:r>
            <a:r>
              <a:rPr lang="cs-CZ" dirty="0" smtClean="0"/>
              <a:t> 5 let od data podání přihlášky průmyslového vzoru. Vlastník průmyslového vzoru může tuto dobu ochrany opakovaně obnovit, a to vždy o 5 let, až na celkovou dobu 25 let od data podání přihlášky průmyslového vzoru.</a:t>
            </a:r>
          </a:p>
          <a:p>
            <a:endParaRPr lang="cs-CZ" dirty="0"/>
          </a:p>
        </p:txBody>
      </p:sp>
    </p:spTree>
    <p:extLst>
      <p:ext uri="{BB962C8B-B14F-4D97-AF65-F5344CB8AC3E}">
        <p14:creationId xmlns:p14="http://schemas.microsoft.com/office/powerpoint/2010/main" val="2890223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Vlastník průmyslového vzoru</a:t>
            </a:r>
            <a:endParaRPr lang="cs-CZ" dirty="0"/>
          </a:p>
        </p:txBody>
      </p:sp>
      <p:sp>
        <p:nvSpPr>
          <p:cNvPr id="3" name="Zástupný symbol pro obsah 2"/>
          <p:cNvSpPr>
            <a:spLocks noGrp="1"/>
          </p:cNvSpPr>
          <p:nvPr>
            <p:ph idx="1"/>
          </p:nvPr>
        </p:nvSpPr>
        <p:spPr/>
        <p:txBody>
          <a:bodyPr>
            <a:normAutofit/>
          </a:bodyPr>
          <a:lstStyle/>
          <a:p>
            <a:r>
              <a:rPr lang="cs-CZ" dirty="0" smtClean="0"/>
              <a:t>Vlastník průmyslového vzoru je ze zákona oprávněn ke všem úkonům týkajícím se zapsaného průmyslového vzoru. K jeho právům patří zejména umožnit třetím osobám využívat řešení chráněné zápisem do rejstříku nebo na třetí osoby tato práva převést. </a:t>
            </a:r>
          </a:p>
          <a:p>
            <a:r>
              <a:rPr lang="cs-CZ" dirty="0" smtClean="0"/>
              <a:t>Právo plynoucí ze zápisu průmyslového vzoru je právem výlučným. </a:t>
            </a:r>
          </a:p>
          <a:p>
            <a:r>
              <a:rPr lang="cs-CZ" dirty="0" smtClean="0"/>
              <a:t>Vlastník zapsaného průmyslového vzoru může uplatnit své právo vůči každému shodnému nebo natolik podobnému vzoru, který u informovaného uživatele nevyvolává odlišný celkový dojem.</a:t>
            </a:r>
          </a:p>
          <a:p>
            <a:endParaRPr lang="cs-CZ" dirty="0"/>
          </a:p>
        </p:txBody>
      </p:sp>
    </p:spTree>
    <p:extLst>
      <p:ext uri="{BB962C8B-B14F-4D97-AF65-F5344CB8AC3E}">
        <p14:creationId xmlns:p14="http://schemas.microsoft.com/office/powerpoint/2010/main" val="2147276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Zaměstnanecký průmyslový vzor</a:t>
            </a:r>
            <a:endParaRPr lang="cs-CZ" dirty="0"/>
          </a:p>
        </p:txBody>
      </p:sp>
      <p:sp>
        <p:nvSpPr>
          <p:cNvPr id="3" name="Zástupný symbol pro obsah 2"/>
          <p:cNvSpPr>
            <a:spLocks noGrp="1"/>
          </p:cNvSpPr>
          <p:nvPr>
            <p:ph idx="1"/>
          </p:nvPr>
        </p:nvSpPr>
        <p:spPr/>
        <p:txBody>
          <a:bodyPr>
            <a:normAutofit/>
          </a:bodyPr>
          <a:lstStyle/>
          <a:p>
            <a:r>
              <a:rPr lang="cs-CZ" dirty="0" smtClean="0"/>
              <a:t>Vytvořil-li původce průmyslový vzor ke splnění úkolu vyplývajícího z pracovního poměru, z členského nebo z jiného obdobného vztahu (dále jen "pracovní poměr"), přechází právo na průmyslový vzor na toho, kdo původci vytvoření průmyslového vzoru zadal, (dále jen "zadavatel"), není-li smlouvou stanoveno jinak. </a:t>
            </a:r>
          </a:p>
          <a:p>
            <a:r>
              <a:rPr lang="cs-CZ" dirty="0" smtClean="0"/>
              <a:t>Právo na původcovství tím není dotčeno. Původce, který vytvořil průmyslový vzor, je povinen zadavatele o této skutečnosti neprodleně písemně vyrozumět a předat mu podklady potřebné k posouzení průmyslového vzoru.</a:t>
            </a:r>
          </a:p>
          <a:p>
            <a:endParaRPr lang="cs-CZ" dirty="0"/>
          </a:p>
        </p:txBody>
      </p:sp>
    </p:spTree>
    <p:extLst>
      <p:ext uri="{BB962C8B-B14F-4D97-AF65-F5344CB8AC3E}">
        <p14:creationId xmlns:p14="http://schemas.microsoft.com/office/powerpoint/2010/main" val="2805101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Zaměstnacký průmyslový vzor</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Neuplatní-li zadavatel ve lhůtě 3 měsíců od vyrozumění o vytvoření průmyslového vzoru vůči původci právo na průmyslový vzor, přechází toto právo zpět na původce. Zadavatel i původce jsou v této lhůtě povinni zachovávat o průmyslovém vzoru vůči třetím osobám mlčenlivost. </a:t>
            </a:r>
          </a:p>
          <a:p>
            <a:r>
              <a:rPr lang="cs-CZ" dirty="0" smtClean="0"/>
              <a:t>Zadavatel je povinen zachovávat mlčenlivost o průmyslovém vzoru ještě po dobu 1 měsíce ode dne, kdy na původce přešlo právo na průmyslový vzor.</a:t>
            </a:r>
          </a:p>
          <a:p>
            <a:r>
              <a:rPr lang="cs-CZ" dirty="0" smtClean="0"/>
              <a:t>Původce, který vytvořil průmyslový vzor v pracovním poměru, na nějž zadavatel uplatnil nárok, má vůči zadavateli právo na přiměřenou odměnu. </a:t>
            </a:r>
          </a:p>
          <a:p>
            <a:r>
              <a:rPr lang="cs-CZ" dirty="0" smtClean="0"/>
              <a:t>Při stanovení výše odměny se vychází z přínosu dosaženého užíváním průmyslového vzoru nebo jeho jiným uplatněním, přičemž se přihlíží k materiálnímu podílu zadavatele na vytvoření průmyslového vzoru a k rozsahu zadání původci.</a:t>
            </a:r>
          </a:p>
          <a:p>
            <a:r>
              <a:rPr lang="cs-CZ" dirty="0" smtClean="0"/>
              <a:t> Dostane-li se již vyplacená odměna do zjevného nepoměru s přínosem dosaženým pozdějším užíváním nebo jiným uplatněním průmyslového vzoru, má původce právo na dodatečné vypořádání</a:t>
            </a:r>
          </a:p>
          <a:p>
            <a:endParaRPr lang="cs-CZ" dirty="0"/>
          </a:p>
        </p:txBody>
      </p:sp>
    </p:spTree>
    <p:extLst>
      <p:ext uri="{BB962C8B-B14F-4D97-AF65-F5344CB8AC3E}">
        <p14:creationId xmlns:p14="http://schemas.microsoft.com/office/powerpoint/2010/main" val="190160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Průmyslový vzor</a:t>
            </a:r>
            <a:endParaRPr lang="cs-CZ" dirty="0"/>
          </a:p>
        </p:txBody>
      </p:sp>
      <p:sp>
        <p:nvSpPr>
          <p:cNvPr id="3" name="Zástupný symbol pro obsah 2"/>
          <p:cNvSpPr>
            <a:spLocks noGrp="1"/>
          </p:cNvSpPr>
          <p:nvPr>
            <p:ph idx="1"/>
          </p:nvPr>
        </p:nvSpPr>
        <p:spPr/>
        <p:txBody>
          <a:bodyPr/>
          <a:lstStyle/>
          <a:p>
            <a:r>
              <a:rPr lang="cs-CZ" dirty="0" smtClean="0"/>
              <a:t>Průmyslový vzor je způsob právní ochrany designu výrobku. Podle vymezení zákona č. 207/2000 Sb., o ochraně průmyslových vzorů, se jedná o vzhled výrobku nebo jeho části, zejména se jedná o linie, obrysy, barvy, tvar, strukturu, materiál nebo zdobení výrobku.</a:t>
            </a:r>
            <a:endParaRPr lang="cs-CZ" dirty="0"/>
          </a:p>
        </p:txBody>
      </p:sp>
      <p:pic>
        <p:nvPicPr>
          <p:cNvPr id="4" name="Obrázek 3"/>
          <p:cNvPicPr>
            <a:picLocks noChangeAspect="1"/>
          </p:cNvPicPr>
          <p:nvPr/>
        </p:nvPicPr>
        <p:blipFill>
          <a:blip r:embed="rId2"/>
          <a:stretch>
            <a:fillRect/>
          </a:stretch>
        </p:blipFill>
        <p:spPr>
          <a:xfrm>
            <a:off x="5923128" y="3331758"/>
            <a:ext cx="6268872" cy="3526241"/>
          </a:xfrm>
          <a:prstGeom prst="rect">
            <a:avLst/>
          </a:prstGeom>
        </p:spPr>
      </p:pic>
      <p:pic>
        <p:nvPicPr>
          <p:cNvPr id="5" name="Obrázek 4"/>
          <p:cNvPicPr>
            <a:picLocks noChangeAspect="1"/>
          </p:cNvPicPr>
          <p:nvPr/>
        </p:nvPicPr>
        <p:blipFill>
          <a:blip r:embed="rId3"/>
          <a:stretch>
            <a:fillRect/>
          </a:stretch>
        </p:blipFill>
        <p:spPr>
          <a:xfrm>
            <a:off x="2129549" y="4083259"/>
            <a:ext cx="3966451" cy="2228641"/>
          </a:xfrm>
          <a:prstGeom prst="rect">
            <a:avLst/>
          </a:prstGeom>
        </p:spPr>
      </p:pic>
    </p:spTree>
    <p:extLst>
      <p:ext uri="{BB962C8B-B14F-4D97-AF65-F5344CB8AC3E}">
        <p14:creationId xmlns:p14="http://schemas.microsoft.com/office/powerpoint/2010/main" val="2138251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Odnětí ochrany a přepis</a:t>
            </a:r>
            <a:endParaRPr lang="cs-CZ" dirty="0"/>
          </a:p>
        </p:txBody>
      </p:sp>
      <p:sp>
        <p:nvSpPr>
          <p:cNvPr id="3" name="Zástupný symbol pro obsah 2"/>
          <p:cNvSpPr>
            <a:spLocks noGrp="1"/>
          </p:cNvSpPr>
          <p:nvPr>
            <p:ph idx="1"/>
          </p:nvPr>
        </p:nvSpPr>
        <p:spPr/>
        <p:txBody>
          <a:bodyPr>
            <a:normAutofit fontScale="92500"/>
          </a:bodyPr>
          <a:lstStyle/>
          <a:p>
            <a:r>
              <a:rPr lang="cs-CZ" dirty="0" smtClean="0"/>
              <a:t>Úřad na návrh odejme vlastníku zapsaného průmyslového vzoru ochranu, jestliže z rozhodnutí soudu zjistí, že mu právo na průmyslový vzor nepříslušelo. </a:t>
            </a:r>
          </a:p>
          <a:p>
            <a:r>
              <a:rPr lang="cs-CZ" dirty="0" smtClean="0"/>
              <a:t>Návrh na odnětí ochrany je oprávněna podat pouze osoba, které podle rozhodnutí soudu přísluší právo na průmyslový vzor, nebo její právní nástupce. Na návrh osoby, které přísluší právo na ochranu průmyslového vzoru, Úřad zapíše tuto osobu jako vlastníka průmyslového vzoru. </a:t>
            </a:r>
          </a:p>
          <a:p>
            <a:r>
              <a:rPr lang="cs-CZ" dirty="0" smtClean="0"/>
              <a:t>Návrh na přepis vlastníka průmyslového vzoru je nutno doložit rozhodnutím soudu. Nebude-li však shora uvedený návrh na přepis vlastníka průmyslového vzoru podán, Úřad provede výmaz průmyslového vzoru z rejstříku z moci úřední.</a:t>
            </a:r>
          </a:p>
          <a:p>
            <a:pPr marL="0" indent="0">
              <a:buNone/>
            </a:pPr>
            <a:endParaRPr lang="cs-CZ" dirty="0"/>
          </a:p>
        </p:txBody>
      </p:sp>
    </p:spTree>
    <p:extLst>
      <p:ext uri="{BB962C8B-B14F-4D97-AF65-F5344CB8AC3E}">
        <p14:creationId xmlns:p14="http://schemas.microsoft.com/office/powerpoint/2010/main" val="977043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Zánik práva ze zapsaného průmyslového vzoru</a:t>
            </a:r>
            <a:br>
              <a:rPr lang="cs-CZ" dirty="0" smtClean="0"/>
            </a:br>
            <a:endParaRPr lang="cs-CZ" dirty="0"/>
          </a:p>
        </p:txBody>
      </p:sp>
      <p:sp>
        <p:nvSpPr>
          <p:cNvPr id="3" name="Zástupný symbol pro obsah 2"/>
          <p:cNvSpPr>
            <a:spLocks noGrp="1"/>
          </p:cNvSpPr>
          <p:nvPr>
            <p:ph idx="1"/>
          </p:nvPr>
        </p:nvSpPr>
        <p:spPr/>
        <p:txBody>
          <a:bodyPr/>
          <a:lstStyle/>
          <a:p>
            <a:r>
              <a:rPr lang="cs-CZ" u="sng" dirty="0" smtClean="0"/>
              <a:t>uplyne doba ochrany</a:t>
            </a:r>
            <a:r>
              <a:rPr lang="cs-CZ" dirty="0" smtClean="0"/>
              <a:t>,</a:t>
            </a:r>
          </a:p>
          <a:p>
            <a:pPr marL="0" indent="0">
              <a:buNone/>
            </a:pPr>
            <a:r>
              <a:rPr lang="cs-CZ" dirty="0" smtClean="0"/>
              <a:t>• </a:t>
            </a:r>
            <a:r>
              <a:rPr lang="cs-CZ" u="sng" dirty="0" smtClean="0"/>
              <a:t>vlastník průmyslového vzoru se ho vzdá; </a:t>
            </a:r>
            <a:r>
              <a:rPr lang="cs-CZ" dirty="0" smtClean="0"/>
              <a:t>v tomto případě právo zanikne dnem, kdy tato skutečnost byla vyznačena v rejstříku. </a:t>
            </a:r>
          </a:p>
          <a:p>
            <a:pPr marL="0" indent="0">
              <a:buNone/>
            </a:pPr>
            <a:endParaRPr lang="cs-CZ" dirty="0"/>
          </a:p>
          <a:p>
            <a:pPr marL="0" indent="0">
              <a:buNone/>
            </a:pPr>
            <a:r>
              <a:rPr lang="cs-CZ" dirty="0" smtClean="0"/>
              <a:t>Váznou-li na průmyslovém vzoru práva třetích osob, Úřad zánik průmyslového vzoru vyznačí až poté, kdy obdrží od vlastníka průmyslového vzoru důkaz o tom, že tyto třetí osoby byly o tomto záměru vlastníka průmyslového vzoru informovány.</a:t>
            </a:r>
          </a:p>
          <a:p>
            <a:endParaRPr lang="cs-CZ" dirty="0"/>
          </a:p>
        </p:txBody>
      </p:sp>
    </p:spTree>
    <p:extLst>
      <p:ext uri="{BB962C8B-B14F-4D97-AF65-F5344CB8AC3E}">
        <p14:creationId xmlns:p14="http://schemas.microsoft.com/office/powerpoint/2010/main" val="1749429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Výmaz průmyslového vzoru</a:t>
            </a:r>
            <a:endParaRPr lang="cs-CZ" dirty="0"/>
          </a:p>
        </p:txBody>
      </p:sp>
      <p:sp>
        <p:nvSpPr>
          <p:cNvPr id="3" name="Zástupný symbol pro obsah 2"/>
          <p:cNvSpPr>
            <a:spLocks noGrp="1"/>
          </p:cNvSpPr>
          <p:nvPr>
            <p:ph idx="1"/>
          </p:nvPr>
        </p:nvSpPr>
        <p:spPr/>
        <p:txBody>
          <a:bodyPr>
            <a:normAutofit fontScale="70000" lnSpcReduction="20000"/>
          </a:bodyPr>
          <a:lstStyle/>
          <a:p>
            <a:pPr marL="0" indent="0">
              <a:buNone/>
            </a:pPr>
            <a:r>
              <a:rPr lang="cs-CZ" dirty="0" smtClean="0"/>
              <a:t>Zapsaný průmyslový vzor Úřad vymaže z rejstříku:</a:t>
            </a:r>
          </a:p>
          <a:p>
            <a:pPr marL="0" indent="0">
              <a:buNone/>
            </a:pPr>
            <a:r>
              <a:rPr lang="cs-CZ" dirty="0" smtClean="0"/>
              <a:t>a) jestliže průmyslový vzor neodpovídá pojmu průmyslového vzoru </a:t>
            </a:r>
          </a:p>
          <a:p>
            <a:pPr marL="0" indent="0">
              <a:buNone/>
            </a:pPr>
            <a:r>
              <a:rPr lang="cs-CZ" dirty="0" smtClean="0"/>
              <a:t>b) pokud průmyslový vzor nesplňuje požadavky kladené na něj podle § 3 až 8 zákona č. 207/2000 Sb., ( o ochraně průmyslových vzorů)</a:t>
            </a:r>
          </a:p>
          <a:p>
            <a:pPr marL="0" indent="0">
              <a:buNone/>
            </a:pPr>
            <a:r>
              <a:rPr lang="cs-CZ" dirty="0" smtClean="0"/>
              <a:t>c) pokud jeho vlastník nemá právo na průmyslový vzor podle § 12,</a:t>
            </a:r>
          </a:p>
          <a:p>
            <a:pPr marL="0" indent="0">
              <a:buNone/>
            </a:pPr>
            <a:r>
              <a:rPr lang="cs-CZ" dirty="0" smtClean="0"/>
              <a:t>d) je-li průmyslový vzor již přihlášen nebo chráněn s účinky v České republice jako starší průmyslový vzor, avšak byl zpřístupněn veřejnosti po dni vzniku práva přednosti napadeného průmyslového vzoru,</a:t>
            </a:r>
          </a:p>
          <a:p>
            <a:pPr marL="0" indent="0">
              <a:buNone/>
            </a:pPr>
            <a:r>
              <a:rPr lang="cs-CZ" dirty="0" smtClean="0"/>
              <a:t>e) je-li v průmyslovém vzoru použito rozlišovací označení, které před vznikem práva přednosti průmyslového vzoru poskytuje vlastníku označení právo takové užití zakázat,</a:t>
            </a:r>
          </a:p>
          <a:p>
            <a:pPr marL="0" indent="0">
              <a:buNone/>
            </a:pPr>
            <a:r>
              <a:rPr lang="cs-CZ" dirty="0" smtClean="0"/>
              <a:t>f) představuje-li průmyslový vzor neoprávněné užití díla chráněného podle autorského práva,</a:t>
            </a:r>
          </a:p>
          <a:p>
            <a:pPr marL="0" indent="0">
              <a:buNone/>
            </a:pPr>
            <a:r>
              <a:rPr lang="cs-CZ" dirty="0" smtClean="0"/>
              <a:t>g) představuje-li průmyslový vzor zneužití některého z prvků uvedených v článku 6ter Pařížské úmluvy na ochranu průmyslového vlastnictví nebo jiných symbolických znaků, vlajek, erbů, na které se nevztahuje článek 6ter  Pařížské úmluvy, které však představují v příslušném členském státě zvláštní veřejný zájem</a:t>
            </a:r>
          </a:p>
          <a:p>
            <a:endParaRPr lang="cs-CZ" dirty="0"/>
          </a:p>
        </p:txBody>
      </p:sp>
    </p:spTree>
    <p:extLst>
      <p:ext uri="{BB962C8B-B14F-4D97-AF65-F5344CB8AC3E}">
        <p14:creationId xmlns:p14="http://schemas.microsoft.com/office/powerpoint/2010/main" val="1768572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Řízení o zápis průmyslového vzoru</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Přihlašování a řízení o přihláškách průmyslových vzorů a práva a povinnosti, vyplývající z průmyslových vzorů zapsaných do rejstříku, jsou upraveny zákonem č. 207/2000 Sb., o ochraně průmyslových vzorů a o změně zákona č. 527/1990 Sb., o vynálezech, průmyslových vzorech a zlepšovacích návrzích, ve znění pozdějších předpisů, zákonem č. 71/1967 Sb., o správním řízení a zákonem o správních poplatcích vybíraných správními orgány České republiky, v platném znění. </a:t>
            </a:r>
          </a:p>
          <a:p>
            <a:pPr marL="0" indent="0">
              <a:buNone/>
            </a:pPr>
            <a:r>
              <a:rPr lang="cs-CZ" dirty="0" smtClean="0"/>
              <a:t>• zápis průmyslového vzoru do rejstříku se žádá přihláškou průmyslového vzoru, nejlépe s použitím úředního formuláře. Přihláška průmyslového vzoru se podává poštou nebo osobně u Úřadu průmyslového vlastnictví.</a:t>
            </a:r>
          </a:p>
          <a:p>
            <a:endParaRPr lang="cs-CZ" dirty="0"/>
          </a:p>
        </p:txBody>
      </p:sp>
    </p:spTree>
    <p:extLst>
      <p:ext uri="{BB962C8B-B14F-4D97-AF65-F5344CB8AC3E}">
        <p14:creationId xmlns:p14="http://schemas.microsoft.com/office/powerpoint/2010/main" val="3037481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Řízení o zápis průmyslového vzoru</a:t>
            </a:r>
            <a:endParaRPr lang="cs-CZ" dirty="0"/>
          </a:p>
        </p:txBody>
      </p:sp>
      <p:sp>
        <p:nvSpPr>
          <p:cNvPr id="3" name="Zástupný symbol pro obsah 2"/>
          <p:cNvSpPr>
            <a:spLocks noGrp="1"/>
          </p:cNvSpPr>
          <p:nvPr>
            <p:ph idx="1"/>
          </p:nvPr>
        </p:nvSpPr>
        <p:spPr/>
        <p:txBody>
          <a:bodyPr>
            <a:normAutofit fontScale="92500" lnSpcReduction="20000"/>
          </a:bodyPr>
          <a:lstStyle/>
          <a:p>
            <a:pPr algn="just"/>
            <a:r>
              <a:rPr lang="cs-CZ" dirty="0" smtClean="0"/>
              <a:t>Aby přihláška průmyslového vzoru mohla být považována za podanou, musí obsahovat údaje o přihlašovateli, projev jeho vůle o zápis průmyslového vzoru do rejstříku a vyobrazení průmyslového vzoru, které dává jednoznačnou představu o vzhledu výrobku nebo jeho části, a to v kvalitě umožňující další reprodukci. </a:t>
            </a:r>
          </a:p>
          <a:p>
            <a:pPr marL="0" indent="0" algn="just">
              <a:buNone/>
            </a:pPr>
            <a:r>
              <a:rPr lang="cs-CZ" dirty="0" smtClean="0"/>
              <a:t>• Přihláška může být podána jako jednoduchá, tzn. že zápis do rejstříku průmyslových vzorů je požadován pro jeden průmyslový vzor nebo jako hromadná, tzn., že v přihlášce je žádáno o zápis dvou nebo více průmyslových vzorů s podmínkou, že všechny patří do jedné třídy mezinárodního třídění průmyslových vzorů. </a:t>
            </a:r>
          </a:p>
          <a:p>
            <a:pPr marL="0" indent="0" algn="just">
              <a:buNone/>
            </a:pPr>
            <a:r>
              <a:rPr lang="cs-CZ" dirty="0" smtClean="0"/>
              <a:t>• V přihlášce průmyslového vzoru musí být uvedeno, kdo je jeho původcem, popřípadě musí přihláška obsahovat písemné prohlášení přihlašovatele, že se původce vzdal práva být v přihlášce, a případně následně v rejstříku zapsaných průmyslových vzorů, uveden. </a:t>
            </a:r>
          </a:p>
          <a:p>
            <a:endParaRPr lang="cs-CZ" dirty="0"/>
          </a:p>
        </p:txBody>
      </p:sp>
    </p:spTree>
    <p:extLst>
      <p:ext uri="{BB962C8B-B14F-4D97-AF65-F5344CB8AC3E}">
        <p14:creationId xmlns:p14="http://schemas.microsoft.com/office/powerpoint/2010/main" val="506160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Řízení o zápis průmyslového vzoru</a:t>
            </a:r>
            <a:endParaRPr lang="cs-CZ" dirty="0"/>
          </a:p>
        </p:txBody>
      </p:sp>
      <p:sp>
        <p:nvSpPr>
          <p:cNvPr id="3" name="Zástupný symbol pro obsah 2"/>
          <p:cNvSpPr>
            <a:spLocks noGrp="1"/>
          </p:cNvSpPr>
          <p:nvPr>
            <p:ph idx="1"/>
          </p:nvPr>
        </p:nvSpPr>
        <p:spPr>
          <a:xfrm>
            <a:off x="978793" y="1690688"/>
            <a:ext cx="9628031" cy="4351338"/>
          </a:xfrm>
        </p:spPr>
        <p:txBody>
          <a:bodyPr>
            <a:normAutofit fontScale="70000" lnSpcReduction="20000"/>
          </a:bodyPr>
          <a:lstStyle/>
          <a:p>
            <a:pPr marL="0" indent="0">
              <a:buNone/>
            </a:pPr>
            <a:r>
              <a:rPr lang="cs-CZ" dirty="0" smtClean="0"/>
              <a:t>- Podáním přihlášky vzniká přihlašovateli právo přednosti. Právo přednosti, které vyplývá z mezinárodní smlouvy, musí přihlašovatel uplatnit do jednoho měsíce od podání přihlášky a na výzvu Úřadu v jím stanovené lhůtě toto právo prokázat, jinak k němu Úřad nepřihlíží. </a:t>
            </a:r>
          </a:p>
          <a:p>
            <a:pPr marL="0" indent="0">
              <a:buNone/>
            </a:pPr>
            <a:r>
              <a:rPr lang="cs-CZ" dirty="0" smtClean="0"/>
              <a:t>- Úřad podrobí přihlášku průmyslového vzoru průzkumu, tj. prověří, zda předmět přihlášky splňuje podmínky požadované zákonem. V případě zápisné způsobilosti zapíše Úřad průmyslový vzor do rejstříku průmyslových vzorů a vzor zveřejní. Přihlašovatel se stane jeho vlastníkem. Vlastníku zapsaného průmyslového vzoru vydá osvědčení o zápisu. Zápis oznámí ve Věstníku Úřadu. </a:t>
            </a:r>
          </a:p>
          <a:p>
            <a:pPr marL="0" indent="0">
              <a:buNone/>
            </a:pPr>
            <a:r>
              <a:rPr lang="cs-CZ" dirty="0" smtClean="0"/>
              <a:t>- V případě, že přihlašovatel v přihlášce požádal o odklad zveřejnění zapsaného průmyslového vzoru nepřesahující 30 měsíců od data podání přihlášky nebo ode dne práva přednosti, Úřad průmyslový vzor zveřejní až po uplynutí požadované doby; spolu s oznámením zápisu ve Věstníku Úřad oznámí odložení zveřejnění průmyslového vzoru. </a:t>
            </a:r>
          </a:p>
          <a:p>
            <a:pPr marL="0" indent="0">
              <a:buNone/>
            </a:pPr>
            <a:r>
              <a:rPr lang="cs-CZ" dirty="0" smtClean="0"/>
              <a:t>- Řízení o přihlášce průmyslového vzoru vede Úřad s přihlašovatelem, který si může stanovit zástupce. </a:t>
            </a:r>
          </a:p>
          <a:p>
            <a:pPr marL="0" indent="0">
              <a:buNone/>
            </a:pPr>
            <a:r>
              <a:rPr lang="cs-CZ" smtClean="0"/>
              <a:t>- Konkrétní </a:t>
            </a:r>
            <a:r>
              <a:rPr lang="cs-CZ" dirty="0" smtClean="0"/>
              <a:t>výši správních poplatků za úkony prováděné Úřadem stanoví Sazebník, který je přílohou zákona o správních poplatcích. Správní poplatky se platí při podání a poplatek za každý požadovaný úkon musí být uhrazen samostatně.</a:t>
            </a:r>
          </a:p>
          <a:p>
            <a:endParaRPr lang="cs-CZ" dirty="0"/>
          </a:p>
        </p:txBody>
      </p:sp>
    </p:spTree>
    <p:extLst>
      <p:ext uri="{BB962C8B-B14F-4D97-AF65-F5344CB8AC3E}">
        <p14:creationId xmlns:p14="http://schemas.microsoft.com/office/powerpoint/2010/main" val="1280237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Úvod</a:t>
            </a:r>
            <a:endParaRPr lang="cs-CZ" dirty="0"/>
          </a:p>
        </p:txBody>
      </p:sp>
      <p:sp>
        <p:nvSpPr>
          <p:cNvPr id="3" name="Zástupný symbol pro obsah 2"/>
          <p:cNvSpPr>
            <a:spLocks noGrp="1"/>
          </p:cNvSpPr>
          <p:nvPr>
            <p:ph idx="1"/>
          </p:nvPr>
        </p:nvSpPr>
        <p:spPr/>
        <p:txBody>
          <a:bodyPr/>
          <a:lstStyle/>
          <a:p>
            <a:r>
              <a:rPr lang="cs-CZ" dirty="0"/>
              <a:t>Průmyslový vzor je vhodný v případech, kdy nejde tak ani o technické řešení výrobku, ale o zejména o jeho design, který prodává. Obvykle se proto jedná o spotřební zboží, jako je oblečení, domácí elektronika, obaly a tvary potravin, ale také může jít o tvary automobilů, nábytku, nádobí, sportovního vybavení apod. </a:t>
            </a:r>
            <a:endParaRPr lang="cs-CZ" dirty="0" smtClean="0"/>
          </a:p>
          <a:p>
            <a:r>
              <a:rPr lang="cs-CZ" dirty="0"/>
              <a:t>Není důležité, zda vzhled výrobku má povahu estetickou či funkční. Výrobek je v této souvislosti definován jako průmyslově či řemeslně vyrobený předmět, včetně součástek určených k sestavení do jednoho složeného výrobku, obalů, úpravy, grafických symbolů a typografických znaků.</a:t>
            </a:r>
          </a:p>
        </p:txBody>
      </p:sp>
    </p:spTree>
    <p:extLst>
      <p:ext uri="{BB962C8B-B14F-4D97-AF65-F5344CB8AC3E}">
        <p14:creationId xmlns:p14="http://schemas.microsoft.com/office/powerpoint/2010/main" val="112006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Úvod</a:t>
            </a:r>
            <a:endParaRPr lang="cs-CZ" dirty="0"/>
          </a:p>
        </p:txBody>
      </p:sp>
      <p:sp>
        <p:nvSpPr>
          <p:cNvPr id="3" name="Zástupný symbol pro obsah 2"/>
          <p:cNvSpPr>
            <a:spLocks noGrp="1"/>
          </p:cNvSpPr>
          <p:nvPr>
            <p:ph idx="1"/>
          </p:nvPr>
        </p:nvSpPr>
        <p:spPr/>
        <p:txBody>
          <a:bodyPr/>
          <a:lstStyle/>
          <a:p>
            <a:r>
              <a:rPr lang="cs-CZ" dirty="0" smtClean="0"/>
              <a:t>Zatím co vynálezy jsou doménou převážně velkých (a středních) podnikatelů, užitné vzory zjednávají soutěžní výhody podnikatelům malým (a středním). </a:t>
            </a:r>
          </a:p>
          <a:p>
            <a:r>
              <a:rPr lang="cs-CZ" dirty="0" smtClean="0"/>
              <a:t>Využívají vzhledových charakteristik výrobků pro stimulaci poptávky.</a:t>
            </a:r>
            <a:endParaRPr lang="cs-CZ" dirty="0"/>
          </a:p>
          <a:p>
            <a:r>
              <a:rPr lang="cs-CZ" dirty="0" smtClean="0"/>
              <a:t>Design slouží promoci prodeje u všech typů podnikání.</a:t>
            </a:r>
          </a:p>
          <a:p>
            <a:r>
              <a:rPr lang="cs-CZ" dirty="0" smtClean="0"/>
              <a:t>Design může povzbudit prodej automobilu světového výrobce stejně jako dřevěné hračky drobného řemeslníka</a:t>
            </a:r>
          </a:p>
          <a:p>
            <a:endParaRPr lang="cs-CZ" dirty="0"/>
          </a:p>
        </p:txBody>
      </p:sp>
    </p:spTree>
    <p:extLst>
      <p:ext uri="{BB962C8B-B14F-4D97-AF65-F5344CB8AC3E}">
        <p14:creationId xmlns:p14="http://schemas.microsoft.com/office/powerpoint/2010/main" val="3611003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Průmyslovým vzorem může být</a:t>
            </a:r>
            <a:endParaRPr lang="cs-CZ" dirty="0"/>
          </a:p>
        </p:txBody>
      </p:sp>
      <p:sp>
        <p:nvSpPr>
          <p:cNvPr id="3" name="Zástupný symbol pro text 2"/>
          <p:cNvSpPr>
            <a:spLocks noGrp="1"/>
          </p:cNvSpPr>
          <p:nvPr>
            <p:ph type="body" idx="1"/>
          </p:nvPr>
        </p:nvSpPr>
        <p:spPr/>
        <p:txBody>
          <a:bodyPr/>
          <a:lstStyle/>
          <a:p>
            <a:r>
              <a:rPr lang="cs-CZ" dirty="0" smtClean="0"/>
              <a:t>……………..</a:t>
            </a:r>
            <a:endParaRPr lang="cs-CZ" dirty="0"/>
          </a:p>
        </p:txBody>
      </p:sp>
      <p:pic>
        <p:nvPicPr>
          <p:cNvPr id="7" name="Zástupný symbol pro obsah 6"/>
          <p:cNvPicPr>
            <a:picLocks noGrp="1" noChangeAspect="1"/>
          </p:cNvPicPr>
          <p:nvPr>
            <p:ph sz="half" idx="2"/>
          </p:nvPr>
        </p:nvPicPr>
        <p:blipFill>
          <a:blip r:embed="rId2"/>
          <a:stretch>
            <a:fillRect/>
          </a:stretch>
        </p:blipFill>
        <p:spPr>
          <a:xfrm>
            <a:off x="453361" y="2636713"/>
            <a:ext cx="2466975" cy="1847850"/>
          </a:xfrm>
          <a:prstGeom prst="rect">
            <a:avLst/>
          </a:prstGeom>
        </p:spPr>
      </p:pic>
      <p:sp>
        <p:nvSpPr>
          <p:cNvPr id="5" name="Zástupný symbol pro text 4"/>
          <p:cNvSpPr>
            <a:spLocks noGrp="1"/>
          </p:cNvSpPr>
          <p:nvPr>
            <p:ph type="body" sz="quarter" idx="3"/>
          </p:nvPr>
        </p:nvSpPr>
        <p:spPr/>
        <p:txBody>
          <a:bodyPr/>
          <a:lstStyle/>
          <a:p>
            <a:r>
              <a:rPr lang="cs-CZ" dirty="0" smtClean="0"/>
              <a:t>……………………..</a:t>
            </a:r>
            <a:endParaRPr lang="cs-CZ" dirty="0"/>
          </a:p>
        </p:txBody>
      </p:sp>
      <p:pic>
        <p:nvPicPr>
          <p:cNvPr id="9" name="Zástupný symbol pro obsah 8"/>
          <p:cNvPicPr>
            <a:picLocks noGrp="1" noChangeAspect="1"/>
          </p:cNvPicPr>
          <p:nvPr>
            <p:ph sz="quarter" idx="4"/>
          </p:nvPr>
        </p:nvPicPr>
        <p:blipFill>
          <a:blip r:embed="rId3"/>
          <a:stretch>
            <a:fillRect/>
          </a:stretch>
        </p:blipFill>
        <p:spPr>
          <a:xfrm>
            <a:off x="6955972" y="2636713"/>
            <a:ext cx="2603310" cy="2169843"/>
          </a:xfrm>
          <a:prstGeom prst="rect">
            <a:avLst/>
          </a:prstGeom>
        </p:spPr>
      </p:pic>
      <p:pic>
        <p:nvPicPr>
          <p:cNvPr id="8" name="Obrázek 7"/>
          <p:cNvPicPr>
            <a:picLocks noChangeAspect="1"/>
          </p:cNvPicPr>
          <p:nvPr/>
        </p:nvPicPr>
        <p:blipFill>
          <a:blip r:embed="rId4"/>
          <a:stretch>
            <a:fillRect/>
          </a:stretch>
        </p:blipFill>
        <p:spPr>
          <a:xfrm>
            <a:off x="1491586" y="4630488"/>
            <a:ext cx="2857500" cy="1600200"/>
          </a:xfrm>
          <a:prstGeom prst="rect">
            <a:avLst/>
          </a:prstGeom>
        </p:spPr>
      </p:pic>
      <p:pic>
        <p:nvPicPr>
          <p:cNvPr id="10" name="Obrázek 9"/>
          <p:cNvPicPr>
            <a:picLocks noChangeAspect="1"/>
          </p:cNvPicPr>
          <p:nvPr/>
        </p:nvPicPr>
        <p:blipFill>
          <a:blip r:embed="rId5"/>
          <a:stretch>
            <a:fillRect/>
          </a:stretch>
        </p:blipFill>
        <p:spPr>
          <a:xfrm>
            <a:off x="6627775" y="4959303"/>
            <a:ext cx="2809875" cy="1628775"/>
          </a:xfrm>
          <a:prstGeom prst="rect">
            <a:avLst/>
          </a:prstGeom>
        </p:spPr>
      </p:pic>
      <p:pic>
        <p:nvPicPr>
          <p:cNvPr id="4" name="Obrázek 3"/>
          <p:cNvPicPr>
            <a:picLocks noChangeAspect="1"/>
          </p:cNvPicPr>
          <p:nvPr/>
        </p:nvPicPr>
        <p:blipFill>
          <a:blip r:embed="rId6"/>
          <a:stretch>
            <a:fillRect/>
          </a:stretch>
        </p:blipFill>
        <p:spPr>
          <a:xfrm>
            <a:off x="2920336" y="2559281"/>
            <a:ext cx="2495550" cy="1783638"/>
          </a:xfrm>
          <a:prstGeom prst="rect">
            <a:avLst/>
          </a:prstGeom>
        </p:spPr>
      </p:pic>
    </p:spTree>
    <p:extLst>
      <p:ext uri="{BB962C8B-B14F-4D97-AF65-F5344CB8AC3E}">
        <p14:creationId xmlns:p14="http://schemas.microsoft.com/office/powerpoint/2010/main" val="535083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Průmyslovým vzorem se rozumí</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Průmyslovým vzorem se rozumí vzhled výrobku nebo jeho části, spočívající zejména ve znacích linií, obrysů, barev, tvaru, struktury nebo materiálů výrobku samotného, nebo jeho zdobení. Jde o vizuálně vnímatelnou vlastnost či složku výrobku, nejde o technickou, konstrukční, funkční, materiálovou nebo jinou podstatu výrobku, byť by tato byla z reálného výrobku nebo jeho vyobrazení srozumitelná.</a:t>
            </a:r>
          </a:p>
          <a:p>
            <a:r>
              <a:rPr lang="cs-CZ" dirty="0" smtClean="0"/>
              <a:t>Výrobkem je průmyslově nebo řemeslně vyrobený předmět, včetně součástek určených k sestavení do jednoho složeného výrobku, dále grafický symbol a typografický znak s výjimkou počítačových programů. Složeným výrobkem je výrobek, který se skládá z několika součástek, které mohou být vyměněny a které umožňují rozebrání a nové sestavení výrobku. </a:t>
            </a:r>
          </a:p>
          <a:p>
            <a:endParaRPr lang="cs-CZ" dirty="0" smtClean="0"/>
          </a:p>
          <a:p>
            <a:endParaRPr lang="cs-CZ" dirty="0"/>
          </a:p>
        </p:txBody>
      </p:sp>
    </p:spTree>
    <p:extLst>
      <p:ext uri="{BB962C8B-B14F-4D97-AF65-F5344CB8AC3E}">
        <p14:creationId xmlns:p14="http://schemas.microsoft.com/office/powerpoint/2010/main" val="1048001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Avšak…</a:t>
            </a:r>
            <a:endParaRPr lang="cs-CZ" dirty="0"/>
          </a:p>
        </p:txBody>
      </p:sp>
      <p:sp>
        <p:nvSpPr>
          <p:cNvPr id="3" name="Zástupný symbol pro obsah 2"/>
          <p:cNvSpPr>
            <a:spLocks noGrp="1"/>
          </p:cNvSpPr>
          <p:nvPr>
            <p:ph idx="1"/>
          </p:nvPr>
        </p:nvSpPr>
        <p:spPr/>
        <p:txBody>
          <a:bodyPr/>
          <a:lstStyle/>
          <a:p>
            <a:r>
              <a:rPr lang="cs-CZ" dirty="0" smtClean="0"/>
              <a:t>Grafika sama o sobě, bez toho, že by byla aplikována na konkrétním nosiči (kterým musí být konkrétní prostorový nebo plošný výrobek), resp. agregována do jeho celkového vzhledu, není průmyslovým vzorem, protože nepředstavuje vzhled výrobku</a:t>
            </a:r>
            <a:endParaRPr lang="cs-CZ" dirty="0"/>
          </a:p>
        </p:txBody>
      </p:sp>
    </p:spTree>
    <p:extLst>
      <p:ext uri="{BB962C8B-B14F-4D97-AF65-F5344CB8AC3E}">
        <p14:creationId xmlns:p14="http://schemas.microsoft.com/office/powerpoint/2010/main" val="1165449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Chráněn je design, bez ohledu na nosič…</a:t>
            </a:r>
            <a:endParaRPr lang="cs-CZ" dirty="0"/>
          </a:p>
        </p:txBody>
      </p:sp>
      <p:pic>
        <p:nvPicPr>
          <p:cNvPr id="5" name="Zástupný symbol pro obsah 4"/>
          <p:cNvPicPr>
            <a:picLocks noGrp="1" noChangeAspect="1"/>
          </p:cNvPicPr>
          <p:nvPr>
            <p:ph sz="half" idx="1"/>
          </p:nvPr>
        </p:nvPicPr>
        <p:blipFill>
          <a:blip r:embed="rId2"/>
          <a:stretch>
            <a:fillRect/>
          </a:stretch>
        </p:blipFill>
        <p:spPr>
          <a:xfrm>
            <a:off x="1824037" y="2929731"/>
            <a:ext cx="3209925" cy="2143125"/>
          </a:xfrm>
          <a:prstGeom prst="rect">
            <a:avLst/>
          </a:prstGeom>
        </p:spPr>
      </p:pic>
      <p:pic>
        <p:nvPicPr>
          <p:cNvPr id="6" name="Zástupný symbol pro obsah 5"/>
          <p:cNvPicPr>
            <a:picLocks noGrp="1" noChangeAspect="1"/>
          </p:cNvPicPr>
          <p:nvPr>
            <p:ph sz="half" idx="2"/>
          </p:nvPr>
        </p:nvPicPr>
        <p:blipFill>
          <a:blip r:embed="rId3"/>
          <a:stretch>
            <a:fillRect/>
          </a:stretch>
        </p:blipFill>
        <p:spPr>
          <a:xfrm>
            <a:off x="7691437" y="2929731"/>
            <a:ext cx="2143125" cy="2143125"/>
          </a:xfrm>
          <a:prstGeom prst="rect">
            <a:avLst/>
          </a:prstGeom>
        </p:spPr>
      </p:pic>
    </p:spTree>
    <p:extLst>
      <p:ext uri="{BB962C8B-B14F-4D97-AF65-F5344CB8AC3E}">
        <p14:creationId xmlns:p14="http://schemas.microsoft.com/office/powerpoint/2010/main" val="834680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Zákonné podmínky ochrany průmyslového vzoru</a:t>
            </a:r>
            <a:endParaRPr lang="cs-CZ" dirty="0"/>
          </a:p>
        </p:txBody>
      </p:sp>
      <p:sp>
        <p:nvSpPr>
          <p:cNvPr id="3" name="Zástupný symbol pro obsah 2"/>
          <p:cNvSpPr>
            <a:spLocks noGrp="1"/>
          </p:cNvSpPr>
          <p:nvPr>
            <p:ph idx="1"/>
          </p:nvPr>
        </p:nvSpPr>
        <p:spPr/>
        <p:txBody>
          <a:bodyPr/>
          <a:lstStyle/>
          <a:p>
            <a:r>
              <a:rPr lang="cs-CZ" dirty="0" smtClean="0"/>
              <a:t>1. Novost</a:t>
            </a:r>
          </a:p>
          <a:p>
            <a:r>
              <a:rPr lang="cs-CZ" dirty="0" smtClean="0"/>
              <a:t>2. Individuální povaha</a:t>
            </a:r>
          </a:p>
          <a:p>
            <a:endParaRPr lang="cs-CZ" dirty="0"/>
          </a:p>
          <a:p>
            <a:pPr marL="0" indent="0">
              <a:buNone/>
            </a:pPr>
            <a:r>
              <a:rPr lang="cs-CZ" dirty="0" smtClean="0"/>
              <a:t>Průmyslový vzor lze podle uvedeného zákona chránit pouze v případě, že se jedná o nový vzor a má tzv. individuální povahu.</a:t>
            </a:r>
            <a:endParaRPr lang="cs-CZ" dirty="0"/>
          </a:p>
        </p:txBody>
      </p:sp>
    </p:spTree>
    <p:extLst>
      <p:ext uri="{BB962C8B-B14F-4D97-AF65-F5344CB8AC3E}">
        <p14:creationId xmlns:p14="http://schemas.microsoft.com/office/powerpoint/2010/main" val="80073773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2039</Words>
  <Application>Microsoft Office PowerPoint</Application>
  <PresentationFormat>Širokoúhlá obrazovka</PresentationFormat>
  <Paragraphs>88</Paragraphs>
  <Slides>25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25</vt:i4>
      </vt:variant>
    </vt:vector>
  </HeadingPairs>
  <TitlesOfParts>
    <vt:vector size="29" baseType="lpstr">
      <vt:lpstr>Arial</vt:lpstr>
      <vt:lpstr>Calibri</vt:lpstr>
      <vt:lpstr>Calibri Light</vt:lpstr>
      <vt:lpstr>Motiv Office</vt:lpstr>
      <vt:lpstr>Právo průmyslových vzorů</vt:lpstr>
      <vt:lpstr>Průmyslový vzor</vt:lpstr>
      <vt:lpstr>Úvod</vt:lpstr>
      <vt:lpstr>Úvod</vt:lpstr>
      <vt:lpstr>Průmyslovým vzorem může být</vt:lpstr>
      <vt:lpstr>Průmyslovým vzorem se rozumí</vt:lpstr>
      <vt:lpstr>Avšak…</vt:lpstr>
      <vt:lpstr>Chráněn je design, bez ohledu na nosič…</vt:lpstr>
      <vt:lpstr>Zákonné podmínky ochrany průmyslového vzoru</vt:lpstr>
      <vt:lpstr>Novost</vt:lpstr>
      <vt:lpstr>Zpřístupnění veřejnosti</vt:lpstr>
      <vt:lpstr>Individuální povaha</vt:lpstr>
      <vt:lpstr>Zápis průmyslového vzoru</vt:lpstr>
      <vt:lpstr>Ale…</vt:lpstr>
      <vt:lpstr>Přihláška</vt:lpstr>
      <vt:lpstr>Rozsah a doba ochrany průmyslovým vzorem</vt:lpstr>
      <vt:lpstr>Vlastník průmyslového vzoru</vt:lpstr>
      <vt:lpstr>Zaměstnanecký průmyslový vzor</vt:lpstr>
      <vt:lpstr>Zaměstnacký průmyslový vzor</vt:lpstr>
      <vt:lpstr>Odnětí ochrany a přepis</vt:lpstr>
      <vt:lpstr>Zánik práva ze zapsaného průmyslového vzoru </vt:lpstr>
      <vt:lpstr>Výmaz průmyslového vzoru</vt:lpstr>
      <vt:lpstr>Řízení o zápis průmyslového vzoru</vt:lpstr>
      <vt:lpstr>Řízení o zápis průmyslového vzoru</vt:lpstr>
      <vt:lpstr>Řízení o zápis průmyslového vzoru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Právo průmyslových vzorů</dc:title>
  <dc:creator>Účet Microsoft</dc:creator>
  <cp:lastModifiedBy>Účet Microsoft</cp:lastModifiedBy>
  <cp:revision>30</cp:revision>
  <dcterms:created xsi:type="dcterms:W3CDTF">2021-03-07T09:51:53Z</dcterms:created>
  <dcterms:modified xsi:type="dcterms:W3CDTF">2022-11-02T17:55:15Z</dcterms:modified>
</cp:coreProperties>
</file>