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6" r:id="rId11"/>
    <p:sldId id="267" r:id="rId12"/>
    <p:sldId id="282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5C4E-48D5-49FA-9F16-8165062EC49F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D16E-5A27-4B2E-9874-41F7F9CB4F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1882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5C4E-48D5-49FA-9F16-8165062EC49F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D16E-5A27-4B2E-9874-41F7F9CB4F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5543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5C4E-48D5-49FA-9F16-8165062EC49F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D16E-5A27-4B2E-9874-41F7F9CB4F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1979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5C4E-48D5-49FA-9F16-8165062EC49F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D16E-5A27-4B2E-9874-41F7F9CB4F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7068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5C4E-48D5-49FA-9F16-8165062EC49F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D16E-5A27-4B2E-9874-41F7F9CB4F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0601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5C4E-48D5-49FA-9F16-8165062EC49F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D16E-5A27-4B2E-9874-41F7F9CB4F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985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5C4E-48D5-49FA-9F16-8165062EC49F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D16E-5A27-4B2E-9874-41F7F9CB4F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874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5C4E-48D5-49FA-9F16-8165062EC49F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D16E-5A27-4B2E-9874-41F7F9CB4F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7775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5C4E-48D5-49FA-9F16-8165062EC49F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D16E-5A27-4B2E-9874-41F7F9CB4F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7488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5C4E-48D5-49FA-9F16-8165062EC49F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D16E-5A27-4B2E-9874-41F7F9CB4F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1811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5C4E-48D5-49FA-9F16-8165062EC49F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5D16E-5A27-4B2E-9874-41F7F9CB4F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9127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95C4E-48D5-49FA-9F16-8165062EC49F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5D16E-5A27-4B2E-9874-41F7F9CB4FB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9395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Právo duševního vlastnictví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4800" dirty="0" smtClean="0"/>
              <a:t>Přehled a povaha práv, zásady, systematika</a:t>
            </a:r>
            <a:endParaRPr lang="cs-CZ" sz="4800" dirty="0"/>
          </a:p>
        </p:txBody>
      </p:sp>
    </p:spTree>
    <p:extLst>
      <p:ext uri="{BB962C8B-B14F-4D97-AF65-F5344CB8AC3E}">
        <p14:creationId xmlns:p14="http://schemas.microsoft.com/office/powerpoint/2010/main" val="3599878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Povaha práv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Charakteristickým znakem v podstatě každého nehmotného statku na rozdíl od hmotných věcí </a:t>
            </a:r>
            <a:r>
              <a:rPr lang="cs-CZ" dirty="0" smtClean="0"/>
              <a:t>je skutečnost</a:t>
            </a:r>
            <a:r>
              <a:rPr lang="cs-CZ" dirty="0"/>
              <a:t>, že může být užíván kýmkoli (v podstatě neomezeným počtem osob jednajících </a:t>
            </a:r>
            <a:r>
              <a:rPr lang="cs-CZ" dirty="0" smtClean="0"/>
              <a:t>nezávisle na </a:t>
            </a:r>
            <a:r>
              <a:rPr lang="cs-CZ" dirty="0"/>
              <a:t>sobě), kdekoli (jeho užití není podmíněno určitým místem) a kdykoli (užití nezávisí na čase</a:t>
            </a:r>
            <a:r>
              <a:rPr lang="cs-CZ" dirty="0" smtClean="0"/>
              <a:t>).</a:t>
            </a:r>
          </a:p>
          <a:p>
            <a:r>
              <a:rPr lang="cs-CZ" dirty="0"/>
              <a:t>V tom spočívá jedna z příčin, proč jsou nehmotné statky obtížně </a:t>
            </a:r>
            <a:r>
              <a:rPr lang="cs-CZ" dirty="0" err="1"/>
              <a:t>chránitelné</a:t>
            </a:r>
            <a:r>
              <a:rPr lang="cs-CZ" dirty="0"/>
              <a:t> a práva příslušející </a:t>
            </a:r>
            <a:r>
              <a:rPr lang="cs-CZ" dirty="0" smtClean="0"/>
              <a:t>jejich vlastníkům </a:t>
            </a:r>
            <a:r>
              <a:rPr lang="cs-CZ" dirty="0"/>
              <a:t>obtížně vymahatelná</a:t>
            </a:r>
            <a:r>
              <a:rPr lang="cs-CZ" dirty="0" smtClean="0"/>
              <a:t>.</a:t>
            </a:r>
          </a:p>
          <a:p>
            <a:r>
              <a:rPr lang="cs-CZ" dirty="0"/>
              <a:t>Dalším charakteristickým znakem těchto práv je </a:t>
            </a:r>
            <a:r>
              <a:rPr lang="cs-CZ" dirty="0" smtClean="0"/>
              <a:t>jejich výlučnost, především teritoriální výlučnost</a:t>
            </a:r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0436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Teritoriální výlučnost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Prakticky všechna </a:t>
            </a:r>
            <a:r>
              <a:rPr lang="cs-CZ" dirty="0" smtClean="0"/>
              <a:t>nehmotná práva s </a:t>
            </a:r>
            <a:r>
              <a:rPr lang="cs-CZ" dirty="0"/>
              <a:t>výjimkou autorského práva a práv </a:t>
            </a:r>
            <a:r>
              <a:rPr lang="cs-CZ" dirty="0" smtClean="0"/>
              <a:t>autorskému </a:t>
            </a:r>
            <a:r>
              <a:rPr lang="cs-CZ" dirty="0"/>
              <a:t>právu příbuzných a know-how jsou založena na registračním principu, tzn., že se </a:t>
            </a:r>
            <a:r>
              <a:rPr lang="cs-CZ" dirty="0" smtClean="0"/>
              <a:t>přihlašují u </a:t>
            </a:r>
            <a:r>
              <a:rPr lang="cs-CZ" dirty="0"/>
              <a:t>příslušného státního orgánu a nejsou-li proti takové přihlášce žádné výhrady (a to buď </a:t>
            </a:r>
            <a:r>
              <a:rPr lang="cs-CZ" dirty="0" smtClean="0"/>
              <a:t>veřejnoprávní</a:t>
            </a:r>
            <a:r>
              <a:rPr lang="cs-CZ" dirty="0"/>
              <a:t>, nebo ze strany třetích osob), jsou zapsána do příslušného rejstříku vedeného tímto </a:t>
            </a:r>
            <a:r>
              <a:rPr lang="cs-CZ" dirty="0" smtClean="0"/>
              <a:t>státním orgánem</a:t>
            </a:r>
            <a:r>
              <a:rPr lang="cs-CZ" dirty="0"/>
              <a:t>, a případně i osvědčena listinou. </a:t>
            </a:r>
            <a:endParaRPr lang="cs-CZ" dirty="0" smtClean="0"/>
          </a:p>
          <a:p>
            <a:r>
              <a:rPr lang="cs-CZ" dirty="0"/>
              <a:t>S</a:t>
            </a:r>
            <a:r>
              <a:rPr lang="cs-CZ" dirty="0" smtClean="0"/>
              <a:t>tátní </a:t>
            </a:r>
            <a:r>
              <a:rPr lang="cs-CZ" dirty="0"/>
              <a:t>orgán může právo k takovému </a:t>
            </a:r>
            <a:r>
              <a:rPr lang="cs-CZ" dirty="0" smtClean="0"/>
              <a:t>nehmotnému </a:t>
            </a:r>
            <a:r>
              <a:rPr lang="cs-CZ" dirty="0"/>
              <a:t>statku přiznat pouze pro území, v němž je k takovému postupu oprávněn.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7259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Práva k duševnímu vlastnictví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Práva k duševnímu vlastnictví/nehmotným statkům jsou subjektivní majetková práva, tedy práva </a:t>
            </a:r>
            <a:r>
              <a:rPr lang="cs-CZ" dirty="0" smtClean="0"/>
              <a:t>příslušející </a:t>
            </a:r>
            <a:r>
              <a:rPr lang="cs-CZ" dirty="0"/>
              <a:t>určité osobě, fyzické nebo právnické. Jsou to práva, která působí proti všem (</a:t>
            </a:r>
            <a:r>
              <a:rPr lang="cs-CZ" dirty="0" err="1"/>
              <a:t>erga</a:t>
            </a:r>
            <a:r>
              <a:rPr lang="cs-CZ" dirty="0"/>
              <a:t> </a:t>
            </a:r>
            <a:r>
              <a:rPr lang="cs-CZ" dirty="0" err="1"/>
              <a:t>omnes</a:t>
            </a:r>
            <a:r>
              <a:rPr lang="cs-CZ" dirty="0"/>
              <a:t>) </a:t>
            </a:r>
          </a:p>
          <a:p>
            <a:r>
              <a:rPr lang="cs-CZ" dirty="0" smtClean="0"/>
              <a:t>jejich </a:t>
            </a:r>
            <a:r>
              <a:rPr lang="cs-CZ" dirty="0"/>
              <a:t>vlastník/majitel může od všech požadovat, aby do těchto práv žádným způsobem </a:t>
            </a:r>
            <a:r>
              <a:rPr lang="cs-CZ" dirty="0" smtClean="0"/>
              <a:t>nezasahovali </a:t>
            </a:r>
            <a:r>
              <a:rPr lang="cs-CZ" dirty="0"/>
              <a:t>bez jeho svolení. V této fázi, tedy ve fázi již přiznaného práva, je to věc vlastníka/majitele, aby </a:t>
            </a:r>
            <a:r>
              <a:rPr lang="cs-CZ" dirty="0" smtClean="0"/>
              <a:t>své </a:t>
            </a:r>
            <a:r>
              <a:rPr lang="cs-CZ" dirty="0"/>
              <a:t>právo uplatnil a vůči narušovateli prosadil. </a:t>
            </a:r>
            <a:endParaRPr lang="cs-CZ" dirty="0" smtClean="0"/>
          </a:p>
          <a:p>
            <a:r>
              <a:rPr lang="cs-CZ" dirty="0" smtClean="0"/>
              <a:t>Pokud </a:t>
            </a:r>
            <a:r>
              <a:rPr lang="cs-CZ" dirty="0"/>
              <a:t>dává majitel/vlastník takového práva svolení </a:t>
            </a:r>
            <a:r>
              <a:rPr lang="cs-CZ" dirty="0" smtClean="0"/>
              <a:t>třetí </a:t>
            </a:r>
            <a:r>
              <a:rPr lang="cs-CZ" dirty="0"/>
              <a:t>osobě k jeho výkonu, děje se tak licenční smlouvou. </a:t>
            </a:r>
          </a:p>
        </p:txBody>
      </p:sp>
    </p:spTree>
    <p:extLst>
      <p:ext uri="{BB962C8B-B14F-4D97-AF65-F5344CB8AC3E}">
        <p14:creationId xmlns:p14="http://schemas.microsoft.com/office/powerpoint/2010/main" val="883258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Terminologie duševního vlastnictví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5312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Definice v širším smyslu: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Duševní vlastnictví v širším smyslu slova představuje „</a:t>
            </a:r>
            <a:r>
              <a:rPr lang="cs-CZ" u="sng" dirty="0"/>
              <a:t>souhrn práv k vynálezům, průmyslovým </a:t>
            </a:r>
            <a:r>
              <a:rPr lang="cs-CZ" u="sng" dirty="0" smtClean="0"/>
              <a:t>vzorům</a:t>
            </a:r>
            <a:r>
              <a:rPr lang="cs-CZ" u="sng" dirty="0"/>
              <a:t>, ochranným známkám, obchodním firmám a obchodním jménům, k vědeckým objevům, </a:t>
            </a:r>
            <a:r>
              <a:rPr lang="cs-CZ" u="sng" dirty="0" smtClean="0"/>
              <a:t>práva na </a:t>
            </a:r>
            <a:r>
              <a:rPr lang="cs-CZ" u="sng" dirty="0"/>
              <a:t>ochranu proti nekalé soutěži a všechna ostatní práva vztahující se k duševní činnosti v </a:t>
            </a:r>
            <a:r>
              <a:rPr lang="cs-CZ" u="sng" dirty="0" smtClean="0"/>
              <a:t>oblasti průmyslové</a:t>
            </a:r>
            <a:r>
              <a:rPr lang="cs-CZ" u="sng" dirty="0"/>
              <a:t>, vědecké, literární a umělecké, čímž jsou míněna práva k obchodnímu tajemství, </a:t>
            </a:r>
            <a:r>
              <a:rPr lang="cs-CZ" u="sng" dirty="0" smtClean="0"/>
              <a:t>know-how</a:t>
            </a:r>
            <a:r>
              <a:rPr lang="cs-CZ" u="sng" dirty="0"/>
              <a:t>, zlepšovacím návrhům, odrůdám rostlin, topografiím polovodičů, označením původu a </a:t>
            </a:r>
            <a:r>
              <a:rPr lang="cs-CZ" u="sng" dirty="0" smtClean="0"/>
              <a:t>zeměpisným </a:t>
            </a:r>
            <a:r>
              <a:rPr lang="cs-CZ" u="sng" dirty="0"/>
              <a:t>označením, tedy k nehmotným statkům v oblasti duševní činnosti, které spadají do </a:t>
            </a:r>
            <a:r>
              <a:rPr lang="cs-CZ" u="sng" dirty="0" smtClean="0"/>
              <a:t>průmyslového </a:t>
            </a:r>
            <a:r>
              <a:rPr lang="cs-CZ" u="sng" dirty="0"/>
              <a:t>vlastnictví nebo do duševního vlastnictví v užším smyslu</a:t>
            </a:r>
            <a:r>
              <a:rPr lang="cs-CZ" dirty="0"/>
              <a:t>“.</a:t>
            </a:r>
          </a:p>
        </p:txBody>
      </p:sp>
    </p:spTree>
    <p:extLst>
      <p:ext uri="{BB962C8B-B14F-4D97-AF65-F5344CB8AC3E}">
        <p14:creationId xmlns:p14="http://schemas.microsoft.com/office/powerpoint/2010/main" val="3759432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Definice v užším smyslu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Duševním vlastnictvím v užším smyslu lze potom chápat „souhrn práv k autorským dílům jako </a:t>
            </a:r>
            <a:r>
              <a:rPr lang="cs-CZ" dirty="0" smtClean="0"/>
              <a:t>individuálním </a:t>
            </a:r>
            <a:r>
              <a:rPr lang="cs-CZ" dirty="0"/>
              <a:t>výsledkům tvůrčí činnosti a práv k nehmotným statkům s nimi souvisejícím, jako </a:t>
            </a:r>
            <a:r>
              <a:rPr lang="cs-CZ" dirty="0" smtClean="0"/>
              <a:t>např. k </a:t>
            </a:r>
            <a:r>
              <a:rPr lang="cs-CZ" dirty="0"/>
              <a:t>výkonům umělců, zvukovým záznamům, televiznímu vysílání apod.“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9086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Jiná definice: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„...nehmotný statek vzniklý duševní činností. </a:t>
            </a:r>
            <a:r>
              <a:rPr lang="cs-CZ" dirty="0" smtClean="0"/>
              <a:t>Je nezávislé </a:t>
            </a:r>
            <a:r>
              <a:rPr lang="cs-CZ" dirty="0"/>
              <a:t>na hmotném substrátu a jako takové může být užíváno neomezeným počtem </a:t>
            </a:r>
            <a:r>
              <a:rPr lang="cs-CZ" dirty="0" smtClean="0"/>
              <a:t>subjektů kdykoliv </a:t>
            </a:r>
            <a:r>
              <a:rPr lang="cs-CZ" dirty="0"/>
              <a:t>a kdekoliv na celém světě bez újmy na své podstatě. Duševní vlastnictví je právní a </a:t>
            </a:r>
            <a:r>
              <a:rPr lang="cs-CZ" dirty="0" smtClean="0"/>
              <a:t>ekonomickou </a:t>
            </a:r>
            <a:r>
              <a:rPr lang="cs-CZ" dirty="0"/>
              <a:t>abstrakcí, která je tvořena souhrnem různých objektivně (smysly vnímatelně) </a:t>
            </a:r>
            <a:r>
              <a:rPr lang="cs-CZ" dirty="0" smtClean="0"/>
              <a:t>vyjádřených nehmotných </a:t>
            </a:r>
            <a:r>
              <a:rPr lang="cs-CZ" dirty="0"/>
              <a:t>předmětů, které nejsou věcmi v našem dnešním právním smyslu, ani nejsou právy </a:t>
            </a:r>
            <a:r>
              <a:rPr lang="cs-CZ" dirty="0" smtClean="0"/>
              <a:t>samými</a:t>
            </a:r>
            <a:r>
              <a:rPr lang="cs-CZ" dirty="0"/>
              <a:t>, ale jako nehmotné </a:t>
            </a:r>
            <a:r>
              <a:rPr lang="cs-CZ" dirty="0" smtClean="0"/>
              <a:t>majetkové hodnoty </a:t>
            </a:r>
            <a:r>
              <a:rPr lang="cs-CZ" dirty="0"/>
              <a:t>jsou způsobilé být samostatnými předměty právních a ekonomických vztahů. </a:t>
            </a:r>
            <a:r>
              <a:rPr lang="cs-CZ" dirty="0" smtClean="0"/>
              <a:t>Předmětem zcizení </a:t>
            </a:r>
            <a:r>
              <a:rPr lang="cs-CZ" dirty="0"/>
              <a:t>(prodeje, daru, vkladu, dědictví nebo jiného převodu) nemohou být tyto nehmotné </a:t>
            </a:r>
            <a:r>
              <a:rPr lang="cs-CZ" dirty="0" smtClean="0"/>
              <a:t>předměty samotné</a:t>
            </a:r>
            <a:r>
              <a:rPr lang="cs-CZ" dirty="0"/>
              <a:t>, ale pouze práva k nim. Proto hovoříme o právech k duševnímu vlastnictví...“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2876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Konvence Světové </a:t>
            </a:r>
            <a:r>
              <a:rPr lang="cs-CZ" dirty="0"/>
              <a:t>organizace duševního vlastnictví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Z roku 1967</a:t>
            </a:r>
          </a:p>
          <a:p>
            <a:r>
              <a:rPr lang="cs-CZ" dirty="0"/>
              <a:t>není duševní vlastnictví definováno přímo, ale uvádí se zde výčet </a:t>
            </a:r>
            <a:r>
              <a:rPr lang="cs-CZ" dirty="0" smtClean="0"/>
              <a:t>následujících </a:t>
            </a:r>
            <a:r>
              <a:rPr lang="cs-CZ" dirty="0"/>
              <a:t>předmětů, na které se ochrana práv k duševnímu vlastnictví konkrétně </a:t>
            </a:r>
            <a:r>
              <a:rPr lang="cs-CZ" dirty="0" smtClean="0"/>
              <a:t>vztahuje</a:t>
            </a:r>
          </a:p>
          <a:p>
            <a:r>
              <a:rPr lang="cs-CZ" dirty="0"/>
              <a:t>literární, umělecká a vědecká díla; </a:t>
            </a:r>
          </a:p>
          <a:p>
            <a:r>
              <a:rPr lang="cs-CZ" dirty="0" smtClean="0"/>
              <a:t>umělecká </a:t>
            </a:r>
            <a:r>
              <a:rPr lang="cs-CZ" dirty="0"/>
              <a:t>vystoupení a umělecká díla, fonografické zápisy a rozhlasová vysílání; ∙ vynálezy ze všech oborů lidské tvorby; </a:t>
            </a:r>
          </a:p>
          <a:p>
            <a:r>
              <a:rPr lang="cs-CZ" dirty="0" smtClean="0"/>
              <a:t>vědecké </a:t>
            </a:r>
            <a:r>
              <a:rPr lang="cs-CZ" dirty="0"/>
              <a:t>objevy; </a:t>
            </a:r>
          </a:p>
          <a:p>
            <a:r>
              <a:rPr lang="cs-CZ" dirty="0" smtClean="0"/>
              <a:t>průmyslové </a:t>
            </a:r>
            <a:r>
              <a:rPr lang="cs-CZ" dirty="0"/>
              <a:t>vzory (</a:t>
            </a:r>
            <a:r>
              <a:rPr lang="cs-CZ" dirty="0" err="1"/>
              <a:t>industrial</a:t>
            </a:r>
            <a:r>
              <a:rPr lang="cs-CZ" dirty="0"/>
              <a:t> </a:t>
            </a:r>
            <a:r>
              <a:rPr lang="cs-CZ" dirty="0" err="1"/>
              <a:t>designs</a:t>
            </a:r>
            <a:r>
              <a:rPr lang="cs-CZ" dirty="0"/>
              <a:t>); </a:t>
            </a:r>
          </a:p>
          <a:p>
            <a:r>
              <a:rPr lang="cs-CZ" dirty="0" smtClean="0"/>
              <a:t>ochranné </a:t>
            </a:r>
            <a:r>
              <a:rPr lang="cs-CZ" dirty="0"/>
              <a:t>známky (</a:t>
            </a:r>
            <a:r>
              <a:rPr lang="cs-CZ" dirty="0" err="1"/>
              <a:t>trademarks</a:t>
            </a:r>
            <a:r>
              <a:rPr lang="cs-CZ" dirty="0"/>
              <a:t>, </a:t>
            </a:r>
            <a:r>
              <a:rPr lang="cs-CZ" dirty="0" err="1"/>
              <a:t>servicemarks</a:t>
            </a:r>
            <a:r>
              <a:rPr lang="cs-CZ" dirty="0"/>
              <a:t>), obchodní jména (</a:t>
            </a:r>
            <a:r>
              <a:rPr lang="cs-CZ" dirty="0" err="1"/>
              <a:t>commercial</a:t>
            </a:r>
            <a:r>
              <a:rPr lang="cs-CZ" dirty="0"/>
              <a:t> </a:t>
            </a:r>
            <a:r>
              <a:rPr lang="cs-CZ" dirty="0" err="1"/>
              <a:t>names</a:t>
            </a:r>
            <a:r>
              <a:rPr lang="cs-CZ" dirty="0"/>
              <a:t>) ∙ a označení (</a:t>
            </a:r>
            <a:r>
              <a:rPr lang="cs-CZ" dirty="0" err="1"/>
              <a:t>designations</a:t>
            </a:r>
            <a:r>
              <a:rPr lang="cs-CZ" dirty="0"/>
              <a:t>); </a:t>
            </a:r>
          </a:p>
          <a:p>
            <a:r>
              <a:rPr lang="cs-CZ" dirty="0" smtClean="0"/>
              <a:t>ochrana </a:t>
            </a:r>
            <a:r>
              <a:rPr lang="cs-CZ" dirty="0"/>
              <a:t>proti nekalé soutěži; </a:t>
            </a:r>
          </a:p>
          <a:p>
            <a:r>
              <a:rPr lang="cs-CZ" smtClean="0"/>
              <a:t>veškerá </a:t>
            </a:r>
            <a:r>
              <a:rPr lang="cs-CZ" dirty="0"/>
              <a:t>další práva vzešlá z duševní činnosti v oblasti průmyslové, vědecké, literární ∙ či umělecké.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0051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Práva k duševnímu </a:t>
            </a:r>
            <a:r>
              <a:rPr lang="cs-CZ" dirty="0" smtClean="0"/>
              <a:t>vlastnictví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zahrnují jednak </a:t>
            </a:r>
            <a:r>
              <a:rPr lang="cs-CZ" u="sng" dirty="0"/>
              <a:t>autorská práva a práva s autorským právem související </a:t>
            </a:r>
            <a:r>
              <a:rPr lang="cs-CZ" dirty="0"/>
              <a:t>(práva výkonných umělců, práva výrobců zvukových záznamů, práva výrobců zvukově obrazových záznamů, práva rozhlasových a televizních organizací, </a:t>
            </a:r>
            <a:r>
              <a:rPr lang="cs-CZ" dirty="0" err="1"/>
              <a:t>sui</a:t>
            </a:r>
            <a:r>
              <a:rPr lang="cs-CZ" dirty="0"/>
              <a:t> </a:t>
            </a:r>
            <a:r>
              <a:rPr lang="cs-CZ" dirty="0" err="1"/>
              <a:t>generis</a:t>
            </a:r>
            <a:r>
              <a:rPr lang="cs-CZ" dirty="0"/>
              <a:t> právo k databázi), jednak  </a:t>
            </a:r>
            <a:r>
              <a:rPr lang="cs-CZ" u="sng" dirty="0"/>
              <a:t>práva průmyslová </a:t>
            </a:r>
            <a:r>
              <a:rPr lang="cs-CZ" dirty="0"/>
              <a:t>(práva k ochranným známkám, označením původu a zeměpisným označením, obchodní firmě, patentům, užitným vzorům, průmyslovým vzorům, topografiím polovodičových  prvků). Někdy se k nim řadí též práva k obchodnímu tajemství, právo na ochranu proti nekalé soutěži  či právo k internetovým doménám</a:t>
            </a:r>
          </a:p>
        </p:txBody>
      </p:sp>
    </p:spTree>
    <p:extLst>
      <p:ext uri="{BB962C8B-B14F-4D97-AF65-F5344CB8AC3E}">
        <p14:creationId xmlns:p14="http://schemas.microsoft.com/office/powerpoint/2010/main" val="37603198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Průmyslové vlastnictví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v </a:t>
            </a:r>
            <a:r>
              <a:rPr lang="cs-CZ" dirty="0"/>
              <a:t>právu České republiky není upravena žádná tzv. legální definice průmyslového vlastnictví, která by  tento pojem vymezila alespoň pomocí obecných pojmových znaků</a:t>
            </a:r>
            <a:r>
              <a:rPr lang="cs-CZ" dirty="0" smtClean="0"/>
              <a:t>.</a:t>
            </a:r>
          </a:p>
          <a:p>
            <a:r>
              <a:rPr lang="cs-CZ" dirty="0"/>
              <a:t>Průmyslové vlastnictví v jeho nejširším  smyslu je třeba vztahovat nejenom na vlastní předměty průmyslu a obchodu, ale stejně tak i na </a:t>
            </a:r>
            <a:r>
              <a:rPr lang="cs-CZ" dirty="0" smtClean="0"/>
              <a:t>zemědělské </a:t>
            </a:r>
            <a:r>
              <a:rPr lang="cs-CZ" dirty="0"/>
              <a:t>a těžební podnikání a na veškeré zboží, ať již vyráběné nebo přírodní, např. vína, zrniny,  tabák, ovoce, skot, nerosty, minerální vody, pivo, květiny a mouku</a:t>
            </a:r>
            <a:r>
              <a:rPr lang="cs-CZ" dirty="0" smtClean="0"/>
              <a:t>…“</a:t>
            </a:r>
          </a:p>
          <a:p>
            <a:r>
              <a:rPr lang="cs-CZ" dirty="0"/>
              <a:t> souhrn zvláštních </a:t>
            </a:r>
            <a:r>
              <a:rPr lang="cs-CZ" dirty="0" smtClean="0"/>
              <a:t>absolutních </a:t>
            </a:r>
            <a:r>
              <a:rPr lang="cs-CZ" dirty="0"/>
              <a:t>práv k nehmotným statkům průmyslově (tj. opakovaně hospodářsky) využitelným a jejich  právní ochranu“.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6416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Vlastnictví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Právo věcné</a:t>
            </a:r>
          </a:p>
          <a:p>
            <a:r>
              <a:rPr lang="cs-CZ" dirty="0" smtClean="0"/>
              <a:t>Nejdůležitější a základní právo věcné</a:t>
            </a:r>
          </a:p>
          <a:p>
            <a:r>
              <a:rPr lang="cs-CZ" dirty="0" smtClean="0"/>
              <a:t>Je realizací jednoho ze základních lidských práv zabezpečených a chráněných Listinou základních práv a svobod – zde v čl. 11 se prohlašuje, že „ každý má právo vlastnit majetek“. Rovněž Listina v čl. 11 odst. 1 stanoví, že vlastnické právo všech vlastníků má stejný zákonný obsah a ochranu, z čehož plyne, že všichni vlastníci mají stejná práva a povinnosti a poskytuje se jim stejná právní ochrana.</a:t>
            </a:r>
          </a:p>
          <a:p>
            <a:r>
              <a:rPr lang="cs-CZ" dirty="0" smtClean="0"/>
              <a:t>Důležité je, že všichni mají stejnou možnost nabývat vlastnictví</a:t>
            </a:r>
          </a:p>
          <a:p>
            <a:r>
              <a:rPr lang="cs-CZ" dirty="0" smtClean="0"/>
              <a:t>Vlastnické právo kohokoliv požívá stejnou ochranu</a:t>
            </a:r>
          </a:p>
          <a:p>
            <a:r>
              <a:rPr lang="cs-CZ" dirty="0" smtClean="0"/>
              <a:t>Různé chápání předmětu vlastnického práva: Jisté je, že v současném platném právu rozumí  vlastnickým právem  Listina, občanský zákoník jakož i většina zákonů vlastnictví k hmotným předmětům, jakož i k předmětům nehmotným.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10816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Předmětem průmyslového vlastnictví jsou tedy podle tohoto vymezení vynálezy,  užitné vzory, průmyslové vzory, topografie polovodičových obvodů a odrůdy rostlin, dále ochranné  známky, označení původu, zeměpisná označení a obchodní firmy.</a:t>
            </a:r>
          </a:p>
        </p:txBody>
      </p:sp>
    </p:spTree>
    <p:extLst>
      <p:ext uri="{BB962C8B-B14F-4D97-AF65-F5344CB8AC3E}">
        <p14:creationId xmlns:p14="http://schemas.microsoft.com/office/powerpoint/2010/main" val="8703967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Autorské dílo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Autorským dílem se rozumí literární nebo jiné umělecké dílo a dílo vědecké, které je výsledkem  tvůrčí činnosti autora, a je vyjádřeno v jakékoliv objektivně vnímatelné podobě, včetně podoby </a:t>
            </a:r>
            <a:r>
              <a:rPr lang="cs-CZ" dirty="0" smtClean="0"/>
              <a:t>elektronické.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2100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Autorská práva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Autorské právo a práva s ním související, tj. práva výkonných umělců, výrobců zvukových a zvukově  obrazových záznamů, vysílatelů a dále zvláštní právo pořizovatelů databází jsou </a:t>
            </a:r>
            <a:r>
              <a:rPr lang="cs-CZ" i="1" dirty="0"/>
              <a:t>upravena zákonem  č. 121/2000 Sb., o právu autorském</a:t>
            </a:r>
            <a:r>
              <a:rPr lang="cs-CZ" dirty="0"/>
              <a:t>, o právech souvisejících s právem autorským a o změně </a:t>
            </a:r>
            <a:r>
              <a:rPr lang="cs-CZ" dirty="0" smtClean="0"/>
              <a:t>některých </a:t>
            </a:r>
            <a:r>
              <a:rPr lang="cs-CZ" dirty="0"/>
              <a:t>zákonů (autorský zákon), ve znění pozdějších </a:t>
            </a:r>
            <a:r>
              <a:rPr lang="cs-CZ" dirty="0" smtClean="0"/>
              <a:t>předpisů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70859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Principy práva duševního </a:t>
            </a:r>
            <a:r>
              <a:rPr lang="cs-CZ" dirty="0" smtClean="0"/>
              <a:t>vlastnictví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PRINCIP EFEMÉRNÍ MATERIALIZACE - zachycení ideálního předmětu duševního vlastnictví na  „corpus </a:t>
            </a:r>
            <a:r>
              <a:rPr lang="cs-CZ" dirty="0" err="1"/>
              <a:t>mechanicus</a:t>
            </a:r>
            <a:r>
              <a:rPr lang="cs-CZ" dirty="0"/>
              <a:t>“ </a:t>
            </a:r>
            <a:endParaRPr lang="cs-CZ" dirty="0" smtClean="0"/>
          </a:p>
          <a:p>
            <a:r>
              <a:rPr lang="cs-CZ" dirty="0"/>
              <a:t>PRINCIP POTENCIÁLNÍ UBIKVITY - předmět duševního vlastnictví využíván </a:t>
            </a:r>
            <a:r>
              <a:rPr lang="cs-CZ" dirty="0" smtClean="0"/>
              <a:t>kdekoli/kdykoli/kýmkoli </a:t>
            </a:r>
            <a:r>
              <a:rPr lang="cs-CZ" dirty="0"/>
              <a:t>(a to i současně), přičemž nedochází k jeho zužívání </a:t>
            </a:r>
            <a:endParaRPr lang="cs-CZ" dirty="0" smtClean="0"/>
          </a:p>
          <a:p>
            <a:r>
              <a:rPr lang="cs-CZ" dirty="0"/>
              <a:t>PRINCIP TERITORIALITY - ne každé dílo je autorským dílem / ne každý postup je chráněn </a:t>
            </a:r>
            <a:r>
              <a:rPr lang="cs-CZ" dirty="0" smtClean="0"/>
              <a:t>patentem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81570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Systém ochrany průmyslového vlastnictví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Právo ČR a právo EU</a:t>
            </a:r>
          </a:p>
          <a:p>
            <a:r>
              <a:rPr lang="cs-CZ" dirty="0"/>
              <a:t>Úřad průmyslového vlastnictví </a:t>
            </a:r>
          </a:p>
        </p:txBody>
      </p:sp>
    </p:spTree>
    <p:extLst>
      <p:ext uri="{BB962C8B-B14F-4D97-AF65-F5344CB8AC3E}">
        <p14:creationId xmlns:p14="http://schemas.microsoft.com/office/powerpoint/2010/main" val="20772288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Dějiny práva duševního vlastnictví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roce 1990 byl přijat nový zákon o vynálezech, průmyslových  vzorech a zlepšovacích návrzích (tzv. patentový zákon). </a:t>
            </a:r>
            <a:endParaRPr lang="cs-CZ" dirty="0" smtClean="0"/>
          </a:p>
          <a:p>
            <a:r>
              <a:rPr lang="cs-CZ" dirty="0"/>
              <a:t>Tento zákon upravil mimo jiné podmínky  </a:t>
            </a:r>
            <a:r>
              <a:rPr lang="cs-CZ" dirty="0" err="1"/>
              <a:t>patentovatelnosti</a:t>
            </a:r>
            <a:r>
              <a:rPr lang="cs-CZ" dirty="0"/>
              <a:t> vynálezu a dobu a účinky ochrany ve shodě s analogickými zákonnými normami  zemí Evropské unie</a:t>
            </a:r>
            <a:r>
              <a:rPr lang="cs-CZ" dirty="0" smtClean="0"/>
              <a:t>.</a:t>
            </a:r>
          </a:p>
          <a:p>
            <a:r>
              <a:rPr lang="pl-PL" dirty="0"/>
              <a:t>zákon o ochranných známkách z roku </a:t>
            </a:r>
            <a:r>
              <a:rPr lang="pl-PL" dirty="0" smtClean="0"/>
              <a:t>1995</a:t>
            </a:r>
          </a:p>
          <a:p>
            <a:r>
              <a:rPr lang="cs-CZ" dirty="0"/>
              <a:t>2000 </a:t>
            </a:r>
            <a:r>
              <a:rPr lang="cs-CZ" dirty="0" smtClean="0"/>
              <a:t>novelizace </a:t>
            </a:r>
            <a:r>
              <a:rPr lang="cs-CZ" dirty="0"/>
              <a:t>patentového </a:t>
            </a:r>
            <a:r>
              <a:rPr lang="cs-CZ" dirty="0" smtClean="0"/>
              <a:t>zákona</a:t>
            </a:r>
          </a:p>
          <a:p>
            <a:r>
              <a:rPr lang="cs-CZ" dirty="0"/>
              <a:t>2000 zákon o průmyslových vzorech a zákon o ochraně </a:t>
            </a:r>
            <a:r>
              <a:rPr lang="cs-CZ" dirty="0" smtClean="0"/>
              <a:t>biotechnologických </a:t>
            </a:r>
            <a:r>
              <a:rPr lang="cs-CZ" dirty="0"/>
              <a:t>vynálezů.</a:t>
            </a:r>
          </a:p>
        </p:txBody>
      </p:sp>
    </p:spTree>
    <p:extLst>
      <p:ext uri="{BB962C8B-B14F-4D97-AF65-F5344CB8AC3E}">
        <p14:creationId xmlns:p14="http://schemas.microsoft.com/office/powerpoint/2010/main" val="5482875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Dějiny práva duševního vlastnictví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Úřad průmyslového vlastnictví (ÚPV) zajišťuje rozhodování o poskytování ochrany na vynálezy,  průmyslové vzory, užitné vzory, topografie polovodičových výrobků, ochranné známky </a:t>
            </a:r>
            <a:r>
              <a:rPr lang="cs-CZ"/>
              <a:t>a </a:t>
            </a:r>
            <a:r>
              <a:rPr lang="cs-CZ" smtClean="0"/>
              <a:t>označení </a:t>
            </a:r>
            <a:r>
              <a:rPr lang="cs-CZ" dirty="0"/>
              <a:t>původu výrobků. </a:t>
            </a:r>
            <a:endParaRPr lang="cs-CZ" dirty="0" smtClean="0"/>
          </a:p>
          <a:p>
            <a:r>
              <a:rPr lang="cs-CZ" dirty="0"/>
              <a:t>Ministerstvo kultury a jím delegovaní kolektivní správci (Ochranný svaz autorský OSA, </a:t>
            </a:r>
            <a:r>
              <a:rPr lang="cs-CZ" dirty="0" smtClean="0"/>
              <a:t>Divadelní </a:t>
            </a:r>
            <a:r>
              <a:rPr lang="cs-CZ" dirty="0"/>
              <a:t>a literární agentura DILIA aj.) mají v gesci ochranu autorských děl a dalších předmětů  spadajících do působnosti autorského zákona </a:t>
            </a:r>
          </a:p>
        </p:txBody>
      </p:sp>
    </p:spTree>
    <p:extLst>
      <p:ext uri="{BB962C8B-B14F-4D97-AF65-F5344CB8AC3E}">
        <p14:creationId xmlns:p14="http://schemas.microsoft.com/office/powerpoint/2010/main" val="1281171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Vlastnictví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označuje určitý vztah osoby, respektive jiného subjektu práva k věci, právu nebo jiné hodnotě.</a:t>
            </a:r>
          </a:p>
          <a:p>
            <a:r>
              <a:rPr lang="cs-CZ" dirty="0" smtClean="0"/>
              <a:t>vlastnictvím </a:t>
            </a:r>
            <a:r>
              <a:rPr lang="cs-CZ" dirty="0"/>
              <a:t>je myšlen často také objekt tohoto vztahu </a:t>
            </a:r>
            <a:r>
              <a:rPr lang="cs-CZ" dirty="0" smtClean="0"/>
              <a:t>(ve </a:t>
            </a:r>
            <a:r>
              <a:rPr lang="cs-CZ" dirty="0"/>
              <a:t>smyslu majetek</a:t>
            </a:r>
            <a:r>
              <a:rPr lang="cs-CZ" dirty="0" smtClean="0"/>
              <a:t>)</a:t>
            </a:r>
          </a:p>
          <a:p>
            <a:r>
              <a:rPr lang="cs-CZ" dirty="0" smtClean="0"/>
              <a:t>pojem </a:t>
            </a:r>
            <a:r>
              <a:rPr lang="cs-CZ" dirty="0"/>
              <a:t>majetek je použit i ve </a:t>
            </a:r>
            <a:r>
              <a:rPr lang="cs-CZ" dirty="0" smtClean="0"/>
              <a:t>spojení </a:t>
            </a:r>
            <a:r>
              <a:rPr lang="cs-CZ" dirty="0"/>
              <a:t>s pojmem duševního </a:t>
            </a:r>
            <a:r>
              <a:rPr lang="cs-CZ" dirty="0" smtClean="0"/>
              <a:t>vlastnictví.</a:t>
            </a:r>
          </a:p>
          <a:p>
            <a:r>
              <a:rPr lang="cs-CZ" dirty="0" smtClean="0"/>
              <a:t>Vlastnické </a:t>
            </a:r>
            <a:r>
              <a:rPr lang="cs-CZ" dirty="0"/>
              <a:t>právo je právem </a:t>
            </a:r>
            <a:r>
              <a:rPr lang="cs-CZ" dirty="0" smtClean="0"/>
              <a:t>absolutním</a:t>
            </a:r>
          </a:p>
          <a:p>
            <a:r>
              <a:rPr lang="cs-CZ" dirty="0" smtClean="0"/>
              <a:t>Absolutní právo znamená, že působí </a:t>
            </a:r>
            <a:r>
              <a:rPr lang="cs-CZ" dirty="0" err="1" smtClean="0"/>
              <a:t>erga</a:t>
            </a:r>
            <a:r>
              <a:rPr lang="cs-CZ" dirty="0" smtClean="0"/>
              <a:t> </a:t>
            </a:r>
            <a:r>
              <a:rPr lang="cs-CZ" dirty="0" err="1" smtClean="0"/>
              <a:t>omnes</a:t>
            </a:r>
            <a:r>
              <a:rPr lang="cs-CZ" dirty="0"/>
              <a:t> </a:t>
            </a:r>
            <a:r>
              <a:rPr lang="cs-CZ" dirty="0" smtClean="0"/>
              <a:t>(proti všem), lze je tedy uplatnit vůči každému</a:t>
            </a:r>
          </a:p>
          <a:p>
            <a:r>
              <a:rPr lang="cs-CZ" dirty="0" smtClean="0"/>
              <a:t>Je chráněno věcnými žalobami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4867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Vlastnictví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ovinností </a:t>
            </a:r>
            <a:r>
              <a:rPr lang="cs-CZ" dirty="0"/>
              <a:t>odpovídající absolutnímu právu je zdržet se rušení práva. </a:t>
            </a:r>
            <a:endParaRPr lang="cs-CZ" dirty="0" smtClean="0"/>
          </a:p>
          <a:p>
            <a:r>
              <a:rPr lang="cs-CZ" dirty="0" smtClean="0"/>
              <a:t>Typické </a:t>
            </a:r>
            <a:r>
              <a:rPr lang="cs-CZ" dirty="0"/>
              <a:t>pro vlastnictví je, že užívat je  a jím </a:t>
            </a:r>
            <a:r>
              <a:rPr lang="cs-CZ" dirty="0" smtClean="0"/>
              <a:t>disponovat </a:t>
            </a:r>
            <a:r>
              <a:rPr lang="cs-CZ" dirty="0"/>
              <a:t>může výhradně vlastník a zároveň jako jediná osoba může dát souhlas, aby předmět jeho vlastnictví užívala nebo tímto předmětem disponovala jiná osoba. </a:t>
            </a:r>
            <a:endParaRPr lang="cs-CZ" dirty="0" smtClean="0"/>
          </a:p>
          <a:p>
            <a:r>
              <a:rPr lang="cs-CZ" dirty="0"/>
              <a:t>V určitých případech může být výkon vlastnického práva ze zákona omezen, případně může být omezen rozhodnutím státního orgánu, který se však musí opírat o zákonné ustanovení</a:t>
            </a:r>
            <a:r>
              <a:rPr lang="cs-CZ" dirty="0" smtClean="0"/>
              <a:t>.</a:t>
            </a:r>
          </a:p>
          <a:p>
            <a:r>
              <a:rPr lang="cs-CZ" dirty="0" smtClean="0"/>
              <a:t>Vyvlastnění, zástavní právo, věcné břemeno, nájemní práva atd.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3375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Druhy vlastnictví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vlastnictví </a:t>
            </a:r>
            <a:r>
              <a:rPr lang="cs-CZ" dirty="0"/>
              <a:t>k věcem movitým</a:t>
            </a:r>
          </a:p>
          <a:p>
            <a:r>
              <a:rPr lang="cs-CZ" dirty="0"/>
              <a:t>v</a:t>
            </a:r>
            <a:r>
              <a:rPr lang="cs-CZ" dirty="0" smtClean="0"/>
              <a:t>lastnictví </a:t>
            </a:r>
            <a:r>
              <a:rPr lang="cs-CZ" dirty="0"/>
              <a:t>k věcem nemovitým</a:t>
            </a:r>
          </a:p>
          <a:p>
            <a:r>
              <a:rPr lang="cs-CZ" dirty="0"/>
              <a:t>d</a:t>
            </a:r>
            <a:r>
              <a:rPr lang="cs-CZ" dirty="0" smtClean="0"/>
              <a:t>uševní </a:t>
            </a:r>
            <a:r>
              <a:rPr lang="cs-CZ" dirty="0"/>
              <a:t>vlastnictví</a:t>
            </a:r>
          </a:p>
          <a:p>
            <a:r>
              <a:rPr lang="cs-CZ" dirty="0" smtClean="0"/>
              <a:t>předmětem </a:t>
            </a:r>
            <a:r>
              <a:rPr lang="cs-CZ" dirty="0"/>
              <a:t>duševního vlastnictví nejsou věci, ale nehmotné </a:t>
            </a:r>
            <a:r>
              <a:rPr lang="cs-CZ" dirty="0" smtClean="0"/>
              <a:t>statky</a:t>
            </a:r>
            <a:endParaRPr lang="cs-CZ" dirty="0"/>
          </a:p>
          <a:p>
            <a:r>
              <a:rPr lang="cs-CZ" dirty="0" smtClean="0"/>
              <a:t>duševní </a:t>
            </a:r>
            <a:r>
              <a:rPr lang="cs-CZ" dirty="0"/>
              <a:t>vlastnictví představuje souhrn práv k autorským dílům, jako individuálně ztvárněným výsledkům tvůrčí činnosti a k příbuzným nehmotným statkům (zvukové záznamy, televizní a rozhlasové pořady a výkon umělců</a:t>
            </a:r>
            <a:r>
              <a:rPr lang="cs-CZ" dirty="0" smtClean="0"/>
              <a:t>)</a:t>
            </a:r>
          </a:p>
          <a:p>
            <a:r>
              <a:rPr lang="cs-CZ" dirty="0" smtClean="0"/>
              <a:t>Ochrana autorských práv k písním před rokem 89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1046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World</a:t>
            </a:r>
            <a:r>
              <a:rPr lang="cs-CZ" dirty="0"/>
              <a:t> </a:t>
            </a:r>
            <a:r>
              <a:rPr lang="cs-CZ" dirty="0" err="1"/>
              <a:t>Intellectual</a:t>
            </a:r>
            <a:r>
              <a:rPr lang="cs-CZ" dirty="0"/>
              <a:t> </a:t>
            </a:r>
            <a:r>
              <a:rPr lang="cs-CZ" dirty="0" err="1"/>
              <a:t>Property</a:t>
            </a:r>
            <a:r>
              <a:rPr lang="cs-CZ" dirty="0"/>
              <a:t> </a:t>
            </a:r>
            <a:r>
              <a:rPr lang="cs-CZ" dirty="0" err="1"/>
              <a:t>Organization</a:t>
            </a:r>
            <a:r>
              <a:rPr lang="cs-CZ" dirty="0"/>
              <a:t> (WIPO) – Světová organizace duševního vlastnictví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Světová organizace duševního vlastnictví je organizace OSN, založená v roce 1967 Úmluvou o zřízení Světové organizace duševního vlastnictví. </a:t>
            </a:r>
            <a:endParaRPr lang="cs-CZ" dirty="0" smtClean="0"/>
          </a:p>
          <a:p>
            <a:r>
              <a:rPr lang="cs-CZ" dirty="0"/>
              <a:t>Vykonává dozor v oblasti ochrany autorských práv a dalších práv duševního </a:t>
            </a:r>
            <a:r>
              <a:rPr lang="cs-CZ" dirty="0" smtClean="0"/>
              <a:t>vlastnictví</a:t>
            </a:r>
          </a:p>
          <a:p>
            <a:r>
              <a:rPr lang="pl-PL" dirty="0"/>
              <a:t>Sídlem organizace je Ženeva, </a:t>
            </a:r>
            <a:r>
              <a:rPr lang="pl-PL" dirty="0" smtClean="0"/>
              <a:t>Švýcarsko</a:t>
            </a:r>
          </a:p>
          <a:p>
            <a:r>
              <a:rPr lang="cs-CZ" dirty="0"/>
              <a:t>V současnosti je členem WIPO 193 </a:t>
            </a:r>
            <a:r>
              <a:rPr lang="cs-CZ" dirty="0" smtClean="0"/>
              <a:t>států.</a:t>
            </a:r>
          </a:p>
          <a:p>
            <a:r>
              <a:rPr lang="cs-CZ" dirty="0"/>
              <a:t>Jejím hlavním strategickým cílem je vytvářet, udržovat a zpřístupňovat veřejnosti mezinárodní systém ochrany duševního vlastnictví, podporovat inovaci, kreativitu, vědecký výzkum a tím stimulovat ekonomický rozvoj ve světě</a:t>
            </a:r>
          </a:p>
        </p:txBody>
      </p:sp>
    </p:spTree>
    <p:extLst>
      <p:ext uri="{BB962C8B-B14F-4D97-AF65-F5344CB8AC3E}">
        <p14:creationId xmlns:p14="http://schemas.microsoft.com/office/powerpoint/2010/main" val="1615866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3644" y="835223"/>
            <a:ext cx="6470605" cy="463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090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World</a:t>
            </a:r>
            <a:r>
              <a:rPr lang="cs-CZ" dirty="0"/>
              <a:t> </a:t>
            </a:r>
            <a:r>
              <a:rPr lang="cs-CZ" dirty="0" err="1"/>
              <a:t>Intellectual</a:t>
            </a:r>
            <a:r>
              <a:rPr lang="cs-CZ" dirty="0"/>
              <a:t> </a:t>
            </a:r>
            <a:r>
              <a:rPr lang="cs-CZ" dirty="0" err="1"/>
              <a:t>Property</a:t>
            </a:r>
            <a:r>
              <a:rPr lang="cs-CZ" dirty="0"/>
              <a:t> </a:t>
            </a:r>
            <a:r>
              <a:rPr lang="cs-CZ" dirty="0" err="1"/>
              <a:t>Organization</a:t>
            </a:r>
            <a:r>
              <a:rPr lang="cs-CZ" dirty="0"/>
              <a:t> (WIPO) – Světová organizace duševního vlastnictví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Tato organizace se snaží prostřednictvím spolupráce s vládami jednotlivých členských států, mezivládními organizacemi a s partnery ze soukromého sektoru vytvářet tlak na posilování práv duševního vlastnictví a tím zlepšovat povědomí o těchto právech na území všech členských a spolupracujících </a:t>
            </a:r>
            <a:r>
              <a:rPr lang="cs-CZ" dirty="0" smtClean="0"/>
              <a:t>států</a:t>
            </a:r>
          </a:p>
          <a:p>
            <a:r>
              <a:rPr lang="cs-CZ" dirty="0"/>
              <a:t>Důležitou součástí její činnosti je i činnost normalizační pro oblast průmyslově právních </a:t>
            </a:r>
            <a:r>
              <a:rPr lang="cs-CZ" dirty="0" smtClean="0"/>
              <a:t>informací</a:t>
            </a:r>
          </a:p>
          <a:p>
            <a:r>
              <a:rPr lang="cs-CZ" dirty="0"/>
              <a:t>Členy Světové organizace duševního vlastnictví se mohou kromě jednotlivých států stát i organizace.</a:t>
            </a:r>
          </a:p>
        </p:txBody>
      </p:sp>
    </p:spTree>
    <p:extLst>
      <p:ext uri="{BB962C8B-B14F-4D97-AF65-F5344CB8AC3E}">
        <p14:creationId xmlns:p14="http://schemas.microsoft.com/office/powerpoint/2010/main" val="809266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World</a:t>
            </a:r>
            <a:r>
              <a:rPr lang="cs-CZ" dirty="0"/>
              <a:t> </a:t>
            </a:r>
            <a:r>
              <a:rPr lang="cs-CZ" dirty="0" err="1"/>
              <a:t>Intellectual</a:t>
            </a:r>
            <a:r>
              <a:rPr lang="cs-CZ" dirty="0"/>
              <a:t> </a:t>
            </a:r>
            <a:r>
              <a:rPr lang="cs-CZ" dirty="0" err="1"/>
              <a:t>Property</a:t>
            </a:r>
            <a:r>
              <a:rPr lang="cs-CZ" dirty="0"/>
              <a:t> </a:t>
            </a:r>
            <a:r>
              <a:rPr lang="cs-CZ" dirty="0" err="1"/>
              <a:t>Organization</a:t>
            </a:r>
            <a:r>
              <a:rPr lang="cs-CZ" dirty="0"/>
              <a:t> (WIPO) – Světová organizace duševního vlastnictví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Úmluva o zřízení Světové organizace duševního vlastnictví byla podepsána dne 14. července 1967 ve Stockholmu. Česká republika je členem WIPO od 1.1.1993 (bývalá ČSSR byla členem již od 22. prosince 1970</a:t>
            </a:r>
            <a:r>
              <a:rPr lang="cs-CZ" dirty="0" smtClean="0"/>
              <a:t>).</a:t>
            </a:r>
          </a:p>
          <a:p>
            <a:r>
              <a:rPr lang="cs-CZ" dirty="0"/>
              <a:t>Úmluva o zřízení WIPO je mezinárodní úmluvou všeobecné povahy, týkající se celého rozsahu duševního vlastnictví, respektující samostatnost Bernské unie a Pařížské </a:t>
            </a:r>
            <a:r>
              <a:rPr lang="cs-CZ" dirty="0" smtClean="0"/>
              <a:t>unie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594626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4492</TotalTime>
  <Words>1802</Words>
  <Application>Microsoft Office PowerPoint</Application>
  <PresentationFormat>Širokoúhlá obrazovka</PresentationFormat>
  <Paragraphs>100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Motiv Office</vt:lpstr>
      <vt:lpstr>Právo duševního vlastnictví</vt:lpstr>
      <vt:lpstr>Vlastnictví</vt:lpstr>
      <vt:lpstr>Vlastnictví</vt:lpstr>
      <vt:lpstr>Vlastnictví</vt:lpstr>
      <vt:lpstr>Druhy vlastnictví</vt:lpstr>
      <vt:lpstr>World Intellectual Property Organization (WIPO) – Světová organizace duševního vlastnictví </vt:lpstr>
      <vt:lpstr>Prezentace aplikace PowerPoint</vt:lpstr>
      <vt:lpstr>World Intellectual Property Organization (WIPO) – Světová organizace duševního vlastnictví</vt:lpstr>
      <vt:lpstr>World Intellectual Property Organization (WIPO) – Světová organizace duševního vlastnictví </vt:lpstr>
      <vt:lpstr>Povaha práv</vt:lpstr>
      <vt:lpstr>Teritoriální výlučnost</vt:lpstr>
      <vt:lpstr>Práva k duševnímu vlastnictví</vt:lpstr>
      <vt:lpstr>Terminologie duševního vlastnictví</vt:lpstr>
      <vt:lpstr>Definice v širším smyslu: </vt:lpstr>
      <vt:lpstr>Definice v užším smyslu</vt:lpstr>
      <vt:lpstr>Jiná definice: </vt:lpstr>
      <vt:lpstr>Konvence Světové organizace duševního vlastnictví  </vt:lpstr>
      <vt:lpstr>Práva k duševnímu vlastnictví</vt:lpstr>
      <vt:lpstr>Průmyslové vlastnictví </vt:lpstr>
      <vt:lpstr>  </vt:lpstr>
      <vt:lpstr>Autorské dílo </vt:lpstr>
      <vt:lpstr>Autorská práva </vt:lpstr>
      <vt:lpstr>Principy práva duševního vlastnictví</vt:lpstr>
      <vt:lpstr>Systém ochrany průmyslového vlastnictví</vt:lpstr>
      <vt:lpstr>Dějiny práva duševního vlastnictví </vt:lpstr>
      <vt:lpstr>Dějiny práva duševního vlastnictví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Právo duševního vlastnictví</dc:title>
  <dc:creator>novos</dc:creator>
  <cp:lastModifiedBy>Účet Microsoft</cp:lastModifiedBy>
  <cp:revision>45</cp:revision>
  <dcterms:created xsi:type="dcterms:W3CDTF">2021-01-27T08:39:17Z</dcterms:created>
  <dcterms:modified xsi:type="dcterms:W3CDTF">2022-10-18T07:43:02Z</dcterms:modified>
</cp:coreProperties>
</file>