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98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81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94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00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07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34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14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1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27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6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91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F355-5A48-401F-B3D4-420C73F79255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2A6BE-5F3C-4D91-A585-E3E477712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3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Právo označení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zeměpisného a tradičního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původu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8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Definování základných pojmů</a:t>
            </a:r>
            <a:br>
              <a:rPr lang="cs-CZ" dirty="0" smtClean="0">
                <a:solidFill>
                  <a:schemeClr val="accent6"/>
                </a:solidFill>
              </a:rPr>
            </a:b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Označení původu a zeměpisná označení jsou důležitým prostředkem ochrany kvality, jakosti a pověsti produktů pocházejících z určitého území či oblasti. Celá řada potravinářských, zemědělských a dalších produktů má u spotřebitelů dobrou pověst, či spotřebitel ví, že se za určitým označením schovává jistá kvalita nebo požadované vlastnosti daného produktu.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08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Označení </a:t>
            </a:r>
            <a:r>
              <a:rPr lang="cs-CZ" dirty="0" smtClean="0">
                <a:solidFill>
                  <a:schemeClr val="accent6"/>
                </a:solidFill>
              </a:rPr>
              <a:t>původu </a:t>
            </a:r>
            <a:r>
              <a:rPr lang="cs-CZ" dirty="0" smtClean="0">
                <a:solidFill>
                  <a:schemeClr val="accent6"/>
                </a:solidFill>
              </a:rPr>
              <a:t>vs. </a:t>
            </a:r>
            <a:r>
              <a:rPr lang="cs-CZ" dirty="0">
                <a:solidFill>
                  <a:schemeClr val="accent6"/>
                </a:solidFill>
              </a:rPr>
              <a:t>z</a:t>
            </a:r>
            <a:r>
              <a:rPr lang="cs-CZ" dirty="0" smtClean="0">
                <a:solidFill>
                  <a:schemeClr val="accent6"/>
                </a:solidFill>
              </a:rPr>
              <a:t>eměpisné označení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Označením původu</a:t>
            </a:r>
            <a:r>
              <a:rPr lang="cs-CZ" dirty="0" smtClean="0"/>
              <a:t> je název oblasti, určitého místa nebo země používaný k označení zboží pocházejícího z tohoto území, jestliže kvalita nebo vlastnosti tohoto zboží jsou výlučně nebo převážně dány zvláštním zeměpisným prostředím s jeho charakteristickými přírodními a lidskými faktory a jestliže výroba, zpracování a příprava takového zboží probíhá ve vymezeném území; za označení  původu pro zemědělské výrobky nebo potraviny jsou pokládána i tradiční zeměpisná nebo nezeměpisná označení pro zboží pocházející z vymezeného území, splňuje-li takové zboží ostatní podmínky podle tohoto ustanovení.</a:t>
            </a:r>
          </a:p>
          <a:p>
            <a:pPr marL="0" indent="0">
              <a:buNone/>
            </a:pPr>
            <a:r>
              <a:rPr lang="cs-CZ" u="sng" dirty="0" smtClean="0"/>
              <a:t>Zeměpisným označením</a:t>
            </a:r>
            <a:r>
              <a:rPr lang="cs-CZ" dirty="0" smtClean="0"/>
              <a:t> je název území používaný k označení zboží pocházejícího z tohoto území, jestliže toto zboží má určitou kvalitu, pověst nebo jiné vlastnosti, které lze přičíst tomuto </a:t>
            </a:r>
            <a:r>
              <a:rPr lang="cs-CZ" dirty="0" err="1" smtClean="0"/>
              <a:t>zeměpisnému</a:t>
            </a:r>
            <a:r>
              <a:rPr lang="cs-CZ" dirty="0" smtClean="0"/>
              <a:t> původu, a jestliže výroba nebo zpracování anebo příprava takového zboží probíhá ve </a:t>
            </a:r>
            <a:r>
              <a:rPr lang="cs-CZ" dirty="0" err="1" smtClean="0"/>
              <a:t>vymezeném</a:t>
            </a:r>
            <a:r>
              <a:rPr lang="cs-CZ" dirty="0" smtClean="0"/>
              <a:t> územ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40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Označení původu</a:t>
            </a:r>
            <a:endParaRPr lang="cs-CZ" dirty="0">
              <a:solidFill>
                <a:srgbClr val="92D05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5164" y="1690688"/>
            <a:ext cx="2143125" cy="214312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597236" y="207948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Všestarská cibule, (specifikace)</a:t>
            </a:r>
          </a:p>
          <a:p>
            <a:r>
              <a:rPr lang="cs-CZ" dirty="0" err="1"/>
              <a:t>Chamomilla</a:t>
            </a:r>
            <a:r>
              <a:rPr lang="cs-CZ" dirty="0"/>
              <a:t> bohemika, (specifikace)</a:t>
            </a:r>
          </a:p>
          <a:p>
            <a:r>
              <a:rPr lang="cs-CZ" dirty="0"/>
              <a:t>Český kmín, (specifikace)</a:t>
            </a:r>
          </a:p>
          <a:p>
            <a:r>
              <a:rPr lang="cs-CZ" dirty="0" err="1"/>
              <a:t>Nošovické</a:t>
            </a:r>
            <a:r>
              <a:rPr lang="cs-CZ" dirty="0"/>
              <a:t> kysané zelí, (specifikace)</a:t>
            </a:r>
          </a:p>
          <a:p>
            <a:r>
              <a:rPr lang="cs-CZ" dirty="0"/>
              <a:t>Pohořelický kapr, (specifikace)</a:t>
            </a:r>
          </a:p>
          <a:p>
            <a:r>
              <a:rPr lang="cs-CZ" dirty="0"/>
              <a:t>Žatecký chmel. (specifikace)</a:t>
            </a:r>
          </a:p>
        </p:txBody>
      </p:sp>
    </p:spTree>
    <p:extLst>
      <p:ext uri="{BB962C8B-B14F-4D97-AF65-F5344CB8AC3E}">
        <p14:creationId xmlns:p14="http://schemas.microsoft.com/office/powerpoint/2010/main" val="405467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Zeměpisné označení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Olomoucké tvarůžky, (specifikace)</a:t>
            </a:r>
          </a:p>
          <a:p>
            <a:r>
              <a:rPr lang="cs-CZ" dirty="0"/>
              <a:t>Jihočeská Zlatá Niva, (specifikace)</a:t>
            </a:r>
          </a:p>
          <a:p>
            <a:r>
              <a:rPr lang="cs-CZ" dirty="0"/>
              <a:t>Jihočeská Niva, (specifikace)</a:t>
            </a:r>
          </a:p>
          <a:p>
            <a:r>
              <a:rPr lang="cs-CZ" dirty="0"/>
              <a:t>Černá Hora, (specifikace)</a:t>
            </a:r>
          </a:p>
          <a:p>
            <a:r>
              <a:rPr lang="cs-CZ" dirty="0"/>
              <a:t>Březnický ležák, (specifikace)</a:t>
            </a:r>
          </a:p>
          <a:p>
            <a:r>
              <a:rPr lang="cs-CZ" dirty="0"/>
              <a:t>Brněnské pivo/Starobrněnské pivo, (specifikace)</a:t>
            </a:r>
          </a:p>
          <a:p>
            <a:r>
              <a:rPr lang="cs-CZ" dirty="0"/>
              <a:t>Mariánskolázeňské oplatky, (specifikace)</a:t>
            </a:r>
          </a:p>
        </p:txBody>
      </p:sp>
    </p:spTree>
    <p:extLst>
      <p:ext uri="{BB962C8B-B14F-4D97-AF65-F5344CB8AC3E}">
        <p14:creationId xmlns:p14="http://schemas.microsoft.com/office/powerpoint/2010/main" val="328731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Označení produktu vs. zeměpisné označení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Rozdíl mezi pojmy zeměpisná označení a označení původu spočívá v podstatě v intenzitě vazby mezi vlastnostmi zboží a jeho zeměpisným původem. </a:t>
            </a:r>
          </a:p>
          <a:p>
            <a:pPr marL="0" indent="0">
              <a:buNone/>
            </a:pPr>
            <a:r>
              <a:rPr lang="cs-CZ" dirty="0" smtClean="0"/>
              <a:t>Aby byla určitému výrobku poskytnuta ochrana v režimu označení původu, musí vykazovat určitou kvalitu či vlastnosti dané výlučně nebo převážně specifickým zeměpisným prostředím. U zeměpisných označení je tato vazba poněkud slabší. K přiznání ochrany výrobku v rámci institutu zeměpisného označení postačí, že kvalitu nebo </a:t>
            </a:r>
            <a:r>
              <a:rPr lang="cs-CZ" smtClean="0"/>
              <a:t>jiné vlastnosti </a:t>
            </a:r>
            <a:r>
              <a:rPr lang="cs-CZ" dirty="0" smtClean="0"/>
              <a:t>zboží lze přičíst jeho zeměpisnému původu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4678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366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Právo označení  zeměpisného a tradičního  původu</vt:lpstr>
      <vt:lpstr>Definování základných pojmů </vt:lpstr>
      <vt:lpstr>Označení původu vs. zeměpisné označení</vt:lpstr>
      <vt:lpstr>Označení původu</vt:lpstr>
      <vt:lpstr>Zeměpisné označení</vt:lpstr>
      <vt:lpstr>Označení produktu vs. zeměpisné označení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označení  zeměpisného a tradičního  původu</dc:title>
  <dc:creator>Účet Microsoft</dc:creator>
  <cp:lastModifiedBy>Účet Microsoft</cp:lastModifiedBy>
  <cp:revision>5</cp:revision>
  <dcterms:created xsi:type="dcterms:W3CDTF">2022-10-31T13:14:28Z</dcterms:created>
  <dcterms:modified xsi:type="dcterms:W3CDTF">2022-11-03T07:57:10Z</dcterms:modified>
</cp:coreProperties>
</file>