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presProps.xml" ContentType="application/vnd.openxmlformats-officedocument.presentationml.presPro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EC1C5640-78DD-43C9-9B21-DD211AD051A2}" type="slidenum">
              <a:t>&lt;#&gt;</a:t>
            </a:fld>
          </a:p>
        </p:txBody>
      </p:sp>
      <p:sp>
        <p:nvSpPr>
          <p:cNvPr id="4" name="PlaceHolder 3"/>
          <p:cNvSpPr>
            <a:spLocks noGrp="1"/>
          </p:cNvSpPr>
          <p:nvPr>
            <p:ph type="dt" idx="1"/>
          </p:nvPr>
        </p:nvSpPr>
        <p:spPr/>
        <p:txBody>
          <a:bodyPr/>
          <a:p>
            <a:r>
              <a:rPr lang="cs-CZ"/>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27"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8"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0026107B-32F6-4B04-A189-83C4967384C3}"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0"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1"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2"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3"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E0DA196B-9316-40D7-B963-827E14D0EAA3}" type="slidenum">
              <a:t>&lt;#&gt;</a:t>
            </a:fld>
          </a:p>
        </p:txBody>
      </p:sp>
      <p:sp>
        <p:nvSpPr>
          <p:cNvPr id="9" name="PlaceHolder 8"/>
          <p:cNvSpPr>
            <a:spLocks noGrp="1"/>
          </p:cNvSpPr>
          <p:nvPr>
            <p:ph type="dt" idx="1"/>
          </p:nvPr>
        </p:nvSpPr>
        <p:spPr/>
        <p:txBody>
          <a:bodyPr/>
          <a:p>
            <a:r>
              <a:rPr lang="cs-CZ"/>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5"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6"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7"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8"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9"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0"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0A076A0A-FF0A-40E6-9F9E-30701838D65E}" type="slidenum">
              <a:t>&lt;#&gt;</a:t>
            </a:fld>
          </a:p>
        </p:txBody>
      </p:sp>
      <p:sp>
        <p:nvSpPr>
          <p:cNvPr id="11" name="PlaceHolder 10"/>
          <p:cNvSpPr>
            <a:spLocks noGrp="1"/>
          </p:cNvSpPr>
          <p:nvPr>
            <p:ph type="dt" idx="1"/>
          </p:nvPr>
        </p:nvSpPr>
        <p:spPr/>
        <p:txBody>
          <a:bodyPr/>
          <a:p>
            <a:r>
              <a:rPr lang="cs-CZ"/>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28AC79E0-586A-4AFC-A551-D1F12BF9F0DB}" type="slidenum">
              <a:t>&lt;#&gt;</a:t>
            </a:fld>
          </a:p>
        </p:txBody>
      </p:sp>
      <p:sp>
        <p:nvSpPr>
          <p:cNvPr id="4" name="PlaceHolder 3"/>
          <p:cNvSpPr>
            <a:spLocks noGrp="1"/>
          </p:cNvSpPr>
          <p:nvPr>
            <p:ph type="dt" idx="4"/>
          </p:nvPr>
        </p:nvSpPr>
        <p:spPr/>
        <p:txBody>
          <a:bodyPr/>
          <a:p>
            <a:r>
              <a:rPr lang="cs-CZ"/>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1DAF047E-07CD-4F7F-9930-CE421AE3F3DE}"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49"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0045A82F-CBEE-4AB2-A8FB-524F0A75ED92}"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51"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2"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A1C99E83-A5BA-4FED-AC20-CDF224875600}"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BA4372A6-0E72-444F-8422-37E18C3D7391}"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C77EB9D4-DC3A-4461-B49A-261E3C05385B}"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56"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7"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8"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FDEF7260-E8C2-40BB-AFC5-CE39D7A4310B}"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61D9D455-2AB9-4A44-A8A2-D0F1DC5A7EFB}"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0"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1"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2"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DACE47EB-764F-4E2B-A6D9-E51EC0172E4B}"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4"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5"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6"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0CEDD355-ECCF-4440-A64D-3EAD19B55BBC}"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8"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9"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AA3CD359-C669-431F-B17B-5899465A95F0}"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71"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2"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3"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4"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FB8F888F-FAD0-4251-BD99-F5B04A57F66E}" type="slidenum">
              <a:t>&lt;#&gt;</a:t>
            </a:fld>
          </a:p>
        </p:txBody>
      </p:sp>
      <p:sp>
        <p:nvSpPr>
          <p:cNvPr id="9" name="PlaceHolder 8"/>
          <p:cNvSpPr>
            <a:spLocks noGrp="1"/>
          </p:cNvSpPr>
          <p:nvPr>
            <p:ph type="dt" idx="4"/>
          </p:nvPr>
        </p:nvSpPr>
        <p:spPr/>
        <p:txBody>
          <a:bodyPr/>
          <a:p>
            <a:r>
              <a:rPr lang="cs-CZ"/>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76"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7"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8"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9"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80"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81"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2B0998A6-5F4C-427E-A00F-577F7E8D30BD}" type="slidenum">
              <a:t>&lt;#&gt;</a:t>
            </a:fld>
          </a:p>
        </p:txBody>
      </p:sp>
      <p:sp>
        <p:nvSpPr>
          <p:cNvPr id="11" name="PlaceHolder 10"/>
          <p:cNvSpPr>
            <a:spLocks noGrp="1"/>
          </p:cNvSpPr>
          <p:nvPr>
            <p:ph type="dt" idx="4"/>
          </p:nvPr>
        </p:nvSpPr>
        <p:spPr/>
        <p:txBody>
          <a:bodyPr/>
          <a:p>
            <a:r>
              <a:rPr lang="cs-CZ"/>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FE4F0037-7602-4203-B730-6675EB2ECA86}" type="slidenum">
              <a:t>&lt;#&gt;</a:t>
            </a:fld>
          </a:p>
        </p:txBody>
      </p:sp>
      <p:sp>
        <p:nvSpPr>
          <p:cNvPr id="4" name="PlaceHolder 3"/>
          <p:cNvSpPr>
            <a:spLocks noGrp="1"/>
          </p:cNvSpPr>
          <p:nvPr>
            <p:ph type="dt" idx="7"/>
          </p:nvPr>
        </p:nvSpPr>
        <p:spPr/>
        <p:txBody>
          <a:bodyPr/>
          <a:p>
            <a:r>
              <a:rPr lang="cs-CZ"/>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88"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40B52917-6D3C-43C0-B153-BC1ED9339F21}" type="slidenum">
              <a:t>&lt;#&gt;</a:t>
            </a:fld>
          </a:p>
        </p:txBody>
      </p:sp>
      <p:sp>
        <p:nvSpPr>
          <p:cNvPr id="6" name="PlaceHolder 5"/>
          <p:cNvSpPr>
            <a:spLocks noGrp="1"/>
          </p:cNvSpPr>
          <p:nvPr>
            <p:ph type="dt" idx="7"/>
          </p:nvPr>
        </p:nvSpPr>
        <p:spPr/>
        <p:txBody>
          <a:bodyPr/>
          <a:p>
            <a:r>
              <a:rPr lang="cs-CZ"/>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90"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57157FDF-B672-4541-9637-B0B7B1DFAC7D}" type="slidenum">
              <a:t>&lt;#&gt;</a:t>
            </a:fld>
          </a:p>
        </p:txBody>
      </p:sp>
      <p:sp>
        <p:nvSpPr>
          <p:cNvPr id="6" name="PlaceHolder 5"/>
          <p:cNvSpPr>
            <a:spLocks noGrp="1"/>
          </p:cNvSpPr>
          <p:nvPr>
            <p:ph type="dt" idx="7"/>
          </p:nvPr>
        </p:nvSpPr>
        <p:spPr/>
        <p:txBody>
          <a:bodyPr/>
          <a:p>
            <a:r>
              <a:rPr lang="cs-CZ"/>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92"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3"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19DD0C3E-EC78-4668-88F3-F2E05063B2E2}" type="slidenum">
              <a:t>&lt;#&gt;</a:t>
            </a:fld>
          </a:p>
        </p:txBody>
      </p:sp>
      <p:sp>
        <p:nvSpPr>
          <p:cNvPr id="7" name="PlaceHolder 6"/>
          <p:cNvSpPr>
            <a:spLocks noGrp="1"/>
          </p:cNvSpPr>
          <p:nvPr>
            <p:ph type="dt" idx="7"/>
          </p:nvPr>
        </p:nvSpPr>
        <p:spPr/>
        <p:txBody>
          <a:bodyPr/>
          <a:p>
            <a:r>
              <a:rPr lang="cs-CZ"/>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211AE7E7-EBDD-4157-BE9D-025BFB7AD3AF}" type="slidenum">
              <a:t>&lt;#&gt;</a:t>
            </a:fld>
          </a:p>
        </p:txBody>
      </p:sp>
      <p:sp>
        <p:nvSpPr>
          <p:cNvPr id="5" name="PlaceHolder 4"/>
          <p:cNvSpPr>
            <a:spLocks noGrp="1"/>
          </p:cNvSpPr>
          <p:nvPr>
            <p:ph type="dt" idx="7"/>
          </p:nvPr>
        </p:nvSpPr>
        <p:spPr/>
        <p:txBody>
          <a:bodyPr/>
          <a:p>
            <a:r>
              <a:rPr lang="cs-CZ"/>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8"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258833CD-ED49-4DE5-BE9A-4B5C48E92EBC}"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7D037417-84DA-4680-946B-00C58D3445D3}" type="slidenum">
              <a:t>&lt;#&gt;</a:t>
            </a:fld>
          </a:p>
        </p:txBody>
      </p:sp>
      <p:sp>
        <p:nvSpPr>
          <p:cNvPr id="5" name="PlaceHolder 4"/>
          <p:cNvSpPr>
            <a:spLocks noGrp="1"/>
          </p:cNvSpPr>
          <p:nvPr>
            <p:ph type="dt" idx="7"/>
          </p:nvPr>
        </p:nvSpPr>
        <p:spPr/>
        <p:txBody>
          <a:bodyPr/>
          <a:p>
            <a:r>
              <a:rPr lang="cs-CZ"/>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97"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8"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9"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CA997F67-31DA-407D-819B-16B8454B1892}" type="slidenum">
              <a:t>&lt;#&gt;</a:t>
            </a:fld>
          </a:p>
        </p:txBody>
      </p:sp>
      <p:sp>
        <p:nvSpPr>
          <p:cNvPr id="8" name="PlaceHolder 7"/>
          <p:cNvSpPr>
            <a:spLocks noGrp="1"/>
          </p:cNvSpPr>
          <p:nvPr>
            <p:ph type="dt" idx="7"/>
          </p:nvPr>
        </p:nvSpPr>
        <p:spPr/>
        <p:txBody>
          <a:bodyPr/>
          <a:p>
            <a:r>
              <a:rPr lang="cs-CZ"/>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01"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02"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03"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69EDB077-FAD4-4F04-AFF1-A31D7BC75EB0}" type="slidenum">
              <a:t>&lt;#&gt;</a:t>
            </a:fld>
          </a:p>
        </p:txBody>
      </p:sp>
      <p:sp>
        <p:nvSpPr>
          <p:cNvPr id="8" name="PlaceHolder 7"/>
          <p:cNvSpPr>
            <a:spLocks noGrp="1"/>
          </p:cNvSpPr>
          <p:nvPr>
            <p:ph type="dt" idx="7"/>
          </p:nvPr>
        </p:nvSpPr>
        <p:spPr/>
        <p:txBody>
          <a:bodyPr/>
          <a:p>
            <a:r>
              <a:rPr lang="cs-CZ"/>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05"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06"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07"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512958EC-443A-4882-A75A-01CF016C5B5C}" type="slidenum">
              <a:t>&lt;#&gt;</a:t>
            </a:fld>
          </a:p>
        </p:txBody>
      </p:sp>
      <p:sp>
        <p:nvSpPr>
          <p:cNvPr id="8" name="PlaceHolder 7"/>
          <p:cNvSpPr>
            <a:spLocks noGrp="1"/>
          </p:cNvSpPr>
          <p:nvPr>
            <p:ph type="dt" idx="7"/>
          </p:nvPr>
        </p:nvSpPr>
        <p:spPr/>
        <p:txBody>
          <a:bodyPr/>
          <a:p>
            <a:r>
              <a:rPr lang="cs-CZ"/>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09"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0"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D81A1729-772E-4ED4-952B-B6811A53363D}" type="slidenum">
              <a:t>&lt;#&gt;</a:t>
            </a:fld>
          </a:p>
        </p:txBody>
      </p:sp>
      <p:sp>
        <p:nvSpPr>
          <p:cNvPr id="7" name="PlaceHolder 6"/>
          <p:cNvSpPr>
            <a:spLocks noGrp="1"/>
          </p:cNvSpPr>
          <p:nvPr>
            <p:ph type="dt" idx="7"/>
          </p:nvPr>
        </p:nvSpPr>
        <p:spPr/>
        <p:txBody>
          <a:bodyPr/>
          <a:p>
            <a:r>
              <a:rPr lang="cs-CZ"/>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12"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3"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4"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5"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 name="PlaceHolder 6"/>
          <p:cNvSpPr>
            <a:spLocks noGrp="1"/>
          </p:cNvSpPr>
          <p:nvPr>
            <p:ph type="ftr" idx="8"/>
          </p:nvPr>
        </p:nvSpPr>
        <p:spPr/>
        <p:txBody>
          <a:bodyPr/>
          <a:p>
            <a:r>
              <a:t>Footer</a:t>
            </a:r>
          </a:p>
        </p:txBody>
      </p:sp>
      <p:sp>
        <p:nvSpPr>
          <p:cNvPr id="8" name="PlaceHolder 7"/>
          <p:cNvSpPr>
            <a:spLocks noGrp="1"/>
          </p:cNvSpPr>
          <p:nvPr>
            <p:ph type="sldNum" idx="9"/>
          </p:nvPr>
        </p:nvSpPr>
        <p:spPr/>
        <p:txBody>
          <a:bodyPr/>
          <a:p>
            <a:fld id="{AA444C6A-6D8A-4868-9592-349B84362EAA}" type="slidenum">
              <a:t>&lt;#&gt;</a:t>
            </a:fld>
          </a:p>
        </p:txBody>
      </p:sp>
      <p:sp>
        <p:nvSpPr>
          <p:cNvPr id="9" name="PlaceHolder 8"/>
          <p:cNvSpPr>
            <a:spLocks noGrp="1"/>
          </p:cNvSpPr>
          <p:nvPr>
            <p:ph type="dt" idx="7"/>
          </p:nvPr>
        </p:nvSpPr>
        <p:spPr/>
        <p:txBody>
          <a:bodyPr/>
          <a:p>
            <a:r>
              <a:rPr lang="cs-CZ"/>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17"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8"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9"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20"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21"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22"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 name="PlaceHolder 8"/>
          <p:cNvSpPr>
            <a:spLocks noGrp="1"/>
          </p:cNvSpPr>
          <p:nvPr>
            <p:ph type="ftr" idx="8"/>
          </p:nvPr>
        </p:nvSpPr>
        <p:spPr/>
        <p:txBody>
          <a:bodyPr/>
          <a:p>
            <a:r>
              <a:t>Footer</a:t>
            </a:r>
          </a:p>
        </p:txBody>
      </p:sp>
      <p:sp>
        <p:nvSpPr>
          <p:cNvPr id="10" name="PlaceHolder 9"/>
          <p:cNvSpPr>
            <a:spLocks noGrp="1"/>
          </p:cNvSpPr>
          <p:nvPr>
            <p:ph type="sldNum" idx="9"/>
          </p:nvPr>
        </p:nvSpPr>
        <p:spPr/>
        <p:txBody>
          <a:bodyPr/>
          <a:p>
            <a:fld id="{8979AD42-4C16-4D8C-90CF-62F5A9775D4B}" type="slidenum">
              <a:t>&lt;#&gt;</a:t>
            </a:fld>
          </a:p>
        </p:txBody>
      </p:sp>
      <p:sp>
        <p:nvSpPr>
          <p:cNvPr id="11" name="PlaceHolder 10"/>
          <p:cNvSpPr>
            <a:spLocks noGrp="1"/>
          </p:cNvSpPr>
          <p:nvPr>
            <p:ph type="dt" idx="7"/>
          </p:nvPr>
        </p:nvSpPr>
        <p:spPr/>
        <p:txBody>
          <a:bodyPr/>
          <a:p>
            <a:r>
              <a:rPr lang="cs-CZ"/>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0"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D4271420-7B4C-49E6-8978-3B541A59DC2E}"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4AD41760-C02E-47AE-8B7D-8180D36A3F75}"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393984A0-6CC3-4A63-A88F-5C716CEA364A}"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5"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6"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7"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EE8394DC-3C4D-469A-A482-A34B6281A6D6}"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9"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0"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1"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E855B007-DE9E-44C1-A3EC-2905ADA66C10}"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23"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4"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5"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B8B4B937-1F20-4318-B4F8-DAA9277A726E}" type="slidenum">
              <a:t>&lt;#&gt;</a:t>
            </a:fld>
          </a:p>
        </p:txBody>
      </p:sp>
      <p:sp>
        <p:nvSpPr>
          <p:cNvPr id="8" name="PlaceHolder 7"/>
          <p:cNvSpPr>
            <a:spLocks noGrp="1"/>
          </p:cNvSpPr>
          <p:nvPr>
            <p:ph type="dt" idx="1"/>
          </p:nvPr>
        </p:nvSpPr>
        <p:spPr/>
        <p:txBody>
          <a:bodyPr/>
          <a:p>
            <a:r>
              <a:rPr lang="cs-CZ"/>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a:noFill/>
          <a:ln w="0">
            <a:noFill/>
          </a:ln>
        </p:spPr>
        <p:txBody>
          <a:bodyPr anchor="b">
            <a:noAutofit/>
          </a:bodyPr>
          <a:p>
            <a:pPr indent="0" algn="ctr">
              <a:lnSpc>
                <a:spcPct val="90000"/>
              </a:lnSpc>
              <a:buNone/>
            </a:pPr>
            <a:r>
              <a:rPr b="0" lang="cs-CZ" sz="6000" spc="-1" strike="noStrike">
                <a:solidFill>
                  <a:srgbClr val="000000"/>
                </a:solidFill>
                <a:latin typeface="Calibri Light"/>
              </a:rPr>
              <a:t>Kliknutím lze upravit styl.</a:t>
            </a:r>
            <a:endParaRPr b="0" lang="cs-CZ" sz="6000" spc="-1" strike="noStrike">
              <a:solidFill>
                <a:srgbClr val="000000"/>
              </a:solidFill>
              <a:latin typeface="Calibri"/>
            </a:endParaRPr>
          </a:p>
        </p:txBody>
      </p:sp>
      <p:sp>
        <p:nvSpPr>
          <p:cNvPr id="1" name="PlaceHolder 2"/>
          <p:cNvSpPr>
            <a:spLocks noGrp="1"/>
          </p:cNvSpPr>
          <p:nvPr>
            <p:ph type="dt" idx="1"/>
          </p:nvPr>
        </p:nvSpPr>
        <p:spPr>
          <a:xfrm>
            <a:off x="838080" y="6356520"/>
            <a:ext cx="2742840" cy="364680"/>
          </a:xfrm>
          <a:prstGeom prst="rect">
            <a:avLst/>
          </a:prstGeom>
          <a:noFill/>
          <a:ln w="0">
            <a:noFill/>
          </a:ln>
        </p:spPr>
        <p:txBody>
          <a:bodyPr anchor="ctr">
            <a:noAutofit/>
          </a:bodyPr>
          <a:lstStyle>
            <a:lvl1pPr indent="0">
              <a:lnSpc>
                <a:spcPct val="100000"/>
              </a:lnSpc>
              <a:buNone/>
              <a:defRPr b="0" lang="cs-CZ" sz="1200" spc="-1" strike="noStrike">
                <a:solidFill>
                  <a:srgbClr val="8b8b8b"/>
                </a:solidFill>
                <a:latin typeface="Calibri"/>
              </a:defRPr>
            </a:lvl1pPr>
          </a:lstStyle>
          <a:p>
            <a:pPr indent="0">
              <a:lnSpc>
                <a:spcPct val="100000"/>
              </a:lnSpc>
              <a:buNone/>
            </a:pPr>
            <a:r>
              <a:rPr b="0" lang="cs-CZ"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cs-CZ" sz="1200" spc="-1" strike="noStrike">
                <a:solidFill>
                  <a:srgbClr val="8b8b8b"/>
                </a:solidFill>
                <a:latin typeface="Calibri"/>
              </a:defRPr>
            </a:lvl1pPr>
          </a:lstStyle>
          <a:p>
            <a:pPr indent="0" algn="r">
              <a:lnSpc>
                <a:spcPct val="100000"/>
              </a:lnSpc>
              <a:buNone/>
            </a:pPr>
            <a:fld id="{4A18DD27-DDB9-4EA9-9AEB-9EC9C333B462}"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cs-CZ" sz="2800" spc="-1" strike="noStrike">
                <a:solidFill>
                  <a:srgbClr val="000000"/>
                </a:solidFill>
                <a:latin typeface="Calibri"/>
              </a:rPr>
              <a:t>Klikněte pro úpravu formátu textu osnovy</a:t>
            </a:r>
            <a:endParaRPr b="0" lang="cs-CZ"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cs-CZ" sz="2000" spc="-1" strike="noStrike">
                <a:solidFill>
                  <a:srgbClr val="000000"/>
                </a:solidFill>
                <a:latin typeface="Calibri"/>
              </a:rPr>
              <a:t>Druhá úroveň</a:t>
            </a:r>
            <a:endParaRPr b="0" lang="cs-CZ"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cs-CZ" sz="1800" spc="-1" strike="noStrike">
                <a:solidFill>
                  <a:srgbClr val="000000"/>
                </a:solidFill>
                <a:latin typeface="Calibri"/>
              </a:rPr>
              <a:t>Třetí úroveň</a:t>
            </a:r>
            <a:endParaRPr b="0" lang="cs-CZ"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cs-CZ" sz="1800" spc="-1" strike="noStrike">
                <a:solidFill>
                  <a:srgbClr val="000000"/>
                </a:solidFill>
                <a:latin typeface="Calibri"/>
              </a:rPr>
              <a:t>Čtvrtá úroveň osnovy</a:t>
            </a:r>
            <a:endParaRPr b="0" lang="cs-CZ"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Pátá úroveň osnovy</a:t>
            </a:r>
            <a:endParaRPr b="0" lang="cs-CZ"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Šestá úroveň</a:t>
            </a:r>
            <a:endParaRPr b="0" lang="cs-CZ"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Sedmá úroveň</a:t>
            </a:r>
            <a:endParaRPr b="0" lang="cs-CZ"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Kliknutím lze upravit styl.</a:t>
            </a:r>
            <a:endParaRPr b="0" lang="cs-CZ" sz="4400" spc="-1" strike="noStrike">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Kliknutím lze upravit styly předlohy textu.</a:t>
            </a:r>
            <a:endParaRPr b="0" lang="cs-CZ" sz="2800" spc="-1" strike="noStrike">
              <a:solidFill>
                <a:srgbClr val="000000"/>
              </a:solidFill>
              <a:latin typeface="Calibri"/>
            </a:endParaRPr>
          </a:p>
          <a:p>
            <a:pPr lvl="1" marL="685800" indent="-228600">
              <a:lnSpc>
                <a:spcPct val="90000"/>
              </a:lnSpc>
              <a:spcBef>
                <a:spcPts val="499"/>
              </a:spcBef>
              <a:buClr>
                <a:srgbClr val="000000"/>
              </a:buClr>
              <a:buFont typeface="Arial"/>
              <a:buChar char="•"/>
            </a:pPr>
            <a:r>
              <a:rPr b="0" lang="cs-CZ" sz="2400" spc="-1" strike="noStrike">
                <a:solidFill>
                  <a:srgbClr val="000000"/>
                </a:solidFill>
                <a:latin typeface="Calibri"/>
              </a:rPr>
              <a:t>Druhá úroveň</a:t>
            </a:r>
            <a:endParaRPr b="0" lang="cs-CZ" sz="2400" spc="-1" strike="noStrike">
              <a:solidFill>
                <a:srgbClr val="000000"/>
              </a:solidFill>
              <a:latin typeface="Calibri"/>
            </a:endParaRPr>
          </a:p>
          <a:p>
            <a:pPr lvl="2" marL="1143000" indent="-228600">
              <a:lnSpc>
                <a:spcPct val="90000"/>
              </a:lnSpc>
              <a:spcBef>
                <a:spcPts val="499"/>
              </a:spcBef>
              <a:buClr>
                <a:srgbClr val="000000"/>
              </a:buClr>
              <a:buFont typeface="Arial"/>
              <a:buChar char="•"/>
            </a:pPr>
            <a:r>
              <a:rPr b="0" lang="cs-CZ" sz="2000" spc="-1" strike="noStrike">
                <a:solidFill>
                  <a:srgbClr val="000000"/>
                </a:solidFill>
                <a:latin typeface="Calibri"/>
              </a:rPr>
              <a:t>Třetí úroveň</a:t>
            </a:r>
            <a:endParaRPr b="0" lang="cs-CZ" sz="2000" spc="-1" strike="noStrike">
              <a:solidFill>
                <a:srgbClr val="000000"/>
              </a:solidFill>
              <a:latin typeface="Calibri"/>
            </a:endParaRPr>
          </a:p>
          <a:p>
            <a:pPr lvl="3" marL="1600200" indent="-228600">
              <a:lnSpc>
                <a:spcPct val="90000"/>
              </a:lnSpc>
              <a:spcBef>
                <a:spcPts val="499"/>
              </a:spcBef>
              <a:buClr>
                <a:srgbClr val="000000"/>
              </a:buClr>
              <a:buFont typeface="Arial"/>
              <a:buChar char="•"/>
            </a:pPr>
            <a:r>
              <a:rPr b="0" lang="cs-CZ" sz="1800" spc="-1" strike="noStrike">
                <a:solidFill>
                  <a:srgbClr val="000000"/>
                </a:solidFill>
                <a:latin typeface="Calibri"/>
              </a:rPr>
              <a:t>Čtvrtá úroveň</a:t>
            </a:r>
            <a:endParaRPr b="0" lang="cs-CZ" sz="1800" spc="-1" strike="noStrike">
              <a:solidFill>
                <a:srgbClr val="000000"/>
              </a:solidFill>
              <a:latin typeface="Calibri"/>
            </a:endParaRPr>
          </a:p>
          <a:p>
            <a:pPr lvl="4" marL="2057400" indent="-228600">
              <a:lnSpc>
                <a:spcPct val="90000"/>
              </a:lnSpc>
              <a:spcBef>
                <a:spcPts val="499"/>
              </a:spcBef>
              <a:buClr>
                <a:srgbClr val="000000"/>
              </a:buClr>
              <a:buFont typeface="Arial"/>
              <a:buChar char="•"/>
            </a:pPr>
            <a:r>
              <a:rPr b="0" lang="cs-CZ" sz="1800" spc="-1" strike="noStrike">
                <a:solidFill>
                  <a:srgbClr val="000000"/>
                </a:solidFill>
                <a:latin typeface="Calibri"/>
              </a:rPr>
              <a:t>Pátá úroveň</a:t>
            </a:r>
            <a:endParaRPr b="0" lang="cs-CZ" sz="1800" spc="-1" strike="noStrike">
              <a:solidFill>
                <a:srgbClr val="000000"/>
              </a:solidFill>
              <a:latin typeface="Calibri"/>
            </a:endParaRPr>
          </a:p>
        </p:txBody>
      </p:sp>
      <p:sp>
        <p:nvSpPr>
          <p:cNvPr id="43" name="PlaceHolder 3"/>
          <p:cNvSpPr>
            <a:spLocks noGrp="1"/>
          </p:cNvSpPr>
          <p:nvPr>
            <p:ph type="dt" idx="4"/>
          </p:nvPr>
        </p:nvSpPr>
        <p:spPr>
          <a:xfrm>
            <a:off x="838080" y="6356520"/>
            <a:ext cx="2742840" cy="364680"/>
          </a:xfrm>
          <a:prstGeom prst="rect">
            <a:avLst/>
          </a:prstGeom>
          <a:noFill/>
          <a:ln w="0">
            <a:noFill/>
          </a:ln>
        </p:spPr>
        <p:txBody>
          <a:bodyPr anchor="ctr">
            <a:noAutofit/>
          </a:bodyPr>
          <a:lstStyle>
            <a:lvl1pPr indent="0">
              <a:lnSpc>
                <a:spcPct val="100000"/>
              </a:lnSpc>
              <a:buNone/>
              <a:defRPr b="0" lang="cs-CZ" sz="1200" spc="-1" strike="noStrike">
                <a:solidFill>
                  <a:srgbClr val="8b8b8b"/>
                </a:solidFill>
                <a:latin typeface="Calibri"/>
              </a:defRPr>
            </a:lvl1pPr>
          </a:lstStyle>
          <a:p>
            <a:pPr indent="0">
              <a:lnSpc>
                <a:spcPct val="100000"/>
              </a:lnSpc>
              <a:buNone/>
            </a:pPr>
            <a:r>
              <a:rPr b="0" lang="cs-CZ"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44" name="PlaceHolder 4"/>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45" name="PlaceHolder 5"/>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cs-CZ" sz="1200" spc="-1" strike="noStrike">
                <a:solidFill>
                  <a:srgbClr val="8b8b8b"/>
                </a:solidFill>
                <a:latin typeface="Calibri"/>
              </a:defRPr>
            </a:lvl1pPr>
          </a:lstStyle>
          <a:p>
            <a:pPr indent="0" algn="r">
              <a:lnSpc>
                <a:spcPct val="100000"/>
              </a:lnSpc>
              <a:buNone/>
            </a:pPr>
            <a:fld id="{D579B8E9-CCD7-40A9-A992-7423DDCEA556}"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Kliknutím lze upravit styl.</a:t>
            </a:r>
            <a:endParaRPr b="0" lang="cs-CZ" sz="4400" spc="-1" strike="noStrike">
              <a:solidFill>
                <a:srgbClr val="000000"/>
              </a:solidFill>
              <a:latin typeface="Calibri"/>
            </a:endParaRPr>
          </a:p>
        </p:txBody>
      </p:sp>
      <p:sp>
        <p:nvSpPr>
          <p:cNvPr id="83" name="PlaceHolder 2"/>
          <p:cNvSpPr>
            <a:spLocks noGrp="1"/>
          </p:cNvSpPr>
          <p:nvPr>
            <p:ph type="dt" idx="7"/>
          </p:nvPr>
        </p:nvSpPr>
        <p:spPr>
          <a:xfrm>
            <a:off x="838080" y="6356520"/>
            <a:ext cx="2742840" cy="364680"/>
          </a:xfrm>
          <a:prstGeom prst="rect">
            <a:avLst/>
          </a:prstGeom>
          <a:noFill/>
          <a:ln w="0">
            <a:noFill/>
          </a:ln>
        </p:spPr>
        <p:txBody>
          <a:bodyPr anchor="ctr">
            <a:noAutofit/>
          </a:bodyPr>
          <a:lstStyle>
            <a:lvl1pPr indent="0">
              <a:lnSpc>
                <a:spcPct val="100000"/>
              </a:lnSpc>
              <a:buNone/>
              <a:defRPr b="0" lang="cs-CZ" sz="1200" spc="-1" strike="noStrike">
                <a:solidFill>
                  <a:srgbClr val="8b8b8b"/>
                </a:solidFill>
                <a:latin typeface="Calibri"/>
              </a:defRPr>
            </a:lvl1pPr>
          </a:lstStyle>
          <a:p>
            <a:pPr indent="0">
              <a:lnSpc>
                <a:spcPct val="100000"/>
              </a:lnSpc>
              <a:buNone/>
            </a:pPr>
            <a:r>
              <a:rPr b="0" lang="cs-CZ"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84" name="PlaceHolder 3"/>
          <p:cNvSpPr>
            <a:spLocks noGrp="1"/>
          </p:cNvSpPr>
          <p:nvPr>
            <p:ph type="ftr" idx="8"/>
          </p:nvPr>
        </p:nvSpPr>
        <p:spPr>
          <a:xfrm>
            <a:off x="4038480" y="6356520"/>
            <a:ext cx="411444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85" name="PlaceHolder 4"/>
          <p:cNvSpPr>
            <a:spLocks noGrp="1"/>
          </p:cNvSpPr>
          <p:nvPr>
            <p:ph type="sldNum" idx="9"/>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cs-CZ" sz="1200" spc="-1" strike="noStrike">
                <a:solidFill>
                  <a:srgbClr val="8b8b8b"/>
                </a:solidFill>
                <a:latin typeface="Calibri"/>
              </a:defRPr>
            </a:lvl1pPr>
          </a:lstStyle>
          <a:p>
            <a:pPr indent="0" algn="r">
              <a:lnSpc>
                <a:spcPct val="100000"/>
              </a:lnSpc>
              <a:buNone/>
            </a:pPr>
            <a:fld id="{19AD5C47-8D8F-411C-B9E6-83447C056D4B}"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
        <p:nvSpPr>
          <p:cNvPr id="8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cs-CZ" sz="2800" spc="-1" strike="noStrike">
                <a:solidFill>
                  <a:srgbClr val="000000"/>
                </a:solidFill>
                <a:latin typeface="Calibri"/>
              </a:rPr>
              <a:t>Klikněte pro úpravu formátu textu osnovy</a:t>
            </a:r>
            <a:endParaRPr b="0" lang="cs-CZ"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cs-CZ" sz="2000" spc="-1" strike="noStrike">
                <a:solidFill>
                  <a:srgbClr val="000000"/>
                </a:solidFill>
                <a:latin typeface="Calibri"/>
              </a:rPr>
              <a:t>Druhá úroveň</a:t>
            </a:r>
            <a:endParaRPr b="0" lang="cs-CZ"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cs-CZ" sz="1800" spc="-1" strike="noStrike">
                <a:solidFill>
                  <a:srgbClr val="000000"/>
                </a:solidFill>
                <a:latin typeface="Calibri"/>
              </a:rPr>
              <a:t>Třetí úroveň</a:t>
            </a:r>
            <a:endParaRPr b="0" lang="cs-CZ"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cs-CZ" sz="1800" spc="-1" strike="noStrike">
                <a:solidFill>
                  <a:srgbClr val="000000"/>
                </a:solidFill>
                <a:latin typeface="Calibri"/>
              </a:rPr>
              <a:t>Čtvrtá úroveň osnovy</a:t>
            </a:r>
            <a:endParaRPr b="0" lang="cs-CZ"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Pátá úroveň osnovy</a:t>
            </a:r>
            <a:endParaRPr b="0" lang="cs-CZ"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Šestá úroveň</a:t>
            </a:r>
            <a:endParaRPr b="0" lang="cs-CZ"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Sedmá úroveň</a:t>
            </a:r>
            <a:endParaRPr b="0" lang="cs-CZ"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1523880" y="1122480"/>
            <a:ext cx="9143640" cy="2387160"/>
          </a:xfrm>
          <a:prstGeom prst="rect">
            <a:avLst/>
          </a:prstGeom>
          <a:noFill/>
          <a:ln w="0">
            <a:noFill/>
          </a:ln>
        </p:spPr>
        <p:txBody>
          <a:bodyPr anchor="b">
            <a:noAutofit/>
          </a:bodyPr>
          <a:p>
            <a:pPr indent="0" algn="ctr">
              <a:lnSpc>
                <a:spcPct val="90000"/>
              </a:lnSpc>
              <a:buNone/>
            </a:pPr>
            <a:r>
              <a:rPr b="0" lang="cs-CZ" sz="6000" spc="-1" strike="noStrike">
                <a:solidFill>
                  <a:srgbClr val="000000"/>
                </a:solidFill>
                <a:latin typeface="Calibri Light"/>
              </a:rPr>
              <a:t>Právo duševního vlastnictví</a:t>
            </a:r>
            <a:endParaRPr b="0" lang="cs-CZ" sz="6000" spc="-1" strike="noStrike">
              <a:solidFill>
                <a:srgbClr val="000000"/>
              </a:solidFill>
              <a:latin typeface="Calibri"/>
            </a:endParaRPr>
          </a:p>
        </p:txBody>
      </p:sp>
      <p:sp>
        <p:nvSpPr>
          <p:cNvPr id="124" name="PlaceHolder 2"/>
          <p:cNvSpPr>
            <a:spLocks noGrp="1"/>
          </p:cNvSpPr>
          <p:nvPr>
            <p:ph type="subTitle"/>
          </p:nvPr>
        </p:nvSpPr>
        <p:spPr>
          <a:xfrm>
            <a:off x="1523880" y="3602160"/>
            <a:ext cx="9143640" cy="1655280"/>
          </a:xfrm>
          <a:prstGeom prst="rect">
            <a:avLst/>
          </a:prstGeom>
          <a:noFill/>
          <a:ln w="0">
            <a:noFill/>
          </a:ln>
        </p:spPr>
        <p:txBody>
          <a:bodyPr anchor="t">
            <a:normAutofit/>
          </a:bodyPr>
          <a:p>
            <a:pPr indent="0" algn="ctr">
              <a:lnSpc>
                <a:spcPct val="90000"/>
              </a:lnSpc>
              <a:spcBef>
                <a:spcPts val="1001"/>
              </a:spcBef>
              <a:buNone/>
              <a:tabLst>
                <a:tab algn="l" pos="0"/>
              </a:tabLst>
            </a:pPr>
            <a:r>
              <a:rPr b="0" lang="cs-CZ" sz="4400" spc="-1" strike="noStrike">
                <a:solidFill>
                  <a:srgbClr val="000000"/>
                </a:solidFill>
                <a:latin typeface="Calibri"/>
              </a:rPr>
              <a:t>JUDr. Zuzana Vylegalová</a:t>
            </a:r>
            <a:endParaRPr b="0" lang="cs-CZ"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type="title"/>
          </p:nvPr>
        </p:nvSpPr>
        <p:spPr>
          <a:xfrm>
            <a:off x="592560" y="255960"/>
            <a:ext cx="10515240" cy="1325160"/>
          </a:xfrm>
          <a:prstGeom prst="rect">
            <a:avLst/>
          </a:prstGeom>
          <a:noFill/>
          <a:ln w="0">
            <a:noFill/>
          </a:ln>
        </p:spPr>
        <p:txBody>
          <a:bodyPr anchor="ctr">
            <a:normAutofit/>
          </a:bodyPr>
          <a:p>
            <a:pPr indent="0">
              <a:lnSpc>
                <a:spcPct val="90000"/>
              </a:lnSpc>
              <a:buNone/>
            </a:pPr>
            <a:r>
              <a:rPr b="0" lang="cs-CZ" sz="2800" spc="-1" strike="noStrike">
                <a:solidFill>
                  <a:srgbClr val="000000"/>
                </a:solidFill>
                <a:latin typeface="Calibri"/>
              </a:rPr>
              <a:t>Proč je nutno rozumět ochraně a rozvoji vlastního duševního vlastnictví při podnikání:</a:t>
            </a:r>
            <a:endParaRPr b="0" lang="cs-CZ" sz="2800" spc="-1" strike="noStrike">
              <a:solidFill>
                <a:srgbClr val="000000"/>
              </a:solidFill>
              <a:latin typeface="Calibri"/>
            </a:endParaRPr>
          </a:p>
        </p:txBody>
      </p:sp>
      <p:sp>
        <p:nvSpPr>
          <p:cNvPr id="141"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Nutnost investovat do vlastního technického výzkumu a vývoje s cílem dosáhnout zlepšení kvality či užitných vlastností svých výrobků</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Aplikovat na své kvalitní výrobky výrazné a snadno zapamatovatelné obchodní označení, s cílem vytvářet silnější orientační vazbu mezi výrobkem a spotřebitelem</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pic>
        <p:nvPicPr>
          <p:cNvPr id="142" name="Obrázek 3" descr=""/>
          <p:cNvPicPr/>
          <p:nvPr/>
        </p:nvPicPr>
        <p:blipFill>
          <a:blip r:embed="rId1"/>
          <a:stretch/>
        </p:blipFill>
        <p:spPr>
          <a:xfrm>
            <a:off x="4854240" y="3284640"/>
            <a:ext cx="2482920" cy="2891880"/>
          </a:xfrm>
          <a:prstGeom prst="rect">
            <a:avLst/>
          </a:prstGeom>
          <a:ln w="0">
            <a:noFill/>
          </a:ln>
        </p:spPr>
      </p:pic>
      <p:pic>
        <p:nvPicPr>
          <p:cNvPr id="143" name="Obrázek 4" descr=""/>
          <p:cNvPicPr/>
          <p:nvPr/>
        </p:nvPicPr>
        <p:blipFill>
          <a:blip r:embed="rId2"/>
          <a:stretch/>
        </p:blipFill>
        <p:spPr>
          <a:xfrm>
            <a:off x="1702440" y="4012560"/>
            <a:ext cx="2642040" cy="2642040"/>
          </a:xfrm>
          <a:prstGeom prst="rect">
            <a:avLst/>
          </a:prstGeom>
          <a:ln w="0">
            <a:noFill/>
          </a:ln>
        </p:spPr>
      </p:pic>
      <p:pic>
        <p:nvPicPr>
          <p:cNvPr id="144" name="Obrázek 5" descr=""/>
          <p:cNvPicPr/>
          <p:nvPr/>
        </p:nvPicPr>
        <p:blipFill>
          <a:blip r:embed="rId3"/>
          <a:stretch/>
        </p:blipFill>
        <p:spPr>
          <a:xfrm>
            <a:off x="8417160" y="4012560"/>
            <a:ext cx="618840" cy="18666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it-IT" sz="4400" spc="-1" strike="noStrike">
                <a:solidFill>
                  <a:srgbClr val="000000"/>
                </a:solidFill>
                <a:latin typeface="Calibri Light"/>
              </a:rPr>
              <a:t> </a:t>
            </a:r>
            <a:r>
              <a:rPr b="0" lang="it-IT" sz="4400" spc="-1" strike="noStrike">
                <a:solidFill>
                  <a:srgbClr val="000000"/>
                </a:solidFill>
                <a:latin typeface="Calibri Light"/>
              </a:rPr>
              <a:t>Spor mezi Gucci a Guess </a:t>
            </a:r>
            <a:endParaRPr b="0" lang="cs-CZ" sz="4400" spc="-1" strike="noStrike">
              <a:solidFill>
                <a:srgbClr val="000000"/>
              </a:solidFill>
              <a:latin typeface="Calibri"/>
            </a:endParaRPr>
          </a:p>
        </p:txBody>
      </p:sp>
      <p:pic>
        <p:nvPicPr>
          <p:cNvPr id="146" name="Zástupný symbol pro obsah 3" descr=""/>
          <p:cNvPicPr/>
          <p:nvPr/>
        </p:nvPicPr>
        <p:blipFill>
          <a:blip r:embed="rId1"/>
          <a:stretch/>
        </p:blipFill>
        <p:spPr>
          <a:xfrm>
            <a:off x="3179880" y="1937880"/>
            <a:ext cx="5677200" cy="372564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a:t>
            </a:r>
            <a:endParaRPr b="0" lang="cs-CZ" sz="4400" spc="-1" strike="noStrike">
              <a:solidFill>
                <a:srgbClr val="000000"/>
              </a:solidFill>
              <a:latin typeface="Calibri"/>
            </a:endParaRPr>
          </a:p>
        </p:txBody>
      </p:sp>
      <p:sp>
        <p:nvSpPr>
          <p:cNvPr id="148" name="PlaceHolder 2"/>
          <p:cNvSpPr>
            <a:spLocks noGrp="1"/>
          </p:cNvSpPr>
          <p:nvPr>
            <p:ph/>
          </p:nvPr>
        </p:nvSpPr>
        <p:spPr>
          <a:xfrm>
            <a:off x="838080" y="1825560"/>
            <a:ext cx="10515240" cy="4350960"/>
          </a:xfrm>
          <a:prstGeom prst="rect">
            <a:avLst/>
          </a:prstGeom>
          <a:noFill/>
          <a:ln w="0">
            <a:noFill/>
          </a:ln>
        </p:spPr>
        <p:txBody>
          <a:bodyPr anchor="t">
            <a:normAutofit fontScale="78000"/>
          </a:bodyPr>
          <a:p>
            <a:pPr marL="209520" indent="-209520">
              <a:lnSpc>
                <a:spcPct val="90000"/>
              </a:lnSpc>
              <a:spcBef>
                <a:spcPts val="1001"/>
              </a:spcBef>
              <a:buClr>
                <a:srgbClr val="000000"/>
              </a:buClr>
              <a:buFont typeface="Arial"/>
              <a:buChar char="•"/>
            </a:pPr>
            <a:r>
              <a:rPr b="0" lang="cs-CZ" sz="2800" spc="-1" strike="noStrike">
                <a:solidFill>
                  <a:srgbClr val="000000"/>
                </a:solidFill>
                <a:latin typeface="Calibri"/>
              </a:rPr>
              <a:t>dlouhodobé spory mezi módní společností Gucci a Guess vyústily ve čtyři roky trvající soudní řizení, kdy společnost Gucci podala proti Guess žalobu současně v New Yorku a Milánu, kde se dovolávala ochrany svého loga. Rok 2014 přinesl další posun v tomto sporu, když odvolací soud v Milánu změnil rozhodnutí soudu prvního stupně, který rozhodl ve prospěch Guess a stanovil, že Guess neporušuje práva k ochranné známce Gucci. Odvolací soud však dal za pravdu společnosti Gucci a připustil, že Guess se dopouští nekalosoutěžního jednání, když napodobuje motivy typické pro Gucci. Soud zde vzal v úvahu to, že k takovému jednání dochází ze strany Guess dlouhodobě. V některých částech však odvolací soud potvrdil prvostupňové rozhodnutí. Například ve vztahu k ochraně barevné kombinace střídajícího se zeleno-červeno-zeleného proužku, který používalo Gucci na svých botách, nepřiznal odvolací soud tomuto vzoru právní ochranu, na rozdíl od soudu v New Yorku, který o této otázce také rozhodoval. Italský odvolací soud stanovil, že boty značky Guess nejsou s Gucci vizuálně zaměnitelné kvůli jiné barevné kombinaci a odlišnému logu.</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Spor LVMH a eBay </a:t>
            </a:r>
            <a:endParaRPr b="0" lang="cs-CZ" sz="4400" spc="-1" strike="noStrike">
              <a:solidFill>
                <a:srgbClr val="000000"/>
              </a:solidFill>
              <a:latin typeface="Calibri"/>
            </a:endParaRPr>
          </a:p>
        </p:txBody>
      </p:sp>
      <p:sp>
        <p:nvSpPr>
          <p:cNvPr id="150" name="PlaceHolder 2"/>
          <p:cNvSpPr>
            <a:spLocks noGrp="1"/>
          </p:cNvSpPr>
          <p:nvPr>
            <p:ph/>
          </p:nvPr>
        </p:nvSpPr>
        <p:spPr>
          <a:xfrm>
            <a:off x="838080" y="1825560"/>
            <a:ext cx="10515240" cy="4350960"/>
          </a:xfrm>
          <a:prstGeom prst="rect">
            <a:avLst/>
          </a:prstGeom>
          <a:noFill/>
          <a:ln w="0">
            <a:noFill/>
          </a:ln>
        </p:spPr>
        <p:txBody>
          <a:bodyPr anchor="t">
            <a:normAutofit fontScale="69000"/>
          </a:bodyPr>
          <a:p>
            <a:pPr marL="203400" indent="-203400">
              <a:lnSpc>
                <a:spcPct val="90000"/>
              </a:lnSpc>
              <a:spcBef>
                <a:spcPts val="1001"/>
              </a:spcBef>
              <a:buClr>
                <a:srgbClr val="000000"/>
              </a:buClr>
              <a:buFont typeface="Arial"/>
              <a:buChar char="•"/>
            </a:pPr>
            <a:r>
              <a:rPr b="0" lang="cs-CZ" sz="2800" spc="-1" strike="noStrike">
                <a:solidFill>
                  <a:srgbClr val="000000"/>
                </a:solidFill>
                <a:latin typeface="Calibri"/>
              </a:rPr>
              <a:t>Další dlouhodobý soudní spor vedl francouzský koncern LVMH proti americké internetové aukční síni eBay, kvůli prodeji padělaného zboží na internetu. Soudní řízení skončilo v roce 2014 smírem a prohlášením, že společnosti vyvinou společné úsilí ve snaze o ochranu duševního vlastnictví a v boji proti online prodeji padělaných výrobků. Spor se vedl před francouzským soudem již od roku 2006, kdy se několik společností patřících do skupiny LVMH (mezi nimi např. Givenchy, Louis Vuitton nebo Christian Dior) domáhalo soudní cestou odpovědnosti eBay za škodu způsobenou prodejem padělků. Vzhledem k tomu, že valnou většinu zboží těchto značek nabízených na eBay představovaly padělky, tvrdil LVMH, že eBay musel o nelegálním prodeji vědět. Francouzský soud rozhodl ve prospěch LVMH a přiznal eBay povinnost k náhradě škody, i když stanovil, že je oprávněn rozhodnout pouze ve vztahu k francouzské a anglické eBay webové stránce, nikoli americké. Toto rozhodnutí je významné zejména proto, že odvolací soud potvrdil, že v některých případech může být společnost jako eBay zodpovědná za prodej padělaných výrobků na svých internetových stránkách. Takové pojetí francouzského soudu je odlišné od názoru soudu v USA, který v minulosti ve sporu mezi eBay a výrobcem luxusních šperků Tiffany &amp; Co. rozhodl, že eBay nemůže být za prodej padělaných výrobků prostřednictvím svých webových stránek zodpovědný, a boj proti prodeji padělků je věcí výrobce.</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Žufánek není Šufánek</a:t>
            </a:r>
            <a:endParaRPr b="0" lang="cs-CZ" sz="4400" spc="-1" strike="noStrike">
              <a:solidFill>
                <a:srgbClr val="000000"/>
              </a:solidFill>
              <a:latin typeface="Calibri"/>
            </a:endParaRPr>
          </a:p>
        </p:txBody>
      </p:sp>
      <p:pic>
        <p:nvPicPr>
          <p:cNvPr id="152" name="Zástupný symbol pro obsah 3" descr=""/>
          <p:cNvPicPr/>
          <p:nvPr/>
        </p:nvPicPr>
        <p:blipFill>
          <a:blip r:embed="rId1"/>
          <a:stretch/>
        </p:blipFill>
        <p:spPr>
          <a:xfrm>
            <a:off x="838080" y="1690560"/>
            <a:ext cx="4350960" cy="4350960"/>
          </a:xfrm>
          <a:prstGeom prst="rect">
            <a:avLst/>
          </a:prstGeom>
          <a:ln w="0">
            <a:noFill/>
          </a:ln>
        </p:spPr>
      </p:pic>
      <p:pic>
        <p:nvPicPr>
          <p:cNvPr id="153" name="Obrázek 4" descr=""/>
          <p:cNvPicPr/>
          <p:nvPr/>
        </p:nvPicPr>
        <p:blipFill>
          <a:blip r:embed="rId2"/>
          <a:stretch/>
        </p:blipFill>
        <p:spPr>
          <a:xfrm>
            <a:off x="6402600" y="776160"/>
            <a:ext cx="3875040" cy="516708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Šufánek není Žufánek</a:t>
            </a:r>
            <a:endParaRPr b="0" lang="cs-CZ" sz="4400" spc="-1" strike="noStrike">
              <a:solidFill>
                <a:srgbClr val="000000"/>
              </a:solidFill>
              <a:latin typeface="Calibri"/>
            </a:endParaRPr>
          </a:p>
        </p:txBody>
      </p:sp>
      <p:sp>
        <p:nvSpPr>
          <p:cNvPr id="155"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2015 založena firma vyrábějící oříšková másla Šufánek</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Od roku 2000 používá likérka označení Žufánek, název je registrován u Úřadu průmyslového vlastnictví</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Duben 2020 rozhoduje Úřad průmyslového vlastnictví a ruší návrh na registraci ochranné známky Šufánek</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Ve svém rozhodnutí napsali, že značka Žufánek má v ČR dobré jméno a Šufánek by z toho mohl těžit</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Šufánek se přejmenoval na Šufan</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   </a:t>
            </a:r>
            <a:endParaRPr b="0" lang="cs-CZ" sz="4400" spc="-1" strike="noStrike">
              <a:solidFill>
                <a:srgbClr val="000000"/>
              </a:solidFill>
              <a:latin typeface="Calibri"/>
            </a:endParaRPr>
          </a:p>
        </p:txBody>
      </p:sp>
      <p:sp>
        <p:nvSpPr>
          <p:cNvPr id="157" name="PlaceHolder 2"/>
          <p:cNvSpPr>
            <a:spLocks noGrp="1"/>
          </p:cNvSpPr>
          <p:nvPr>
            <p:ph/>
          </p:nvPr>
        </p:nvSpPr>
        <p:spPr>
          <a:xfrm>
            <a:off x="838080" y="1825560"/>
            <a:ext cx="10515240" cy="4350960"/>
          </a:xfrm>
          <a:prstGeom prst="rect">
            <a:avLst/>
          </a:prstGeom>
          <a:noFill/>
          <a:ln w="0">
            <a:noFill/>
          </a:ln>
        </p:spPr>
        <p:txBody>
          <a:bodyPr anchor="t">
            <a:noAutofit/>
          </a:bodyPr>
          <a:p>
            <a:pPr indent="0">
              <a:lnSpc>
                <a:spcPct val="90000"/>
              </a:lnSpc>
              <a:spcBef>
                <a:spcPts val="1001"/>
              </a:spcBef>
              <a:buNone/>
              <a:tabLst>
                <a:tab algn="l" pos="0"/>
              </a:tabLst>
            </a:pPr>
            <a:r>
              <a:rPr b="0" lang="cs-CZ" sz="2800" spc="-1" strike="noStrike">
                <a:solidFill>
                  <a:srgbClr val="000000"/>
                </a:solidFill>
                <a:latin typeface="Calibri"/>
              </a:rPr>
              <a:t>V současné době je ve firemním duševním vlastnictví uložen velký kapitál. Je tedy v zájmu firmy významné nehmotné statky chránit, a tyto statky prostřednictvím obchodních transakcí přeměnit v duševní majetek ( Intellectual Property, IP) – patenty, užitné vzory, průmyslové vzory, licence, ochranné známky, autorská práva atd.</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Management duševního vlastnictví ( Intellectual Property Management) – má významné místo v teorii i praxi firemního řízení, patří tam především evidence, ochrana, rozvoj, řízení a komerční zhodnocení duševních statků. </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Organizace semestru:</a:t>
            </a:r>
            <a:endParaRPr b="0" lang="cs-CZ" sz="4400" spc="-1" strike="noStrike">
              <a:solidFill>
                <a:srgbClr val="000000"/>
              </a:solidFill>
              <a:latin typeface="Calibri"/>
            </a:endParaRPr>
          </a:p>
        </p:txBody>
      </p:sp>
      <p:sp>
        <p:nvSpPr>
          <p:cNvPr id="126"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Bloková výuka – 2 bloky</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Zakončeno zkouškou</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Jednotlivá témata přednášek</a:t>
            </a:r>
            <a:endParaRPr b="0" lang="cs-CZ" sz="4400" spc="-1" strike="noStrike">
              <a:solidFill>
                <a:srgbClr val="000000"/>
              </a:solidFill>
              <a:latin typeface="Calibri"/>
            </a:endParaRPr>
          </a:p>
        </p:txBody>
      </p:sp>
      <p:sp>
        <p:nvSpPr>
          <p:cNvPr id="128" name="PlaceHolder 2"/>
          <p:cNvSpPr>
            <a:spLocks noGrp="1"/>
          </p:cNvSpPr>
          <p:nvPr>
            <p:ph/>
          </p:nvPr>
        </p:nvSpPr>
        <p:spPr>
          <a:xfrm>
            <a:off x="838080" y="1825560"/>
            <a:ext cx="10515240" cy="4350960"/>
          </a:xfrm>
          <a:prstGeom prst="rect">
            <a:avLst/>
          </a:prstGeom>
          <a:noFill/>
          <a:ln w="0">
            <a:noFill/>
          </a:ln>
        </p:spPr>
        <p:txBody>
          <a:bodyPr anchor="t">
            <a:normAutofit fontScale="71000"/>
          </a:bodyPr>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1. Úvod do práva duševního vlastnictví</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2. Přehled a povaha práv, zásady, systematika, dějiny</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3. Výkon práv duševního vlastnictví</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4. Autorské právo</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5. Autorské právo a práva související, kolektivní správa práv, díla zaměstnanecká a kolektivní</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6. Právo duševního vlastnictví v informační společnosti, ochrana počítačových programů a databází</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7. Právo průmyslových vzorů</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8. Patentové právo a právo užitných vzorů</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9. Známkové právo</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10. Právo označení zeměpisného a tradičního původu</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11. Vymahatelnost práv duševního vlastnictví 1</a:t>
            </a:r>
            <a:endParaRPr b="0" lang="cs-CZ" sz="2800" spc="-1" strike="noStrike">
              <a:solidFill>
                <a:srgbClr val="000000"/>
              </a:solidFill>
              <a:latin typeface="Calibri"/>
            </a:endParaRPr>
          </a:p>
          <a:p>
            <a:pPr marL="231480" indent="-231480">
              <a:lnSpc>
                <a:spcPct val="90000"/>
              </a:lnSpc>
              <a:spcBef>
                <a:spcPts val="1001"/>
              </a:spcBef>
              <a:buClr>
                <a:srgbClr val="000000"/>
              </a:buClr>
              <a:buFont typeface="Arial"/>
              <a:buChar char="•"/>
            </a:pPr>
            <a:r>
              <a:rPr b="0" lang="cs-CZ" sz="2800" spc="-1" strike="noStrike">
                <a:solidFill>
                  <a:srgbClr val="000000"/>
                </a:solidFill>
                <a:latin typeface="Calibri"/>
              </a:rPr>
              <a:t>12. Vymahatelnost práv duševního vlastnictví 2, přestupky a trestně-právní ochrana</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Literatura</a:t>
            </a:r>
            <a:endParaRPr b="0" lang="cs-CZ" sz="4400" spc="-1" strike="noStrike">
              <a:solidFill>
                <a:srgbClr val="000000"/>
              </a:solidFill>
              <a:latin typeface="Calibri"/>
            </a:endParaRPr>
          </a:p>
        </p:txBody>
      </p:sp>
      <p:sp>
        <p:nvSpPr>
          <p:cNvPr id="130" name="PlaceHolder 2"/>
          <p:cNvSpPr>
            <a:spLocks noGrp="1"/>
          </p:cNvSpPr>
          <p:nvPr>
            <p:ph/>
          </p:nvPr>
        </p:nvSpPr>
        <p:spPr>
          <a:xfrm>
            <a:off x="838080" y="1825560"/>
            <a:ext cx="10515240" cy="4350960"/>
          </a:xfrm>
          <a:prstGeom prst="rect">
            <a:avLst/>
          </a:prstGeom>
          <a:noFill/>
          <a:ln w="0">
            <a:noFill/>
          </a:ln>
        </p:spPr>
        <p:txBody>
          <a:bodyPr anchor="t">
            <a:normAutofit fontScale="60000"/>
          </a:bodyPr>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SRSTKA, Jiří a kol. Autorské právo a práva související. Vysokoškolská učebnice.. Praha: Leges, 2017. ISBN 978-80-7502-240-0.</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FALADOVÁ, Adéla. Autorské právo v praxi. Praha: FCC Public, 2015. ISBN 978-80-865-3426-8.</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HORÁČEK, Roman, Karel ČADA a Petr HAJN. Práva k průmyslovému vlastnictví. Praha: C.H. Beck, 2011. ISBN 978-80-740-0417-9.</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Právo duševního vlastnictví (MOLNÁROVÁ ANIKÓ)</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Základní: TELEC, Ivo. Právo duševního vlastnictví v informační společnosti. Praha: Leges, 2015. ISBN 978-80-750-2061-1.</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CHALOUPKOVÁ, Helena. Autorský zákon: komentář. Praha: C.H. Beck, 2012. ISBN 978-80-740-0432-2.</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TELEC, Ivo. Autorský zákon: komentář. Praha: C.H. Beck, 2007. ISBN 978-80-717-9608-4.</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SMEJKAL, Vladimír. Kybernetická kriminalita. Plzeň: Aleš Čeněk, 2015. ISBN 978-80-738-0501-2.</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JAKL, Ladislav, ed. Nový občanský zákoník a duševní vlastnictví. Praha: Metropolitan University Prague Press, 2012. ISBN 978-80-86855-87-5.</a:t>
            </a:r>
            <a:endParaRPr b="0" lang="cs-CZ" sz="2800" spc="-1" strike="noStrike">
              <a:solidFill>
                <a:srgbClr val="000000"/>
              </a:solidFill>
              <a:latin typeface="Calibri"/>
            </a:endParaRPr>
          </a:p>
          <a:p>
            <a:pPr marL="219240" indent="-219240">
              <a:lnSpc>
                <a:spcPct val="90000"/>
              </a:lnSpc>
              <a:spcBef>
                <a:spcPts val="1001"/>
              </a:spcBef>
              <a:buClr>
                <a:srgbClr val="000000"/>
              </a:buClr>
              <a:buFont typeface="Arial"/>
              <a:buChar char="•"/>
            </a:pPr>
            <a:r>
              <a:rPr b="0" lang="cs-CZ" sz="2800" spc="-1" strike="noStrike">
                <a:solidFill>
                  <a:srgbClr val="000000"/>
                </a:solidFill>
                <a:latin typeface="Calibri"/>
              </a:rPr>
              <a:t>Doporučená: JOHNS, Adrian. Pirátství: boje o duševní vlastnictví od Gutenberga po Gatese. Brno: Host, 2013. ISBN 978-80-729-4711-9.</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Úvod do práva duševního vlastnictví</a:t>
            </a:r>
            <a:endParaRPr b="0" lang="cs-CZ" sz="4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nSpc>
                <a:spcPct val="90000"/>
              </a:lnSpc>
              <a:buNone/>
            </a:pPr>
            <a:r>
              <a:rPr b="0" lang="cs-CZ" sz="4400" spc="-1" strike="noStrike">
                <a:solidFill>
                  <a:srgbClr val="000000"/>
                </a:solidFill>
                <a:latin typeface="Calibri Light"/>
              </a:rPr>
              <a:t>Jaký význam má právo duševního vlastnictví pro podnikatele</a:t>
            </a:r>
            <a:r>
              <a:rPr b="0" lang="cs-CZ" sz="4400" spc="-1" strike="noStrike">
                <a:solidFill>
                  <a:srgbClr val="000000"/>
                </a:solidFill>
                <a:latin typeface="Calibri Light"/>
              </a:rPr>
              <a:t>	</a:t>
            </a:r>
            <a:r>
              <a:rPr b="0" lang="cs-CZ" sz="4400" spc="-1" strike="noStrike">
                <a:solidFill>
                  <a:srgbClr val="000000"/>
                </a:solidFill>
                <a:latin typeface="Calibri Light"/>
              </a:rPr>
              <a:t>. </a:t>
            </a:r>
            <a:endParaRPr b="0" lang="cs-CZ" sz="4400" spc="-1" strike="noStrike">
              <a:solidFill>
                <a:srgbClr val="000000"/>
              </a:solidFill>
              <a:latin typeface="Calibri"/>
            </a:endParaRPr>
          </a:p>
        </p:txBody>
      </p:sp>
      <p:sp>
        <p:nvSpPr>
          <p:cNvPr id="133" name="PlaceHolder 2"/>
          <p:cNvSpPr>
            <a:spLocks noGrp="1"/>
          </p:cNvSpPr>
          <p:nvPr>
            <p:ph/>
          </p:nvPr>
        </p:nvSpPr>
        <p:spPr>
          <a:xfrm>
            <a:off x="838080" y="1825560"/>
            <a:ext cx="10515240" cy="4350960"/>
          </a:xfrm>
          <a:prstGeom prst="rect">
            <a:avLst/>
          </a:prstGeom>
          <a:noFill/>
          <a:ln w="0">
            <a:noFill/>
          </a:ln>
        </p:spPr>
        <p:txBody>
          <a:bodyPr anchor="t">
            <a:normAutofit fontScale="79000"/>
          </a:bodyPr>
          <a:p>
            <a:pPr indent="0">
              <a:lnSpc>
                <a:spcPct val="90000"/>
              </a:lnSpc>
              <a:spcBef>
                <a:spcPts val="1001"/>
              </a:spcBef>
              <a:buNone/>
              <a:tabLst>
                <a:tab algn="l" pos="0"/>
              </a:tabLst>
            </a:pPr>
            <a:r>
              <a:rPr b="0" lang="cs-CZ" sz="2800" spc="-1" strike="noStrike">
                <a:solidFill>
                  <a:srgbClr val="000000"/>
                </a:solidFill>
                <a:latin typeface="Calibri"/>
              </a:rPr>
              <a:t>Co je třeba pro úspěšné podnikání:</a:t>
            </a:r>
            <a:endParaRPr b="0" lang="cs-CZ" sz="2800" spc="-1" strike="noStrike">
              <a:solidFill>
                <a:srgbClr val="000000"/>
              </a:solidFill>
              <a:latin typeface="Calibri"/>
            </a:endParaRPr>
          </a:p>
          <a:p>
            <a:pPr marL="194760" indent="-19476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Prostředky hmotného charakteru: peníze, nemovitosti, stroje, zboží atd.</a:t>
            </a:r>
            <a:endParaRPr b="0" lang="cs-CZ" sz="2800" spc="-1" strike="noStrike">
              <a:solidFill>
                <a:srgbClr val="000000"/>
              </a:solidFill>
              <a:latin typeface="Calibri"/>
            </a:endParaRPr>
          </a:p>
          <a:p>
            <a:pPr marL="194760" indent="-19476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Prostředky nehmotného charakteru ( nehmotná složka podnikání) – zjednodušeně označeno jako duševní vlastnictví</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Zkušenosti</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Znalosti </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Receptury </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Technické dokumentace</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Postupy a technologie</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Počítačové programy</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Vzhled výrobku, jejich loga a názvy</a:t>
            </a: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nSpc>
                <a:spcPct val="90000"/>
              </a:lnSpc>
              <a:buNone/>
            </a:pPr>
            <a:r>
              <a:rPr b="1" lang="cs-CZ" sz="2800" spc="-1" strike="noStrike">
                <a:solidFill>
                  <a:srgbClr val="000000"/>
                </a:solidFill>
                <a:latin typeface="Calibri Light"/>
              </a:rPr>
              <a:t>Ochranu nehmotným statkům poskytují  především patenty na vynálezy.</a:t>
            </a:r>
            <a:br>
              <a:rPr sz="2800"/>
            </a:br>
            <a:endParaRPr b="0" lang="cs-CZ" sz="2800" spc="-1" strike="noStrike">
              <a:solidFill>
                <a:srgbClr val="000000"/>
              </a:solidFill>
              <a:latin typeface="Calibri"/>
            </a:endParaRPr>
          </a:p>
        </p:txBody>
      </p:sp>
      <p:sp>
        <p:nvSpPr>
          <p:cNvPr id="135"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Proč je nutno rozumět ochraně a rozvoji vlastního duševního vlastnictví při podnikání:</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silné konkurenční prostředí firem, kdy často prostředky nehmotného charakteru činí zásadní konkurenční výhodu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nutnost aplikovat na své kvalitní výrobky výrazné a snadno zapamatovatelné prvky a aplikovat na výrobky specifický design</a:t>
            </a: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Spor o červenou podrážku</a:t>
            </a:r>
            <a:endParaRPr b="0" lang="cs-CZ" sz="4400" spc="-1" strike="noStrike">
              <a:solidFill>
                <a:srgbClr val="000000"/>
              </a:solidFill>
              <a:latin typeface="Calibri"/>
            </a:endParaRPr>
          </a:p>
        </p:txBody>
      </p:sp>
      <p:pic>
        <p:nvPicPr>
          <p:cNvPr id="137" name="Zástupný symbol pro obsah 3" descr=""/>
          <p:cNvPicPr/>
          <p:nvPr/>
        </p:nvPicPr>
        <p:blipFill>
          <a:blip r:embed="rId1"/>
          <a:stretch/>
        </p:blipFill>
        <p:spPr>
          <a:xfrm>
            <a:off x="2688480" y="2074320"/>
            <a:ext cx="6400440" cy="34387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Judikát NS EU</a:t>
            </a:r>
            <a:endParaRPr b="0" lang="cs-CZ" sz="4400" spc="-1" strike="noStrike">
              <a:solidFill>
                <a:srgbClr val="000000"/>
              </a:solidFill>
              <a:latin typeface="Calibri"/>
            </a:endParaRPr>
          </a:p>
        </p:txBody>
      </p:sp>
      <p:sp>
        <p:nvSpPr>
          <p:cNvPr id="139" name="PlaceHolder 2"/>
          <p:cNvSpPr>
            <a:spLocks noGrp="1"/>
          </p:cNvSpPr>
          <p:nvPr>
            <p:ph/>
          </p:nvPr>
        </p:nvSpPr>
        <p:spPr>
          <a:xfrm>
            <a:off x="838080" y="1825560"/>
            <a:ext cx="10515240" cy="4350960"/>
          </a:xfrm>
          <a:prstGeom prst="rect">
            <a:avLst/>
          </a:prstGeom>
          <a:noFill/>
          <a:ln w="0">
            <a:noFill/>
          </a:ln>
        </p:spPr>
        <p:txBody>
          <a:bodyPr anchor="t">
            <a:normAutofit fontScale="69000"/>
          </a:bodyPr>
          <a:p>
            <a:pPr marL="225000" indent="-225000">
              <a:lnSpc>
                <a:spcPct val="90000"/>
              </a:lnSpc>
              <a:spcBef>
                <a:spcPts val="1001"/>
              </a:spcBef>
              <a:buClr>
                <a:srgbClr val="000000"/>
              </a:buClr>
              <a:buFont typeface="Arial"/>
              <a:buChar char="•"/>
            </a:pPr>
            <a:r>
              <a:rPr b="0" lang="cs-CZ" sz="2800" spc="-1" strike="noStrike">
                <a:solidFill>
                  <a:srgbClr val="000000"/>
                </a:solidFill>
                <a:latin typeface="Calibri"/>
              </a:rPr>
              <a:t>Nejvyšší soud EU rozhodl ve prospěch výrobce luxusní obuvi Christiana Louboutina ve sporu o napodobování červené podrážky, kterou se proslavily jeho lodičky, holandskou firmou. </a:t>
            </a:r>
            <a:endParaRPr b="0" lang="cs-CZ" sz="2800" spc="-1" strike="noStrike">
              <a:solidFill>
                <a:srgbClr val="000000"/>
              </a:solidFill>
              <a:latin typeface="Calibri"/>
            </a:endParaRPr>
          </a:p>
          <a:p>
            <a:pPr marL="225000" indent="-225000">
              <a:lnSpc>
                <a:spcPct val="90000"/>
              </a:lnSpc>
              <a:spcBef>
                <a:spcPts val="1001"/>
              </a:spcBef>
              <a:buClr>
                <a:srgbClr val="000000"/>
              </a:buClr>
              <a:buFont typeface="Arial"/>
              <a:buChar char="•"/>
            </a:pPr>
            <a:r>
              <a:rPr b="0" lang="cs-CZ" sz="2800" spc="-1" strike="noStrike">
                <a:solidFill>
                  <a:srgbClr val="000000"/>
                </a:solidFill>
                <a:latin typeface="Calibri"/>
              </a:rPr>
              <a:t>V letech 2010 a 2013 si společnost Louboutin zaregistrovala ochrannou známku v Belgii, Holandsku a Lucembursku pro červenou barvu s označením Pantone 18 1663TP na podrážce jejich lodiček s vysokým podpatkem. </a:t>
            </a:r>
            <a:endParaRPr b="0" lang="cs-CZ" sz="2800" spc="-1" strike="noStrike">
              <a:solidFill>
                <a:srgbClr val="000000"/>
              </a:solidFill>
              <a:latin typeface="Calibri"/>
            </a:endParaRPr>
          </a:p>
          <a:p>
            <a:pPr marL="225000" indent="-225000">
              <a:lnSpc>
                <a:spcPct val="90000"/>
              </a:lnSpc>
              <a:spcBef>
                <a:spcPts val="1001"/>
              </a:spcBef>
              <a:buClr>
                <a:srgbClr val="000000"/>
              </a:buClr>
              <a:buFont typeface="Arial"/>
              <a:buChar char="•"/>
            </a:pPr>
            <a:r>
              <a:rPr b="0" lang="cs-CZ" sz="2800" spc="-1" strike="noStrike">
                <a:solidFill>
                  <a:srgbClr val="000000"/>
                </a:solidFill>
                <a:latin typeface="Calibri"/>
              </a:rPr>
              <a:t>Ochranná známka obsahuje obrázek s označením, na kterou část boty se barva nanáší. </a:t>
            </a:r>
            <a:endParaRPr b="0" lang="cs-CZ" sz="2800" spc="-1" strike="noStrike">
              <a:solidFill>
                <a:srgbClr val="000000"/>
              </a:solidFill>
              <a:latin typeface="Calibri"/>
            </a:endParaRPr>
          </a:p>
          <a:p>
            <a:pPr marL="225000" indent="-225000">
              <a:lnSpc>
                <a:spcPct val="90000"/>
              </a:lnSpc>
              <a:spcBef>
                <a:spcPts val="1001"/>
              </a:spcBef>
              <a:buClr>
                <a:srgbClr val="000000"/>
              </a:buClr>
              <a:buFont typeface="Arial"/>
              <a:buChar char="•"/>
            </a:pPr>
            <a:r>
              <a:rPr b="0" lang="cs-CZ" sz="2800" spc="-1" strike="noStrike">
                <a:solidFill>
                  <a:srgbClr val="000000"/>
                </a:solidFill>
                <a:latin typeface="Calibri"/>
              </a:rPr>
              <a:t>Soud o podrážku</a:t>
            </a:r>
            <a:endParaRPr b="0" lang="cs-CZ" sz="2800" spc="-1" strike="noStrike">
              <a:solidFill>
                <a:srgbClr val="000000"/>
              </a:solidFill>
              <a:latin typeface="Calibri"/>
            </a:endParaRPr>
          </a:p>
          <a:p>
            <a:pPr marL="225000" indent="-225000">
              <a:lnSpc>
                <a:spcPct val="90000"/>
              </a:lnSpc>
              <a:spcBef>
                <a:spcPts val="1001"/>
              </a:spcBef>
              <a:buClr>
                <a:srgbClr val="000000"/>
              </a:buClr>
              <a:buFont typeface="Arial"/>
              <a:buChar char="•"/>
            </a:pPr>
            <a:r>
              <a:rPr b="0" lang="cs-CZ" sz="2800" spc="-1" strike="noStrike">
                <a:solidFill>
                  <a:srgbClr val="000000"/>
                </a:solidFill>
                <a:latin typeface="Calibri"/>
              </a:rPr>
              <a:t>Když firma Van Haren začala prodávat svoje vlastní boty s vysokým podpatkem a červenou podrážkou, Louboutin se obrátil na soud. Argumentoval, že jde o porušení jeho autorského práva. </a:t>
            </a:r>
            <a:endParaRPr b="0" lang="cs-CZ" sz="2800" spc="-1" strike="noStrike">
              <a:solidFill>
                <a:srgbClr val="000000"/>
              </a:solidFill>
              <a:latin typeface="Calibri"/>
            </a:endParaRPr>
          </a:p>
          <a:p>
            <a:pPr marL="225000" indent="-225000">
              <a:lnSpc>
                <a:spcPct val="90000"/>
              </a:lnSpc>
              <a:spcBef>
                <a:spcPts val="1001"/>
              </a:spcBef>
              <a:buClr>
                <a:srgbClr val="000000"/>
              </a:buClr>
              <a:buFont typeface="Arial"/>
              <a:buChar char="•"/>
            </a:pPr>
            <a:r>
              <a:rPr b="0" lang="cs-CZ" sz="2800" spc="-1" strike="noStrike">
                <a:solidFill>
                  <a:srgbClr val="000000"/>
                </a:solidFill>
                <a:latin typeface="Calibri"/>
              </a:rPr>
              <a:t>Společnost Van Haren zase tvrdila, že ochranná známka je neplatná a odvolávala se na zákon EU, podle kterého se ochranná známka vztahuje jen na „tvar produktu, který podstatně zvyšuje jeho hodnotu“</a:t>
            </a:r>
            <a:endParaRPr b="0" lang="cs-CZ" sz="2800" spc="-1" strike="noStrike">
              <a:solidFill>
                <a:srgbClr val="000000"/>
              </a:solidFill>
              <a:latin typeface="Calibri"/>
            </a:endParaRPr>
          </a:p>
          <a:p>
            <a:pPr marL="225000" indent="-225000">
              <a:lnSpc>
                <a:spcPct val="90000"/>
              </a:lnSpc>
              <a:spcBef>
                <a:spcPts val="1001"/>
              </a:spcBef>
              <a:buClr>
                <a:srgbClr val="000000"/>
              </a:buClr>
              <a:buFont typeface="Arial"/>
              <a:buChar char="•"/>
            </a:pPr>
            <a:r>
              <a:rPr b="0" lang="cs-CZ" sz="2800" spc="-1" strike="noStrike">
                <a:solidFill>
                  <a:srgbClr val="000000"/>
                </a:solidFill>
                <a:latin typeface="Calibri"/>
              </a:rPr>
              <a:t>Evropský soudní dvůr rozhodl, že holandská firma musí respektovat i tuto ochranou známku, tj. ochrannou známkou je chápána barva podrážky, ne jen tvar boty.</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300</TotalTime>
  <Application>LibreOffice/7.4.7.2$Windows_X86_64 LibreOffice_project/723314e595e8007d3cf785c16538505a1c878ca5</Application>
  <AppVersion>15.0000</AppVersion>
  <Words>1847</Words>
  <Paragraphs>108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2021-01-22T08:05:10Z</dcterms:created>
  <dc:creator>novos</dc:creator>
  <dc:description/>
  <dc:language>cs-CZ</dc:language>
  <cp:lastModifiedBy/>
  <dcterms:modified xsi:type="dcterms:W3CDTF">2025-02-20T09:43:10Z</dcterms:modified>
  <cp:revision>38</cp:revision>
  <dc:subject/>
  <dc:title>Právo duševního vlastnictví</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Širokoúhlá obrazovka</vt:lpwstr>
  </property>
  <property fmtid="{D5CDD505-2E9C-101B-9397-08002B2CF9AE}" pid="3" name="Slides">
    <vt:i4>24</vt:i4>
  </property>
</Properties>
</file>