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59"/>
  </p:notesMasterIdLst>
  <p:sldIdLst>
    <p:sldId id="256" r:id="rId3"/>
    <p:sldId id="325" r:id="rId4"/>
    <p:sldId id="329" r:id="rId5"/>
    <p:sldId id="330" r:id="rId6"/>
    <p:sldId id="335" r:id="rId7"/>
    <p:sldId id="361" r:id="rId8"/>
    <p:sldId id="362" r:id="rId9"/>
    <p:sldId id="363" r:id="rId10"/>
    <p:sldId id="342" r:id="rId11"/>
    <p:sldId id="364" r:id="rId12"/>
    <p:sldId id="366" r:id="rId13"/>
    <p:sldId id="365" r:id="rId14"/>
    <p:sldId id="367" r:id="rId15"/>
    <p:sldId id="338" r:id="rId16"/>
    <p:sldId id="337" r:id="rId17"/>
    <p:sldId id="368" r:id="rId18"/>
    <p:sldId id="369" r:id="rId19"/>
    <p:sldId id="370" r:id="rId20"/>
    <p:sldId id="371" r:id="rId21"/>
    <p:sldId id="344" r:id="rId22"/>
    <p:sldId id="345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  <p:sldId id="339" r:id="rId32"/>
    <p:sldId id="380" r:id="rId33"/>
    <p:sldId id="381" r:id="rId34"/>
    <p:sldId id="382" r:id="rId35"/>
    <p:sldId id="384" r:id="rId36"/>
    <p:sldId id="383" r:id="rId37"/>
    <p:sldId id="386" r:id="rId38"/>
    <p:sldId id="385" r:id="rId39"/>
    <p:sldId id="387" r:id="rId40"/>
    <p:sldId id="388" r:id="rId41"/>
    <p:sldId id="389" r:id="rId42"/>
    <p:sldId id="390" r:id="rId43"/>
    <p:sldId id="392" r:id="rId44"/>
    <p:sldId id="356" r:id="rId45"/>
    <p:sldId id="393" r:id="rId46"/>
    <p:sldId id="336" r:id="rId47"/>
    <p:sldId id="394" r:id="rId48"/>
    <p:sldId id="395" r:id="rId49"/>
    <p:sldId id="397" r:id="rId50"/>
    <p:sldId id="398" r:id="rId51"/>
    <p:sldId id="400" r:id="rId52"/>
    <p:sldId id="399" r:id="rId53"/>
    <p:sldId id="401" r:id="rId54"/>
    <p:sldId id="403" r:id="rId55"/>
    <p:sldId id="402" r:id="rId56"/>
    <p:sldId id="303" r:id="rId57"/>
    <p:sldId id="304" r:id="rId58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737"/>
  </p:normalViewPr>
  <p:slideViewPr>
    <p:cSldViewPr snapToGrid="0" snapToObjects="1">
      <p:cViewPr varScale="1">
        <p:scale>
          <a:sx n="106" d="100"/>
          <a:sy n="106" d="100"/>
        </p:scale>
        <p:origin x="18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viewProps" Target="view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27.02.2025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119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564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56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241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884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890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8315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8890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7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0569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697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523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9651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46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2996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0956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563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745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54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163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427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445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960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45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844A-5018-4ED4-A990-470714FDF812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D62-1D39-4025-AD06-5D937752F0D7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1B3E-B9E8-4F0E-ABAE-FEBE6F3DE70F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13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8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60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51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3094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709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6150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5177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131610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288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6632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AC157-F299-40C4-AC90-6F408E5B5A87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97134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41602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2323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F5EF-284F-438A-A1C5-CAD56CB73475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4DEA-1707-477A-AED3-CEAFF620A72D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E440-C081-4EE5-9B98-2D804D04A044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EA8B-E900-47DE-9C82-7AE22AB9AEC6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825A-FE3D-4A43-9560-7A60F3D26427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7070B-4562-4774-AB5D-5268194F28AC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5166-59FF-4FAE-9C0B-7277F655552A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395E2-2A89-4958-AF32-532736FFFDE4}" type="datetime1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20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7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013"/>
          </a:p>
        </p:txBody>
      </p:sp>
    </p:spTree>
    <p:extLst>
      <p:ext uri="{BB962C8B-B14F-4D97-AF65-F5344CB8AC3E}">
        <p14:creationId xmlns:p14="http://schemas.microsoft.com/office/powerpoint/2010/main" val="260671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3094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75" kern="1200">
          <a:solidFill>
            <a:srgbClr val="313131"/>
          </a:solidFill>
          <a:latin typeface="+mj-lt"/>
          <a:ea typeface="+mn-ea"/>
          <a:cs typeface="+mn-cs"/>
        </a:defRPr>
      </a:lvl1pPr>
      <a:lvl2pPr marL="385753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2pPr>
      <a:lvl3pPr marL="642921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3pPr>
      <a:lvl4pPr marL="900090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886" y="3165269"/>
            <a:ext cx="8128322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5400" dirty="0"/>
              <a:t>YP - Podnikání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9B7D8D9-CB29-4C3B-93A9-38F44BCBDFD8}"/>
              </a:ext>
            </a:extLst>
          </p:cNvPr>
          <p:cNvSpPr txBox="1"/>
          <p:nvPr/>
        </p:nvSpPr>
        <p:spPr>
          <a:xfrm>
            <a:off x="6276513" y="5592932"/>
            <a:ext cx="3284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Ing. Vladimír Horák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Financování provozu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Nedílná součást zakladatelského rozpočtu</a:t>
            </a:r>
          </a:p>
          <a:p>
            <a:pPr marL="457200" indent="-457200" algn="just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Závislost výše finančních prostředků na</a:t>
            </a:r>
          </a:p>
          <a:p>
            <a:pPr marL="914400" lvl="1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800" dirty="0">
                <a:latin typeface="Calibri "/>
              </a:rPr>
              <a:t>Počtu dní, po které jsou zásoby na skladě</a:t>
            </a:r>
          </a:p>
          <a:p>
            <a:pPr marL="914400" lvl="1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Délce výrobního cyklu</a:t>
            </a:r>
            <a:endParaRPr lang="pl-PL" sz="2800" dirty="0">
              <a:latin typeface="Calibri "/>
            </a:endParaRPr>
          </a:p>
          <a:p>
            <a:pPr marL="914400" lvl="1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Době splatnosti faktur, kterou dohodne se svými odběrateli</a:t>
            </a:r>
            <a:endParaRPr lang="pl-PL" sz="2800" dirty="0">
              <a:latin typeface="Calibri "/>
            </a:endParaRPr>
          </a:p>
          <a:p>
            <a:pPr marL="914400" lvl="1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Době splatnosti faktur, kterou dohodne se svými dodavateli</a:t>
            </a:r>
            <a:endParaRPr lang="cs-CZ" sz="2800" dirty="0">
              <a:latin typeface="Calibri "/>
            </a:endParaRP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2438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Financování provozu - ukazatele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Obratový cyklus peněz </a:t>
            </a:r>
            <a:r>
              <a:rPr lang="cs-CZ" sz="2800" dirty="0"/>
              <a:t>= doba mezi platbou za materiál a příjmem inkasa z prodeje výrobku</a:t>
            </a:r>
          </a:p>
          <a:p>
            <a:pPr marL="457200" indent="-457200" algn="just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Průměrné denní provozní náklady </a:t>
            </a:r>
          </a:p>
          <a:p>
            <a:endParaRPr lang="cs-CZ" sz="2800" dirty="0"/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Součin těchto prvků dává přehled o potřebných finančních zdrojích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51431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Postup sestavení zakladatelského rozpočtu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Sestavení přehledu plánovaných výdajů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související se zahájením a běžným chodem </a:t>
            </a:r>
            <a:endParaRPr lang="cs-CZ" sz="2800" dirty="0">
              <a:latin typeface="Calibri "/>
            </a:endParaRPr>
          </a:p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Porovnání součtu plánovaných výdajů s volnými peněžními prostředky</a:t>
            </a:r>
            <a:endParaRPr lang="cs-CZ" sz="2800" dirty="0">
              <a:latin typeface="Calibri "/>
            </a:endParaRPr>
          </a:p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Doplnění přehledu plánovaných výdajů o odhadované splátky jistin úvěrů a úroků 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v případě financování cizím kapitálem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56547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Postup sestavení zakladatelského rozpočtu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Sestavení zahajovací rozvahy, plánovaného výkazu zisku a ztráty, plánované rozvahy a plánovaného výkazu cash </a:t>
            </a:r>
            <a:r>
              <a:rPr lang="cs-CZ" sz="2800" dirty="0" err="1"/>
              <a:t>flow</a:t>
            </a:r>
            <a:r>
              <a:rPr lang="cs-CZ" sz="2800" dirty="0"/>
              <a:t> po prvním roce podnikatelské činnosti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Plánovaná rozvaha, výkaz zisku a ztráty a výkaz cash </a:t>
            </a:r>
            <a:r>
              <a:rPr lang="cs-CZ" sz="2800" dirty="0" err="1"/>
              <a:t>flow</a:t>
            </a:r>
            <a:r>
              <a:rPr lang="cs-CZ" sz="2800" dirty="0"/>
              <a:t> i po více letech.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5600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FFF22-8943-EFD3-7420-D3D3BBB01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CA1F3-4A7A-09FF-CB34-1494E352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37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Zdroje financování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podnikatelské činnosti (7)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E25299D-9B59-86EB-9067-21F9D1B91CCA}"/>
              </a:ext>
            </a:extLst>
          </p:cNvPr>
          <p:cNvSpPr txBox="1"/>
          <p:nvPr/>
        </p:nvSpPr>
        <p:spPr>
          <a:xfrm>
            <a:off x="376863" y="1720516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527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Financování podnikatelské činnosti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Závislost na typu podniku (obchod/výroba)</a:t>
            </a:r>
          </a:p>
          <a:p>
            <a:pPr marL="457200" indent="-457200" algn="just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 pravidla kombinace vlastních a cizích zdrojů </a:t>
            </a:r>
          </a:p>
          <a:p>
            <a:pPr marL="457200" indent="-457200" algn="just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Nutno rozlišovat zdroje krátkodobé a dlouhodobé </a:t>
            </a:r>
          </a:p>
          <a:p>
            <a:pPr marL="914400" lvl="1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Dlouhodobý majetek pokryt  dlouhodobými zdroji financování (pozemek - hypotéka)</a:t>
            </a:r>
          </a:p>
          <a:p>
            <a:pPr marL="914400" lvl="1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Krátkodobý m. krátkodobými zdroji (materiál – krátkodobá půjčka)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13733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Využití cizího kapitálu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Podnik nemá k dispozici vlastní zdroje kapitálu v potřebném objemu</a:t>
            </a:r>
          </a:p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Podnikatel nechce omezovat své řídicí pravomoci (další společník)</a:t>
            </a:r>
          </a:p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Je nutné překlenout časový rozdíl mezi příjmy a výdaji</a:t>
            </a:r>
          </a:p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Cizí kapitál většinou zvyšuje rentabilitu podnikání (pokud vydělá víc, než je jeho cena)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11001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Omezení cizího kapitálu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88895" y="1720516"/>
            <a:ext cx="806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Cizí kapitál snižuje finanční stabilitu podniku</a:t>
            </a:r>
          </a:p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Každý další dluh je obvykle dražší (banky při svém rozhodování respektují faktor rizika)</a:t>
            </a:r>
          </a:p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Vysoký podíl cizího kapitálu omezuje jednání managementu (musí respektovat podmínky bank)</a:t>
            </a:r>
          </a:p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Roste riziko omezení „svéprávnosti“ podniku (ručení majetkem za úvěry)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96880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Vlastní zdroje financování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88895" y="1720516"/>
            <a:ext cx="806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Vklady vlastníků 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Podle povinnosti či potřeb podnikání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Zisk 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Tzv. samofinancování 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„Nejbezpečnější“ zdroj financování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Nelze spoléhat na předem danou výši  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49857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Vlastní zdroje financování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88895" y="1720516"/>
            <a:ext cx="8064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Odpisy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Peněžním vyjádřením postupného opotřebení dlouhodobého majetku za určité období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Postupný přenos ceny majetku do nákladů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800" dirty="0"/>
              <a:t>Odpisy jsou stabilním interním finančním zdrojem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800" dirty="0"/>
              <a:t>Daňové X účetní odpisy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6551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1ADB5-11D5-D24C-737E-DAEC96152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855DF-7D21-B89B-3352-587794FE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28344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Řešení problémů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0DDF07-7219-E1BF-C946-F01C9653CD5A}"/>
              </a:ext>
            </a:extLst>
          </p:cNvPr>
          <p:cNvSpPr txBox="1"/>
          <p:nvPr/>
        </p:nvSpPr>
        <p:spPr>
          <a:xfrm>
            <a:off x="376863" y="1853908"/>
            <a:ext cx="806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 V případě dotazů či problémů ohledně předmětu 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- e-mail: vladimir.horak@mvso.cz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- konzultační hodiny: po předchozí domluvě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27062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zdroje financování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Mnoho druhů</a:t>
            </a:r>
          </a:p>
          <a:p>
            <a:pPr marL="457200" indent="-457200" algn="just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Každý typ se hodí k jiné situaci</a:t>
            </a:r>
          </a:p>
          <a:p>
            <a:pPr marL="457200" indent="-457200" algn="just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Vždy by měla být zvolena nejvýhodnější a nejméně riziková varianta 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5101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zdroje financování - úvěry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Nejběžnější zdroj cizího kapitálu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Bankovní úvěr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Cenou je úrok + přidružené poplatky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Ovlivněna bonitou </a:t>
            </a:r>
            <a:r>
              <a:rPr lang="cs-CZ" sz="2800" dirty="0" err="1">
                <a:latin typeface="Calibri "/>
              </a:rPr>
              <a:t>klineta</a:t>
            </a:r>
            <a:r>
              <a:rPr lang="cs-CZ" sz="2800" dirty="0">
                <a:latin typeface="Calibri "/>
              </a:rPr>
              <a:t> </a:t>
            </a:r>
            <a:r>
              <a:rPr lang="cs-CZ" sz="2400" dirty="0">
                <a:latin typeface="Calibri "/>
              </a:rPr>
              <a:t>(atraktivita/bezpečnost)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Krátkodobý kapitál je levnější než dlouhodobý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Často nutnost využití b. účtu dané banky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Obchodní úvěr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Odložení plateb za dodávku výrobku či služby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Zvykle 30-90 dní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68937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zdroje financování - dluhopisy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Spíše ojedinělé 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Dluhopis = cenný papír 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Vyjadřuje závazek dlužníka vůči majiteli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Závazek ke splatnosti nominální hodnoty </a:t>
            </a:r>
            <a:r>
              <a:rPr lang="cs-CZ" sz="2800" dirty="0" err="1">
                <a:latin typeface="Calibri "/>
              </a:rPr>
              <a:t>dp</a:t>
            </a:r>
            <a:r>
              <a:rPr lang="cs-CZ" sz="2800" dirty="0">
                <a:latin typeface="Calibri "/>
              </a:rPr>
              <a:t> ve stanovené lhůtě + stanovené úroky  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93391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zdroje financování – Tiché společenství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Vklad do firmy od konkrétní osoby (FO i PO)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Možnost zisku vysoké částky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Pro firmy většinou dražší 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Společník požaduje vyšší výnosy, než banka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Výhodou je, že </a:t>
            </a:r>
            <a:r>
              <a:rPr lang="cs-CZ" sz="2800" dirty="0" err="1"/>
              <a:t>t.s</a:t>
            </a:r>
            <a:r>
              <a:rPr lang="cs-CZ" sz="2800" dirty="0"/>
              <a:t>. nemá možnost zasahovat do řízení firmy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32652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zdroje financování – Rizikový kapitál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Typ financování pro rizikové projekty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Vyšší riziko při realizaci -&gt; vyšší výnos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Princip 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Investor vstoupí do firmy a navýší základní kap.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Firma získá potřebné zdroje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Investor po pár letech prodává svůj podíl</a:t>
            </a:r>
          </a:p>
          <a:p>
            <a:pPr marL="1371600" lvl="2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Ideálně s požadovaným ziskem  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5511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zdroje financování – Rizikový kapitál, typy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Předstartovní financování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Startovní financování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Financování počátečního rozvoje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Rozvojové financování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Financování akvizic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Profinancování dluhů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Záchranný kapitál 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17106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zdroje financování – Business </a:t>
            </a:r>
            <a:r>
              <a:rPr lang="cs-CZ" sz="4400" dirty="0" err="1">
                <a:solidFill>
                  <a:schemeClr val="tx1"/>
                </a:solidFill>
              </a:rPr>
              <a:t>Angels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Individuální investor financující malé a střední podniky s potenciálem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Podobné s rizikovým kapitálem, jen menší objemy 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Součástí investice bývá i know-how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Smluvně omezená doba působení 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38397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zdroje financování – Leasing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576240"/>
            <a:ext cx="806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Alternativa nákupu DM bez dlouhodobého zadlužení 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Operativní leasing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Kratší doba, než životnost majetku (PC, auto,…)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Lze ukončit v průběhu, poskytuje servis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Majetek zůstává ve vlastnictví </a:t>
            </a:r>
            <a:r>
              <a:rPr lang="cs-CZ" sz="2800" dirty="0" err="1"/>
              <a:t>leas</a:t>
            </a:r>
            <a:r>
              <a:rPr lang="cs-CZ" sz="2800" dirty="0"/>
              <a:t>. společnosti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Finanční leasing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Charakter půjčky – do výše ceny majetku, nelze vypovědět 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96847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zdroje financování – Faktoring a forfaiting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576240"/>
            <a:ext cx="806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Faktoring 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Odkupu krátkodobých pohledávek z obchodního styku před dobou jejich splatnost 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Splatnost (14-90 dní), (záloha 60-90 %) po proplacení doplatí zbytek mínus poplatky 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Forfaiting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„Faktoring“ u dlouhodobých pohledávek 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Navíc potřeba speciálních záruk </a:t>
            </a:r>
          </a:p>
        </p:txBody>
      </p:sp>
    </p:spTree>
    <p:extLst>
      <p:ext uri="{BB962C8B-B14F-4D97-AF65-F5344CB8AC3E}">
        <p14:creationId xmlns:p14="http://schemas.microsoft.com/office/powerpoint/2010/main" val="2866481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zdroje financování – Crowdfunding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576240"/>
            <a:ext cx="806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Na projekt se skládá větší počet jednotlivců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Registrace na crowdfundingové platformě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V časovém období se autor snaží přesvědčit co nejvíce lidí -&gt; aby se finančně podíleli 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Přispěvatelé za odměnu dostávají nabízený produkt za lepších cenových podmínek 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1649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8B06D0-05A8-AAF0-BE4E-2194C02DA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3FA15-5189-954D-7CFD-C2E7018EE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Ukončení předmětu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3B87F65-596D-3E45-3DA3-CA033D51C48C}"/>
              </a:ext>
            </a:extLst>
          </p:cNvPr>
          <p:cNvSpPr txBox="1"/>
          <p:nvPr/>
        </p:nvSpPr>
        <p:spPr>
          <a:xfrm>
            <a:off x="376863" y="1720516"/>
            <a:ext cx="806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Platí předchozí domluva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Tj. první </a:t>
            </a:r>
            <a:r>
              <a:rPr lang="cs-CZ" sz="2800" dirty="0" err="1"/>
              <a:t>předtermín</a:t>
            </a:r>
            <a:r>
              <a:rPr lang="cs-CZ" sz="2800" dirty="0"/>
              <a:t> zápočtu 29.3. -&gt; forma online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První </a:t>
            </a:r>
            <a:r>
              <a:rPr lang="cs-CZ" sz="2800" dirty="0" err="1"/>
              <a:t>předtermín</a:t>
            </a:r>
            <a:r>
              <a:rPr lang="cs-CZ" sz="2800" dirty="0"/>
              <a:t> obhajoby práce a zkoušky  dle domluvy…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Nutno zaslat vypracovaný projekt před obhajobou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Další termíny budou v souladu se zápočtovým a zkouškovým obdobím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629612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FFF22-8943-EFD3-7420-D3D3BBB01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CA1F3-4A7A-09FF-CB34-1494E352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37" y="2766218"/>
            <a:ext cx="8064000" cy="1325563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Malé a střední podniky</a:t>
            </a:r>
            <a:br>
              <a:rPr lang="cs-CZ" sz="4400" b="1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(8)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E25299D-9B59-86EB-9067-21F9D1B91CCA}"/>
              </a:ext>
            </a:extLst>
          </p:cNvPr>
          <p:cNvSpPr txBox="1"/>
          <p:nvPr/>
        </p:nvSpPr>
        <p:spPr>
          <a:xfrm>
            <a:off x="376863" y="1720516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47890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Vymezení malých a středních podniků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576240"/>
            <a:ext cx="806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Můžeme vymezovat na základě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Podle počtu zaměstnanců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Podle výkonů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Podle majetku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Podle přidané hodnoty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Jiná kritéria (vlastnická a rozhodovací závislost, informační procesy, dynamika změn, osobní rizika, role poradců apod.)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378462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Vymezení malých a středních podniků - zaměstnanci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576240"/>
            <a:ext cx="8064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V rámci EU se využívá standardní definice velikosti podniků podle počtu zaměstnanců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Firma bez zaměstnanců („samozaměstnavatel“)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Drobný podnik („</a:t>
            </a:r>
            <a:r>
              <a:rPr lang="cs-CZ" sz="2800" dirty="0" err="1"/>
              <a:t>mikrofirma</a:t>
            </a:r>
            <a:r>
              <a:rPr lang="cs-CZ" sz="2800" dirty="0"/>
              <a:t>“) 1-9 zaměstnanců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Malý podnik 10 – 49 zaměstnanců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Střední podnik 50 – 249 zaměstnanců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Velký podnik 250 a více zaměstnanců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213776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Vymezení malých a středních podniků – účetní jednotka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A38DA7B-883C-E9B8-D0C4-016B4D06F8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42" y="1847629"/>
            <a:ext cx="8811115" cy="402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4283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Vymezení malých a středních podniků – podpora MPS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837850"/>
            <a:ext cx="806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 hlediska dotačního řízení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5E2114D-6DC1-E6A4-F054-2BB477DCD6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212" y="3116179"/>
            <a:ext cx="8801575" cy="186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7869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Vymezení malých a středních podniků – v číslech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576240"/>
            <a:ext cx="806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V České republice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Podíl na celkovém počtu podniků je 99,8 %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Podíl na zaměstnanosti podnikatelskou sférou je 61 %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Podíl na výkonech je 52 %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Podíl na HDP je 35 %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Podíl na investicích 50 %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Podíl na vývozu 36 %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Podíl na dovozu 48 %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219862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Vymezení malých a středních podniků – v číslech EU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25B4B4-2182-D6D2-693B-1A9F3EC59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025" y="2357813"/>
            <a:ext cx="6549949" cy="314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7378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Přednosti malých podniků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576240"/>
            <a:ext cx="8064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Jednodušší řídicí struktura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Větší pružnost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Rychlejší reakce na požadavky trhu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Aktivní účast na inovačním procesu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Vytváření nových pracovních příležitostí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Zmírňování negativních důsledků strukturálních změn</a:t>
            </a:r>
          </a:p>
        </p:txBody>
      </p:sp>
    </p:spTree>
    <p:extLst>
      <p:ext uri="{BB962C8B-B14F-4D97-AF65-F5344CB8AC3E}">
        <p14:creationId xmlns:p14="http://schemas.microsoft.com/office/powerpoint/2010/main" val="33085699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Přednosti malých podniků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576240"/>
            <a:ext cx="8064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Schopnost působit jako dodavatelé velkých podniků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Napomáhání rychlejšímu rozvoji menších měst a obcí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Podpora rozvoje strukturálně postižených a hospodářsky slabých regionů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Iniciování podnikatelského ducha členů společnosti k podstoupení rizika podnikání</a:t>
            </a:r>
          </a:p>
        </p:txBody>
      </p:sp>
    </p:spTree>
    <p:extLst>
      <p:ext uri="{BB962C8B-B14F-4D97-AF65-F5344CB8AC3E}">
        <p14:creationId xmlns:p14="http://schemas.microsoft.com/office/powerpoint/2010/main" val="384539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Omezení malých a středních podniků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576240"/>
            <a:ext cx="8064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Mají mnohem menší ekonomickou sílu, v řadě přístupů obtížný přístup ke kapitálu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Mají slabší pozici ve veřejných soutěžích o státní zakázky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Jsou vyloučeny z podnikání, kde je potřeba velkých investic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Nemohou si dovolit zaměstnávat špičkové odborníky (vědce, manažery, obchodníky)</a:t>
            </a:r>
          </a:p>
        </p:txBody>
      </p:sp>
    </p:spTree>
    <p:extLst>
      <p:ext uri="{BB962C8B-B14F-4D97-AF65-F5344CB8AC3E}">
        <p14:creationId xmlns:p14="http://schemas.microsoft.com/office/powerpoint/2010/main" val="262423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FFF22-8943-EFD3-7420-D3D3BBB01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CA1F3-4A7A-09FF-CB34-1494E352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37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Zakladatelský rozpočet (6)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E25299D-9B59-86EB-9067-21F9D1B91CCA}"/>
              </a:ext>
            </a:extLst>
          </p:cNvPr>
          <p:cNvSpPr txBox="1"/>
          <p:nvPr/>
        </p:nvSpPr>
        <p:spPr>
          <a:xfrm>
            <a:off x="376863" y="1720516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2302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Omezení malých a středních podniků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576240"/>
            <a:ext cx="8064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Obvykle realizují inovace nižších řádů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Mohou být ohroženy chováním velkých, často nadnárodních podniků a obchodních podniků prosazujících dumpingové ceny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Ztížené možnosti pro samostatné pronikání na zahraniční trhy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Problémy se zapojováním do náročných výzkumných projektů</a:t>
            </a:r>
          </a:p>
        </p:txBody>
      </p:sp>
    </p:spTree>
    <p:extLst>
      <p:ext uri="{BB962C8B-B14F-4D97-AF65-F5344CB8AC3E}">
        <p14:creationId xmlns:p14="http://schemas.microsoft.com/office/powerpoint/2010/main" val="5972797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Omezení malých a středních podniků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890117"/>
            <a:ext cx="8064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Nedostatek kapitálového vybavení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Horší orientace ve správních, legislativních a daňových předpisech a jejich změnách</a:t>
            </a:r>
          </a:p>
        </p:txBody>
      </p:sp>
    </p:spTree>
    <p:extLst>
      <p:ext uri="{BB962C8B-B14F-4D97-AF65-F5344CB8AC3E}">
        <p14:creationId xmlns:p14="http://schemas.microsoft.com/office/powerpoint/2010/main" val="28370564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pl-PL" sz="4400" dirty="0">
                <a:solidFill>
                  <a:schemeClr val="tx1"/>
                </a:solidFill>
              </a:rPr>
              <a:t>Podpora malého a středního podnikání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890117"/>
            <a:ext cx="8064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Stát v závislosti na typu podniku může pomoci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Návratné finanční výpomoci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Dotace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Finančního příspěvku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Záruky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Úvěru se sníženou úrokovou sazbou</a:t>
            </a:r>
          </a:p>
        </p:txBody>
      </p:sp>
    </p:spTree>
    <p:extLst>
      <p:ext uri="{BB962C8B-B14F-4D97-AF65-F5344CB8AC3E}">
        <p14:creationId xmlns:p14="http://schemas.microsoft.com/office/powerpoint/2010/main" val="25094348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pl-PL" sz="4400" dirty="0">
                <a:solidFill>
                  <a:schemeClr val="tx1"/>
                </a:solidFill>
              </a:rPr>
              <a:t>Informační portály pro podnikatele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2CEC900-819D-22C0-B659-159CD2080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990" y="1660615"/>
            <a:ext cx="5801925" cy="504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0702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pl-PL" sz="4400" dirty="0">
                <a:solidFill>
                  <a:schemeClr val="tx1"/>
                </a:solidFill>
              </a:rPr>
              <a:t>Informační portály pro podnikatele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A9287B-BAF7-4C3A-1BBB-24FFB8D68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832" y="1720516"/>
            <a:ext cx="6354062" cy="137179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559CE36-9C1B-3BD3-D12F-78B15F001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359" y="3092307"/>
            <a:ext cx="6344535" cy="14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046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FFF22-8943-EFD3-7420-D3D3BBB01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CA1F3-4A7A-09FF-CB34-1494E352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37" y="2766218"/>
            <a:ext cx="8064000" cy="1325563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Management </a:t>
            </a:r>
            <a:br>
              <a:rPr lang="cs-CZ" sz="4400" b="1" dirty="0">
                <a:solidFill>
                  <a:schemeClr val="tx1"/>
                </a:solidFill>
              </a:rPr>
            </a:br>
            <a:r>
              <a:rPr lang="cs-CZ" sz="4400" b="1" dirty="0">
                <a:solidFill>
                  <a:schemeClr val="tx1"/>
                </a:solidFill>
              </a:rPr>
              <a:t>podnikatelských aktivit </a:t>
            </a:r>
            <a:r>
              <a:rPr lang="cs-CZ" sz="4400" dirty="0">
                <a:solidFill>
                  <a:schemeClr val="tx1"/>
                </a:solidFill>
              </a:rPr>
              <a:t>(9)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E25299D-9B59-86EB-9067-21F9D1B91CCA}"/>
              </a:ext>
            </a:extLst>
          </p:cNvPr>
          <p:cNvSpPr txBox="1"/>
          <p:nvPr/>
        </p:nvSpPr>
        <p:spPr>
          <a:xfrm>
            <a:off x="376863" y="1720516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09995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Základní rysy managementu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890117"/>
            <a:ext cx="806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Rozhodování</a:t>
            </a:r>
            <a:r>
              <a:rPr lang="cs-CZ" sz="2800" dirty="0"/>
              <a:t> – nenáhodný výběr alternativy (cesty) ke splnění stanoveného cíle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Plánování</a:t>
            </a:r>
            <a:r>
              <a:rPr lang="cs-CZ" sz="2800" dirty="0"/>
              <a:t> – definice cílů, stanovení zdrojů, rozpracování variant k dosažení cílů, dílčích úkolů aj.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Organizování</a:t>
            </a:r>
            <a:r>
              <a:rPr lang="cs-CZ" sz="2800" dirty="0"/>
              <a:t> – uspořádání zdrojů (včetně lidských) v podniku, tvorba organizačních struktur, pravidel, informačních systémů aj.</a:t>
            </a:r>
          </a:p>
        </p:txBody>
      </p:sp>
    </p:spTree>
    <p:extLst>
      <p:ext uri="{BB962C8B-B14F-4D97-AF65-F5344CB8AC3E}">
        <p14:creationId xmlns:p14="http://schemas.microsoft.com/office/powerpoint/2010/main" val="16858475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Základní rysy managementu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890117"/>
            <a:ext cx="806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Ovlivňování</a:t>
            </a:r>
            <a:r>
              <a:rPr lang="cs-CZ" sz="2800" dirty="0"/>
              <a:t> – usměrňování pracovníků tak, aby usilovali o co nejkvalitnější plnění stanovených cílů 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Kontroly</a:t>
            </a:r>
            <a:r>
              <a:rPr lang="cs-CZ" sz="2800" dirty="0"/>
              <a:t> – zjišťování odchylek skutečného stavu od plánu, zjišťování příčin, hledání slabých stránek řídicího procesu</a:t>
            </a:r>
          </a:p>
        </p:txBody>
      </p:sp>
    </p:spTree>
    <p:extLst>
      <p:ext uri="{BB962C8B-B14F-4D97-AF65-F5344CB8AC3E}">
        <p14:creationId xmlns:p14="http://schemas.microsoft.com/office/powerpoint/2010/main" val="1499447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Základní rysy managementu - otázky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890117"/>
            <a:ext cx="8064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Proč? </a:t>
            </a:r>
            <a:r>
              <a:rPr lang="cs-CZ" sz="2800" dirty="0"/>
              <a:t>Co je smyslem dané aktivity, jaká je potřeba, spouštěč procesu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Co? </a:t>
            </a:r>
            <a:r>
              <a:rPr lang="cs-CZ" sz="2800" dirty="0"/>
              <a:t>Jaké produkty bude podnik produkovat a jaké zdroje k tomu použije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Kdy? </a:t>
            </a:r>
            <a:r>
              <a:rPr lang="cs-CZ" sz="2800" dirty="0"/>
              <a:t>Kdy bude rozhodnutí učiněno, jaký je časový plán, kdy dojde k realizaci naplánované aktivity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Jak? </a:t>
            </a:r>
            <a:r>
              <a:rPr lang="cs-CZ" sz="2800" dirty="0"/>
              <a:t>Jaký je postup např. výroby, jaká bude použita technologie, využito know-how</a:t>
            </a:r>
          </a:p>
        </p:txBody>
      </p:sp>
    </p:spTree>
    <p:extLst>
      <p:ext uri="{BB962C8B-B14F-4D97-AF65-F5344CB8AC3E}">
        <p14:creationId xmlns:p14="http://schemas.microsoft.com/office/powerpoint/2010/main" val="18807649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Základní rysy managementu - otázky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890117"/>
            <a:ext cx="806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Kdo? </a:t>
            </a:r>
            <a:r>
              <a:rPr lang="cs-CZ" sz="2800" dirty="0"/>
              <a:t>Kdo je za danou aktivitu, rozhodnutí odpovědný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Za kolik? </a:t>
            </a:r>
            <a:r>
              <a:rPr lang="cs-CZ" sz="2800" dirty="0"/>
              <a:t>Kolik je výše nákladů, jaký je rozpočet, jaká je cena produktu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Kvalitně? </a:t>
            </a:r>
            <a:r>
              <a:rPr lang="cs-CZ" sz="2800" dirty="0"/>
              <a:t>Otázka kvality produkce a jejího měření</a:t>
            </a:r>
          </a:p>
        </p:txBody>
      </p:sp>
    </p:spTree>
    <p:extLst>
      <p:ext uri="{BB962C8B-B14F-4D97-AF65-F5344CB8AC3E}">
        <p14:creationId xmlns:p14="http://schemas.microsoft.com/office/powerpoint/2010/main" val="732940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Zakladatelský rozpočet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Pro zdravý start podnikání je potřeba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Existence dobrého podnikatelského nápadu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Zajištění finančních prostředků pro realizaci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Účelem je minimalizace rizika 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094303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Postavení manažera v procesu řízení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540000" y="3824285"/>
            <a:ext cx="806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Mohou se role překrývat?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723B9E2-FF71-6DD8-9833-A0EDE0A916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331" y="1968438"/>
            <a:ext cx="7267338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1757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Postavení manažera v procesu řízení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45738"/>
            <a:ext cx="806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b="1" dirty="0">
                <a:latin typeface="Calibri "/>
              </a:rPr>
              <a:t>Vlastníci</a:t>
            </a:r>
            <a:r>
              <a:rPr lang="cs-CZ" sz="2800" dirty="0">
                <a:latin typeface="Calibri "/>
              </a:rPr>
              <a:t> – rozhodování a schvalování strategických záměrů, dohled nad činností manažerů, sledování výkonnosti podniku a hodnocení ekonomických ukazatelů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b="1" dirty="0">
                <a:latin typeface="Calibri "/>
              </a:rPr>
              <a:t>Manažeři</a:t>
            </a:r>
            <a:r>
              <a:rPr lang="cs-CZ" sz="2800" dirty="0">
                <a:latin typeface="Calibri "/>
              </a:rPr>
              <a:t> – řízení podnikatelské jednotky, připravují koncepce rozvoje podniku, řídí běžnou provozní činnost, zabezpečují finanční zdraví podniku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b="1" dirty="0">
                <a:latin typeface="Calibri "/>
              </a:rPr>
              <a:t>Zaměstnanci</a:t>
            </a:r>
            <a:r>
              <a:rPr lang="cs-CZ" sz="2800" dirty="0">
                <a:latin typeface="Calibri "/>
              </a:rPr>
              <a:t> – realizují stanovené úkoly, poskytují příslušné informace a další podklady nezbytné pro řízení.</a:t>
            </a:r>
            <a:endParaRPr lang="cs-CZ" sz="2800" dirty="0"/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919353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Členění manažerských aktivit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890117"/>
            <a:ext cx="806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Strategické řízení </a:t>
            </a:r>
            <a:r>
              <a:rPr lang="cs-CZ" sz="2800" dirty="0"/>
              <a:t>– realizováno vrcholovou úrovní managementu, aktivity jsou zaměřeny na klíčové faktory fungování podniku, mají dlouhodobější časový horizont přesahující (obvykle 2 – 5 let);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Taktické řízení </a:t>
            </a:r>
            <a:r>
              <a:rPr lang="cs-CZ" sz="2800" dirty="0"/>
              <a:t>– směřuje k naplnění strategických cílů, jejich časový dosah je do 1 roku, využívá roční plán, rozpočty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Operativní řízení </a:t>
            </a:r>
            <a:r>
              <a:rPr lang="cs-CZ" sz="2800" dirty="0"/>
              <a:t>– směřuje k realizaci taktických záměrů, kratší (měsíc, týden), nástrojem realizace jsou operativní plány</a:t>
            </a:r>
          </a:p>
        </p:txBody>
      </p:sp>
    </p:spTree>
    <p:extLst>
      <p:ext uri="{BB962C8B-B14F-4D97-AF65-F5344CB8AC3E}">
        <p14:creationId xmlns:p14="http://schemas.microsoft.com/office/powerpoint/2010/main" val="1828976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Členění manažerských aktivit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60907" y="4087311"/>
            <a:ext cx="806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Otevřenost</a:t>
            </a:r>
            <a:r>
              <a:rPr lang="cs-CZ" sz="2400" dirty="0"/>
              <a:t> – přístupnost ke všemu, zvídavost, rozhled i mimo svůj obor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Spontánnost</a:t>
            </a:r>
            <a:r>
              <a:rPr lang="cs-CZ" sz="2400" dirty="0"/>
              <a:t> – schopnost nekonvenčně myslet, oprostit se od obvyklých zvyklostí, vytvářet své vlastní standardy,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Smysl pro realitu </a:t>
            </a:r>
            <a:r>
              <a:rPr lang="cs-CZ" sz="2400" dirty="0"/>
              <a:t>– vidět věci takové, jaké jsou</a:t>
            </a:r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5D277CD-EC12-C12D-313B-41F98FB9BF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2363" y="1576240"/>
            <a:ext cx="5863930" cy="235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5207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KO a OK faktory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890117"/>
            <a:ext cx="806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Faktory ovlivňující prosperitu lze rozdělit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>
                <a:latin typeface="Calibri "/>
              </a:rPr>
              <a:t>KO</a:t>
            </a:r>
            <a:r>
              <a:rPr lang="cs-CZ" sz="2800" dirty="0">
                <a:latin typeface="Calibri "/>
              </a:rPr>
              <a:t>  (mohou závažně ovlivnit)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Externí (vnější vlivy – povodně,…)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Interní (závisí na managementu - stávky)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>
                <a:latin typeface="Calibri "/>
              </a:rPr>
              <a:t>OK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Rozhodovací aktivity v širokých mantinelech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Omezení jsou dána subjektivně (kapacity trhu)</a:t>
            </a:r>
            <a:endParaRPr lang="cs-CZ" sz="2800" dirty="0"/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46003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5AF436-78A0-B129-094C-76BE578C6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8040C-2EB6-550F-33E5-92A530751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Nějaké dotazy?</a:t>
            </a:r>
          </a:p>
        </p:txBody>
      </p:sp>
    </p:spTree>
    <p:extLst>
      <p:ext uri="{BB962C8B-B14F-4D97-AF65-F5344CB8AC3E}">
        <p14:creationId xmlns:p14="http://schemas.microsoft.com/office/powerpoint/2010/main" val="32035249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BF5B5-8D24-285E-3BF2-39BE1F04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D3F96-0A46-6EA5-F7BA-7254DA1B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758830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Zakladatelský rozpočet - obsah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algn="just"/>
            <a:r>
              <a:rPr lang="cs-CZ" sz="2800" dirty="0">
                <a:latin typeface="Calibri "/>
              </a:rPr>
              <a:t>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7483299-99C5-5E8C-24C8-4AE505217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128" y="1325197"/>
            <a:ext cx="5731125" cy="485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436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Zakladatelský rozpočet - obsah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P</a:t>
            </a:r>
            <a:r>
              <a:rPr lang="cs-CZ" sz="2800" dirty="0"/>
              <a:t>ředpokládaný objem prodeje a z toho odvozené tržeb, výnosů, nákladů a zisku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Velikosti objemu dlouhodobého majetku nutného k zabezpečení předpokládaného objemu prodeje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Velikosti a struktury oběžného majetku potřebného k zabezpečení plynulosti výroby</a:t>
            </a:r>
            <a:endParaRPr lang="cs-CZ" sz="2800" dirty="0">
              <a:latin typeface="Calibri 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Objem potřebných zdrojů financování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9445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Zakladatelský rozpočet - obsah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Očekávané příjmy a výdaje, tj. peněžní toky</a:t>
            </a:r>
          </a:p>
          <a:p>
            <a:pPr marL="45720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Výnosnosti z podnikání, která se realizací záměru dosáhne.</a:t>
            </a:r>
          </a:p>
          <a:p>
            <a:endParaRPr lang="cs-CZ" sz="2800" dirty="0"/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Celkový obraz poskytne předpokládanou strukturu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Výnosů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Nákladů </a:t>
            </a:r>
          </a:p>
          <a:p>
            <a:pPr lvl="2"/>
            <a:r>
              <a:rPr lang="cs-CZ" sz="2800" dirty="0"/>
              <a:t>-&gt; Rozhodovací faktor</a:t>
            </a:r>
          </a:p>
        </p:txBody>
      </p:sp>
    </p:spTree>
    <p:extLst>
      <p:ext uri="{BB962C8B-B14F-4D97-AF65-F5344CB8AC3E}">
        <p14:creationId xmlns:p14="http://schemas.microsoft.com/office/powerpoint/2010/main" val="736363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Cizí vs vlastní kapitál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Tx/>
            </a:pPr>
            <a:endParaRPr lang="cs-CZ" sz="2800" dirty="0">
              <a:latin typeface="Calibri "/>
            </a:endParaRP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5DFCC44-3209-3349-D868-FFE9E41FC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590" y="1710371"/>
            <a:ext cx="7170820" cy="365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1708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3208</TotalTime>
  <Words>1775</Words>
  <Application>Microsoft Office PowerPoint</Application>
  <PresentationFormat>Předvádění na obrazovce (4:3)</PresentationFormat>
  <Paragraphs>299</Paragraphs>
  <Slides>56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56</vt:i4>
      </vt:variant>
    </vt:vector>
  </HeadingPairs>
  <TitlesOfParts>
    <vt:vector size="62" baseType="lpstr">
      <vt:lpstr>Arial</vt:lpstr>
      <vt:lpstr>Calibri</vt:lpstr>
      <vt:lpstr>Calibri </vt:lpstr>
      <vt:lpstr>Calibri Light</vt:lpstr>
      <vt:lpstr>Prezentace MVŠO</vt:lpstr>
      <vt:lpstr>Sablona PPT_základní_CZ</vt:lpstr>
      <vt:lpstr>YP - Podnikání</vt:lpstr>
      <vt:lpstr>Řešení problémů</vt:lpstr>
      <vt:lpstr>Ukončení předmětu</vt:lpstr>
      <vt:lpstr>Zakladatelský rozpočet (6)</vt:lpstr>
      <vt:lpstr>Zakladatelský rozpočet</vt:lpstr>
      <vt:lpstr>Zakladatelský rozpočet - obsah</vt:lpstr>
      <vt:lpstr>Zakladatelský rozpočet - obsah</vt:lpstr>
      <vt:lpstr>Zakladatelský rozpočet - obsah</vt:lpstr>
      <vt:lpstr>Cizí vs vlastní kapitál</vt:lpstr>
      <vt:lpstr>Financování provozu</vt:lpstr>
      <vt:lpstr>Financování provozu - ukazatele</vt:lpstr>
      <vt:lpstr>Postup sestavení zakladatelského rozpočtu</vt:lpstr>
      <vt:lpstr>Postup sestavení zakladatelského rozpočtu</vt:lpstr>
      <vt:lpstr>Zdroje financování  podnikatelské činnosti (7)</vt:lpstr>
      <vt:lpstr>Financování podnikatelské činnosti</vt:lpstr>
      <vt:lpstr>Využití cizího kapitálu</vt:lpstr>
      <vt:lpstr>Omezení cizího kapitálu</vt:lpstr>
      <vt:lpstr>Vlastní zdroje financování</vt:lpstr>
      <vt:lpstr>Vlastní zdroje financování</vt:lpstr>
      <vt:lpstr>Cizí zdroje financování</vt:lpstr>
      <vt:lpstr>Cizí zdroje financování - úvěry</vt:lpstr>
      <vt:lpstr>Cizí zdroje financování - dluhopisy</vt:lpstr>
      <vt:lpstr>Cizí zdroje financování – Tiché společenství</vt:lpstr>
      <vt:lpstr>Cizí zdroje financování – Rizikový kapitál</vt:lpstr>
      <vt:lpstr>Cizí zdroje financování – Rizikový kapitál, typy</vt:lpstr>
      <vt:lpstr>Cizí zdroje financování – Business Angels</vt:lpstr>
      <vt:lpstr>Cizí zdroje financování – Leasing</vt:lpstr>
      <vt:lpstr>Cizí zdroje financování – Faktoring a forfaiting</vt:lpstr>
      <vt:lpstr>Cizí zdroje financování – Crowdfunding</vt:lpstr>
      <vt:lpstr>Malé a střední podniky (8)</vt:lpstr>
      <vt:lpstr>Vymezení malých a středních podniků</vt:lpstr>
      <vt:lpstr>Vymezení malých a středních podniků - zaměstnanci</vt:lpstr>
      <vt:lpstr>Vymezení malých a středních podniků – účetní jednotka</vt:lpstr>
      <vt:lpstr>Vymezení malých a středních podniků – podpora MPS</vt:lpstr>
      <vt:lpstr>Vymezení malých a středních podniků – v číslech </vt:lpstr>
      <vt:lpstr>Vymezení malých a středních podniků – v číslech EU</vt:lpstr>
      <vt:lpstr>Přednosti malých podniků</vt:lpstr>
      <vt:lpstr>Přednosti malých podniků</vt:lpstr>
      <vt:lpstr>Omezení malých a středních podniků</vt:lpstr>
      <vt:lpstr>Omezení malých a středních podniků</vt:lpstr>
      <vt:lpstr>Omezení malých a středních podniků</vt:lpstr>
      <vt:lpstr>Podpora malého a středního podnikání</vt:lpstr>
      <vt:lpstr>Informační portály pro podnikatele</vt:lpstr>
      <vt:lpstr>Informační portály pro podnikatele</vt:lpstr>
      <vt:lpstr>Management  podnikatelských aktivit (9)</vt:lpstr>
      <vt:lpstr>Základní rysy managementu</vt:lpstr>
      <vt:lpstr>Základní rysy managementu</vt:lpstr>
      <vt:lpstr>Základní rysy managementu - otázky</vt:lpstr>
      <vt:lpstr>Základní rysy managementu - otázky</vt:lpstr>
      <vt:lpstr>Postavení manažera v procesu řízení</vt:lpstr>
      <vt:lpstr>Postavení manažera v procesu řízení</vt:lpstr>
      <vt:lpstr>Členění manažerských aktivit</vt:lpstr>
      <vt:lpstr>Členění manažerských aktivit</vt:lpstr>
      <vt:lpstr>KO a OK faktory</vt:lpstr>
      <vt:lpstr>Nějaké dotazy?</vt:lpstr>
      <vt:lpstr>Děkuji Vám za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 pellentesque</dc:title>
  <dc:creator>NavratilovaD</dc:creator>
  <cp:lastModifiedBy>HORÁK Vladimír,</cp:lastModifiedBy>
  <cp:revision>149</cp:revision>
  <cp:lastPrinted>2016-09-27T08:46:52Z</cp:lastPrinted>
  <dcterms:created xsi:type="dcterms:W3CDTF">2013-10-07T10:19:46Z</dcterms:created>
  <dcterms:modified xsi:type="dcterms:W3CDTF">2025-02-27T20:17:04Z</dcterms:modified>
</cp:coreProperties>
</file>