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0" r:id="rId2"/>
  </p:sldMasterIdLst>
  <p:notesMasterIdLst>
    <p:notesMasterId r:id="rId64"/>
  </p:notesMasterIdLst>
  <p:sldIdLst>
    <p:sldId id="256" r:id="rId3"/>
    <p:sldId id="325" r:id="rId4"/>
    <p:sldId id="328" r:id="rId5"/>
    <p:sldId id="327" r:id="rId6"/>
    <p:sldId id="329" r:id="rId7"/>
    <p:sldId id="330" r:id="rId8"/>
    <p:sldId id="335" r:id="rId9"/>
    <p:sldId id="370" r:id="rId10"/>
    <p:sldId id="336" r:id="rId11"/>
    <p:sldId id="337" r:id="rId12"/>
    <p:sldId id="338" r:id="rId13"/>
    <p:sldId id="372" r:id="rId14"/>
    <p:sldId id="371" r:id="rId15"/>
    <p:sldId id="340" r:id="rId16"/>
    <p:sldId id="342" r:id="rId17"/>
    <p:sldId id="343" r:id="rId18"/>
    <p:sldId id="344" r:id="rId19"/>
    <p:sldId id="373" r:id="rId20"/>
    <p:sldId id="374" r:id="rId21"/>
    <p:sldId id="345" r:id="rId22"/>
    <p:sldId id="375" r:id="rId23"/>
    <p:sldId id="376" r:id="rId24"/>
    <p:sldId id="377" r:id="rId25"/>
    <p:sldId id="378" r:id="rId26"/>
    <p:sldId id="331" r:id="rId27"/>
    <p:sldId id="346" r:id="rId28"/>
    <p:sldId id="379" r:id="rId29"/>
    <p:sldId id="380" r:id="rId30"/>
    <p:sldId id="347" r:id="rId31"/>
    <p:sldId id="381" r:id="rId32"/>
    <p:sldId id="382" r:id="rId33"/>
    <p:sldId id="383" r:id="rId34"/>
    <p:sldId id="384" r:id="rId35"/>
    <p:sldId id="385" r:id="rId36"/>
    <p:sldId id="348" r:id="rId37"/>
    <p:sldId id="386" r:id="rId38"/>
    <p:sldId id="332" r:id="rId39"/>
    <p:sldId id="350" r:id="rId40"/>
    <p:sldId id="351" r:id="rId41"/>
    <p:sldId id="352" r:id="rId42"/>
    <p:sldId id="353" r:id="rId43"/>
    <p:sldId id="354" r:id="rId44"/>
    <p:sldId id="355" r:id="rId45"/>
    <p:sldId id="356" r:id="rId46"/>
    <p:sldId id="357" r:id="rId47"/>
    <p:sldId id="334" r:id="rId48"/>
    <p:sldId id="358" r:id="rId49"/>
    <p:sldId id="359" r:id="rId50"/>
    <p:sldId id="360" r:id="rId51"/>
    <p:sldId id="361" r:id="rId52"/>
    <p:sldId id="362" r:id="rId53"/>
    <p:sldId id="363" r:id="rId54"/>
    <p:sldId id="364" r:id="rId55"/>
    <p:sldId id="365" r:id="rId56"/>
    <p:sldId id="366" r:id="rId57"/>
    <p:sldId id="367" r:id="rId58"/>
    <p:sldId id="368" r:id="rId59"/>
    <p:sldId id="387" r:id="rId60"/>
    <p:sldId id="369" r:id="rId61"/>
    <p:sldId id="303" r:id="rId62"/>
    <p:sldId id="304" r:id="rId63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4737"/>
  </p:normalViewPr>
  <p:slideViewPr>
    <p:cSldViewPr snapToGrid="0" snapToObjects="1">
      <p:cViewPr varScale="1">
        <p:scale>
          <a:sx n="106" d="100"/>
          <a:sy n="106" d="100"/>
        </p:scale>
        <p:origin x="180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viewProps" Target="viewProp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63C9E-6383-4CC2-8393-47C4D1E8A408}" type="datetimeFigureOut">
              <a:rPr lang="cs-CZ" smtClean="0"/>
              <a:pPr/>
              <a:t>15.02.2025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A3E3B7-5112-44D2-8974-0B2B09F2775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920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A3E3B7-5112-44D2-8974-0B2B09F2775A}" type="slidenum">
              <a:rPr lang="cs-CZ" smtClean="0"/>
              <a:pPr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6993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A844A-5018-4ED4-A990-470714FDF812}" type="datetime1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7DD62-1D39-4025-AD06-5D937752F0D7}" type="datetime1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1B3E-B9E8-4F0E-ABAE-FEBE6F3DE70F}" type="datetime1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013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5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40499" indent="0" algn="l">
              <a:buNone/>
              <a:defRPr sz="1350">
                <a:solidFill>
                  <a:srgbClr val="313131"/>
                </a:solidFill>
                <a:latin typeface="+mj-lt"/>
              </a:defRPr>
            </a:lvl1pPr>
            <a:lvl2pPr marL="257169" indent="0" algn="ctr">
              <a:buNone/>
              <a:defRPr sz="1125"/>
            </a:lvl2pPr>
            <a:lvl3pPr marL="514337" indent="0" algn="ctr">
              <a:buNone/>
              <a:defRPr sz="1013"/>
            </a:lvl3pPr>
            <a:lvl4pPr marL="771506" indent="0" algn="ctr">
              <a:buNone/>
              <a:defRPr sz="900"/>
            </a:lvl4pPr>
            <a:lvl5pPr marL="1028675" indent="0" algn="ctr">
              <a:buNone/>
              <a:defRPr sz="900"/>
            </a:lvl5pPr>
            <a:lvl6pPr marL="1285843" indent="0" algn="ctr">
              <a:buNone/>
              <a:defRPr sz="900"/>
            </a:lvl6pPr>
            <a:lvl7pPr marL="1543011" indent="0" algn="ctr">
              <a:buNone/>
              <a:defRPr sz="900"/>
            </a:lvl7pPr>
            <a:lvl8pPr marL="1800180" indent="0" algn="ctr">
              <a:buNone/>
              <a:defRPr sz="900"/>
            </a:lvl8pPr>
            <a:lvl9pPr marL="2057349" indent="0" algn="ctr">
              <a:buNone/>
              <a:defRPr sz="9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8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606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4951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3094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40499" indent="0" algn="l">
              <a:buNone/>
              <a:defRPr sz="1350">
                <a:solidFill>
                  <a:srgbClr val="313131"/>
                </a:solidFill>
                <a:latin typeface="+mj-lt"/>
              </a:defRPr>
            </a:lvl1pPr>
            <a:lvl2pPr marL="257169" indent="0" algn="ctr">
              <a:buNone/>
              <a:defRPr sz="1125"/>
            </a:lvl2pPr>
            <a:lvl3pPr marL="514337" indent="0" algn="ctr">
              <a:buNone/>
              <a:defRPr sz="1013"/>
            </a:lvl3pPr>
            <a:lvl4pPr marL="771506" indent="0" algn="ctr">
              <a:buNone/>
              <a:defRPr sz="900"/>
            </a:lvl4pPr>
            <a:lvl5pPr marL="1028675" indent="0" algn="ctr">
              <a:buNone/>
              <a:defRPr sz="900"/>
            </a:lvl5pPr>
            <a:lvl6pPr marL="1285843" indent="0" algn="ctr">
              <a:buNone/>
              <a:defRPr sz="900"/>
            </a:lvl6pPr>
            <a:lvl7pPr marL="1543011" indent="0" algn="ctr">
              <a:buNone/>
              <a:defRPr sz="900"/>
            </a:lvl7pPr>
            <a:lvl8pPr marL="1800180" indent="0" algn="ctr">
              <a:buNone/>
              <a:defRPr sz="900"/>
            </a:lvl8pPr>
            <a:lvl9pPr marL="2057349" indent="0" algn="ctr">
              <a:buNone/>
              <a:defRPr sz="9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8709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461506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69" indent="0">
              <a:buNone/>
              <a:defRPr sz="1125" b="1"/>
            </a:lvl2pPr>
            <a:lvl3pPr marL="514337" indent="0">
              <a:buNone/>
              <a:defRPr sz="1013" b="1"/>
            </a:lvl3pPr>
            <a:lvl4pPr marL="771506" indent="0">
              <a:buNone/>
              <a:defRPr sz="900" b="1"/>
            </a:lvl4pPr>
            <a:lvl5pPr marL="1028675" indent="0">
              <a:buNone/>
              <a:defRPr sz="900" b="1"/>
            </a:lvl5pPr>
            <a:lvl6pPr marL="1285843" indent="0">
              <a:buNone/>
              <a:defRPr sz="900" b="1"/>
            </a:lvl6pPr>
            <a:lvl7pPr marL="1543011" indent="0">
              <a:buNone/>
              <a:defRPr sz="900" b="1"/>
            </a:lvl7pPr>
            <a:lvl8pPr marL="1800180" indent="0">
              <a:buNone/>
              <a:defRPr sz="900" b="1"/>
            </a:lvl8pPr>
            <a:lvl9pPr marL="2057349" indent="0">
              <a:buNone/>
              <a:defRPr sz="9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69" indent="0">
              <a:buNone/>
              <a:defRPr sz="1125" b="1"/>
            </a:lvl2pPr>
            <a:lvl3pPr marL="514337" indent="0">
              <a:buNone/>
              <a:defRPr sz="1013" b="1"/>
            </a:lvl3pPr>
            <a:lvl4pPr marL="771506" indent="0">
              <a:buNone/>
              <a:defRPr sz="900" b="1"/>
            </a:lvl4pPr>
            <a:lvl5pPr marL="1028675" indent="0">
              <a:buNone/>
              <a:defRPr sz="900" b="1"/>
            </a:lvl5pPr>
            <a:lvl6pPr marL="1285843" indent="0">
              <a:buNone/>
              <a:defRPr sz="900" b="1"/>
            </a:lvl6pPr>
            <a:lvl7pPr marL="1543011" indent="0">
              <a:buNone/>
              <a:defRPr sz="900" b="1"/>
            </a:lvl7pPr>
            <a:lvl8pPr marL="1800180" indent="0">
              <a:buNone/>
              <a:defRPr sz="900" b="1"/>
            </a:lvl8pPr>
            <a:lvl9pPr marL="2057349" indent="0">
              <a:buNone/>
              <a:defRPr sz="9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251773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41316107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62886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69" indent="0">
              <a:buNone/>
              <a:defRPr sz="788"/>
            </a:lvl2pPr>
            <a:lvl3pPr marL="514337" indent="0">
              <a:buNone/>
              <a:defRPr sz="675"/>
            </a:lvl3pPr>
            <a:lvl4pPr marL="771506" indent="0">
              <a:buNone/>
              <a:defRPr sz="563"/>
            </a:lvl4pPr>
            <a:lvl5pPr marL="1028675" indent="0">
              <a:buNone/>
              <a:defRPr sz="563"/>
            </a:lvl5pPr>
            <a:lvl6pPr marL="1285843" indent="0">
              <a:buNone/>
              <a:defRPr sz="563"/>
            </a:lvl6pPr>
            <a:lvl7pPr marL="1543011" indent="0">
              <a:buNone/>
              <a:defRPr sz="563"/>
            </a:lvl7pPr>
            <a:lvl8pPr marL="1800180" indent="0">
              <a:buNone/>
              <a:defRPr sz="563"/>
            </a:lvl8pPr>
            <a:lvl9pPr marL="2057349" indent="0">
              <a:buNone/>
              <a:defRPr sz="563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666323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AC157-F299-40C4-AC90-6F408E5B5A87}" type="datetime1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 marL="0" indent="0">
              <a:buNone/>
              <a:defRPr sz="1800"/>
            </a:lvl1pPr>
            <a:lvl2pPr marL="257169" indent="0">
              <a:buNone/>
              <a:defRPr sz="1575"/>
            </a:lvl2pPr>
            <a:lvl3pPr marL="514337" indent="0">
              <a:buNone/>
              <a:defRPr sz="1350"/>
            </a:lvl3pPr>
            <a:lvl4pPr marL="771506" indent="0">
              <a:buNone/>
              <a:defRPr sz="1125"/>
            </a:lvl4pPr>
            <a:lvl5pPr marL="1028675" indent="0">
              <a:buNone/>
              <a:defRPr sz="1125"/>
            </a:lvl5pPr>
            <a:lvl6pPr marL="1285843" indent="0">
              <a:buNone/>
              <a:defRPr sz="1125"/>
            </a:lvl6pPr>
            <a:lvl7pPr marL="1543011" indent="0">
              <a:buNone/>
              <a:defRPr sz="1125"/>
            </a:lvl7pPr>
            <a:lvl8pPr marL="1800180" indent="0">
              <a:buNone/>
              <a:defRPr sz="1125"/>
            </a:lvl8pPr>
            <a:lvl9pPr marL="2057349" indent="0">
              <a:buNone/>
              <a:defRPr sz="1125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69" indent="0">
              <a:buNone/>
              <a:defRPr sz="788"/>
            </a:lvl2pPr>
            <a:lvl3pPr marL="514337" indent="0">
              <a:buNone/>
              <a:defRPr sz="675"/>
            </a:lvl3pPr>
            <a:lvl4pPr marL="771506" indent="0">
              <a:buNone/>
              <a:defRPr sz="563"/>
            </a:lvl4pPr>
            <a:lvl5pPr marL="1028675" indent="0">
              <a:buNone/>
              <a:defRPr sz="563"/>
            </a:lvl5pPr>
            <a:lvl6pPr marL="1285843" indent="0">
              <a:buNone/>
              <a:defRPr sz="563"/>
            </a:lvl6pPr>
            <a:lvl7pPr marL="1543011" indent="0">
              <a:buNone/>
              <a:defRPr sz="563"/>
            </a:lvl7pPr>
            <a:lvl8pPr marL="1800180" indent="0">
              <a:buNone/>
              <a:defRPr sz="563"/>
            </a:lvl8pPr>
            <a:lvl9pPr marL="2057349" indent="0">
              <a:buNone/>
              <a:defRPr sz="563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8971342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9416025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023231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DF5EF-284F-438A-A1C5-CAD56CB73475}" type="datetime1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A4DEA-1707-477A-AED3-CEAFF620A72D}" type="datetime1">
              <a:rPr lang="en-US" smtClean="0"/>
              <a:pPr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BE440-C081-4EE5-9B98-2D804D04A044}" type="datetime1">
              <a:rPr lang="en-US" smtClean="0"/>
              <a:pPr/>
              <a:t>2/15/2025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8EA8B-E900-47DE-9C82-7AE22AB9AEC6}" type="datetime1">
              <a:rPr lang="en-US" smtClean="0"/>
              <a:pPr/>
              <a:t>2/15/2025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8825A-FE3D-4A43-9560-7A60F3D26427}" type="datetime1">
              <a:rPr lang="en-US" smtClean="0"/>
              <a:pPr/>
              <a:t>2/15/2025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7070B-4562-4774-AB5D-5268194F28AC}" type="datetime1">
              <a:rPr lang="en-US" smtClean="0"/>
              <a:pPr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85166-59FF-4FAE-9C0B-7277F655552A}" type="datetime1">
              <a:rPr lang="en-US" smtClean="0"/>
              <a:pPr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395E2-2A89-4958-AF32-532736FFFDE4}" type="datetime1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20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7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013"/>
          </a:p>
        </p:txBody>
      </p:sp>
    </p:spTree>
    <p:extLst>
      <p:ext uri="{BB962C8B-B14F-4D97-AF65-F5344CB8AC3E}">
        <p14:creationId xmlns:p14="http://schemas.microsoft.com/office/powerpoint/2010/main" val="2606712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3094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100000"/>
        </a:lnSpc>
        <a:spcBef>
          <a:spcPts val="563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75" kern="1200">
          <a:solidFill>
            <a:srgbClr val="313131"/>
          </a:solidFill>
          <a:latin typeface="+mj-lt"/>
          <a:ea typeface="+mn-ea"/>
          <a:cs typeface="+mn-cs"/>
        </a:defRPr>
      </a:lvl1pPr>
      <a:lvl2pPr marL="385753" indent="-128585" algn="l" defTabSz="514337" rtl="0" eaLnBrk="1" latinLnBrk="0" hangingPunct="1">
        <a:lnSpc>
          <a:spcPct val="100000"/>
        </a:lnSpc>
        <a:spcBef>
          <a:spcPts val="563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350" kern="1200">
          <a:solidFill>
            <a:srgbClr val="313131"/>
          </a:solidFill>
          <a:latin typeface="+mj-lt"/>
          <a:ea typeface="+mn-ea"/>
          <a:cs typeface="+mn-cs"/>
        </a:defRPr>
      </a:lvl2pPr>
      <a:lvl3pPr marL="642921" indent="-128585" algn="l" defTabSz="514337" rtl="0" eaLnBrk="1" latinLnBrk="0" hangingPunct="1">
        <a:lnSpc>
          <a:spcPct val="100000"/>
        </a:lnSpc>
        <a:spcBef>
          <a:spcPts val="563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350" kern="1200">
          <a:solidFill>
            <a:srgbClr val="313131"/>
          </a:solidFill>
          <a:latin typeface="+mj-lt"/>
          <a:ea typeface="+mn-ea"/>
          <a:cs typeface="+mn-cs"/>
        </a:defRPr>
      </a:lvl3pPr>
      <a:lvl4pPr marL="900090" indent="-128585" algn="l" defTabSz="514337" rtl="0" eaLnBrk="1" latinLnBrk="0" hangingPunct="1">
        <a:lnSpc>
          <a:spcPct val="100000"/>
        </a:lnSpc>
        <a:spcBef>
          <a:spcPts val="563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125" kern="1200">
          <a:solidFill>
            <a:srgbClr val="313131"/>
          </a:solidFill>
          <a:latin typeface="+mj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100000"/>
        </a:lnSpc>
        <a:spcBef>
          <a:spcPts val="563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125" kern="1200">
          <a:solidFill>
            <a:srgbClr val="313131"/>
          </a:solidFill>
          <a:latin typeface="+mj-lt"/>
          <a:ea typeface="+mn-ea"/>
          <a:cs typeface="+mn-cs"/>
        </a:defRPr>
      </a:lvl5pPr>
      <a:lvl6pPr marL="1414427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3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1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7886" y="3165269"/>
            <a:ext cx="8128322" cy="1071686"/>
          </a:xfrm>
        </p:spPr>
        <p:txBody>
          <a:bodyPr lIns="0" tIns="0" rIns="0" bIns="0" anchor="t" anchorCtr="0">
            <a:noAutofit/>
          </a:bodyPr>
          <a:lstStyle/>
          <a:p>
            <a:pPr algn="l"/>
            <a:r>
              <a:rPr lang="cs-CZ" sz="5400" dirty="0"/>
              <a:t>YP - Podnikání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9B7D8D9-CB29-4C3B-93A9-38F44BCBDFD8}"/>
              </a:ext>
            </a:extLst>
          </p:cNvPr>
          <p:cNvSpPr txBox="1"/>
          <p:nvPr/>
        </p:nvSpPr>
        <p:spPr>
          <a:xfrm>
            <a:off x="6276513" y="5592932"/>
            <a:ext cx="32847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Ing. Vladimír Horák</a:t>
            </a: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428F17-EBC4-EAE5-B068-D8461E5D3E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17189C-594C-E240-B189-7A0852D01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Podnikání jako životní způsob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D1437A3-D8B3-EED3-30F6-CD1AF0092954}"/>
              </a:ext>
            </a:extLst>
          </p:cNvPr>
          <p:cNvSpPr txBox="1"/>
          <p:nvPr/>
        </p:nvSpPr>
        <p:spPr>
          <a:xfrm>
            <a:off x="376863" y="1720516"/>
            <a:ext cx="8064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Pro život je nutný určitý finanční příjem…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>
              <a:latin typeface="Calibri "/>
            </a:endParaRPr>
          </a:p>
          <a:p>
            <a:pPr marL="457200" indent="-457200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Prostřednictvím zaměstnání – zaměstnanecký způsob</a:t>
            </a:r>
          </a:p>
          <a:p>
            <a:pPr marL="457200" indent="-457200">
              <a:buClrTx/>
              <a:buFont typeface="Arial" panose="020B0604020202020204" pitchFamily="34" charset="0"/>
              <a:buChar char="•"/>
            </a:pPr>
            <a:endParaRPr lang="cs-CZ" sz="1000" dirty="0"/>
          </a:p>
          <a:p>
            <a:pPr marL="457200" indent="-457200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Prostřednictvím podnikání – podnikatelský způsob</a:t>
            </a:r>
          </a:p>
          <a:p>
            <a:pPr marL="457200" indent="-457200">
              <a:buClrTx/>
              <a:buFont typeface="Arial" panose="020B0604020202020204" pitchFamily="34" charset="0"/>
              <a:buChar char="•"/>
            </a:pPr>
            <a:endParaRPr lang="cs-CZ" sz="1050" dirty="0"/>
          </a:p>
          <a:p>
            <a:pPr marL="457200" indent="-457200">
              <a:buClrTx/>
              <a:buFont typeface="Arial" panose="020B0604020202020204" pitchFamily="34" charset="0"/>
              <a:buChar char="•"/>
            </a:pPr>
            <a:r>
              <a:rPr lang="pl-PL" sz="2800" dirty="0"/>
              <a:t>Prostřednictvím podpory – závislost na podpoře jiných</a:t>
            </a: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87166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0EF35B-DCCD-7BCD-7FD1-1846A4DC0A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325774-A378-DB14-2AB6-9452A006A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Definice podnikání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C1BB8D4-F991-98E5-9600-165B7F056C0A}"/>
              </a:ext>
            </a:extLst>
          </p:cNvPr>
          <p:cNvSpPr txBox="1"/>
          <p:nvPr/>
        </p:nvSpPr>
        <p:spPr>
          <a:xfrm>
            <a:off x="376863" y="1720516"/>
            <a:ext cx="806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Vyplívá nepřímo ze zákona o živnostenském podnikání</a:t>
            </a:r>
          </a:p>
          <a:p>
            <a:pPr>
              <a:buClrTx/>
            </a:pPr>
            <a:endParaRPr lang="cs-CZ" sz="2800" dirty="0"/>
          </a:p>
          <a:p>
            <a:pPr marL="457200" indent="-457200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Pojem „Podnikání“ je legislativně nahrazen pojmem „živnost“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42387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794B17-DEA8-FDD0-B5BA-4C3AB313DD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65C69D-C6A1-5C02-0FB7-F7A4083A8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Definice podnikání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C2C7A87-B7C4-E02B-2B40-02CDF3E94484}"/>
              </a:ext>
            </a:extLst>
          </p:cNvPr>
          <p:cNvSpPr txBox="1"/>
          <p:nvPr/>
        </p:nvSpPr>
        <p:spPr>
          <a:xfrm>
            <a:off x="376863" y="1720516"/>
            <a:ext cx="80640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Tx/>
              <a:buFont typeface="Arial" panose="020B0604020202020204" pitchFamily="34" charset="0"/>
              <a:buChar char="•"/>
            </a:pPr>
            <a:r>
              <a:rPr lang="cs-CZ" sz="2800" b="1" dirty="0"/>
              <a:t>Soustavnost</a:t>
            </a:r>
            <a:r>
              <a:rPr lang="cs-CZ" sz="2800" dirty="0"/>
              <a:t> – pravidelně vykonávaná</a:t>
            </a:r>
          </a:p>
          <a:p>
            <a:pPr marL="457200" indent="-457200">
              <a:buClrTx/>
              <a:buFont typeface="Arial" panose="020B0604020202020204" pitchFamily="34" charset="0"/>
              <a:buChar char="•"/>
            </a:pPr>
            <a:r>
              <a:rPr lang="cs-CZ" sz="2800" b="1" dirty="0"/>
              <a:t>Samostatnost</a:t>
            </a:r>
            <a:r>
              <a:rPr lang="cs-CZ" sz="2800" dirty="0"/>
              <a:t> – samostatné jednání a rozhodování,</a:t>
            </a:r>
          </a:p>
          <a:p>
            <a:pPr marL="457200" indent="-457200">
              <a:buClrTx/>
              <a:buFont typeface="Arial" panose="020B0604020202020204" pitchFamily="34" charset="0"/>
              <a:buChar char="•"/>
            </a:pPr>
            <a:r>
              <a:rPr lang="cs-CZ" sz="2800" b="1" dirty="0"/>
              <a:t>Vlastním jménem </a:t>
            </a:r>
            <a:r>
              <a:rPr lang="cs-CZ" sz="2800" dirty="0"/>
              <a:t>– fyzická osoba činí právní úkony svým jménem a příjmením, právnická osoba pod svým názvem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b="1" dirty="0"/>
              <a:t>Vlastní odpovědnost </a:t>
            </a:r>
            <a:r>
              <a:rPr lang="cs-CZ" sz="2800" dirty="0"/>
              <a:t>– podnikatel nese veškeré riziko s podnikáním 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b="1" dirty="0"/>
              <a:t>Dosažení zisku </a:t>
            </a:r>
            <a:r>
              <a:rPr lang="cs-CZ" sz="2800" dirty="0"/>
              <a:t>– činnost je vykonává s úmyslem dosáhnout zisku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139852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70EFB7-A7DD-A1CD-E599-33BF8A0C76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C5569F-7C72-6E9C-48F5-CB7CB4FAC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Podnikání – podstatné rysy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43212A4-A116-8617-E2E7-1D6940327830}"/>
              </a:ext>
            </a:extLst>
          </p:cNvPr>
          <p:cNvSpPr txBox="1"/>
          <p:nvPr/>
        </p:nvSpPr>
        <p:spPr>
          <a:xfrm>
            <a:off x="376863" y="1720516"/>
            <a:ext cx="806400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Na počátku podnikání se vkládá kapitál</a:t>
            </a:r>
          </a:p>
          <a:p>
            <a:pPr marL="457200" indent="-457200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Uspokojení potřeb zákazníka</a:t>
            </a:r>
          </a:p>
          <a:p>
            <a:pPr marL="457200" indent="-457200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Během podnikání se čelí riziku</a:t>
            </a:r>
          </a:p>
          <a:p>
            <a:pPr marL="457200" indent="-457200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Snaha o zhodnocení vloženého kapitálu</a:t>
            </a:r>
          </a:p>
          <a:p>
            <a:pPr marL="457200" indent="-457200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Uspokojení osobních potřeb podnikatele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299342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7AB6DE-FB47-D5D1-62CF-641B4DE5E9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23716C-10DD-4E79-B890-0DBBE662D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Podnik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9E2C5B8C-796C-185E-38C9-F8EEDCFD8898}"/>
              </a:ext>
            </a:extLst>
          </p:cNvPr>
          <p:cNvSpPr txBox="1"/>
          <p:nvPr/>
        </p:nvSpPr>
        <p:spPr>
          <a:xfrm>
            <a:off x="376863" y="1720516"/>
            <a:ext cx="8064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Právně již neexistující označení </a:t>
            </a:r>
          </a:p>
          <a:p>
            <a:pPr algn="just">
              <a:buClrTx/>
            </a:pPr>
            <a:r>
              <a:rPr lang="cs-CZ" sz="2800" dirty="0"/>
              <a:t>	-&gt;  občanský zákoník definuje jako </a:t>
            </a:r>
            <a:r>
              <a:rPr lang="cs-CZ" sz="2800" b="1" dirty="0"/>
              <a:t>obchodní závod</a:t>
            </a:r>
          </a:p>
          <a:p>
            <a:pPr algn="just">
              <a:buClrTx/>
            </a:pPr>
            <a:endParaRPr lang="cs-CZ" sz="2800" b="1" dirty="0"/>
          </a:p>
          <a:p>
            <a:pPr marL="457200" indent="-457200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§ 502 „Organizovaný soubor jmění, který podnikatel vytvořil a který z jeho vůle slouží k provozování jeho činnosti. Má se za to, že závod tvoří vše, co zpravidla slouží k jeho provozu.“</a:t>
            </a:r>
          </a:p>
          <a:p>
            <a:pPr marL="457200" indent="-457200">
              <a:buClrTx/>
              <a:buFont typeface="Arial" panose="020B0604020202020204" pitchFamily="34" charset="0"/>
              <a:buChar char="•"/>
            </a:pPr>
            <a:endParaRPr lang="cs-CZ" sz="2800" b="1" dirty="0"/>
          </a:p>
          <a:p>
            <a:pPr marL="457200" indent="-457200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Obecně podnik slouží k přeměně vstupů na výstupy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741232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E0972D-2FF5-C6EA-F5B7-DF0CF5F4A5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DD55F6-2C6B-7A9B-1199-88243DA48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Funkce podniku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1BFA485-2F5D-1DD2-6714-1F5D2639682D}"/>
              </a:ext>
            </a:extLst>
          </p:cNvPr>
          <p:cNvSpPr txBox="1"/>
          <p:nvPr/>
        </p:nvSpPr>
        <p:spPr>
          <a:xfrm>
            <a:off x="376863" y="1720516"/>
            <a:ext cx="8064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b="1" dirty="0"/>
              <a:t>Výrobní</a:t>
            </a:r>
            <a:r>
              <a:rPr lang="cs-CZ" sz="2800" dirty="0"/>
              <a:t>, tzn. výroba produkce určitého výrobku nebo služby</a:t>
            </a:r>
          </a:p>
          <a:p>
            <a:pPr marL="457200" indent="-457200"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b="1" dirty="0"/>
              <a:t>Dodavatelská</a:t>
            </a:r>
            <a:r>
              <a:rPr lang="cs-CZ" sz="2800" dirty="0"/>
              <a:t>, tzn., že uspokojuje určité potřeby trhu</a:t>
            </a:r>
          </a:p>
          <a:p>
            <a:pPr marL="457200" indent="-457200"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b="1" dirty="0"/>
              <a:t>Vědeckotechnická</a:t>
            </a:r>
            <a:r>
              <a:rPr lang="cs-CZ" sz="2800" dirty="0"/>
              <a:t>, tj. snaží se využívat nové vědecké poznatky, technologie, popř. jsou v podniku vytvářeny (inovace)</a:t>
            </a:r>
          </a:p>
          <a:p>
            <a:pPr marL="457200" indent="-457200"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b="1" dirty="0"/>
              <a:t>Ekonomická</a:t>
            </a:r>
            <a:r>
              <a:rPr lang="cs-CZ" sz="2800" dirty="0"/>
              <a:t>, spočívající v tvorbě zisku cestou uspokojování cizích potřeb a ve vytváření předpokladů pro další rozvoj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813183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55ED28-B220-F9F8-9311-25FA47E7E8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92509C-DD8C-DCB6-42CC-9E0BD9BCB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Funkce podniku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E800DC2-326B-912D-9CA7-860C12DF0083}"/>
              </a:ext>
            </a:extLst>
          </p:cNvPr>
          <p:cNvSpPr txBox="1"/>
          <p:nvPr/>
        </p:nvSpPr>
        <p:spPr>
          <a:xfrm>
            <a:off x="376863" y="1720516"/>
            <a:ext cx="806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b="1" dirty="0"/>
              <a:t>Sociální</a:t>
            </a:r>
            <a:r>
              <a:rPr lang="cs-CZ" sz="2800" dirty="0"/>
              <a:t>, tj. na fungování podniku závisí příjmy zaměstnanců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b="1" dirty="0"/>
              <a:t>Bezpečnostní</a:t>
            </a:r>
            <a:r>
              <a:rPr lang="cs-CZ" sz="2800" dirty="0"/>
              <a:t> (bezpečnost práce, ochrana majetku, ochrana životního prostředí)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b="1" dirty="0"/>
              <a:t>Společenská odpovědnost </a:t>
            </a:r>
            <a:r>
              <a:rPr lang="cs-CZ" sz="2800" dirty="0"/>
              <a:t>požadavky nad rámec společenské odpovědnosti (CSR - </a:t>
            </a:r>
            <a:r>
              <a:rPr lang="cs-CZ" sz="2800" dirty="0" err="1"/>
              <a:t>Corporate</a:t>
            </a:r>
            <a:r>
              <a:rPr lang="cs-CZ" sz="2800" dirty="0"/>
              <a:t> </a:t>
            </a:r>
            <a:r>
              <a:rPr lang="cs-CZ" sz="2800" dirty="0" err="1"/>
              <a:t>Social</a:t>
            </a:r>
            <a:r>
              <a:rPr lang="cs-CZ" sz="2800" dirty="0"/>
              <a:t> </a:t>
            </a:r>
            <a:r>
              <a:rPr lang="cs-CZ" sz="2800" dirty="0" err="1"/>
              <a:t>Responsibility</a:t>
            </a:r>
            <a:r>
              <a:rPr lang="cs-CZ" sz="2800" dirty="0"/>
              <a:t>)</a:t>
            </a:r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236306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03252E-4D63-A1D6-2AE1-53F71E30C5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482171-9692-F742-5C68-FB84E2C0F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Rodinný podnik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59E5691-A44E-DC02-E30A-242312B07CBC}"/>
              </a:ext>
            </a:extLst>
          </p:cNvPr>
          <p:cNvSpPr txBox="1"/>
          <p:nvPr/>
        </p:nvSpPr>
        <p:spPr>
          <a:xfrm>
            <a:off x="376863" y="1720516"/>
            <a:ext cx="8064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Tx/>
            </a:pPr>
            <a:r>
              <a:rPr lang="cs-CZ" sz="2800" dirty="0"/>
              <a:t>„Pracují manželé nebo alespoň s jedním z manželů i jejich příbuzní až do třetího stupně nebo osoby s manžely </a:t>
            </a:r>
            <a:r>
              <a:rPr lang="cs-CZ" sz="2800" dirty="0" err="1"/>
              <a:t>sešvagřené</a:t>
            </a:r>
            <a:r>
              <a:rPr lang="cs-CZ" sz="2800" dirty="0"/>
              <a:t> až do druhého stupně a který je ve vlastnictví některé z těchto osob“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310730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D4027A-AD30-00C7-789B-0B752F76F9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AE98CD-E5B6-5040-F6C4-8C31FA743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Rodinný podnik - klady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1512513-4F1B-8903-B009-146F617F6C27}"/>
              </a:ext>
            </a:extLst>
          </p:cNvPr>
          <p:cNvSpPr txBox="1"/>
          <p:nvPr/>
        </p:nvSpPr>
        <p:spPr>
          <a:xfrm>
            <a:off x="376863" y="1720516"/>
            <a:ext cx="8064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Funguje zde větší pospolitost členů rodiny</a:t>
            </a:r>
          </a:p>
          <a:p>
            <a:pPr marL="457200" indent="-457200" algn="just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Neformální vazby –&gt; silná podniková kultura</a:t>
            </a:r>
          </a:p>
          <a:p>
            <a:pPr marL="457200" indent="-457200" algn="just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Motivace –&gt; budování rodinné hodnoty</a:t>
            </a:r>
          </a:p>
          <a:p>
            <a:pPr marL="457200" indent="-457200" algn="just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Perspektiva dlouhodobého fungování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692956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1CCE40-F5F7-0BA5-B392-5C2C9873A6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5541BC-787B-60C8-AFD6-E30F8D337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Rodinný podnik - zápory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F74B975-0CE4-96B6-E480-C05BB1FDD9BE}"/>
              </a:ext>
            </a:extLst>
          </p:cNvPr>
          <p:cNvSpPr txBox="1"/>
          <p:nvPr/>
        </p:nvSpPr>
        <p:spPr>
          <a:xfrm>
            <a:off x="376863" y="1720516"/>
            <a:ext cx="8064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Riziko nedostatečné honorace</a:t>
            </a:r>
          </a:p>
          <a:p>
            <a:pPr marL="457200" indent="-457200" algn="just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Prosazování rod. příslušníků na nevhodné pozice</a:t>
            </a:r>
          </a:p>
          <a:p>
            <a:pPr marL="457200" indent="-457200" algn="just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Až fatální osobní dopady (vztahové i finanční)</a:t>
            </a:r>
          </a:p>
          <a:p>
            <a:pPr marL="457200" indent="-457200" algn="just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Obtížný </a:t>
            </a:r>
            <a:r>
              <a:rPr lang="cs-CZ" sz="2800" dirty="0" err="1"/>
              <a:t>work</a:t>
            </a:r>
            <a:r>
              <a:rPr lang="cs-CZ" sz="2800" dirty="0"/>
              <a:t>/</a:t>
            </a:r>
            <a:r>
              <a:rPr lang="cs-CZ" sz="2800" dirty="0" err="1"/>
              <a:t>life</a:t>
            </a:r>
            <a:r>
              <a:rPr lang="cs-CZ" sz="2800" dirty="0"/>
              <a:t> balance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10389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41ADB5-11D5-D24C-737E-DAEC96152D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B855DF-7D21-B89B-3352-587794FE1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28344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Řešení problémů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A0DDF07-7219-E1BF-C946-F01C9653CD5A}"/>
              </a:ext>
            </a:extLst>
          </p:cNvPr>
          <p:cNvSpPr txBox="1"/>
          <p:nvPr/>
        </p:nvSpPr>
        <p:spPr>
          <a:xfrm>
            <a:off x="376863" y="1853908"/>
            <a:ext cx="806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 V případě dotazů či problémů ohledně předmětu </a:t>
            </a:r>
          </a:p>
          <a:p>
            <a:pPr marL="0" indent="0" algn="just">
              <a:buClrTx/>
              <a:buNone/>
            </a:pPr>
            <a:r>
              <a:rPr lang="cs-CZ" sz="2800" dirty="0">
                <a:latin typeface="Calibri "/>
              </a:rPr>
              <a:t>	</a:t>
            </a:r>
          </a:p>
          <a:p>
            <a:pPr marL="0" indent="0" algn="just">
              <a:buClrTx/>
              <a:buNone/>
            </a:pPr>
            <a:r>
              <a:rPr lang="cs-CZ" sz="2800" dirty="0">
                <a:latin typeface="Calibri "/>
              </a:rPr>
              <a:t>	- e-mail: horakv@mvso.cz</a:t>
            </a:r>
          </a:p>
          <a:p>
            <a:pPr marL="0" indent="0" algn="just">
              <a:buClrTx/>
              <a:buNone/>
            </a:pPr>
            <a:r>
              <a:rPr lang="cs-CZ" sz="2800" dirty="0">
                <a:latin typeface="Calibri "/>
              </a:rPr>
              <a:t>	</a:t>
            </a:r>
          </a:p>
          <a:p>
            <a:pPr marL="0" indent="0" algn="just">
              <a:buClrTx/>
              <a:buNone/>
            </a:pPr>
            <a:r>
              <a:rPr lang="cs-CZ" sz="2800" dirty="0">
                <a:latin typeface="Calibri "/>
              </a:rPr>
              <a:t>	- konzultační hodiny: po předchozí domluvě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270621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42F51A-8EC1-B5A6-301F-E39633EF05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D72AFD-532B-19D3-CE43-858AD3531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Životní cyklus podniku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5DBB039-B4C3-A1DE-95A8-9CC938C4352A}"/>
              </a:ext>
            </a:extLst>
          </p:cNvPr>
          <p:cNvSpPr txBox="1"/>
          <p:nvPr/>
        </p:nvSpPr>
        <p:spPr>
          <a:xfrm>
            <a:off x="376863" y="1720516"/>
            <a:ext cx="8064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Existují fáze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fáze založení a vzniku,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fáze růstu,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fáze stabilizace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fáze zániku/revitalizace </a:t>
            </a:r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867299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518722-F00E-04FE-29AE-9C4CB9EF98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D384DF-6828-3092-FDA7-97515FF3C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Fáze založení a vzniku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07D3343-7CD0-8186-8DD8-23D1A399DD6E}"/>
              </a:ext>
            </a:extLst>
          </p:cNvPr>
          <p:cNvSpPr txBox="1"/>
          <p:nvPr/>
        </p:nvSpPr>
        <p:spPr>
          <a:xfrm>
            <a:off x="376863" y="1720516"/>
            <a:ext cx="806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Obsah předmětu podnikání</a:t>
            </a:r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083895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8195F9-6784-FE21-66BF-87269AAA1E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254291-FC2A-11A9-6DB0-3B0E0D1C8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Fáze růstu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7EFC1-51C4-EA32-2457-357699C3CA68}"/>
              </a:ext>
            </a:extLst>
          </p:cNvPr>
          <p:cNvSpPr txBox="1"/>
          <p:nvPr/>
        </p:nvSpPr>
        <p:spPr>
          <a:xfrm>
            <a:off x="376863" y="1720516"/>
            <a:ext cx="806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Obsah předmětu management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Obsah předmětu marketing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434542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B20951-DAB5-5E86-62B3-764095B645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4CCB3E-3AFF-E336-95ED-5B0036F61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Fáze stabilizace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9DB76051-38DB-392B-2B54-352846322F5E}"/>
              </a:ext>
            </a:extLst>
          </p:cNvPr>
          <p:cNvSpPr txBox="1"/>
          <p:nvPr/>
        </p:nvSpPr>
        <p:spPr>
          <a:xfrm>
            <a:off x="376863" y="1720516"/>
            <a:ext cx="806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Obsah předmětu strategický management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102055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A7A10D-DCC1-8484-31A7-F2EDCEF06D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BC1344-FBF5-4103-53D3-5AC93712D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Fáze zániku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375EA80-7B73-DF0E-0646-E62FC4B40ABD}"/>
              </a:ext>
            </a:extLst>
          </p:cNvPr>
          <p:cNvSpPr txBox="1"/>
          <p:nvPr/>
        </p:nvSpPr>
        <p:spPr>
          <a:xfrm>
            <a:off x="376863" y="1720516"/>
            <a:ext cx="806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na to již žádný předmět nepřipraví… </a:t>
            </a:r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982317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4FD3F8-6E9D-BABD-E157-85C223D917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1460EC-AD65-DBC3-6B66-2FDE5F583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442729"/>
            <a:ext cx="8064000" cy="1325563"/>
          </a:xfrm>
        </p:spPr>
        <p:txBody>
          <a:bodyPr/>
          <a:lstStyle/>
          <a:p>
            <a:pPr algn="ctr"/>
            <a:r>
              <a:rPr lang="cs-CZ" sz="4400" b="1" dirty="0">
                <a:solidFill>
                  <a:schemeClr val="tx1"/>
                </a:solidFill>
              </a:rPr>
              <a:t>Právní aspekty podnikání (3)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A04E928-782F-523C-8911-461E701028E9}"/>
              </a:ext>
            </a:extLst>
          </p:cNvPr>
          <p:cNvSpPr txBox="1"/>
          <p:nvPr/>
        </p:nvSpPr>
        <p:spPr>
          <a:xfrm>
            <a:off x="376863" y="1720516"/>
            <a:ext cx="806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611276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57021B-E47C-BE2E-70BE-24EE94B48F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B36264-6498-5C2B-272A-F1F223890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Právní formy - legislativa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ADEA38A-F59C-8563-6E10-A83DF259012B}"/>
              </a:ext>
            </a:extLst>
          </p:cNvPr>
          <p:cNvSpPr txBox="1"/>
          <p:nvPr/>
        </p:nvSpPr>
        <p:spPr>
          <a:xfrm>
            <a:off x="376863" y="1720516"/>
            <a:ext cx="8064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Tx/>
            </a:pPr>
            <a:r>
              <a:rPr lang="cs-CZ" sz="2800" dirty="0"/>
              <a:t>Stěžejní právní normy:</a:t>
            </a:r>
          </a:p>
          <a:p>
            <a:pPr algn="just">
              <a:buClrTx/>
            </a:pPr>
            <a:endParaRPr lang="cs-CZ" sz="2800" dirty="0"/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 zákon č. 455/1991 Sb., o živnostenském podnikání</a:t>
            </a:r>
          </a:p>
          <a:p>
            <a:pPr marL="514350" indent="-51435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zákon č. 90/2012 Sb., o obchodních korporacích</a:t>
            </a:r>
          </a:p>
          <a:p>
            <a:pPr marL="514350" indent="-51435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zákon č. 89/2012 Sb., občanský zákoník</a:t>
            </a:r>
          </a:p>
          <a:p>
            <a:pPr marL="514350" indent="-51435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zákon č. 586/1992 Sb., o daních z příjmů</a:t>
            </a:r>
          </a:p>
          <a:p>
            <a:pPr marL="514350" indent="-51435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741379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02C805-8E37-1F3B-A200-613F2A4AEC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4AE248-18C5-A88F-CF61-575157E87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Právní formy – kritéria volby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0C21B33-D3DF-941B-A32C-D8E6AE03DCC3}"/>
              </a:ext>
            </a:extLst>
          </p:cNvPr>
          <p:cNvSpPr txBox="1"/>
          <p:nvPr/>
        </p:nvSpPr>
        <p:spPr>
          <a:xfrm>
            <a:off x="376863" y="1720516"/>
            <a:ext cx="8064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počet zakladatelů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oprávněnost k řízení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nároky na počáteční kapitál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způsob a rozsah ručení za závazky podnikatelem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účast na zisku, resp. ztrátě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dostupnost cizích zdrojů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vyjednávací síla podniku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daňové zatížení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finanční a administrativní náročnost spojená se založením a provozováním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78748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0FD5B5-E5A4-A279-4308-416D3675C3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78C4B8-7B3F-779E-72CC-4395540BF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Právní formy – kritéria volby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A9F87EEB-4C99-FAC2-7641-7BA036764CD9}"/>
              </a:ext>
            </a:extLst>
          </p:cNvPr>
          <p:cNvSpPr txBox="1"/>
          <p:nvPr/>
        </p:nvSpPr>
        <p:spPr>
          <a:xfrm>
            <a:off x="376863" y="1720516"/>
            <a:ext cx="806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E777527-71D0-C344-F2EC-D89F9A1CE1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0" y="1576240"/>
            <a:ext cx="7735380" cy="4420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9257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F37BF9-B75A-F695-2882-87095CE480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D90408-50DF-0B12-F19D-46D52108D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Podnikání fyzických osob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FF1F5EB5-71B6-2F68-E7C5-67537D3CA89E}"/>
              </a:ext>
            </a:extLst>
          </p:cNvPr>
          <p:cNvSpPr txBox="1"/>
          <p:nvPr/>
        </p:nvSpPr>
        <p:spPr>
          <a:xfrm>
            <a:off x="376862" y="1720516"/>
            <a:ext cx="822713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Na základě živnostenského oprávnění nebo podle dalších zvláštních předpisů</a:t>
            </a:r>
          </a:p>
          <a:p>
            <a:pPr marL="457200" indent="-457200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Podnikající FO je nazývána OSVČ (osoba samostatně výdělečně činná)</a:t>
            </a:r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59889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DB31CA-1508-6BFB-34FA-4C950A0DC9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F5241E-248F-3FE0-3BE8-41A04182F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0890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Doporučená literatura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DC126B4-D7AB-BF0D-4B9F-89002BBA5865}"/>
              </a:ext>
            </a:extLst>
          </p:cNvPr>
          <p:cNvSpPr txBox="1"/>
          <p:nvPr/>
        </p:nvSpPr>
        <p:spPr>
          <a:xfrm>
            <a:off x="376863" y="1696453"/>
            <a:ext cx="8064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SVOBODOVÁ, I. a M. ANDERA. Od nápadu k podnikatelskému plánu: jak hledat a rozvíjet podnikatelské příležitosti. Praha: Grada </a:t>
            </a:r>
            <a:r>
              <a:rPr lang="cs-CZ" sz="2400" dirty="0" err="1"/>
              <a:t>Publishing</a:t>
            </a:r>
            <a:r>
              <a:rPr lang="cs-CZ" sz="2400" dirty="0"/>
              <a:t>, 2017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WILLIAMS, J. Začni vydělávat na tom, co tě baví. Praha: Grada </a:t>
            </a:r>
            <a:r>
              <a:rPr lang="cs-CZ" sz="2400" dirty="0" err="1"/>
              <a:t>Publishing</a:t>
            </a:r>
            <a:r>
              <a:rPr lang="cs-CZ" sz="2400" dirty="0"/>
              <a:t>, 2017. ISBN 978-80-271-0374-4.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SOUČEK, Z. START UP. Od nápadu k efektu. Olomouc: Moravská vysoká škola Olomouc, 2016. ISBN 978-80-7455-053-9.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GERŠLOVÁ, J. Dějiny moderního podnikání. Praha: Professional </a:t>
            </a:r>
            <a:r>
              <a:rPr lang="cs-CZ" sz="2400" dirty="0" err="1"/>
              <a:t>Publishing</a:t>
            </a:r>
            <a:r>
              <a:rPr lang="cs-CZ" sz="2400" dirty="0"/>
              <a:t>, 2012. ISBN 978-80-7431-080-5.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VEBER, J., SRPOVÁ, J. a kol. Podnikání malé a střední firmy. Praha: Grada </a:t>
            </a:r>
            <a:r>
              <a:rPr lang="cs-CZ" sz="2400" dirty="0" err="1"/>
              <a:t>Publishing</a:t>
            </a:r>
            <a:r>
              <a:rPr lang="cs-CZ" sz="2400" dirty="0"/>
              <a:t>, 2012. ISBN 978-80-247-4520-6.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886108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C5637B-78E8-4704-07AB-164FA57C10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0ED37F-4D09-26E0-9BD1-C62360893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Podnikání FO - podmínky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6B35252-AE3C-0B05-5743-AC37387D2E50}"/>
              </a:ext>
            </a:extLst>
          </p:cNvPr>
          <p:cNvSpPr txBox="1"/>
          <p:nvPr/>
        </p:nvSpPr>
        <p:spPr>
          <a:xfrm>
            <a:off x="376862" y="1720516"/>
            <a:ext cx="822713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Plná </a:t>
            </a:r>
            <a:r>
              <a:rPr lang="cs-CZ" sz="2800" b="1" dirty="0"/>
              <a:t>svéprávnost</a:t>
            </a:r>
            <a:r>
              <a:rPr lang="cs-CZ" sz="2800" dirty="0"/>
              <a:t>, kterou lze nahradit přivolením soudu k souhlasu zákonného zástupce nezletilého k samostatnému provozování podnikatelské činnosti</a:t>
            </a:r>
          </a:p>
          <a:p>
            <a:pPr marL="457200" indent="-457200"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b="1" dirty="0"/>
              <a:t>Trestní bezúhonnost </a:t>
            </a:r>
            <a:r>
              <a:rPr lang="cs-CZ" sz="2800" dirty="0"/>
              <a:t>absence pravomocného odsouzení pro trestný čin spáchaný úmyslně, jestliže byl tento trestný čin spáchán v souvislosti s podnikáním</a:t>
            </a:r>
            <a:endParaRPr lang="cs-CZ" sz="2800" b="1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712089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590A06-F7B8-EACB-AAA3-531599052C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789F35-3E5B-D2CB-4D69-1D4E28B8D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Podnikání FO - podmínky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4AD24C3-6368-C2A6-76FF-5FE160004BC0}"/>
              </a:ext>
            </a:extLst>
          </p:cNvPr>
          <p:cNvSpPr txBox="1"/>
          <p:nvPr/>
        </p:nvSpPr>
        <p:spPr>
          <a:xfrm>
            <a:off x="376862" y="1720516"/>
            <a:ext cx="8227137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Odborná způsobilost</a:t>
            </a:r>
          </a:p>
          <a:p>
            <a:pPr marL="457200" indent="-457200" algn="just"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Bezdlužnost u státních institucí</a:t>
            </a:r>
          </a:p>
          <a:p>
            <a:pPr marL="914400" lvl="1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nedoplatky u finančního úřadu ani nedoplatky na sociální a zdravotní pojištění </a:t>
            </a:r>
          </a:p>
        </p:txBody>
      </p:sp>
    </p:spTree>
    <p:extLst>
      <p:ext uri="{BB962C8B-B14F-4D97-AF65-F5344CB8AC3E}">
        <p14:creationId xmlns:p14="http://schemas.microsoft.com/office/powerpoint/2010/main" val="27888539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BE6BA7-AD03-E46A-59F6-D6F83A01BC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D82835-52E9-D115-1EB4-4DCDE4240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Podnikání FO – dělení živností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8D21B4C-B048-0FF4-0B3E-EFD620704915}"/>
              </a:ext>
            </a:extLst>
          </p:cNvPr>
          <p:cNvSpPr txBox="1"/>
          <p:nvPr/>
        </p:nvSpPr>
        <p:spPr>
          <a:xfrm>
            <a:off x="376862" y="1720516"/>
            <a:ext cx="8227137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  <a:buClrTx/>
            </a:pPr>
            <a:r>
              <a:rPr lang="cs-CZ" sz="2800" dirty="0"/>
              <a:t>1. živnost ohlašovací</a:t>
            </a:r>
          </a:p>
          <a:p>
            <a:pPr lvl="1" algn="just">
              <a:spcAft>
                <a:spcPts val="600"/>
              </a:spcAft>
            </a:pPr>
            <a:r>
              <a:rPr lang="cs-CZ" sz="2800" dirty="0"/>
              <a:t>	a) živnost volná</a:t>
            </a:r>
          </a:p>
          <a:p>
            <a:pPr lvl="1" algn="just">
              <a:spcAft>
                <a:spcPts val="600"/>
              </a:spcAft>
            </a:pPr>
            <a:r>
              <a:rPr lang="cs-CZ" sz="2800" dirty="0"/>
              <a:t>	b) živnost vázaná</a:t>
            </a:r>
          </a:p>
          <a:p>
            <a:pPr lvl="1" algn="just">
              <a:spcAft>
                <a:spcPts val="600"/>
              </a:spcAft>
            </a:pPr>
            <a:r>
              <a:rPr lang="cs-CZ" sz="2800" dirty="0"/>
              <a:t>	c) živnost řemeslná</a:t>
            </a:r>
          </a:p>
          <a:p>
            <a:pPr lvl="1" algn="just">
              <a:spcAft>
                <a:spcPts val="600"/>
              </a:spcAft>
            </a:pPr>
            <a:endParaRPr lang="cs-CZ" sz="2800" dirty="0"/>
          </a:p>
          <a:p>
            <a:pPr algn="just">
              <a:spcAft>
                <a:spcPts val="600"/>
              </a:spcAft>
              <a:buClrTx/>
            </a:pPr>
            <a:r>
              <a:rPr lang="cs-CZ" sz="2800" dirty="0"/>
              <a:t>2. živnost koncesovaná</a:t>
            </a:r>
          </a:p>
        </p:txBody>
      </p:sp>
    </p:spTree>
    <p:extLst>
      <p:ext uri="{BB962C8B-B14F-4D97-AF65-F5344CB8AC3E}">
        <p14:creationId xmlns:p14="http://schemas.microsoft.com/office/powerpoint/2010/main" val="16322456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CA7009-3E12-B74D-42C9-D79E2C1C1F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4D91B9-83E0-294D-E8A8-BCC9A244D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Podnikání FO – živnost ohlašovací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2690879-BB7F-58B3-8FBF-D0326D718E57}"/>
              </a:ext>
            </a:extLst>
          </p:cNvPr>
          <p:cNvSpPr txBox="1"/>
          <p:nvPr/>
        </p:nvSpPr>
        <p:spPr>
          <a:xfrm>
            <a:off x="376862" y="1720516"/>
            <a:ext cx="8227137" cy="4355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Živnost volná</a:t>
            </a:r>
          </a:p>
          <a:p>
            <a:pPr marL="1371600" lvl="2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/>
              <a:t>nevyžaduje prokazování odborné ani jiné způsobilosti</a:t>
            </a:r>
          </a:p>
          <a:p>
            <a:pPr marL="914400" lvl="1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Živnost vázaná</a:t>
            </a:r>
          </a:p>
          <a:p>
            <a:pPr marL="1371600" lvl="2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/>
              <a:t>nutné prokázání odborné způsobilosti, která je upravena zvláštními právními předpisy uvedenými v příloze 2 živnostenského zákona (účetní poradce)</a:t>
            </a:r>
          </a:p>
          <a:p>
            <a:pPr marL="914400" lvl="1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Živnost řemeslná</a:t>
            </a:r>
          </a:p>
          <a:p>
            <a:pPr marL="1371600" lvl="2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/>
              <a:t> uvedené v příloze 1 živnostenského zákona (například profese řezníka, pekaře, skláře či kadeřníka)</a:t>
            </a:r>
          </a:p>
        </p:txBody>
      </p:sp>
    </p:spTree>
    <p:extLst>
      <p:ext uri="{BB962C8B-B14F-4D97-AF65-F5344CB8AC3E}">
        <p14:creationId xmlns:p14="http://schemas.microsoft.com/office/powerpoint/2010/main" val="40797492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69E031-EA1E-9B7F-8744-3556367D39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D7F5CC-4B06-5D0A-F1DC-7A1EF451E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Podnikání FO – živnost ohlašovací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201FD4D-D7A2-2917-785C-5ABA6A7F56EC}"/>
              </a:ext>
            </a:extLst>
          </p:cNvPr>
          <p:cNvSpPr txBox="1"/>
          <p:nvPr/>
        </p:nvSpPr>
        <p:spPr>
          <a:xfrm>
            <a:off x="376862" y="1720516"/>
            <a:ext cx="8227137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Živnost koncesovaná</a:t>
            </a:r>
          </a:p>
          <a:p>
            <a:pPr marL="914400" lvl="1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podle § 27 odst. 3 živnostenského zákona</a:t>
            </a:r>
          </a:p>
          <a:p>
            <a:pPr marL="914400" lvl="1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státní povolení </a:t>
            </a:r>
          </a:p>
          <a:p>
            <a:pPr marL="914400" lvl="1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odborná způsobilost</a:t>
            </a:r>
          </a:p>
          <a:p>
            <a:pPr marL="914400" lvl="1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např. výroba a zpracování paliv a maziv a distribuce pohonných hmot</a:t>
            </a:r>
          </a:p>
          <a:p>
            <a:pPr marL="914400" lvl="1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16885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5C4D43-9A08-0B88-227D-31E3CA56EF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07DB03-09A8-6C52-BB4D-BA58FC467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Podnikání právnických osob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ADE2DA6D-1BF8-5AA2-B191-54ACA028B6EE}"/>
              </a:ext>
            </a:extLst>
          </p:cNvPr>
          <p:cNvSpPr txBox="1"/>
          <p:nvPr/>
        </p:nvSpPr>
        <p:spPr>
          <a:xfrm>
            <a:off x="376863" y="1720516"/>
            <a:ext cx="806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B81D0CB-F74F-2986-88DA-293AC38015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863" y="1341743"/>
            <a:ext cx="7406115" cy="4814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9957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C3F92A60-29F7-1AA2-9C1C-ED9A2C5BD2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8467" y="1"/>
            <a:ext cx="7462777" cy="6886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7748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89F4B9-52CE-4A50-FA30-370F6BF51B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B9BC04-4AD1-B307-829C-4E5C550AF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766218"/>
            <a:ext cx="8064000" cy="1325563"/>
          </a:xfrm>
        </p:spPr>
        <p:txBody>
          <a:bodyPr/>
          <a:lstStyle/>
          <a:p>
            <a:pPr algn="ctr"/>
            <a:r>
              <a:rPr lang="cs-CZ" sz="4400" b="1" dirty="0">
                <a:solidFill>
                  <a:schemeClr val="tx1"/>
                </a:solidFill>
              </a:rPr>
              <a:t>Podnikatelský záměr (4)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723AFC3-4810-8B6F-56C7-6295CB8F9BD4}"/>
              </a:ext>
            </a:extLst>
          </p:cNvPr>
          <p:cNvSpPr txBox="1"/>
          <p:nvPr/>
        </p:nvSpPr>
        <p:spPr>
          <a:xfrm>
            <a:off x="376863" y="1720516"/>
            <a:ext cx="806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940253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3BE84C-45AA-B617-F485-21F3BD5889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D222F6-9A2F-D699-8BE7-6B5B790D4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Vstup do podnikání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0A2A577-FC39-AE3A-8D2D-1DF53AC04019}"/>
              </a:ext>
            </a:extLst>
          </p:cNvPr>
          <p:cNvSpPr txBox="1"/>
          <p:nvPr/>
        </p:nvSpPr>
        <p:spPr>
          <a:xfrm>
            <a:off x="376863" y="1720516"/>
            <a:ext cx="806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Nemělo by se jednat o unáhlené rozhodnutí 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Zvážení osobnostních charakteristik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Dostatečná kapitálová připravenost 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5014541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17CE49-E387-C5AC-2118-FCDD7D5669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2A709E-0CFD-CF3B-3083-0F3349180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Základní otázky pro začátek podnikání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604D6FB-7A35-EB10-2CA7-6CEF59C86D1C}"/>
              </a:ext>
            </a:extLst>
          </p:cNvPr>
          <p:cNvSpPr txBox="1"/>
          <p:nvPr/>
        </p:nvSpPr>
        <p:spPr>
          <a:xfrm>
            <a:off x="376863" y="1720516"/>
            <a:ext cx="806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Kde lze nalézt podnikatelský nápad?</a:t>
            </a:r>
          </a:p>
          <a:p>
            <a:pPr marL="457200" indent="-457200" algn="just">
              <a:lnSpc>
                <a:spcPct val="150000"/>
              </a:lnSpc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Jak si vytvořit a udržet konkurenční výhodu?</a:t>
            </a:r>
          </a:p>
          <a:p>
            <a:pPr marL="457200" indent="-457200" algn="just"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Kde získat potřebné počáteční zdroje?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Podnikat samostatně nebo se společníkem či společníky?</a:t>
            </a:r>
          </a:p>
          <a:p>
            <a:pPr marL="457200" indent="-457200" algn="just">
              <a:lnSpc>
                <a:spcPct val="150000"/>
              </a:lnSpc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Jaký obchodní model zvolit?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70054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CC0769-3273-E07D-654E-DE037D65D2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02A44A-2480-43AD-CF06-8347725D0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Podmínky absolvování předmětu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0080C65-AF5E-97DA-F554-765AADEC6286}"/>
              </a:ext>
            </a:extLst>
          </p:cNvPr>
          <p:cNvSpPr txBox="1"/>
          <p:nvPr/>
        </p:nvSpPr>
        <p:spPr>
          <a:xfrm>
            <a:off x="376863" y="1720516"/>
            <a:ext cx="8064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Aktivní účast na hodinách 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>
              <a:latin typeface="Calibri "/>
            </a:endParaRP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Napsání zápočtového testu</a:t>
            </a:r>
          </a:p>
          <a:p>
            <a:pPr algn="just">
              <a:buClrTx/>
            </a:pPr>
            <a:endParaRPr lang="cs-CZ" sz="2800" dirty="0">
              <a:latin typeface="Calibri "/>
            </a:endParaRP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Zpracování a obhajoba projektu založení firmy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>
              <a:latin typeface="Calibri "/>
            </a:endParaRP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Ústní zkouška 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559878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424A65-2F3B-A243-AB13-205CE6DA12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7A690C-788B-F660-78EB-5B6D437D8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Mise, vize, cíl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73D3E0E-F1B8-70FC-FE14-02CB4A34A21C}"/>
              </a:ext>
            </a:extLst>
          </p:cNvPr>
          <p:cNvSpPr txBox="1"/>
          <p:nvPr/>
        </p:nvSpPr>
        <p:spPr>
          <a:xfrm>
            <a:off x="376863" y="1720516"/>
            <a:ext cx="806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Stanovení základních záměrů podnikání 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Pro veřejné i vnitropodnikové účely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07660286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F09CEC-F2B2-F3F6-E870-F00517D247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6D20BE-E4A9-9176-CFE5-B17E00C62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Mise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2DC4A5D-5A9B-5BE8-1265-02BFA81B0FD9}"/>
              </a:ext>
            </a:extLst>
          </p:cNvPr>
          <p:cNvSpPr txBox="1"/>
          <p:nvPr/>
        </p:nvSpPr>
        <p:spPr>
          <a:xfrm>
            <a:off x="376863" y="1720516"/>
            <a:ext cx="806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Základní myšlenka, jak by měl být podnik chápán veřejností 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Zdůvodňuje oprávněnost existence podniku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Poslání podniku 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 err="1"/>
              <a:t>McDonald's</a:t>
            </a:r>
            <a:r>
              <a:rPr lang="cs-CZ" sz="2800" dirty="0"/>
              <a:t>: "Chceme být nejlepší na světě v rychlém servisu a zákazníkům poskytovat nejlepší kvalitu, servis, čistotu a hodnotu."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675767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9F25BB-6FD2-3B6D-A4E0-B54B466B19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7A5D04-B3F0-A694-9A11-952FCDC4A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Vize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BF0F7F8-B2A0-4174-CA0C-76F9AB049C86}"/>
              </a:ext>
            </a:extLst>
          </p:cNvPr>
          <p:cNvSpPr txBox="1"/>
          <p:nvPr/>
        </p:nvSpPr>
        <p:spPr>
          <a:xfrm>
            <a:off x="376863" y="1720516"/>
            <a:ext cx="8064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Prezentace dlouhodobě orientovaného směřování 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Motivační představa o budoucím vývoji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Univerzita Harvard: "Rozvíjet vůdce, kteří jednoho dne učiní globální rozdíl"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2403775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F411B3-C89D-664A-0890-BC0C9541D9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2DC261-8B5B-70BC-B21F-307390D07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Cíl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5CBA4E82-85A3-07A0-82F2-3ED652D135D1}"/>
              </a:ext>
            </a:extLst>
          </p:cNvPr>
          <p:cNvSpPr txBox="1"/>
          <p:nvPr/>
        </p:nvSpPr>
        <p:spPr>
          <a:xfrm>
            <a:off x="376863" y="1720516"/>
            <a:ext cx="8064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Konkrétní stavy, k jakým má podnik dospět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Korelace s vizí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Návaznost plánování na jejich dosažení  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7901953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B0BB64-956D-67C8-9C4C-5C17277FA9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C66ABE-BFC2-0DAC-CE24-B08826A30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Cíl – pravidlo SMART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F70C448-8229-66F2-8F6A-708EF48C20FC}"/>
              </a:ext>
            </a:extLst>
          </p:cNvPr>
          <p:cNvSpPr txBox="1"/>
          <p:nvPr/>
        </p:nvSpPr>
        <p:spPr>
          <a:xfrm>
            <a:off x="376863" y="1720516"/>
            <a:ext cx="80640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Specifický </a:t>
            </a:r>
          </a:p>
          <a:p>
            <a:pPr marL="457200" indent="-457200" algn="just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Měřitelný </a:t>
            </a:r>
          </a:p>
          <a:p>
            <a:pPr marL="457200" indent="-457200" algn="just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Akceptovatelný (dosažitelný)</a:t>
            </a:r>
          </a:p>
          <a:p>
            <a:pPr marL="457200" indent="-457200" algn="just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Realistický </a:t>
            </a:r>
          </a:p>
          <a:p>
            <a:pPr marL="457200" indent="-457200" algn="just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Termínovaný 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464306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940582-EB9E-4EC9-3A1A-798529728C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C60305-2A86-A171-DE69-16AF19ACB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LEAN CANVAS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5A8CBD13-445C-4B70-24AD-DF2AD1312083}"/>
              </a:ext>
            </a:extLst>
          </p:cNvPr>
          <p:cNvSpPr txBox="1"/>
          <p:nvPr/>
        </p:nvSpPr>
        <p:spPr>
          <a:xfrm>
            <a:off x="376863" y="1720516"/>
            <a:ext cx="806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Tx/>
            </a:pPr>
            <a:endParaRPr lang="cs-CZ" sz="2800" dirty="0"/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85D98E1-A164-0F15-D111-8EC98C657B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65116"/>
            <a:ext cx="9144000" cy="4127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44584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07DD36-2D8A-A68A-C992-E387D3A38D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BFF2D5-131E-8C92-4DE1-1300BA83D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75894"/>
            <a:ext cx="8064000" cy="1325563"/>
          </a:xfrm>
        </p:spPr>
        <p:txBody>
          <a:bodyPr/>
          <a:lstStyle/>
          <a:p>
            <a:pPr algn="ctr"/>
            <a:r>
              <a:rPr lang="cs-CZ" sz="4400" b="1" dirty="0">
                <a:solidFill>
                  <a:schemeClr val="tx1"/>
                </a:solidFill>
              </a:rPr>
              <a:t>Podnikatelský plán (5)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90750E7E-D770-E6CD-8DF0-E1A2945850B0}"/>
              </a:ext>
            </a:extLst>
          </p:cNvPr>
          <p:cNvSpPr txBox="1"/>
          <p:nvPr/>
        </p:nvSpPr>
        <p:spPr>
          <a:xfrm>
            <a:off x="296964" y="4191591"/>
            <a:ext cx="806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880288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4E5146-E5AB-7BA7-CBDE-7788A9946D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4780C1-18C8-DC7C-C8C4-73C62AAFB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Zásady podnikatelského plánu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96594C0F-AAD6-1235-B37B-5A0F5A5AEFC6}"/>
              </a:ext>
            </a:extLst>
          </p:cNvPr>
          <p:cNvSpPr txBox="1"/>
          <p:nvPr/>
        </p:nvSpPr>
        <p:spPr>
          <a:xfrm>
            <a:off x="376863" y="1720516"/>
            <a:ext cx="806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b="1" dirty="0"/>
              <a:t>Inovativní</a:t>
            </a:r>
            <a:r>
              <a:rPr lang="cs-CZ" sz="2800" dirty="0"/>
              <a:t> – lepší uspokojení potřeb zákazníka, než u konkurence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b="1" dirty="0"/>
              <a:t>Srozumitelný</a:t>
            </a:r>
            <a:r>
              <a:rPr lang="cs-CZ" sz="2800" dirty="0"/>
              <a:t> </a:t>
            </a:r>
            <a:r>
              <a:rPr lang="cs-CZ" sz="2800" b="1" dirty="0"/>
              <a:t>a</a:t>
            </a:r>
            <a:r>
              <a:rPr lang="cs-CZ" sz="2800" dirty="0"/>
              <a:t> </a:t>
            </a:r>
            <a:r>
              <a:rPr lang="cs-CZ" sz="2800" b="1" dirty="0"/>
              <a:t>uváženě stručný </a:t>
            </a:r>
            <a:r>
              <a:rPr lang="cs-CZ" sz="2800" dirty="0"/>
              <a:t>– pochopitelný, bez zbytečného květnatého projevu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b="1" dirty="0"/>
              <a:t>Logický a přehledný </a:t>
            </a:r>
            <a:r>
              <a:rPr lang="cs-CZ" sz="2800" dirty="0"/>
              <a:t>– logická návaznost a </a:t>
            </a:r>
            <a:r>
              <a:rPr lang="cs-CZ" sz="2800" dirty="0" err="1"/>
              <a:t>strutura</a:t>
            </a:r>
            <a:endParaRPr lang="cs-CZ" sz="2800" b="1" dirty="0"/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b="1" dirty="0"/>
              <a:t>Pravdivý a reálný </a:t>
            </a:r>
            <a:r>
              <a:rPr lang="cs-CZ" sz="2800" dirty="0"/>
              <a:t>– vycházející z reálných údajů </a:t>
            </a:r>
            <a:endParaRPr lang="cs-CZ" sz="2800" b="1" dirty="0"/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b="1" dirty="0"/>
              <a:t>Respektující rizika </a:t>
            </a:r>
            <a:r>
              <a:rPr lang="cs-CZ" sz="2800" dirty="0"/>
              <a:t>– identifikace rizik, návrhy na opatření a eliminaci </a:t>
            </a:r>
            <a:endParaRPr lang="cs-CZ" sz="2800" b="1" dirty="0"/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1233445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49E8BA-FC2E-D920-A232-226879FEF1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5B6785-D14D-46CE-C871-20BC97774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Části podnikatelského plánu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18A8111-2E1B-4A5D-0555-4828461179B6}"/>
              </a:ext>
            </a:extLst>
          </p:cNvPr>
          <p:cNvSpPr txBox="1"/>
          <p:nvPr/>
        </p:nvSpPr>
        <p:spPr>
          <a:xfrm>
            <a:off x="376863" y="1708484"/>
            <a:ext cx="8064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Tx/>
            </a:pPr>
            <a:r>
              <a:rPr lang="cs-CZ" sz="2800" dirty="0"/>
              <a:t>1. Titulní strana s představením společnosti </a:t>
            </a:r>
          </a:p>
          <a:p>
            <a:pPr algn="just">
              <a:buClrTx/>
            </a:pPr>
            <a:r>
              <a:rPr lang="cs-CZ" sz="2800" dirty="0"/>
              <a:t>2. Shrnutí </a:t>
            </a:r>
          </a:p>
          <a:p>
            <a:pPr algn="just">
              <a:buClrTx/>
            </a:pPr>
            <a:r>
              <a:rPr lang="cs-CZ" sz="2800" dirty="0"/>
              <a:t>3. Profesní a osobní údaje o vlastnících podniku</a:t>
            </a:r>
          </a:p>
          <a:p>
            <a:pPr algn="just">
              <a:buClrTx/>
            </a:pPr>
            <a:r>
              <a:rPr lang="cs-CZ" sz="2800" dirty="0"/>
              <a:t>4. Popis podniku </a:t>
            </a:r>
          </a:p>
          <a:p>
            <a:pPr algn="just">
              <a:buClrTx/>
            </a:pPr>
            <a:r>
              <a:rPr lang="cs-CZ" sz="2800" dirty="0"/>
              <a:t>5. Popis podnikatelské příležitosti </a:t>
            </a:r>
          </a:p>
          <a:p>
            <a:pPr algn="just">
              <a:buClrTx/>
            </a:pPr>
            <a:r>
              <a:rPr lang="cs-CZ" sz="2800" dirty="0"/>
              <a:t>6. Popis výrobku, služby </a:t>
            </a:r>
          </a:p>
          <a:p>
            <a:pPr algn="just">
              <a:buClrTx/>
            </a:pPr>
            <a:r>
              <a:rPr lang="cs-CZ" sz="2800" dirty="0"/>
              <a:t>7. Zajištění potřebných vstupů a dodavatelů </a:t>
            </a:r>
          </a:p>
          <a:p>
            <a:pPr algn="just">
              <a:buClrTx/>
            </a:pPr>
            <a:r>
              <a:rPr lang="cs-CZ" sz="2800" dirty="0"/>
              <a:t>8. Postavení firmy na trhu, konkurence a marketing </a:t>
            </a:r>
          </a:p>
          <a:p>
            <a:pPr algn="just">
              <a:buClrTx/>
            </a:pPr>
            <a:r>
              <a:rPr lang="cs-CZ" sz="2800" dirty="0"/>
              <a:t>9. Personální zdroje </a:t>
            </a:r>
          </a:p>
          <a:p>
            <a:pPr algn="just">
              <a:buClrTx/>
            </a:pPr>
            <a:r>
              <a:rPr lang="cs-CZ" sz="2800" dirty="0"/>
              <a:t>10. Finanční plán </a:t>
            </a:r>
          </a:p>
          <a:p>
            <a:pPr algn="just">
              <a:buClrTx/>
            </a:pPr>
            <a:r>
              <a:rPr lang="cs-CZ" sz="2800" dirty="0"/>
              <a:t>11. Rizika projektu 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349473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00244A-E5F6-563E-8201-C25F0BFF72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309745-FB10-C60F-C4AB-CBB04107D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Titulní strana s představením společnosti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ABAD655C-D998-E7B1-F9F1-D90C48BD538D}"/>
              </a:ext>
            </a:extLst>
          </p:cNvPr>
          <p:cNvSpPr txBox="1"/>
          <p:nvPr/>
        </p:nvSpPr>
        <p:spPr>
          <a:xfrm>
            <a:off x="376863" y="1889192"/>
            <a:ext cx="806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Jméno společnosti, sídlo, jména společníků, kontakty a IČ. 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560552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8B06D0-05A8-AAF0-BE4E-2194C02DA3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13FA15-5189-954D-7CFD-C2E7018EE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Semestrální práce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3B87F65-596D-3E45-3DA3-CA033D51C48C}"/>
              </a:ext>
            </a:extLst>
          </p:cNvPr>
          <p:cNvSpPr txBox="1"/>
          <p:nvPr/>
        </p:nvSpPr>
        <p:spPr>
          <a:xfrm>
            <a:off x="376863" y="1720516"/>
            <a:ext cx="8064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Komplexní zpracování projektu založení firmy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>
              <a:latin typeface="Calibri "/>
            </a:endParaRP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Volnost zpracování -&gt; reálně využitelný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>
              <a:latin typeface="Calibri "/>
            </a:endParaRP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Vyžadované body: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LEAN CANVAS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Formální úprava dle směrnic školy pro psaní prací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Odevzdání v podobě MS Word dokumentu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6296125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4B7237-6AD7-08AD-573C-58EED3B8DE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FC0E22-3CE9-7A36-C010-5071969E5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Shrnutí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58DE1F6-AD6D-8786-84E4-48725B43E7AB}"/>
              </a:ext>
            </a:extLst>
          </p:cNvPr>
          <p:cNvSpPr txBox="1"/>
          <p:nvPr/>
        </p:nvSpPr>
        <p:spPr>
          <a:xfrm>
            <a:off x="376863" y="1720516"/>
            <a:ext cx="806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Tx/>
            </a:pPr>
            <a:r>
              <a:rPr lang="cs-CZ" sz="2800" dirty="0"/>
              <a:t>Jasně, stručně a výstižně shrnuje celý podnikatelský plán</a:t>
            </a:r>
          </a:p>
          <a:p>
            <a:pPr algn="just">
              <a:buClrTx/>
            </a:pPr>
            <a:endParaRPr lang="cs-CZ" sz="2800" dirty="0"/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b="1" dirty="0"/>
              <a:t>Podnikatelský záměr </a:t>
            </a:r>
            <a:r>
              <a:rPr lang="cs-CZ" sz="2800" dirty="0"/>
              <a:t>– stručně popsat zaměření podniku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b="1" dirty="0"/>
              <a:t>Faktory úspěchu </a:t>
            </a:r>
            <a:r>
              <a:rPr lang="cs-CZ" sz="2800" dirty="0"/>
              <a:t>– vyzdvižení předností projektu, konkurenční výhody 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b="1" dirty="0"/>
              <a:t>Podnikové cíle </a:t>
            </a:r>
            <a:r>
              <a:rPr lang="cs-CZ" sz="2800" dirty="0"/>
              <a:t>– specifikace mise, vize a strategie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7234004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CE2E86-97A7-25C3-B30C-524B4D68D2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55D07E-74E2-8E65-DB32-450B5C43C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pl-PL" sz="4400" dirty="0">
                <a:solidFill>
                  <a:schemeClr val="tx1"/>
                </a:solidFill>
              </a:rPr>
              <a:t>Profesní a osobní údaje o vlastnících podniku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5E3CEA5-D153-700A-5FBC-142E537593FC}"/>
              </a:ext>
            </a:extLst>
          </p:cNvPr>
          <p:cNvSpPr txBox="1"/>
          <p:nvPr/>
        </p:nvSpPr>
        <p:spPr>
          <a:xfrm>
            <a:off x="376863" y="1720516"/>
            <a:ext cx="8064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Tx/>
              <a:buFont typeface="Arial" panose="020B0604020202020204" pitchFamily="34" charset="0"/>
              <a:buChar char="•"/>
            </a:pPr>
            <a:r>
              <a:rPr lang="pl-PL" sz="2800" dirty="0"/>
              <a:t>Představení všech osob, které za projektem / podnikem stojí</a:t>
            </a:r>
            <a:endParaRPr lang="cs-CZ" sz="2800" dirty="0"/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Důležité pro banky a investory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1862504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F1639C-78DC-08D4-7647-E43FC4D20F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CAD58D-7571-2072-CB51-E3E0437B8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Popis podniku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ED73BF5-7A58-E60B-6B30-996F328753BC}"/>
              </a:ext>
            </a:extLst>
          </p:cNvPr>
          <p:cNvSpPr txBox="1"/>
          <p:nvPr/>
        </p:nvSpPr>
        <p:spPr>
          <a:xfrm>
            <a:off x="376863" y="1720516"/>
            <a:ext cx="806400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Forma podnikání</a:t>
            </a:r>
          </a:p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Lokalita a vlastnické poměry k provozovně</a:t>
            </a:r>
          </a:p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Způsob vedení účetnictví </a:t>
            </a:r>
          </a:p>
          <a:p>
            <a:pPr marL="914400" lvl="1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interní x externí </a:t>
            </a:r>
          </a:p>
          <a:p>
            <a:pPr marL="457200" indent="-457200" algn="just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Zákonná a jiná pojištění 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7652806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303D6A-22E4-0405-EB0A-74818B0927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853FF0-D27B-EE48-AA85-A5BF6F990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Popis podnikatelské příležitosti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7B3D445-9979-E6DF-FA5D-9EB35ED5637F}"/>
              </a:ext>
            </a:extLst>
          </p:cNvPr>
          <p:cNvSpPr txBox="1"/>
          <p:nvPr/>
        </p:nvSpPr>
        <p:spPr>
          <a:xfrm>
            <a:off x="376863" y="1720516"/>
            <a:ext cx="8064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Specifikace výrobku či služby </a:t>
            </a:r>
          </a:p>
          <a:p>
            <a:pPr marL="457200" indent="-457200" algn="just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Trhu a poli působnosti</a:t>
            </a:r>
          </a:p>
          <a:p>
            <a:pPr marL="457200" indent="-457200" algn="just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Přidaná hodnota pro zákazníka </a:t>
            </a:r>
          </a:p>
          <a:p>
            <a:pPr marL="457200" indent="-457200" algn="just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Odlišení od konkurence 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174079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D7BE68-8C8A-B175-85D0-E20C56498E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7FC6EC-CD2B-E8EA-B503-24B3A7560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Popis výrobku, služby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FE6ECB8-F59A-E8CA-A4B0-1029AD5B5818}"/>
              </a:ext>
            </a:extLst>
          </p:cNvPr>
          <p:cNvSpPr txBox="1"/>
          <p:nvPr/>
        </p:nvSpPr>
        <p:spPr>
          <a:xfrm>
            <a:off x="376863" y="1720516"/>
            <a:ext cx="8064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Vlastnosti, technické parametry, náročnost výroby, materiály, ze kterých bude výrobek vyráběn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Popis služby, kterou bude podnik poskytovat, co bude k jejímu poskytování potřeba, kde se bude poskytovat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Konkurenční výhoda 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5148850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F6DEE4-ADD4-FF49-C3D6-60D2CF4F4B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C8E950-1B79-8E08-28DF-353623964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 Zajištění potřebných vstupů a dodavatelů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E8EB98F-07FC-44DC-3B48-29F07DC85015}"/>
              </a:ext>
            </a:extLst>
          </p:cNvPr>
          <p:cNvSpPr txBox="1"/>
          <p:nvPr/>
        </p:nvSpPr>
        <p:spPr>
          <a:xfrm>
            <a:off x="376863" y="1720516"/>
            <a:ext cx="8064000" cy="5770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Aspekty u dodavatelů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kvalita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vzdálenost zdrojů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dostupnost a možnost substituce zdrojů</a:t>
            </a:r>
            <a:endParaRPr lang="cs-CZ" sz="2800" dirty="0"/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cena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míra rizika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Časový harmonogram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co vše je třeba před prvním prodeje zařídit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74501609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316AEF-4049-12C1-47F7-01518B10C9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4E063E-FF3D-6E18-1393-3AC7A033A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pl-PL" sz="4400" dirty="0">
                <a:solidFill>
                  <a:schemeClr val="tx1"/>
                </a:solidFill>
              </a:rPr>
              <a:t>Postavení firmy na trhu, konkurence a marketing</a:t>
            </a:r>
            <a:endParaRPr lang="cs-CZ" sz="4400" dirty="0">
              <a:solidFill>
                <a:schemeClr val="tx1"/>
              </a:solidFill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77694C6-1ED5-4E56-49B8-A32BFA6882B2}"/>
              </a:ext>
            </a:extLst>
          </p:cNvPr>
          <p:cNvSpPr txBox="1"/>
          <p:nvPr/>
        </p:nvSpPr>
        <p:spPr>
          <a:xfrm>
            <a:off x="376863" y="1720516"/>
            <a:ext cx="8064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Proti komu bude firma čelit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jejich nedostatky a silné stránky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míra nasycenosti trhu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Komplexní marketingový plán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analýzy trhu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marketingový mix (4P apod.)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podložené zvolení ceny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9993730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677B5B-3872-8997-9782-7AA6DB7014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78ACDC-F10E-9A10-51DF-02AB7D73A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Personální zdroje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3A604C1-8A9E-9079-8819-D90C057F1227}"/>
              </a:ext>
            </a:extLst>
          </p:cNvPr>
          <p:cNvSpPr txBox="1"/>
          <p:nvPr/>
        </p:nvSpPr>
        <p:spPr>
          <a:xfrm>
            <a:off x="364831" y="1720516"/>
            <a:ext cx="806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Představení personálních kapacit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pozice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kompetence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role v týmu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7367300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535C65-1AEB-4193-FAFC-D382AEC6E9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3FA050-7D36-F1F4-905E-25AB7B959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 Finanční plán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C7F5979-AFFB-703C-3504-87E4AC9D4DE7}"/>
              </a:ext>
            </a:extLst>
          </p:cNvPr>
          <p:cNvSpPr txBox="1"/>
          <p:nvPr/>
        </p:nvSpPr>
        <p:spPr>
          <a:xfrm>
            <a:off x="376863" y="1720516"/>
            <a:ext cx="8064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Zakladatelský rozpočet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počáteční náklady a výdaje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počáteční příjmy a výnosy 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Provozní rozpočet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plán provozu na stanovené období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rozvaha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výkaz zisku a ztrát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cash </a:t>
            </a:r>
            <a:r>
              <a:rPr lang="cs-CZ" sz="2800" dirty="0" err="1"/>
              <a:t>flow</a:t>
            </a: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1347643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BB809C-A79A-7AF1-7AC8-6535757B4F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56715A-41CF-EF0C-5280-0AC2D4C58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Rizika projektu + SWOT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716CD34-481B-E840-A587-B7B2AB8E8EE8}"/>
              </a:ext>
            </a:extLst>
          </p:cNvPr>
          <p:cNvSpPr txBox="1"/>
          <p:nvPr/>
        </p:nvSpPr>
        <p:spPr>
          <a:xfrm>
            <a:off x="376863" y="1720516"/>
            <a:ext cx="806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/>
              <a:t>Detailní popis rizik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pravděpodobnost jejich vzniku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jejich dopady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Na základě všech sepsaných informací provést SWOT analýzu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/>
              <a:t>silné stránky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/>
              <a:t>slabé stránky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/>
              <a:t>příležitosti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/>
              <a:t>hrozby  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72721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1FFF22-8943-EFD3-7420-D3D3BBB015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8CA1F3-4A7A-09FF-CB34-1494E3521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137" y="2766218"/>
            <a:ext cx="8064000" cy="1325563"/>
          </a:xfrm>
        </p:spPr>
        <p:txBody>
          <a:bodyPr/>
          <a:lstStyle/>
          <a:p>
            <a:pPr algn="ctr"/>
            <a:r>
              <a:rPr lang="cs-CZ" sz="4400" b="1" dirty="0">
                <a:solidFill>
                  <a:schemeClr val="tx1"/>
                </a:solidFill>
              </a:rPr>
              <a:t>Podnikání</a:t>
            </a:r>
            <a:r>
              <a:rPr lang="cs-CZ" sz="4400" dirty="0">
                <a:solidFill>
                  <a:schemeClr val="tx1"/>
                </a:solidFill>
              </a:rPr>
              <a:t> (2)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E25299D-9B59-86EB-9067-21F9D1B91CCA}"/>
              </a:ext>
            </a:extLst>
          </p:cNvPr>
          <p:cNvSpPr txBox="1"/>
          <p:nvPr/>
        </p:nvSpPr>
        <p:spPr>
          <a:xfrm>
            <a:off x="376863" y="1720516"/>
            <a:ext cx="806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523025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5AF436-78A0-B129-094C-76BE578C6B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C8040C-2EB6-550F-33E5-92A530751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590" y="2766218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Nějaké dotazy?</a:t>
            </a:r>
          </a:p>
        </p:txBody>
      </p:sp>
    </p:spTree>
    <p:extLst>
      <p:ext uri="{BB962C8B-B14F-4D97-AF65-F5344CB8AC3E}">
        <p14:creationId xmlns:p14="http://schemas.microsoft.com/office/powerpoint/2010/main" val="320352496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2BF5B5-8D24-285E-3BF2-39BE1F04CC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3D3F96-0A46-6EA5-F7BA-7254DA1B3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590" y="2766218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Děkuji Vám za pozornost</a:t>
            </a:r>
          </a:p>
        </p:txBody>
      </p:sp>
    </p:spTree>
    <p:extLst>
      <p:ext uri="{BB962C8B-B14F-4D97-AF65-F5344CB8AC3E}">
        <p14:creationId xmlns:p14="http://schemas.microsoft.com/office/powerpoint/2010/main" val="758830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83BC-FAB6-D935-EEC5-667B7285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8ACF7-C09C-4A87-DD74-54AC1FBA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Podnikatel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5D397CC-C48B-536E-875B-DA0337C82F82}"/>
              </a:ext>
            </a:extLst>
          </p:cNvPr>
          <p:cNvSpPr txBox="1"/>
          <p:nvPr/>
        </p:nvSpPr>
        <p:spPr>
          <a:xfrm>
            <a:off x="376863" y="1720516"/>
            <a:ext cx="8064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Osoba vykonávající podnikatelskou činnost 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Vymezen občanským zákoníkem jako osoba která: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samostatně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na vlastní účet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na vlastní odpovědnost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soustavně… </a:t>
            </a:r>
          </a:p>
          <a:p>
            <a:pPr lvl="1" algn="just"/>
            <a:r>
              <a:rPr lang="cs-CZ" sz="2800" dirty="0"/>
              <a:t>…vykonává výdělečnou činnost za účelem dosažení zisku 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09430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DF1333-C131-4169-F290-BB5EA6A3CC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8F4312-6A2C-4AD9-1790-CEE6AE322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Podnikání jako činnost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109F274-6FBC-6D17-DAB2-5956DAAE9A7F}"/>
              </a:ext>
            </a:extLst>
          </p:cNvPr>
          <p:cNvSpPr txBox="1"/>
          <p:nvPr/>
        </p:nvSpPr>
        <p:spPr>
          <a:xfrm>
            <a:off x="376863" y="1720516"/>
            <a:ext cx="8064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Smyslem je vytvořit něco „navíc“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>
              <a:latin typeface="Calibri "/>
            </a:endParaRP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Nositelem této činnosti je podnikatel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>
              <a:latin typeface="Calibri "/>
            </a:endParaRP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Jistý společenský status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>
              <a:latin typeface="Calibri "/>
            </a:endParaRP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Chápáno jako profese </a:t>
            </a: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90852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6D8E22-3914-AB51-55B9-FFE6840A70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4991EC-222D-C5DE-8BC0-367921CAF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0677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Podnikání jako metoda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ED95F7F-DEFC-699B-EF26-49ABC9B837E3}"/>
              </a:ext>
            </a:extLst>
          </p:cNvPr>
          <p:cNvSpPr txBox="1"/>
          <p:nvPr/>
        </p:nvSpPr>
        <p:spPr>
          <a:xfrm>
            <a:off x="376863" y="1720516"/>
            <a:ext cx="806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Způsob myšlení, uvažování a jednání 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>
              <a:latin typeface="Calibri "/>
            </a:endParaRP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Lze chápat jako přístup „k životu“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zaměření na transformaci myšlenek do reality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sz="2800" dirty="0">
                <a:latin typeface="Calibri "/>
              </a:rPr>
              <a:t>se zaměřením na dosažení stanovených cílů </a:t>
            </a: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>
              <a:latin typeface="Calibri "/>
            </a:endParaRPr>
          </a:p>
          <a:p>
            <a:pPr marL="457200" indent="-457200" algn="just">
              <a:buClrTx/>
              <a:buFont typeface="Arial" panose="020B0604020202020204" pitchFamily="34" charset="0"/>
              <a:buChar char="•"/>
            </a:pPr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3430367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 MVŠ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Sablona PPT_základní_CZ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MVŠO</Template>
  <TotalTime>2973</TotalTime>
  <Words>1595</Words>
  <Application>Microsoft Office PowerPoint</Application>
  <PresentationFormat>Předvádění na obrazovce (4:3)</PresentationFormat>
  <Paragraphs>395</Paragraphs>
  <Slides>61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61</vt:i4>
      </vt:variant>
    </vt:vector>
  </HeadingPairs>
  <TitlesOfParts>
    <vt:vector size="67" baseType="lpstr">
      <vt:lpstr>Arial</vt:lpstr>
      <vt:lpstr>Calibri</vt:lpstr>
      <vt:lpstr>Calibri </vt:lpstr>
      <vt:lpstr>Calibri Light</vt:lpstr>
      <vt:lpstr>Prezentace MVŠO</vt:lpstr>
      <vt:lpstr>Sablona PPT_základní_CZ</vt:lpstr>
      <vt:lpstr>YP - Podnikání</vt:lpstr>
      <vt:lpstr>Řešení problémů</vt:lpstr>
      <vt:lpstr>Doporučená literatura</vt:lpstr>
      <vt:lpstr>Podmínky absolvování předmětu </vt:lpstr>
      <vt:lpstr>Semestrální práce</vt:lpstr>
      <vt:lpstr>Podnikání (2)</vt:lpstr>
      <vt:lpstr>Podnikatel</vt:lpstr>
      <vt:lpstr>Podnikání jako činnost</vt:lpstr>
      <vt:lpstr>Podnikání jako metoda</vt:lpstr>
      <vt:lpstr>Podnikání jako životní způsob</vt:lpstr>
      <vt:lpstr>Definice podnikání </vt:lpstr>
      <vt:lpstr>Definice podnikání </vt:lpstr>
      <vt:lpstr>Podnikání – podstatné rysy </vt:lpstr>
      <vt:lpstr>Podnik</vt:lpstr>
      <vt:lpstr>Funkce podniku</vt:lpstr>
      <vt:lpstr>Funkce podniku</vt:lpstr>
      <vt:lpstr>Rodinný podnik</vt:lpstr>
      <vt:lpstr>Rodinný podnik - klady</vt:lpstr>
      <vt:lpstr>Rodinný podnik - zápory</vt:lpstr>
      <vt:lpstr>Životní cyklus podniku</vt:lpstr>
      <vt:lpstr>Fáze založení a vzniku</vt:lpstr>
      <vt:lpstr>Fáze růstu</vt:lpstr>
      <vt:lpstr>Fáze stabilizace</vt:lpstr>
      <vt:lpstr>Fáze zániku</vt:lpstr>
      <vt:lpstr>Právní aspekty podnikání (3)</vt:lpstr>
      <vt:lpstr>Právní formy - legislativa</vt:lpstr>
      <vt:lpstr>Právní formy – kritéria volby</vt:lpstr>
      <vt:lpstr>Právní formy – kritéria volby</vt:lpstr>
      <vt:lpstr>Podnikání fyzických osob</vt:lpstr>
      <vt:lpstr>Podnikání FO - podmínky</vt:lpstr>
      <vt:lpstr>Podnikání FO - podmínky</vt:lpstr>
      <vt:lpstr>Podnikání FO – dělení živností</vt:lpstr>
      <vt:lpstr>Podnikání FO – živnost ohlašovací</vt:lpstr>
      <vt:lpstr>Podnikání FO – živnost ohlašovací</vt:lpstr>
      <vt:lpstr>Podnikání právnických osob</vt:lpstr>
      <vt:lpstr>Prezentace aplikace PowerPoint</vt:lpstr>
      <vt:lpstr>Podnikatelský záměr (4)</vt:lpstr>
      <vt:lpstr>Vstup do podnikání</vt:lpstr>
      <vt:lpstr>Základní otázky pro začátek podnikání</vt:lpstr>
      <vt:lpstr>Mise, vize, cíl</vt:lpstr>
      <vt:lpstr>Mise</vt:lpstr>
      <vt:lpstr>Vize</vt:lpstr>
      <vt:lpstr>Cíl</vt:lpstr>
      <vt:lpstr>Cíl – pravidlo SMART</vt:lpstr>
      <vt:lpstr>LEAN CANVAS</vt:lpstr>
      <vt:lpstr>Podnikatelský plán (5)</vt:lpstr>
      <vt:lpstr>Zásady podnikatelského plánu</vt:lpstr>
      <vt:lpstr>Části podnikatelského plánu</vt:lpstr>
      <vt:lpstr>Titulní strana s představením společnosti </vt:lpstr>
      <vt:lpstr>Shrnutí</vt:lpstr>
      <vt:lpstr>Profesní a osobní údaje o vlastnících podniku</vt:lpstr>
      <vt:lpstr>Popis podniku</vt:lpstr>
      <vt:lpstr>Popis podnikatelské příležitosti </vt:lpstr>
      <vt:lpstr>Popis výrobku, služby</vt:lpstr>
      <vt:lpstr> Zajištění potřebných vstupů a dodavatelů</vt:lpstr>
      <vt:lpstr>Postavení firmy na trhu, konkurence a marketing</vt:lpstr>
      <vt:lpstr>Personální zdroje</vt:lpstr>
      <vt:lpstr> Finanční plán</vt:lpstr>
      <vt:lpstr>Rizika projektu + SWOT </vt:lpstr>
      <vt:lpstr>Nějaké dotazy?</vt:lpstr>
      <vt:lpstr>Děkuji Vám za pozornost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 dolor  sit amet pellentesque</dc:title>
  <dc:creator>NavratilovaD</dc:creator>
  <cp:lastModifiedBy>HORÁK Vladimír,</cp:lastModifiedBy>
  <cp:revision>136</cp:revision>
  <cp:lastPrinted>2016-09-27T08:46:52Z</cp:lastPrinted>
  <dcterms:created xsi:type="dcterms:W3CDTF">2013-10-07T10:19:46Z</dcterms:created>
  <dcterms:modified xsi:type="dcterms:W3CDTF">2025-02-14T23:20:22Z</dcterms:modified>
</cp:coreProperties>
</file>