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7"/>
  </p:notesMasterIdLst>
  <p:sldIdLst>
    <p:sldId id="256" r:id="rId2"/>
    <p:sldId id="257" r:id="rId3"/>
    <p:sldId id="262" r:id="rId4"/>
    <p:sldId id="263" r:id="rId5"/>
    <p:sldId id="264" r:id="rId6"/>
    <p:sldId id="265" r:id="rId7"/>
    <p:sldId id="266"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61" r:id="rId3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7" d="100"/>
          <a:sy n="117" d="100"/>
        </p:scale>
        <p:origin x="135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a:t>
            </a:fld>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337219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00299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567694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0558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37916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067588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416589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81911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851094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35962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532377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975228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163962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032662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673074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510414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19485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475571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659796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402245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271450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953502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963978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4540108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460603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9577629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19409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16333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221880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3679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072502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97108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1792288" y="612775"/>
            <a:ext cx="5486400" cy="4114800"/>
          </a:xfrm>
          <a:prstGeom prst="rect">
            <a:avLst/>
          </a:prstGeom>
          <a:noFill/>
          <a:ln>
            <a:noFill/>
          </a:ln>
        </p:spPr>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8"/>
        <p:cNvGrpSpPr/>
        <p:nvPr/>
      </p:nvGrpSpPr>
      <p:grpSpPr>
        <a:xfrm>
          <a:off x="0" y="0"/>
          <a:ext cx="0" cy="0"/>
          <a:chOff x="0" y="0"/>
          <a:chExt cx="0" cy="0"/>
        </a:xfrm>
      </p:grpSpPr>
      <p:sp>
        <p:nvSpPr>
          <p:cNvPr id="89" name="Google Shape;89;p13"/>
          <p:cNvSpPr txBox="1">
            <a:spLocks noGrp="1"/>
          </p:cNvSpPr>
          <p:nvPr>
            <p:ph type="ctrTitle"/>
          </p:nvPr>
        </p:nvSpPr>
        <p:spPr>
          <a:xfrm>
            <a:off x="219561" y="2374900"/>
            <a:ext cx="8704877" cy="2044700"/>
          </a:xfrm>
          <a:prstGeom prst="rect">
            <a:avLst/>
          </a:prstGeom>
          <a:noFill/>
          <a:ln>
            <a:noFill/>
          </a:ln>
        </p:spPr>
        <p:txBody>
          <a:bodyPr spcFirstLastPara="1" wrap="square" lIns="0" tIns="0" rIns="0" bIns="0" anchor="t" anchorCtr="0">
            <a:noAutofit/>
          </a:bodyPr>
          <a:lstStyle/>
          <a:p>
            <a:pPr lvl="0">
              <a:buClr>
                <a:srgbClr val="D10202"/>
              </a:buClr>
              <a:buSzPts val="4400"/>
            </a:pPr>
            <a:br>
              <a:rPr lang="cs-CZ" b="1" dirty="0">
                <a:solidFill>
                  <a:srgbClr val="D10202"/>
                </a:solidFill>
              </a:rPr>
            </a:br>
            <a:r>
              <a:rPr lang="pl-PL" b="1" dirty="0">
                <a:solidFill>
                  <a:srgbClr val="D10202"/>
                </a:solidFill>
              </a:rPr>
              <a:t> Vymezení a využití kalkulačního vzorce a kalkulačních technik</a:t>
            </a:r>
            <a:br>
              <a:rPr lang="pl-PL" b="1" dirty="0">
                <a:solidFill>
                  <a:srgbClr val="D10202"/>
                </a:solidFill>
              </a:rPr>
            </a:br>
            <a:r>
              <a:rPr lang="cs-CZ" b="1" dirty="0">
                <a:solidFill>
                  <a:srgbClr val="D10202"/>
                </a:solidFill>
              </a:rPr>
              <a:t>YNKC</a:t>
            </a:r>
            <a:r>
              <a:rPr lang="cs-CZ" b="1">
                <a:solidFill>
                  <a:srgbClr val="D10202"/>
                </a:solidFill>
              </a:rPr>
              <a:t>_07_12</a:t>
            </a:r>
            <a:endParaRPr b="1" dirty="0"/>
          </a:p>
        </p:txBody>
      </p:sp>
      <p:sp>
        <p:nvSpPr>
          <p:cNvPr id="90" name="Google Shape;90;p13"/>
          <p:cNvSpPr txBox="1"/>
          <p:nvPr/>
        </p:nvSpPr>
        <p:spPr>
          <a:xfrm>
            <a:off x="464234" y="5884219"/>
            <a:ext cx="4894206" cy="534096"/>
          </a:xfrm>
          <a:prstGeom prst="rect">
            <a:avLst/>
          </a:prstGeom>
          <a:noFill/>
          <a:ln>
            <a:noFill/>
          </a:ln>
        </p:spPr>
        <p:txBody>
          <a:bodyPr spcFirstLastPara="1" wrap="square" lIns="0" tIns="0" rIns="0" bIns="0" anchor="t" anchorCtr="0">
            <a:normAutofit/>
          </a:bodyPr>
          <a:lstStyle/>
          <a:p>
            <a:pPr marL="0" marR="0" lvl="0" indent="0" algn="l" rtl="0">
              <a:spcBef>
                <a:spcPts val="0"/>
              </a:spcBef>
              <a:spcAft>
                <a:spcPts val="0"/>
              </a:spcAft>
              <a:buClr>
                <a:schemeClr val="dk1"/>
              </a:buClr>
              <a:buSzPts val="1800"/>
              <a:buFont typeface="Calibri"/>
              <a:buNone/>
            </a:pPr>
            <a:r>
              <a:rPr lang="cs-CZ" sz="1800" b="1" i="0" u="none" strike="noStrike" cap="none" dirty="0">
                <a:solidFill>
                  <a:schemeClr val="dk1"/>
                </a:solidFill>
                <a:latin typeface="Calibri"/>
                <a:ea typeface="Calibri"/>
                <a:cs typeface="Calibri"/>
                <a:sym typeface="Calibri"/>
              </a:rPr>
              <a:t>Autor: Ing. Jaroslav Škrabal, Ph.D.</a:t>
            </a:r>
            <a:endParaRPr dirty="0"/>
          </a:p>
          <a:p>
            <a:pPr marL="0" marR="0" lvl="0" indent="0" algn="l" rtl="0">
              <a:spcBef>
                <a:spcPts val="0"/>
              </a:spcBef>
              <a:spcAft>
                <a:spcPts val="0"/>
              </a:spcAft>
              <a:buClr>
                <a:schemeClr val="dk1"/>
              </a:buClr>
              <a:buSzPts val="1600"/>
              <a:buFont typeface="Calibri"/>
              <a:buNone/>
            </a:pPr>
            <a:endParaRPr sz="1600" b="0" i="0" u="none" strike="noStrike" cap="none" dirty="0">
              <a:solidFill>
                <a:schemeClr val="dk1"/>
              </a:solidFill>
              <a:latin typeface="Calibri"/>
              <a:ea typeface="Calibri"/>
              <a:cs typeface="Calibri"/>
              <a:sym typeface="Calibri"/>
            </a:endParaRPr>
          </a:p>
        </p:txBody>
      </p:sp>
      <p:sp>
        <p:nvSpPr>
          <p:cNvPr id="91" name="Google Shape;91;p13" descr="Výsledek obrázku pro ikea logo"/>
          <p:cNvSpPr/>
          <p:nvPr/>
        </p:nvSpPr>
        <p:spPr>
          <a:xfrm>
            <a:off x="4419599" y="1703717"/>
            <a:ext cx="1877683" cy="18776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
        <p:nvSpPr>
          <p:cNvPr id="92" name="Google Shape;92;p13"/>
          <p:cNvSpPr txBox="1"/>
          <p:nvPr/>
        </p:nvSpPr>
        <p:spPr>
          <a:xfrm>
            <a:off x="4800942" y="5604868"/>
            <a:ext cx="3878824" cy="725593"/>
          </a:xfrm>
          <a:prstGeom prst="rect">
            <a:avLst/>
          </a:prstGeom>
          <a:noFill/>
          <a:ln>
            <a:noFill/>
          </a:ln>
        </p:spPr>
        <p:txBody>
          <a:bodyPr spcFirstLastPara="1" wrap="square" lIns="0" tIns="0" rIns="0" bIns="0" anchor="t" anchorCtr="0">
            <a:normAutofit/>
          </a:bodyPr>
          <a:lstStyle/>
          <a:p>
            <a:pPr marL="0" marR="0" lvl="0" indent="0" algn="r" rtl="0">
              <a:spcBef>
                <a:spcPts val="0"/>
              </a:spcBef>
              <a:spcAft>
                <a:spcPts val="0"/>
              </a:spcAft>
              <a:buClr>
                <a:schemeClr val="dk1"/>
              </a:buClr>
              <a:buSzPts val="1800"/>
              <a:buFont typeface="Calibri"/>
              <a:buNone/>
            </a:pPr>
            <a:r>
              <a:rPr lang="cs-CZ" sz="1800" b="1" u="none" dirty="0">
                <a:solidFill>
                  <a:schemeClr val="dk1"/>
                </a:solidFill>
                <a:latin typeface="Calibri"/>
                <a:ea typeface="Calibri"/>
                <a:cs typeface="Calibri"/>
                <a:sym typeface="Calibri"/>
              </a:rPr>
              <a:t>12. </a:t>
            </a:r>
            <a:r>
              <a:rPr lang="cs-CZ" sz="1800" b="1" dirty="0">
                <a:solidFill>
                  <a:schemeClr val="dk1"/>
                </a:solidFill>
                <a:latin typeface="Calibri"/>
                <a:ea typeface="Calibri"/>
                <a:cs typeface="Calibri"/>
                <a:sym typeface="Calibri"/>
              </a:rPr>
              <a:t>04</a:t>
            </a:r>
            <a:r>
              <a:rPr lang="cs-CZ" sz="1800" b="1" u="none" dirty="0">
                <a:solidFill>
                  <a:schemeClr val="dk1"/>
                </a:solidFill>
                <a:latin typeface="Calibri"/>
                <a:ea typeface="Calibri"/>
                <a:cs typeface="Calibri"/>
                <a:sym typeface="Calibri"/>
              </a:rPr>
              <a:t>. </a:t>
            </a:r>
            <a:r>
              <a:rPr lang="cs-CZ" sz="1800" b="1" u="none">
                <a:solidFill>
                  <a:schemeClr val="dk1"/>
                </a:solidFill>
                <a:latin typeface="Calibri"/>
                <a:ea typeface="Calibri"/>
                <a:cs typeface="Calibri"/>
                <a:sym typeface="Calibri"/>
              </a:rPr>
              <a:t>2025</a:t>
            </a:r>
            <a:endParaRPr dirty="0"/>
          </a:p>
          <a:p>
            <a:pPr marL="0" marR="0" lvl="0" indent="0" algn="r" rtl="0">
              <a:spcBef>
                <a:spcPts val="0"/>
              </a:spcBef>
              <a:spcAft>
                <a:spcPts val="0"/>
              </a:spcAft>
              <a:buClr>
                <a:schemeClr val="dk1"/>
              </a:buClr>
              <a:buSzPts val="1800"/>
              <a:buFont typeface="Calibri"/>
              <a:buNone/>
            </a:pPr>
            <a:r>
              <a:rPr lang="cs-CZ" sz="1800" b="1" u="none" dirty="0">
                <a:solidFill>
                  <a:schemeClr val="dk1"/>
                </a:solidFill>
                <a:latin typeface="Calibri"/>
                <a:ea typeface="Calibri"/>
                <a:cs typeface="Calibri"/>
                <a:sym typeface="Calibri"/>
              </a:rPr>
              <a:t>Olomouc</a:t>
            </a:r>
            <a:endParaRPr dirty="0"/>
          </a:p>
          <a:p>
            <a:pPr marL="0" marR="0" lvl="0" indent="0" algn="l" rtl="0">
              <a:spcBef>
                <a:spcPts val="0"/>
              </a:spcBef>
              <a:spcAft>
                <a:spcPts val="0"/>
              </a:spcAft>
              <a:buClr>
                <a:schemeClr val="dk1"/>
              </a:buClr>
              <a:buSzPts val="1600"/>
              <a:buFont typeface="Calibri"/>
              <a:buNone/>
            </a:pPr>
            <a:endParaRPr sz="1600" b="0" u="none" dirty="0">
              <a:solidFill>
                <a:schemeClr val="dk1"/>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lnSpcReduction="10000"/>
          </a:bodyPr>
          <a:lstStyle/>
          <a:p>
            <a:pPr marL="363538" lvl="1" indent="-344488">
              <a:spcBef>
                <a:spcPts val="0"/>
              </a:spcBef>
              <a:buSzPts val="3200"/>
              <a:buChar char="•"/>
            </a:pPr>
            <a:r>
              <a:rPr lang="cs-CZ" b="1" dirty="0"/>
              <a:t>Režijní náklady </a:t>
            </a:r>
            <a:r>
              <a:rPr lang="cs-CZ" dirty="0"/>
              <a:t>(režie, někdy též nepřímé náklady) jsou náklady společně vynakládané na celé kalkulované množství výrobků, více druhů výrobků nebo zajištění chodu celého podniku, které není možné stanovit na kalkulační jednici přímo, nebo jejichž přímé určování by bylo nehospodárné. </a:t>
            </a:r>
          </a:p>
          <a:p>
            <a:pPr marL="363538" lvl="1" indent="-344488">
              <a:spcBef>
                <a:spcPts val="0"/>
              </a:spcBef>
              <a:buSzPts val="3200"/>
              <a:buChar char="•"/>
            </a:pPr>
            <a:r>
              <a:rPr lang="cs-CZ" dirty="0"/>
              <a:t>Na jednotlivé výrobky se režijní náklady </a:t>
            </a:r>
            <a:r>
              <a:rPr lang="cs-CZ" b="1" dirty="0"/>
              <a:t>zúčtují nepřímo prostřednictvím přirážek podle určitých klíčů</a:t>
            </a:r>
            <a:r>
              <a:rPr lang="cs-CZ" dirty="0"/>
              <a:t>. </a:t>
            </a:r>
          </a:p>
          <a:p>
            <a:pPr marL="363538" lvl="1" indent="-344488">
              <a:spcBef>
                <a:spcPts val="0"/>
              </a:spcBef>
              <a:buSzPts val="3200"/>
              <a:buChar char="•"/>
            </a:pPr>
            <a:r>
              <a:rPr lang="cs-CZ" dirty="0"/>
              <a:t>Hranice mezi přímými a režijními náklady je relativní; obecně platí, že kvalita a využitelnost kalkulací roste přičítáním co největšího podílu nákladů přímo na kalkulační jednici.</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10/35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91019029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Výrobní (provozní) režie </a:t>
            </a:r>
            <a:r>
              <a:rPr lang="cs-CZ" dirty="0"/>
              <a:t>zahrnuje nákladové položky související s řízením a obsluhou výroby, které nelze stanovit přímo na kalkulační jednici. </a:t>
            </a:r>
          </a:p>
          <a:p>
            <a:pPr marL="363538" lvl="1" indent="-344488">
              <a:spcBef>
                <a:spcPts val="0"/>
              </a:spcBef>
              <a:buSzPts val="3200"/>
              <a:buChar char="•"/>
            </a:pPr>
            <a:r>
              <a:rPr lang="cs-CZ" dirty="0"/>
              <a:t>Patří sem především režijní mzdy (ve strojové výrobě až 80 % mezd), opotřebení nástrojů, odpisy hmotného investičního majetku, spotřeba energie, náklady na opravy, náklady na technický rozvoj, režijní materiál. </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11/35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93140589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Do položky </a:t>
            </a:r>
            <a:r>
              <a:rPr lang="cs-CZ" b="1" dirty="0"/>
              <a:t>správní režie </a:t>
            </a:r>
            <a:r>
              <a:rPr lang="cs-CZ" dirty="0"/>
              <a:t>patří nákladové položky související s řízením podniku, závodu nebo obdobného organizačního útvaru jako celku; příkladem jsou odpisy správních budov, platy řídicích pracovníků, poštovné a telefonní poplatky, pojištění aj.</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12/35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31015782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Odbytové náklady </a:t>
            </a:r>
            <a:r>
              <a:rPr lang="cs-CZ" dirty="0"/>
              <a:t>shrnují náklady spojené s odbytovou činností, jako jsou náklady na skladování, propagaci, prodej a expedici výrobku.</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13/35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80664982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Vzhledem k tomu, že </a:t>
            </a:r>
            <a:r>
              <a:rPr lang="cs-CZ" b="1" dirty="0"/>
              <a:t>režijní náklady představují značnou část celkových nákladů </a:t>
            </a:r>
            <a:r>
              <a:rPr lang="cs-CZ" dirty="0"/>
              <a:t>(v některých podnicích dokonce převažující část) a jejich velikost neustále roste, je třeba řídit jejich vývoj a stanovit úkoly v jejich snižování. </a:t>
            </a:r>
          </a:p>
          <a:p>
            <a:pPr marL="363538" lvl="1" indent="-344488">
              <a:spcBef>
                <a:spcPts val="0"/>
              </a:spcBef>
              <a:buSzPts val="3200"/>
              <a:buChar char="•"/>
            </a:pPr>
            <a:r>
              <a:rPr lang="cs-CZ" dirty="0"/>
              <a:t>Nejde však o jakékoli snižování (např. zanedbáváním oprav strojů), ale vždy ve vztahu k výsledkům výroby. Režijní náklady jsou jedním z hlavních zdrojů ke snižování celkových nákladů a tím vedou k růstu hospodárnosti. </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14/35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72852111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Jejich řízení by mělo zahrnovat: </a:t>
            </a:r>
          </a:p>
          <a:p>
            <a:pPr marL="820738" lvl="2" indent="-344488">
              <a:spcBef>
                <a:spcPts val="0"/>
              </a:spcBef>
              <a:buSzPts val="3200"/>
            </a:pPr>
            <a:r>
              <a:rPr lang="cs-CZ" dirty="0"/>
              <a:t>stanovení cíle (úkolu) ve snižování, </a:t>
            </a:r>
          </a:p>
          <a:p>
            <a:pPr marL="820738" lvl="2" indent="-344488">
              <a:spcBef>
                <a:spcPts val="0"/>
              </a:spcBef>
              <a:buSzPts val="3200"/>
            </a:pPr>
            <a:r>
              <a:rPr lang="cs-CZ" dirty="0"/>
              <a:t>evidenci, kontrolu a vyhodnocování skutečných režijních nákladů, </a:t>
            </a:r>
          </a:p>
          <a:p>
            <a:pPr marL="820738" lvl="2" indent="-344488">
              <a:spcBef>
                <a:spcPts val="0"/>
              </a:spcBef>
              <a:buSzPts val="3200"/>
            </a:pPr>
            <a:r>
              <a:rPr lang="cs-CZ" dirty="0"/>
              <a:t>systém hmotné zainteresovanosti.</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15/35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70081023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Pro praktické řízení režijních nákladů je nutné je členit do podrobnějších položek; hloubka členění závisí na typu výroby, použité technologii, organizaci vnitropodnikových útvarů. </a:t>
            </a:r>
          </a:p>
          <a:p>
            <a:pPr marL="363538" lvl="1" indent="-344488">
              <a:spcBef>
                <a:spcPts val="0"/>
              </a:spcBef>
              <a:buSzPts val="3200"/>
              <a:buChar char="•"/>
            </a:pPr>
            <a:r>
              <a:rPr lang="cs-CZ" dirty="0"/>
              <a:t>Lze je členit z hlediska druhového (to převládá), účelového nebo kombinovat obě členění. </a:t>
            </a:r>
          </a:p>
          <a:p>
            <a:pPr marL="363538" lvl="1" indent="-344488">
              <a:spcBef>
                <a:spcPts val="0"/>
              </a:spcBef>
              <a:buSzPts val="3200"/>
              <a:buChar char="•"/>
            </a:pPr>
            <a:r>
              <a:rPr lang="cs-CZ" dirty="0"/>
              <a:t>Lze je členit i na náklady střediskem ovlivnitelné a neovlivnitelné, nebo náklady fixní a variabilní.</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16/35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94877436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Základním nástrojem řízení režijních nákladů jsou </a:t>
            </a:r>
            <a:r>
              <a:rPr lang="cs-CZ" b="1" dirty="0"/>
              <a:t>rozpočty</a:t>
            </a:r>
            <a:r>
              <a:rPr lang="cs-CZ" dirty="0"/>
              <a:t>, základem pro rozpočtování jsou normy a </a:t>
            </a:r>
            <a:r>
              <a:rPr lang="cs-CZ" b="1" dirty="0"/>
              <a:t>limity nákladů</a:t>
            </a:r>
            <a:r>
              <a:rPr lang="cs-CZ" dirty="0"/>
              <a:t>. </a:t>
            </a:r>
          </a:p>
          <a:p>
            <a:pPr marL="363538" lvl="1" indent="-344488">
              <a:spcBef>
                <a:spcPts val="0"/>
              </a:spcBef>
              <a:buSzPts val="3200"/>
              <a:buChar char="•"/>
            </a:pPr>
            <a:r>
              <a:rPr lang="cs-CZ" dirty="0"/>
              <a:t>Základními útvary, za které se rozpočty sestavují a kontroluje se jejich plnění, jsou hospodářská popř. nákladová střediska.</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17/35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68707225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Způsob stanovení vlastních nákladů na kalkulační jednici:</a:t>
            </a:r>
          </a:p>
          <a:p>
            <a:pPr marL="820738" lvl="2" indent="-344488">
              <a:spcBef>
                <a:spcPts val="0"/>
              </a:spcBef>
              <a:buSzPts val="3200"/>
            </a:pPr>
            <a:r>
              <a:rPr lang="cs-CZ" dirty="0"/>
              <a:t>Přímé náklady se v operativních a plánovaných kalkulacích stanoví přímo na kalkulační jednici podle norem spotřeby materiálu a práce; ve výsledných kalkulacích ve výši skutečné spotřeby podle údajů účetnictví, operativní evidence apod. </a:t>
            </a:r>
          </a:p>
          <a:p>
            <a:pPr marL="820738" lvl="2" indent="-344488">
              <a:spcBef>
                <a:spcPts val="0"/>
              </a:spcBef>
              <a:buSzPts val="3200"/>
            </a:pPr>
            <a:r>
              <a:rPr lang="cs-CZ" dirty="0"/>
              <a:t>U výsledných kalkulací se nejprve zjišťují náklady a jejich složky na skutečný objem výroby (pokud nejde o výrobu 1 kusu); zjištěné náklady a jejich složky se pak dělí počtem jednotek</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18/35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14049167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Režijní náklady </a:t>
            </a:r>
            <a:r>
              <a:rPr lang="cs-CZ" dirty="0"/>
              <a:t>se v operativní nebo plánové kalkulaci stanoví na kalkulační jednici </a:t>
            </a:r>
            <a:r>
              <a:rPr lang="cs-CZ" b="1" dirty="0"/>
              <a:t>zúčtovací (režijní) přirážkou</a:t>
            </a:r>
            <a:r>
              <a:rPr lang="cs-CZ" dirty="0"/>
              <a:t>, což je v procentech vyjádřený poměr režijních nákladů ke zvolené peněžní rozvrhové základní, nebo </a:t>
            </a:r>
            <a:r>
              <a:rPr lang="cs-CZ" b="1" dirty="0"/>
              <a:t>zúčtovací (režijní) sazbou</a:t>
            </a:r>
            <a:r>
              <a:rPr lang="cs-CZ" dirty="0"/>
              <a:t>, což je podíl režijních nákladů připadající na jednotku naturální rozvrhové základny. Ve výsledné kalkulaci se rozvrhuje skutečná výše režijních nákladů.</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19/35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02871255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Kalkulační vzorec</a:t>
            </a:r>
            <a:endParaRPr b="1" dirty="0"/>
          </a:p>
        </p:txBody>
      </p:sp>
      <p:sp>
        <p:nvSpPr>
          <p:cNvPr id="98" name="Google Shape;98;p14"/>
          <p:cNvSpPr txBox="1">
            <a:spLocks noGrp="1"/>
          </p:cNvSpPr>
          <p:nvPr>
            <p:ph type="body" idx="1"/>
          </p:nvPr>
        </p:nvSpPr>
        <p:spPr>
          <a:xfrm>
            <a:off x="457200" y="1299576"/>
            <a:ext cx="8229600" cy="5040839"/>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Jednotlivé složky nákladů se vyčíslují v kalkulačních položkách. </a:t>
            </a:r>
          </a:p>
          <a:p>
            <a:pPr marL="363538" lvl="1" indent="-344488">
              <a:spcBef>
                <a:spcPts val="0"/>
              </a:spcBef>
              <a:buSzPts val="3200"/>
              <a:buChar char="•"/>
            </a:pPr>
            <a:r>
              <a:rPr lang="cs-CZ" dirty="0"/>
              <a:t>Doporučené kalkulační položky obsahuje všeobecný </a:t>
            </a:r>
            <a:r>
              <a:rPr lang="cs-CZ" b="1" dirty="0"/>
              <a:t>kalkulační vzorec</a:t>
            </a:r>
            <a:r>
              <a:rPr lang="cs-CZ" dirty="0"/>
              <a:t>, který – i když </a:t>
            </a:r>
            <a:r>
              <a:rPr lang="cs-CZ" b="1" dirty="0"/>
              <a:t>není závazný </a:t>
            </a:r>
            <a:r>
              <a:rPr lang="cs-CZ" dirty="0"/>
              <a:t>a jeho struktura je věcí podnikatelského subjektu – je používán většinou podniků v České republice.</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2/35</a:t>
            </a:r>
            <a:endParaRPr sz="1200" b="1" dirty="0">
              <a:solidFill>
                <a:srgbClr val="FF0000"/>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Základnou pro rozvrhování režijních nákladů </a:t>
            </a:r>
            <a:r>
              <a:rPr lang="cs-CZ" dirty="0"/>
              <a:t>bývají veličiny peněžní (např. přímé mzdy, přímý materiál, celkové přímé náklady, zpracovací náklady11) nebo naturální (např. počet kusů výrobku, normohodiny nebo strojové hodiny, hmotnost výrobku, spotřeby elektrické energie v kWh aj.). </a:t>
            </a:r>
          </a:p>
          <a:p>
            <a:pPr marL="363538" lvl="1" indent="-344488">
              <a:spcBef>
                <a:spcPts val="0"/>
              </a:spcBef>
              <a:buSzPts val="3200"/>
              <a:buChar char="•"/>
            </a:pPr>
            <a:r>
              <a:rPr lang="cs-CZ" dirty="0"/>
              <a:t>Ve střediscích nevýrobních můžeme použít počet vyřízených zakázek (středisko prodeje), množství zpracovaných dat (výpočetní středisko), počet vyexpedovaných výrobků (středisko expedice apod.).</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20/35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24325490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Základna pro rozvrhování režijních nákladů by měla být zvolena tak, aby: </a:t>
            </a:r>
          </a:p>
          <a:p>
            <a:pPr marL="820738" lvl="2" indent="-344488">
              <a:spcBef>
                <a:spcPts val="0"/>
              </a:spcBef>
              <a:buSzPts val="3200"/>
            </a:pPr>
            <a:r>
              <a:rPr lang="cs-CZ" dirty="0"/>
              <a:t>režijní náklady k ní byly v maximální míře v příčinné závislosti z hlediska jejich celkových změn (např. materiálová režie je závislá na objemu spotřeby surovin a materiálů); </a:t>
            </a:r>
          </a:p>
          <a:p>
            <a:pPr marL="820738" lvl="2" indent="-344488">
              <a:spcBef>
                <a:spcPts val="0"/>
              </a:spcBef>
              <a:buSzPts val="3200"/>
            </a:pPr>
            <a:r>
              <a:rPr lang="cs-CZ" dirty="0"/>
              <a:t>tvořila podstatný podíl ve struktuře nákladů (např. v mechanizovaných a automatizovaných výrobách tvoří výrobní mzdy nepatrný podíl z celkových nákladů a jako rozvrhová základna pro režijní náklady jako celek by neměly být použity); </a:t>
            </a:r>
          </a:p>
          <a:p>
            <a:pPr marL="820738" lvl="2" indent="-344488">
              <a:spcBef>
                <a:spcPts val="0"/>
              </a:spcBef>
              <a:buSzPts val="3200"/>
            </a:pPr>
            <a:r>
              <a:rPr lang="cs-CZ" dirty="0"/>
              <a:t>byla dostateční velká, stálá a snadno zjistitelná.</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21/35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38663687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Jako rozvrhových základen se doporučuje používat:</a:t>
            </a:r>
          </a:p>
          <a:p>
            <a:pPr marL="820738" lvl="2" indent="-344488">
              <a:spcBef>
                <a:spcPts val="0"/>
              </a:spcBef>
              <a:buSzPts val="3200"/>
            </a:pPr>
            <a:r>
              <a:rPr lang="cs-CZ" b="1" dirty="0"/>
              <a:t>naturálních ukazatelů </a:t>
            </a:r>
            <a:r>
              <a:rPr lang="cs-CZ" dirty="0"/>
              <a:t>(kg, t, kWh, </a:t>
            </a:r>
            <a:r>
              <a:rPr lang="cs-CZ" dirty="0" err="1"/>
              <a:t>tkm</a:t>
            </a:r>
            <a:r>
              <a:rPr lang="cs-CZ" dirty="0"/>
              <a:t>, m2, m3, l, hl, pracovní hodiny, normohodiny, strojové hodiny) a zúčtovací sazbu stanovit peněžní částkou na jednotku těchto ukazatelů (např. odpisy stroje na 1 strojovou hodinu; </a:t>
            </a:r>
          </a:p>
          <a:p>
            <a:pPr marL="820738" lvl="2" indent="-344488">
              <a:spcBef>
                <a:spcPts val="0"/>
              </a:spcBef>
              <a:buSzPts val="3200"/>
            </a:pPr>
            <a:r>
              <a:rPr lang="cs-CZ" b="1" dirty="0"/>
              <a:t>více rozvrhových základen</a:t>
            </a:r>
            <a:r>
              <a:rPr lang="cs-CZ" dirty="0"/>
              <a:t> (např. pomocný materiál rozvrhovat z větší části podle hmotnosti výrobků, z menší části podle jejich výrobního času); </a:t>
            </a:r>
          </a:p>
          <a:p>
            <a:pPr marL="820738" lvl="2" indent="-344488">
              <a:spcBef>
                <a:spcPts val="0"/>
              </a:spcBef>
              <a:buSzPts val="3200"/>
            </a:pPr>
            <a:r>
              <a:rPr lang="cs-CZ" dirty="0"/>
              <a:t>co nejvíce </a:t>
            </a:r>
            <a:r>
              <a:rPr lang="cs-CZ" b="1" dirty="0"/>
              <a:t>diferencovaných zúčtovacích sazeb</a:t>
            </a:r>
            <a:r>
              <a:rPr lang="cs-CZ" dirty="0"/>
              <a:t> (sazeb podle druhů strojů apod.); </a:t>
            </a:r>
          </a:p>
          <a:p>
            <a:pPr marL="820738" lvl="2" indent="-344488">
              <a:spcBef>
                <a:spcPts val="0"/>
              </a:spcBef>
              <a:buSzPts val="3200"/>
            </a:pPr>
            <a:r>
              <a:rPr lang="cs-CZ" dirty="0"/>
              <a:t>dynamických kalkulací (viz dále kalkulaci přirážkovou).</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22/35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22109955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Metodou kalkulace rozumíme způsob stanovení jednotlivých složek nákladů na kalkulační jednici. </a:t>
            </a:r>
          </a:p>
          <a:p>
            <a:pPr marL="363538" lvl="1" indent="-344488">
              <a:spcBef>
                <a:spcPts val="0"/>
              </a:spcBef>
              <a:buSzPts val="3200"/>
              <a:buChar char="•"/>
            </a:pPr>
            <a:r>
              <a:rPr lang="cs-CZ" dirty="0"/>
              <a:t>Metody kalkulace závisí na předmětu kalkulace, tj. na tom, co se kalkuluje (jednoduchý, složitý výrobek), na způsobu přičítání nákladů výkonům (jak se přiřazují náklady na kalkulační jednici), na požadavcích kladených na strukturu a podrobnost členění nákladů.</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23/35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57604680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Tradičně se kalkulační metody člení takto:</a:t>
            </a:r>
            <a:endParaRPr lang="cs-CZ" b="1" dirty="0"/>
          </a:p>
          <a:p>
            <a:pPr marL="363538" lvl="1" indent="-344488">
              <a:spcBef>
                <a:spcPts val="0"/>
              </a:spcBef>
              <a:buSzPts val="3200"/>
              <a:buChar char="•"/>
            </a:pPr>
            <a:r>
              <a:rPr lang="cs-CZ" b="1" dirty="0"/>
              <a:t>Kalkulace dělením:</a:t>
            </a:r>
          </a:p>
          <a:p>
            <a:pPr marL="820738" lvl="2" indent="-344488">
              <a:spcBef>
                <a:spcPts val="0"/>
              </a:spcBef>
              <a:buSzPts val="3200"/>
            </a:pPr>
            <a:r>
              <a:rPr lang="cs-CZ" dirty="0"/>
              <a:t>Prostá kalkulace dělením;</a:t>
            </a:r>
          </a:p>
          <a:p>
            <a:pPr marL="820738" lvl="2" indent="-344488">
              <a:spcBef>
                <a:spcPts val="0"/>
              </a:spcBef>
              <a:buSzPts val="3200"/>
            </a:pPr>
            <a:r>
              <a:rPr lang="cs-CZ" dirty="0"/>
              <a:t>Stupňovitá (stupňovaná) kalkulace dělením;</a:t>
            </a:r>
          </a:p>
          <a:p>
            <a:pPr marL="820738" lvl="2" indent="-344488">
              <a:spcBef>
                <a:spcPts val="0"/>
              </a:spcBef>
              <a:buSzPts val="3200"/>
            </a:pPr>
            <a:r>
              <a:rPr lang="cs-CZ" dirty="0"/>
              <a:t>Kalkulace dělením s poměrovými čísly;</a:t>
            </a:r>
          </a:p>
          <a:p>
            <a:pPr marL="363538" lvl="1" indent="-344488">
              <a:spcBef>
                <a:spcPts val="0"/>
              </a:spcBef>
              <a:buSzPts val="3200"/>
              <a:buChar char="•"/>
            </a:pPr>
            <a:r>
              <a:rPr lang="cs-CZ" b="1" dirty="0"/>
              <a:t>Kalkulace přirážkové;</a:t>
            </a:r>
          </a:p>
          <a:p>
            <a:pPr marL="363538" lvl="1" indent="-344488">
              <a:spcBef>
                <a:spcPts val="0"/>
              </a:spcBef>
              <a:buSzPts val="3200"/>
              <a:buChar char="•"/>
            </a:pPr>
            <a:r>
              <a:rPr lang="cs-CZ" b="1" dirty="0"/>
              <a:t>Kalkulace ve sdružené výrobě:</a:t>
            </a:r>
          </a:p>
          <a:p>
            <a:pPr marL="820738" lvl="2" indent="-344488">
              <a:spcBef>
                <a:spcPts val="0"/>
              </a:spcBef>
              <a:buSzPts val="3200"/>
            </a:pPr>
            <a:r>
              <a:rPr lang="cs-CZ" dirty="0"/>
              <a:t>Zůstatková (odečítací) metoda;</a:t>
            </a:r>
          </a:p>
          <a:p>
            <a:pPr marL="820738" lvl="2" indent="-344488">
              <a:spcBef>
                <a:spcPts val="0"/>
              </a:spcBef>
              <a:buSzPts val="3200"/>
            </a:pPr>
            <a:r>
              <a:rPr lang="cs-CZ" dirty="0" err="1"/>
              <a:t>Rozčítací</a:t>
            </a:r>
            <a:r>
              <a:rPr lang="cs-CZ" dirty="0"/>
              <a:t> metoda;</a:t>
            </a:r>
          </a:p>
          <a:p>
            <a:pPr marL="820738" lvl="2" indent="-344488">
              <a:spcBef>
                <a:spcPts val="0"/>
              </a:spcBef>
              <a:buSzPts val="3200"/>
            </a:pPr>
            <a:r>
              <a:rPr lang="cs-CZ" dirty="0"/>
              <a:t>Metoda kvantitativní výtěže;</a:t>
            </a:r>
          </a:p>
          <a:p>
            <a:pPr marL="363538" lvl="1" indent="-344488">
              <a:spcBef>
                <a:spcPts val="0"/>
              </a:spcBef>
              <a:buSzPts val="3200"/>
              <a:buChar char="•"/>
            </a:pPr>
            <a:r>
              <a:rPr lang="cs-CZ" b="1" dirty="0"/>
              <a:t>Kalkulace rozdílové </a:t>
            </a:r>
            <a:r>
              <a:rPr lang="cs-CZ" dirty="0"/>
              <a:t>(metoda standartních nákladů, metoda normovaná).</a:t>
            </a:r>
            <a:endParaRPr lang="cs-CZ" b="1" dirty="0"/>
          </a:p>
          <a:p>
            <a:pPr marL="820738" lvl="2" indent="-344488">
              <a:spcBef>
                <a:spcPts val="0"/>
              </a:spcBef>
              <a:buSzPts val="3200"/>
            </a:pPr>
            <a:endParaRPr lang="cs-CZ"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24/35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23545406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mc:AlternateContent xmlns:mc="http://schemas.openxmlformats.org/markup-compatibility/2006" xmlns:a14="http://schemas.microsoft.com/office/drawing/2010/main">
        <mc:Choice Requires="a14">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b="1" dirty="0"/>
                  <a:t>Prostá kalkulace dělením:</a:t>
                </a:r>
              </a:p>
              <a:p>
                <a:pPr marL="363538" lvl="1" indent="-344488">
                  <a:spcBef>
                    <a:spcPts val="0"/>
                  </a:spcBef>
                  <a:buSzPts val="3200"/>
                  <a:buChar char="•"/>
                </a:pPr>
                <a:r>
                  <a:rPr lang="cs-CZ" dirty="0"/>
                  <a:t>Náklady na kalkulační jednici n se zjišťují podle položek kalkulačního vzorce dělením úhrnných nákladů N za období počtem kalkulačních jednic q vyrobených v období:</a:t>
                </a:r>
              </a:p>
              <a:p>
                <a:pPr marL="363538" lvl="1" indent="-344488">
                  <a:spcBef>
                    <a:spcPts val="0"/>
                  </a:spcBef>
                  <a:buSzPts val="3200"/>
                  <a:buChar char="•"/>
                </a:pPr>
                <a14:m>
                  <m:oMath xmlns:m="http://schemas.openxmlformats.org/officeDocument/2006/math">
                    <m:r>
                      <a:rPr lang="cs-CZ" b="0" i="1" smtClean="0">
                        <a:latin typeface="Cambria Math" panose="02040503050406030204" pitchFamily="18" charset="0"/>
                      </a:rPr>
                      <m:t>𝑛</m:t>
                    </m:r>
                    <m:r>
                      <a:rPr lang="cs-CZ" b="0" i="1" smtClean="0">
                        <a:latin typeface="Cambria Math" panose="02040503050406030204" pitchFamily="18" charset="0"/>
                      </a:rPr>
                      <m:t>= </m:t>
                    </m:r>
                    <m:f>
                      <m:fPr>
                        <m:ctrlPr>
                          <a:rPr lang="cs-CZ" b="0" i="1" smtClean="0">
                            <a:latin typeface="Cambria Math" panose="02040503050406030204" pitchFamily="18" charset="0"/>
                          </a:rPr>
                        </m:ctrlPr>
                      </m:fPr>
                      <m:num>
                        <m:r>
                          <a:rPr lang="cs-CZ" b="0" i="1" smtClean="0">
                            <a:latin typeface="Cambria Math" panose="02040503050406030204" pitchFamily="18" charset="0"/>
                          </a:rPr>
                          <m:t>𝑁</m:t>
                        </m:r>
                      </m:num>
                      <m:den>
                        <m:r>
                          <a:rPr lang="cs-CZ" b="0" i="1" smtClean="0">
                            <a:latin typeface="Cambria Math" panose="02040503050406030204" pitchFamily="18" charset="0"/>
                          </a:rPr>
                          <m:t>𝑞</m:t>
                        </m:r>
                      </m:den>
                    </m:f>
                  </m:oMath>
                </a14:m>
                <a:endParaRPr lang="cs-CZ" dirty="0"/>
              </a:p>
              <a:p>
                <a:pPr marL="363538" lvl="1" indent="-344488">
                  <a:spcBef>
                    <a:spcPts val="0"/>
                  </a:spcBef>
                  <a:buSzPts val="3200"/>
                  <a:buChar char="•"/>
                </a:pPr>
                <a:r>
                  <a:rPr lang="cs-CZ" dirty="0"/>
                  <a:t>Používá se nejčastěji v</a:t>
                </a:r>
                <a:r>
                  <a:rPr lang="cs-CZ" b="1" dirty="0"/>
                  <a:t> hromadné výrobě </a:t>
                </a:r>
                <a:r>
                  <a:rPr lang="cs-CZ" dirty="0"/>
                  <a:t>(těžba uhlí a rud, výroba piva, limonád apod.), ve strojírenství jen při omezeném výrobním sortimentu (výroba turbín, motorů).</a:t>
                </a:r>
              </a:p>
            </p:txBody>
          </p:sp>
        </mc:Choice>
        <mc:Fallback xmlns="">
          <p:sp>
            <p:nvSpPr>
              <p:cNvPr id="98" name="Google Shape;98;p14"/>
              <p:cNvSpPr txBox="1">
                <a:spLocks noGrp="1" noRot="1" noChangeAspect="1" noMove="1" noResize="1" noEditPoints="1" noAdjustHandles="1" noChangeArrowheads="1" noChangeShapeType="1" noTextEdit="1"/>
              </p:cNvSpPr>
              <p:nvPr>
                <p:ph type="body" idx="1"/>
              </p:nvPr>
            </p:nvSpPr>
            <p:spPr>
              <a:xfrm>
                <a:off x="457200" y="1299576"/>
                <a:ext cx="8229600" cy="4525963"/>
              </a:xfrm>
              <a:prstGeom prst="rect">
                <a:avLst/>
              </a:prstGeom>
              <a:blipFill>
                <a:blip r:embed="rId3"/>
                <a:stretch>
                  <a:fillRect l="-1481" t="-3365" r="-519"/>
                </a:stretch>
              </a:blipFill>
              <a:ln>
                <a:noFill/>
              </a:ln>
            </p:spPr>
            <p:txBody>
              <a:bodyPr/>
              <a:lstStyle/>
              <a:p>
                <a:r>
                  <a:rPr lang="cs-CZ">
                    <a:noFill/>
                  </a:rPr>
                  <a:t> </a:t>
                </a:r>
              </a:p>
            </p:txBody>
          </p:sp>
        </mc:Fallback>
      </mc:AlternateContent>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25/35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18536764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Př.:</a:t>
            </a:r>
          </a:p>
          <a:p>
            <a:pPr marL="363538" lvl="1" indent="-344488">
              <a:spcBef>
                <a:spcPts val="0"/>
              </a:spcBef>
              <a:buSzPts val="3200"/>
              <a:buChar char="•"/>
            </a:pPr>
            <a:r>
              <a:rPr lang="cs-CZ" dirty="0"/>
              <a:t>Byly zúčtovány tyto náklady za měsíc: </a:t>
            </a:r>
          </a:p>
          <a:p>
            <a:pPr marL="820738" lvl="2" indent="-344488">
              <a:spcBef>
                <a:spcPts val="0"/>
              </a:spcBef>
              <a:buSzPts val="3200"/>
            </a:pPr>
            <a:r>
              <a:rPr lang="cs-CZ" dirty="0"/>
              <a:t>spotřeba materiálu 650 400 Kč </a:t>
            </a:r>
          </a:p>
          <a:p>
            <a:pPr marL="820738" lvl="2" indent="-344488">
              <a:spcBef>
                <a:spcPts val="0"/>
              </a:spcBef>
              <a:buSzPts val="3200"/>
            </a:pPr>
            <a:r>
              <a:rPr lang="cs-CZ" dirty="0"/>
              <a:t>mzdy výrobních dělníků 130 800 Kč </a:t>
            </a:r>
          </a:p>
          <a:p>
            <a:pPr marL="820738" lvl="2" indent="-344488">
              <a:spcBef>
                <a:spcPts val="0"/>
              </a:spcBef>
              <a:buSzPts val="3200"/>
            </a:pPr>
            <a:r>
              <a:rPr lang="cs-CZ" dirty="0"/>
              <a:t>režijní náklady 228 200 Kč </a:t>
            </a:r>
          </a:p>
          <a:p>
            <a:pPr marL="820738" lvl="2" indent="-344488">
              <a:spcBef>
                <a:spcPts val="0"/>
              </a:spcBef>
              <a:buSzPts val="3200"/>
            </a:pPr>
            <a:r>
              <a:rPr lang="cs-CZ" dirty="0"/>
              <a:t>výrobní náklady celkem 1 009 400 Kč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26/35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mc:AlternateContent xmlns:mc="http://schemas.openxmlformats.org/markup-compatibility/2006" xmlns:a14="http://schemas.microsoft.com/office/drawing/2010/main">
        <mc:Choice Requires="a14">
          <p:sp>
            <p:nvSpPr>
              <p:cNvPr id="2" name="Obdélník 1"/>
              <p:cNvSpPr/>
              <p:nvPr/>
            </p:nvSpPr>
            <p:spPr>
              <a:xfrm>
                <a:off x="6749533" y="2019575"/>
                <a:ext cx="1169936" cy="84612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sz="2400" b="1" i="1">
                          <a:latin typeface="Cambria Math" panose="02040503050406030204" pitchFamily="18" charset="0"/>
                        </a:rPr>
                        <m:t>𝒏</m:t>
                      </m:r>
                      <m:r>
                        <a:rPr lang="cs-CZ" sz="2400" b="1" i="1">
                          <a:latin typeface="Cambria Math" panose="02040503050406030204" pitchFamily="18" charset="0"/>
                        </a:rPr>
                        <m:t>= </m:t>
                      </m:r>
                      <m:f>
                        <m:fPr>
                          <m:ctrlPr>
                            <a:rPr lang="cs-CZ" sz="2400" b="1" i="1">
                              <a:latin typeface="Cambria Math" panose="02040503050406030204" pitchFamily="18" charset="0"/>
                            </a:rPr>
                          </m:ctrlPr>
                        </m:fPr>
                        <m:num>
                          <m:r>
                            <a:rPr lang="cs-CZ" sz="2400" b="1" i="1">
                              <a:latin typeface="Cambria Math" panose="02040503050406030204" pitchFamily="18" charset="0"/>
                            </a:rPr>
                            <m:t>𝑵</m:t>
                          </m:r>
                        </m:num>
                        <m:den>
                          <m:r>
                            <a:rPr lang="cs-CZ" sz="2400" b="1" i="1">
                              <a:latin typeface="Cambria Math" panose="02040503050406030204" pitchFamily="18" charset="0"/>
                            </a:rPr>
                            <m:t>𝒒</m:t>
                          </m:r>
                        </m:den>
                      </m:f>
                    </m:oMath>
                  </m:oMathPara>
                </a14:m>
                <a:endParaRPr lang="cs-CZ" sz="2400" b="1" dirty="0"/>
              </a:p>
            </p:txBody>
          </p:sp>
        </mc:Choice>
        <mc:Fallback xmlns="">
          <p:sp>
            <p:nvSpPr>
              <p:cNvPr id="2" name="Obdélník 1"/>
              <p:cNvSpPr>
                <a:spLocks noRot="1" noChangeAspect="1" noMove="1" noResize="1" noEditPoints="1" noAdjustHandles="1" noChangeArrowheads="1" noChangeShapeType="1" noTextEdit="1"/>
              </p:cNvSpPr>
              <p:nvPr/>
            </p:nvSpPr>
            <p:spPr>
              <a:xfrm>
                <a:off x="6749533" y="2019575"/>
                <a:ext cx="1169936" cy="846129"/>
              </a:xfrm>
              <a:prstGeom prst="rect">
                <a:avLst/>
              </a:prstGeom>
              <a:blipFill>
                <a:blip r:embed="rId3"/>
                <a:stretch>
                  <a:fillRect/>
                </a:stretch>
              </a:blipFill>
            </p:spPr>
            <p:txBody>
              <a:bodyPr/>
              <a:lstStyle/>
              <a:p>
                <a:r>
                  <a:rPr lang="cs-CZ">
                    <a:noFill/>
                  </a:rPr>
                  <a:t> </a:t>
                </a:r>
              </a:p>
            </p:txBody>
          </p:sp>
        </mc:Fallback>
      </mc:AlternateContent>
    </p:spTree>
    <p:extLst>
      <p:ext uri="{BB962C8B-B14F-4D97-AF65-F5344CB8AC3E}">
        <p14:creationId xmlns:p14="http://schemas.microsoft.com/office/powerpoint/2010/main" val="233878100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Př.:</a:t>
            </a:r>
          </a:p>
          <a:p>
            <a:pPr marL="363538" lvl="1" indent="-344488">
              <a:spcBef>
                <a:spcPts val="0"/>
              </a:spcBef>
              <a:buSzPts val="3200"/>
              <a:buChar char="•"/>
            </a:pPr>
            <a:r>
              <a:rPr lang="cs-CZ" dirty="0"/>
              <a:t>Bylo vyrobeno 966 500 litrů moštu. </a:t>
            </a:r>
          </a:p>
          <a:p>
            <a:pPr marL="820738" lvl="2" indent="-344488">
              <a:spcBef>
                <a:spcPts val="0"/>
              </a:spcBef>
              <a:buSzPts val="3200"/>
            </a:pPr>
            <a:r>
              <a:rPr lang="cs-CZ" dirty="0"/>
              <a:t>Náklady na 1 litr: přímý materiál 0,673 Kč </a:t>
            </a:r>
          </a:p>
          <a:p>
            <a:pPr marL="820738" lvl="2" indent="-344488">
              <a:spcBef>
                <a:spcPts val="0"/>
              </a:spcBef>
              <a:buSzPts val="3200"/>
            </a:pPr>
            <a:r>
              <a:rPr lang="cs-CZ" dirty="0"/>
              <a:t>Přímé mzdy 0,135 Kč </a:t>
            </a:r>
          </a:p>
          <a:p>
            <a:pPr marL="820738" lvl="2" indent="-344488">
              <a:spcBef>
                <a:spcPts val="0"/>
              </a:spcBef>
              <a:buSzPts val="3200"/>
            </a:pPr>
            <a:r>
              <a:rPr lang="cs-CZ" dirty="0"/>
              <a:t>Režijní náklady 0,236 Kč </a:t>
            </a:r>
          </a:p>
          <a:p>
            <a:pPr marL="820738" lvl="2" indent="-344488">
              <a:spcBef>
                <a:spcPts val="0"/>
              </a:spcBef>
              <a:buSzPts val="3200"/>
            </a:pPr>
            <a:r>
              <a:rPr lang="cs-CZ" dirty="0"/>
              <a:t>Celkové vlastní náklady 1,044 Kč</a:t>
            </a:r>
          </a:p>
          <a:p>
            <a:pPr marL="363538" lvl="1" indent="-344488">
              <a:spcBef>
                <a:spcPts val="0"/>
              </a:spcBef>
              <a:buSzPts val="3200"/>
              <a:buChar char="•"/>
            </a:pPr>
            <a:r>
              <a:rPr lang="cs-CZ" dirty="0"/>
              <a:t>Vlastní náklady na 1 láhev o obsahu 0,7 l činily    (1,044 × 0,7) </a:t>
            </a:r>
            <a:r>
              <a:rPr lang="cs-CZ" b="1" dirty="0"/>
              <a:t>0,731 Kč</a:t>
            </a:r>
            <a:r>
              <a:rPr lang="cs-CZ" dirty="0"/>
              <a:t>.</a:t>
            </a:r>
          </a:p>
          <a:p>
            <a:pPr marL="476250" lvl="2" indent="0">
              <a:spcBef>
                <a:spcPts val="0"/>
              </a:spcBef>
              <a:buSzPts val="3200"/>
              <a:buNone/>
            </a:pPr>
            <a:endParaRPr lang="cs-CZ"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27/35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mc:AlternateContent xmlns:mc="http://schemas.openxmlformats.org/markup-compatibility/2006" xmlns:a14="http://schemas.microsoft.com/office/drawing/2010/main">
        <mc:Choice Requires="a14">
          <p:sp>
            <p:nvSpPr>
              <p:cNvPr id="2" name="Obdélník 1"/>
              <p:cNvSpPr/>
              <p:nvPr/>
            </p:nvSpPr>
            <p:spPr>
              <a:xfrm>
                <a:off x="6901933" y="2019511"/>
                <a:ext cx="1169936" cy="84612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sz="2400" b="1" i="1" smtClean="0">
                          <a:latin typeface="Cambria Math" panose="02040503050406030204" pitchFamily="18" charset="0"/>
                        </a:rPr>
                        <m:t>𝒏</m:t>
                      </m:r>
                      <m:r>
                        <a:rPr lang="cs-CZ" sz="2400" b="1" i="1" smtClean="0">
                          <a:latin typeface="Cambria Math" panose="02040503050406030204" pitchFamily="18" charset="0"/>
                        </a:rPr>
                        <m:t>= </m:t>
                      </m:r>
                      <m:f>
                        <m:fPr>
                          <m:ctrlPr>
                            <a:rPr lang="cs-CZ" sz="2400" b="1" i="1">
                              <a:latin typeface="Cambria Math" panose="02040503050406030204" pitchFamily="18" charset="0"/>
                            </a:rPr>
                          </m:ctrlPr>
                        </m:fPr>
                        <m:num>
                          <m:r>
                            <a:rPr lang="cs-CZ" sz="2400" b="1" i="1">
                              <a:latin typeface="Cambria Math" panose="02040503050406030204" pitchFamily="18" charset="0"/>
                            </a:rPr>
                            <m:t>𝑵</m:t>
                          </m:r>
                        </m:num>
                        <m:den>
                          <m:r>
                            <a:rPr lang="cs-CZ" sz="2400" b="1" i="1">
                              <a:latin typeface="Cambria Math" panose="02040503050406030204" pitchFamily="18" charset="0"/>
                            </a:rPr>
                            <m:t>𝒒</m:t>
                          </m:r>
                        </m:den>
                      </m:f>
                    </m:oMath>
                  </m:oMathPara>
                </a14:m>
                <a:endParaRPr lang="cs-CZ" sz="2400" b="1" dirty="0"/>
              </a:p>
            </p:txBody>
          </p:sp>
        </mc:Choice>
        <mc:Fallback xmlns="">
          <p:sp>
            <p:nvSpPr>
              <p:cNvPr id="2" name="Obdélník 1"/>
              <p:cNvSpPr>
                <a:spLocks noRot="1" noChangeAspect="1" noMove="1" noResize="1" noEditPoints="1" noAdjustHandles="1" noChangeArrowheads="1" noChangeShapeType="1" noTextEdit="1"/>
              </p:cNvSpPr>
              <p:nvPr/>
            </p:nvSpPr>
            <p:spPr>
              <a:xfrm>
                <a:off x="6901933" y="2019511"/>
                <a:ext cx="1169936" cy="846129"/>
              </a:xfrm>
              <a:prstGeom prst="rect">
                <a:avLst/>
              </a:prstGeom>
              <a:blipFill>
                <a:blip r:embed="rId3"/>
                <a:stretch>
                  <a:fillRect/>
                </a:stretch>
              </a:blipFill>
            </p:spPr>
            <p:txBody>
              <a:bodyPr/>
              <a:lstStyle/>
              <a:p>
                <a:r>
                  <a:rPr lang="cs-CZ">
                    <a:noFill/>
                  </a:rPr>
                  <a:t> </a:t>
                </a:r>
              </a:p>
            </p:txBody>
          </p:sp>
        </mc:Fallback>
      </mc:AlternateContent>
    </p:spTree>
    <p:extLst>
      <p:ext uri="{BB962C8B-B14F-4D97-AF65-F5344CB8AC3E}">
        <p14:creationId xmlns:p14="http://schemas.microsoft.com/office/powerpoint/2010/main" val="350089303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8">
                                            <p:txEl>
                                              <p:pRg st="1" end="1"/>
                                            </p:txEl>
                                          </p:spTgt>
                                        </p:tgtEl>
                                        <p:attrNameLst>
                                          <p:attrName>style.visibility</p:attrName>
                                        </p:attrNameLst>
                                      </p:cBhvr>
                                      <p:to>
                                        <p:strVal val="visible"/>
                                      </p:to>
                                    </p:set>
                                    <p:animEffect transition="in" filter="barn(inVertical)">
                                      <p:cBhvr>
                                        <p:cTn id="7" dur="1500"/>
                                        <p:tgtEl>
                                          <p:spTgt spid="9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98">
                                            <p:txEl>
                                              <p:pRg st="2" end="2"/>
                                            </p:txEl>
                                          </p:spTgt>
                                        </p:tgtEl>
                                        <p:attrNameLst>
                                          <p:attrName>style.visibility</p:attrName>
                                        </p:attrNameLst>
                                      </p:cBhvr>
                                      <p:to>
                                        <p:strVal val="visible"/>
                                      </p:to>
                                    </p:set>
                                    <p:animEffect transition="in" filter="barn(inVertical)">
                                      <p:cBhvr>
                                        <p:cTn id="12" dur="1500"/>
                                        <p:tgtEl>
                                          <p:spTgt spid="9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98">
                                            <p:txEl>
                                              <p:pRg st="3" end="3"/>
                                            </p:txEl>
                                          </p:spTgt>
                                        </p:tgtEl>
                                        <p:attrNameLst>
                                          <p:attrName>style.visibility</p:attrName>
                                        </p:attrNameLst>
                                      </p:cBhvr>
                                      <p:to>
                                        <p:strVal val="visible"/>
                                      </p:to>
                                    </p:set>
                                    <p:animEffect transition="in" filter="barn(inVertical)">
                                      <p:cBhvr>
                                        <p:cTn id="17" dur="1500"/>
                                        <p:tgtEl>
                                          <p:spTgt spid="9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98">
                                            <p:txEl>
                                              <p:pRg st="4" end="4"/>
                                            </p:txEl>
                                          </p:spTgt>
                                        </p:tgtEl>
                                        <p:attrNameLst>
                                          <p:attrName>style.visibility</p:attrName>
                                        </p:attrNameLst>
                                      </p:cBhvr>
                                      <p:to>
                                        <p:strVal val="visible"/>
                                      </p:to>
                                    </p:set>
                                    <p:animEffect transition="in" filter="barn(inVertical)">
                                      <p:cBhvr>
                                        <p:cTn id="22" dur="1500"/>
                                        <p:tgtEl>
                                          <p:spTgt spid="98">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98">
                                            <p:txEl>
                                              <p:pRg st="5" end="5"/>
                                            </p:txEl>
                                          </p:spTgt>
                                        </p:tgtEl>
                                        <p:attrNameLst>
                                          <p:attrName>style.visibility</p:attrName>
                                        </p:attrNameLst>
                                      </p:cBhvr>
                                      <p:to>
                                        <p:strVal val="visible"/>
                                      </p:to>
                                    </p:set>
                                    <p:animEffect transition="in" filter="barn(inVertical)">
                                      <p:cBhvr>
                                        <p:cTn id="27" dur="1500"/>
                                        <p:tgtEl>
                                          <p:spTgt spid="98">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0" end="0"/>
                                            </p:txEl>
                                          </p:spTgt>
                                        </p:tgtEl>
                                        <p:attrNameLst>
                                          <p:attrName>style.visibility</p:attrName>
                                        </p:attrNameLst>
                                      </p:cBhvr>
                                      <p:to>
                                        <p:strVal val="visible"/>
                                      </p:to>
                                    </p:set>
                                    <p:animEffect transition="in" filter="barn(inVertical)">
                                      <p:cBhvr>
                                        <p:cTn id="32" dur="1500"/>
                                        <p:tgtEl>
                                          <p:spTgt spid="2">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98">
                                            <p:txEl>
                                              <p:pRg st="6" end="6"/>
                                            </p:txEl>
                                          </p:spTgt>
                                        </p:tgtEl>
                                        <p:attrNameLst>
                                          <p:attrName>style.visibility</p:attrName>
                                        </p:attrNameLst>
                                      </p:cBhvr>
                                      <p:to>
                                        <p:strVal val="visible"/>
                                      </p:to>
                                    </p:set>
                                    <p:animEffect transition="in" filter="fade">
                                      <p:cBhvr>
                                        <p:cTn id="37" dur="1500"/>
                                        <p:tgtEl>
                                          <p:spTgt spid="98">
                                            <p:txEl>
                                              <p:pRg st="6" end="6"/>
                                            </p:txEl>
                                          </p:spTgt>
                                        </p:tgtEl>
                                      </p:cBhvr>
                                    </p:animEffect>
                                    <p:anim calcmode="lin" valueType="num">
                                      <p:cBhvr>
                                        <p:cTn id="38" dur="1500" fill="hold"/>
                                        <p:tgtEl>
                                          <p:spTgt spid="98">
                                            <p:txEl>
                                              <p:pRg st="6" end="6"/>
                                            </p:txEl>
                                          </p:spTgt>
                                        </p:tgtEl>
                                        <p:attrNameLst>
                                          <p:attrName>ppt_x</p:attrName>
                                        </p:attrNameLst>
                                      </p:cBhvr>
                                      <p:tavLst>
                                        <p:tav tm="0">
                                          <p:val>
                                            <p:strVal val="#ppt_x"/>
                                          </p:val>
                                        </p:tav>
                                        <p:tav tm="100000">
                                          <p:val>
                                            <p:strVal val="#ppt_x"/>
                                          </p:val>
                                        </p:tav>
                                      </p:tavLst>
                                    </p:anim>
                                    <p:anim calcmode="lin" valueType="num">
                                      <p:cBhvr>
                                        <p:cTn id="39" dur="1500" fill="hold"/>
                                        <p:tgtEl>
                                          <p:spTgt spid="98">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Stupňovitá kalkulace dělením </a:t>
            </a:r>
          </a:p>
          <a:p>
            <a:pPr marL="363538" lvl="1" indent="-344488">
              <a:spcBef>
                <a:spcPts val="0"/>
              </a:spcBef>
              <a:buSzPts val="3200"/>
              <a:buChar char="•"/>
            </a:pPr>
            <a:r>
              <a:rPr lang="cs-CZ" dirty="0"/>
              <a:t>Nejjednodušší případ použití stupňovité kalkulace je při oddělení výrobních, správních nebo odbytových nákladů, když se liší poset vyrobených a prodaných výrobků. </a:t>
            </a:r>
          </a:p>
          <a:p>
            <a:pPr marL="363538" lvl="1" indent="-344488">
              <a:spcBef>
                <a:spcPts val="0"/>
              </a:spcBef>
              <a:buSzPts val="3200"/>
              <a:buChar char="•"/>
            </a:pPr>
            <a:r>
              <a:rPr lang="cs-CZ" dirty="0"/>
              <a:t>Tím se zabezpečí, aby výrobky, které v daném období nebyly prodány, nebyly zatěžovány odbytovými, resp. správními náklady. </a:t>
            </a:r>
          </a:p>
          <a:p>
            <a:pPr marL="363538" lvl="1" indent="-344488">
              <a:spcBef>
                <a:spcPts val="0"/>
              </a:spcBef>
              <a:buSzPts val="3200"/>
              <a:buChar char="•"/>
            </a:pPr>
            <a:r>
              <a:rPr lang="cs-CZ" dirty="0"/>
              <a:t>Ozřejmí to příklad.</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28/35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44596427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lnSpcReduction="20000"/>
          </a:bodyPr>
          <a:lstStyle/>
          <a:p>
            <a:pPr marL="363538" lvl="1" indent="-344488">
              <a:spcBef>
                <a:spcPts val="0"/>
              </a:spcBef>
              <a:buSzPts val="3200"/>
              <a:buChar char="•"/>
            </a:pPr>
            <a:r>
              <a:rPr lang="cs-CZ" b="1" dirty="0"/>
              <a:t>Př. </a:t>
            </a:r>
          </a:p>
          <a:p>
            <a:pPr marL="363538" lvl="1" indent="-344488">
              <a:spcBef>
                <a:spcPts val="0"/>
              </a:spcBef>
              <a:buSzPts val="3200"/>
              <a:buChar char="•"/>
            </a:pPr>
            <a:r>
              <a:rPr lang="cs-CZ" dirty="0"/>
              <a:t>Výrobní náklady 		100 000 Kč</a:t>
            </a:r>
          </a:p>
          <a:p>
            <a:pPr marL="363538" lvl="1" indent="-344488">
              <a:spcBef>
                <a:spcPts val="0"/>
              </a:spcBef>
              <a:buSzPts val="3200"/>
              <a:buChar char="•"/>
            </a:pPr>
            <a:r>
              <a:rPr lang="cs-CZ" u="sng" dirty="0"/>
              <a:t>Počet výrob. výrobků 	1 000 ks</a:t>
            </a:r>
          </a:p>
          <a:p>
            <a:pPr marL="363538" lvl="1" indent="-344488">
              <a:spcBef>
                <a:spcPts val="0"/>
              </a:spcBef>
              <a:buSzPts val="3200"/>
              <a:buChar char="•"/>
            </a:pPr>
            <a:r>
              <a:rPr lang="cs-CZ" dirty="0"/>
              <a:t>Výrobní  náklady/kus	100,00 Kč</a:t>
            </a:r>
          </a:p>
          <a:p>
            <a:pPr marL="363538" lvl="1" indent="-344488">
              <a:spcBef>
                <a:spcPts val="0"/>
              </a:spcBef>
              <a:buSzPts val="3200"/>
              <a:buChar char="•"/>
            </a:pPr>
            <a:endParaRPr lang="cs-CZ" dirty="0"/>
          </a:p>
          <a:p>
            <a:pPr marL="363538" lvl="1" indent="-344488">
              <a:spcBef>
                <a:spcPts val="0"/>
              </a:spcBef>
              <a:buSzPts val="3200"/>
              <a:buChar char="•"/>
            </a:pPr>
            <a:r>
              <a:rPr lang="cs-CZ" dirty="0"/>
              <a:t>Správní a odbyt. náklady 	20 000 Kč</a:t>
            </a:r>
          </a:p>
          <a:p>
            <a:pPr marL="363538" lvl="1" indent="-344488">
              <a:spcBef>
                <a:spcPts val="0"/>
              </a:spcBef>
              <a:buSzPts val="3200"/>
              <a:buChar char="•"/>
            </a:pPr>
            <a:r>
              <a:rPr lang="cs-CZ" u="sng" dirty="0"/>
              <a:t>Počet prodaných výrobků 	800 ks</a:t>
            </a:r>
          </a:p>
          <a:p>
            <a:pPr marL="363538" lvl="1" indent="-344488">
              <a:spcBef>
                <a:spcPts val="0"/>
              </a:spcBef>
              <a:buSzPts val="3200"/>
              <a:buChar char="•"/>
            </a:pPr>
            <a:r>
              <a:rPr lang="cs-CZ" dirty="0"/>
              <a:t>Správní a odbyt. náklady 	25 Kč</a:t>
            </a:r>
          </a:p>
          <a:p>
            <a:pPr marL="363538" lvl="1" indent="-344488">
              <a:spcBef>
                <a:spcPts val="0"/>
              </a:spcBef>
              <a:buSzPts val="3200"/>
              <a:buChar char="•"/>
            </a:pPr>
            <a:endParaRPr lang="cs-CZ" dirty="0"/>
          </a:p>
          <a:p>
            <a:pPr marL="363538" lvl="1" indent="-344488">
              <a:spcBef>
                <a:spcPts val="0"/>
              </a:spcBef>
              <a:buSzPts val="3200"/>
              <a:buChar char="•"/>
            </a:pPr>
            <a:r>
              <a:rPr lang="cs-CZ" dirty="0"/>
              <a:t>Vlastní náklady 		125 Kč (100 + 25)</a:t>
            </a:r>
          </a:p>
          <a:p>
            <a:pPr marL="363538" lvl="1" indent="-344488">
              <a:spcBef>
                <a:spcPts val="0"/>
              </a:spcBef>
              <a:buSzPts val="3200"/>
              <a:buChar char="•"/>
            </a:pPr>
            <a:endParaRPr lang="cs-CZ" dirty="0"/>
          </a:p>
          <a:p>
            <a:pPr marL="363538" lvl="1" indent="-344488">
              <a:spcBef>
                <a:spcPts val="0"/>
              </a:spcBef>
              <a:buSzPts val="3200"/>
              <a:buChar char="•"/>
            </a:pPr>
            <a:r>
              <a:rPr lang="cs-CZ" u="sng" dirty="0"/>
              <a:t>Zisková přirážka (22 %)		27,50 Kč</a:t>
            </a:r>
          </a:p>
          <a:p>
            <a:pPr marL="363538" lvl="1" indent="-344488">
              <a:spcBef>
                <a:spcPts val="0"/>
              </a:spcBef>
              <a:buSzPts val="3200"/>
              <a:buChar char="•"/>
            </a:pPr>
            <a:r>
              <a:rPr lang="cs-CZ" dirty="0"/>
              <a:t>Nabídková cena			</a:t>
            </a:r>
            <a:r>
              <a:rPr lang="cs-CZ" b="1" dirty="0"/>
              <a:t>152, 50 Kč</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29/35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53143921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8">
                                            <p:txEl>
                                              <p:pRg st="1" end="1"/>
                                            </p:txEl>
                                          </p:spTgt>
                                        </p:tgtEl>
                                        <p:attrNameLst>
                                          <p:attrName>style.visibility</p:attrName>
                                        </p:attrNameLst>
                                      </p:cBhvr>
                                      <p:to>
                                        <p:strVal val="visible"/>
                                      </p:to>
                                    </p:set>
                                    <p:animEffect transition="in" filter="fade">
                                      <p:cBhvr>
                                        <p:cTn id="7" dur="1500"/>
                                        <p:tgtEl>
                                          <p:spTgt spid="9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8">
                                            <p:txEl>
                                              <p:pRg st="2" end="2"/>
                                            </p:txEl>
                                          </p:spTgt>
                                        </p:tgtEl>
                                        <p:attrNameLst>
                                          <p:attrName>style.visibility</p:attrName>
                                        </p:attrNameLst>
                                      </p:cBhvr>
                                      <p:to>
                                        <p:strVal val="visible"/>
                                      </p:to>
                                    </p:set>
                                    <p:animEffect transition="in" filter="fade">
                                      <p:cBhvr>
                                        <p:cTn id="12" dur="1500"/>
                                        <p:tgtEl>
                                          <p:spTgt spid="9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8">
                                            <p:txEl>
                                              <p:pRg st="3" end="3"/>
                                            </p:txEl>
                                          </p:spTgt>
                                        </p:tgtEl>
                                        <p:attrNameLst>
                                          <p:attrName>style.visibility</p:attrName>
                                        </p:attrNameLst>
                                      </p:cBhvr>
                                      <p:to>
                                        <p:strVal val="visible"/>
                                      </p:to>
                                    </p:set>
                                    <p:animEffect transition="in" filter="fade">
                                      <p:cBhvr>
                                        <p:cTn id="17" dur="1500"/>
                                        <p:tgtEl>
                                          <p:spTgt spid="9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8">
                                            <p:txEl>
                                              <p:pRg st="5" end="5"/>
                                            </p:txEl>
                                          </p:spTgt>
                                        </p:tgtEl>
                                        <p:attrNameLst>
                                          <p:attrName>style.visibility</p:attrName>
                                        </p:attrNameLst>
                                      </p:cBhvr>
                                      <p:to>
                                        <p:strVal val="visible"/>
                                      </p:to>
                                    </p:set>
                                    <p:animEffect transition="in" filter="fade">
                                      <p:cBhvr>
                                        <p:cTn id="22" dur="1500"/>
                                        <p:tgtEl>
                                          <p:spTgt spid="98">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8">
                                            <p:txEl>
                                              <p:pRg st="6" end="6"/>
                                            </p:txEl>
                                          </p:spTgt>
                                        </p:tgtEl>
                                        <p:attrNameLst>
                                          <p:attrName>style.visibility</p:attrName>
                                        </p:attrNameLst>
                                      </p:cBhvr>
                                      <p:to>
                                        <p:strVal val="visible"/>
                                      </p:to>
                                    </p:set>
                                    <p:animEffect transition="in" filter="fade">
                                      <p:cBhvr>
                                        <p:cTn id="27" dur="1500"/>
                                        <p:tgtEl>
                                          <p:spTgt spid="98">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8">
                                            <p:txEl>
                                              <p:pRg st="7" end="7"/>
                                            </p:txEl>
                                          </p:spTgt>
                                        </p:tgtEl>
                                        <p:attrNameLst>
                                          <p:attrName>style.visibility</p:attrName>
                                        </p:attrNameLst>
                                      </p:cBhvr>
                                      <p:to>
                                        <p:strVal val="visible"/>
                                      </p:to>
                                    </p:set>
                                    <p:animEffect transition="in" filter="fade">
                                      <p:cBhvr>
                                        <p:cTn id="32" dur="1500"/>
                                        <p:tgtEl>
                                          <p:spTgt spid="98">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8">
                                            <p:txEl>
                                              <p:pRg st="9" end="9"/>
                                            </p:txEl>
                                          </p:spTgt>
                                        </p:tgtEl>
                                        <p:attrNameLst>
                                          <p:attrName>style.visibility</p:attrName>
                                        </p:attrNameLst>
                                      </p:cBhvr>
                                      <p:to>
                                        <p:strVal val="visible"/>
                                      </p:to>
                                    </p:set>
                                    <p:animEffect transition="in" filter="fade">
                                      <p:cBhvr>
                                        <p:cTn id="37" dur="1500"/>
                                        <p:tgtEl>
                                          <p:spTgt spid="98">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8">
                                            <p:txEl>
                                              <p:pRg st="11" end="11"/>
                                            </p:txEl>
                                          </p:spTgt>
                                        </p:tgtEl>
                                        <p:attrNameLst>
                                          <p:attrName>style.visibility</p:attrName>
                                        </p:attrNameLst>
                                      </p:cBhvr>
                                      <p:to>
                                        <p:strVal val="visible"/>
                                      </p:to>
                                    </p:set>
                                    <p:animEffect transition="in" filter="fade">
                                      <p:cBhvr>
                                        <p:cTn id="42" dur="1500"/>
                                        <p:tgtEl>
                                          <p:spTgt spid="98">
                                            <p:txEl>
                                              <p:pRg st="11" end="1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98">
                                            <p:txEl>
                                              <p:pRg st="12" end="12"/>
                                            </p:txEl>
                                          </p:spTgt>
                                        </p:tgtEl>
                                        <p:attrNameLst>
                                          <p:attrName>style.visibility</p:attrName>
                                        </p:attrNameLst>
                                      </p:cBhvr>
                                      <p:to>
                                        <p:strVal val="visible"/>
                                      </p:to>
                                    </p:set>
                                    <p:animEffect transition="in" filter="fade">
                                      <p:cBhvr>
                                        <p:cTn id="47" dur="1500"/>
                                        <p:tgtEl>
                                          <p:spTgt spid="98">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Kalkulační vzorec</a:t>
            </a:r>
            <a:endParaRPr b="1" dirty="0"/>
          </a:p>
        </p:txBody>
      </p:sp>
      <p:sp>
        <p:nvSpPr>
          <p:cNvPr id="98" name="Google Shape;98;p14"/>
          <p:cNvSpPr txBox="1">
            <a:spLocks noGrp="1"/>
          </p:cNvSpPr>
          <p:nvPr>
            <p:ph type="body" idx="1"/>
          </p:nvPr>
        </p:nvSpPr>
        <p:spPr>
          <a:xfrm>
            <a:off x="457200" y="1299576"/>
            <a:ext cx="8229600" cy="5040839"/>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Všeobecný kalkulační vzorec: </a:t>
            </a:r>
          </a:p>
          <a:p>
            <a:pPr marL="820738" lvl="2" indent="-344488">
              <a:spcBef>
                <a:spcPts val="0"/>
              </a:spcBef>
              <a:buSzPts val="3200"/>
            </a:pPr>
            <a:r>
              <a:rPr lang="cs-CZ" dirty="0"/>
              <a:t>1. přímý materiál </a:t>
            </a:r>
          </a:p>
          <a:p>
            <a:pPr marL="820738" lvl="2" indent="-344488">
              <a:spcBef>
                <a:spcPts val="0"/>
              </a:spcBef>
              <a:buSzPts val="3200"/>
            </a:pPr>
            <a:r>
              <a:rPr lang="cs-CZ" dirty="0"/>
              <a:t>2. přímé mzdy </a:t>
            </a:r>
          </a:p>
          <a:p>
            <a:pPr marL="820738" lvl="2" indent="-344488">
              <a:spcBef>
                <a:spcPts val="0"/>
              </a:spcBef>
              <a:buSzPts val="3200"/>
            </a:pPr>
            <a:r>
              <a:rPr lang="cs-CZ" dirty="0"/>
              <a:t>3. ostatní přímé náklady </a:t>
            </a:r>
          </a:p>
          <a:p>
            <a:pPr marL="820738" lvl="2" indent="-344488">
              <a:spcBef>
                <a:spcPts val="0"/>
              </a:spcBef>
              <a:buSzPts val="3200"/>
            </a:pPr>
            <a:r>
              <a:rPr lang="cs-CZ" dirty="0"/>
              <a:t>4. výrobní (provozní) režie </a:t>
            </a:r>
          </a:p>
          <a:p>
            <a:pPr marL="1277938" lvl="3" indent="-344488">
              <a:spcBef>
                <a:spcPts val="0"/>
              </a:spcBef>
              <a:buSzPts val="3200"/>
            </a:pPr>
            <a:r>
              <a:rPr lang="cs-CZ" dirty="0"/>
              <a:t>vlastní náklady výroby – položky 1 až 4 </a:t>
            </a:r>
          </a:p>
          <a:p>
            <a:pPr marL="820738" lvl="2" indent="-344488">
              <a:spcBef>
                <a:spcPts val="0"/>
              </a:spcBef>
              <a:buSzPts val="3200"/>
            </a:pPr>
            <a:r>
              <a:rPr lang="cs-CZ" dirty="0"/>
              <a:t>5. správní režie vlastní náklady výkonu </a:t>
            </a:r>
          </a:p>
          <a:p>
            <a:pPr marL="1277938" lvl="3" indent="-344488">
              <a:spcBef>
                <a:spcPts val="0"/>
              </a:spcBef>
              <a:buSzPts val="3200"/>
            </a:pPr>
            <a:r>
              <a:rPr lang="cs-CZ" dirty="0"/>
              <a:t>položky 1 až 5</a:t>
            </a:r>
          </a:p>
          <a:p>
            <a:pPr marL="820738" lvl="2" indent="-344488">
              <a:spcBef>
                <a:spcPts val="0"/>
              </a:spcBef>
              <a:buSzPts val="3200"/>
            </a:pPr>
            <a:r>
              <a:rPr lang="cs-CZ" dirty="0"/>
              <a:t>6. odbytové náklady </a:t>
            </a:r>
          </a:p>
          <a:p>
            <a:pPr marL="1277938" lvl="3" indent="-344488">
              <a:spcBef>
                <a:spcPts val="0"/>
              </a:spcBef>
              <a:buSzPts val="3200"/>
            </a:pPr>
            <a:r>
              <a:rPr lang="cs-CZ" dirty="0"/>
              <a:t>úplné vlastní náklady výkonu – položky 1 až 6</a:t>
            </a:r>
          </a:p>
          <a:p>
            <a:pPr marL="820738" lvl="2" indent="-344488">
              <a:spcBef>
                <a:spcPts val="0"/>
              </a:spcBef>
              <a:buSzPts val="3200"/>
            </a:pPr>
            <a:r>
              <a:rPr lang="cs-CZ" dirty="0"/>
              <a:t>7. zisk (ztráta) cena výkonu</a:t>
            </a:r>
          </a:p>
          <a:p>
            <a:pPr marL="1277938" lvl="3" indent="-344488">
              <a:spcBef>
                <a:spcPts val="0"/>
              </a:spcBef>
              <a:buSzPts val="3200"/>
            </a:pPr>
            <a:r>
              <a:rPr lang="cs-CZ" dirty="0"/>
              <a:t>cena výkonu</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3/35</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58408133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mc:AlternateContent xmlns:mc="http://schemas.openxmlformats.org/markup-compatibility/2006" xmlns:a14="http://schemas.microsoft.com/office/drawing/2010/main">
        <mc:Choice Requires="a14">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Př. </a:t>
                </a:r>
              </a:p>
              <a:p>
                <a:pPr marL="363538" lvl="1" indent="-344488">
                  <a:spcBef>
                    <a:spcPts val="0"/>
                  </a:spcBef>
                  <a:buSzPts val="3200"/>
                  <a:buChar char="•"/>
                </a:pPr>
                <a:r>
                  <a:rPr lang="cs-CZ" dirty="0"/>
                  <a:t>Pokud bychom nesestavovali kalkulaci takto (dvojstupňově), dostali bychom jinou částku nákladů i jinou cenu:</a:t>
                </a:r>
              </a:p>
              <a:p>
                <a:pPr marL="363538" lvl="1" indent="-344488">
                  <a:spcBef>
                    <a:spcPts val="0"/>
                  </a:spcBef>
                  <a:buSzPts val="3200"/>
                  <a:buChar char="•"/>
                </a:pPr>
                <a14:m>
                  <m:oMath xmlns:m="http://schemas.openxmlformats.org/officeDocument/2006/math">
                    <m:r>
                      <a:rPr lang="cs-CZ" b="0" i="1" smtClean="0">
                        <a:latin typeface="Cambria Math" panose="02040503050406030204" pitchFamily="18" charset="0"/>
                      </a:rPr>
                      <m:t>𝑛</m:t>
                    </m:r>
                    <m:r>
                      <a:rPr lang="cs-CZ" b="0" i="1" smtClean="0">
                        <a:latin typeface="Cambria Math" panose="02040503050406030204" pitchFamily="18" charset="0"/>
                      </a:rPr>
                      <m:t>á</m:t>
                    </m:r>
                    <m:r>
                      <a:rPr lang="cs-CZ" b="0" i="1" smtClean="0">
                        <a:latin typeface="Cambria Math" panose="02040503050406030204" pitchFamily="18" charset="0"/>
                      </a:rPr>
                      <m:t>𝑘𝑙𝑎𝑑𝑦</m:t>
                    </m:r>
                    <m:r>
                      <a:rPr lang="cs-CZ" b="0" i="1" smtClean="0">
                        <a:latin typeface="Cambria Math" panose="02040503050406030204" pitchFamily="18" charset="0"/>
                      </a:rPr>
                      <m:t> </m:t>
                    </m:r>
                    <m:r>
                      <a:rPr lang="cs-CZ" b="0" i="1" smtClean="0">
                        <a:latin typeface="Cambria Math" panose="02040503050406030204" pitchFamily="18" charset="0"/>
                      </a:rPr>
                      <m:t>𝑛𝑎</m:t>
                    </m:r>
                    <m:r>
                      <a:rPr lang="cs-CZ" b="0" i="1" smtClean="0">
                        <a:latin typeface="Cambria Math" panose="02040503050406030204" pitchFamily="18" charset="0"/>
                      </a:rPr>
                      <m:t> 1 </m:t>
                    </m:r>
                    <m:r>
                      <a:rPr lang="cs-CZ" b="0" i="1" smtClean="0">
                        <a:latin typeface="Cambria Math" panose="02040503050406030204" pitchFamily="18" charset="0"/>
                      </a:rPr>
                      <m:t>𝑣𝑦𝑟𝑜𝑏𝑒𝑛</m:t>
                    </m:r>
                    <m:r>
                      <a:rPr lang="cs-CZ" b="0" i="1" smtClean="0">
                        <a:latin typeface="Cambria Math" panose="02040503050406030204" pitchFamily="18" charset="0"/>
                      </a:rPr>
                      <m:t>ý </m:t>
                    </m:r>
                    <m:r>
                      <a:rPr lang="cs-CZ" b="0" i="1" smtClean="0">
                        <a:latin typeface="Cambria Math" panose="02040503050406030204" pitchFamily="18" charset="0"/>
                      </a:rPr>
                      <m:t>𝑘𝑢𝑠</m:t>
                    </m:r>
                    <m:r>
                      <a:rPr lang="cs-CZ" b="0" i="1" smtClean="0">
                        <a:latin typeface="Cambria Math" panose="02040503050406030204" pitchFamily="18" charset="0"/>
                      </a:rPr>
                      <m:t>= </m:t>
                    </m:r>
                    <m:f>
                      <m:fPr>
                        <m:ctrlPr>
                          <a:rPr lang="cs-CZ" b="0" i="1" smtClean="0">
                            <a:latin typeface="Cambria Math" panose="02040503050406030204" pitchFamily="18" charset="0"/>
                          </a:rPr>
                        </m:ctrlPr>
                      </m:fPr>
                      <m:num>
                        <m:r>
                          <a:rPr lang="cs-CZ" b="0" i="1" smtClean="0">
                            <a:latin typeface="Cambria Math" panose="02040503050406030204" pitchFamily="18" charset="0"/>
                          </a:rPr>
                          <m:t>100 000+20 000</m:t>
                        </m:r>
                      </m:num>
                      <m:den>
                        <m:r>
                          <a:rPr lang="cs-CZ" b="0" i="1" smtClean="0">
                            <a:latin typeface="Cambria Math" panose="02040503050406030204" pitchFamily="18" charset="0"/>
                          </a:rPr>
                          <m:t>1 000</m:t>
                        </m:r>
                      </m:den>
                    </m:f>
                  </m:oMath>
                </a14:m>
                <a:endParaRPr lang="cs-CZ" dirty="0"/>
              </a:p>
              <a:p>
                <a:pPr marL="363538" lvl="1" indent="-344488">
                  <a:spcBef>
                    <a:spcPts val="0"/>
                  </a:spcBef>
                  <a:buSzPts val="3200"/>
                  <a:buFont typeface="Arial"/>
                  <a:buChar char="•"/>
                </a:pPr>
                <a14:m>
                  <m:oMath xmlns:m="http://schemas.openxmlformats.org/officeDocument/2006/math">
                    <m:r>
                      <a:rPr lang="cs-CZ" i="1">
                        <a:latin typeface="Cambria Math" panose="02040503050406030204" pitchFamily="18" charset="0"/>
                      </a:rPr>
                      <m:t>𝑛</m:t>
                    </m:r>
                    <m:r>
                      <a:rPr lang="cs-CZ" i="1">
                        <a:latin typeface="Cambria Math" panose="02040503050406030204" pitchFamily="18" charset="0"/>
                      </a:rPr>
                      <m:t>á</m:t>
                    </m:r>
                    <m:r>
                      <a:rPr lang="cs-CZ" i="1">
                        <a:latin typeface="Cambria Math" panose="02040503050406030204" pitchFamily="18" charset="0"/>
                      </a:rPr>
                      <m:t>𝑘𝑙𝑎𝑑𝑦</m:t>
                    </m:r>
                    <m:r>
                      <a:rPr lang="cs-CZ" i="1">
                        <a:latin typeface="Cambria Math" panose="02040503050406030204" pitchFamily="18" charset="0"/>
                      </a:rPr>
                      <m:t> </m:t>
                    </m:r>
                    <m:r>
                      <a:rPr lang="cs-CZ" i="1">
                        <a:latin typeface="Cambria Math" panose="02040503050406030204" pitchFamily="18" charset="0"/>
                      </a:rPr>
                      <m:t>𝑛𝑎</m:t>
                    </m:r>
                    <m:r>
                      <a:rPr lang="cs-CZ" i="1">
                        <a:latin typeface="Cambria Math" panose="02040503050406030204" pitchFamily="18" charset="0"/>
                      </a:rPr>
                      <m:t> 1 </m:t>
                    </m:r>
                    <m:r>
                      <a:rPr lang="cs-CZ" i="1">
                        <a:latin typeface="Cambria Math" panose="02040503050406030204" pitchFamily="18" charset="0"/>
                      </a:rPr>
                      <m:t>𝑣𝑦𝑟𝑜𝑏𝑒𝑛</m:t>
                    </m:r>
                    <m:r>
                      <a:rPr lang="cs-CZ" i="1">
                        <a:latin typeface="Cambria Math" panose="02040503050406030204" pitchFamily="18" charset="0"/>
                      </a:rPr>
                      <m:t>ý </m:t>
                    </m:r>
                    <m:r>
                      <a:rPr lang="cs-CZ" i="1">
                        <a:latin typeface="Cambria Math" panose="02040503050406030204" pitchFamily="18" charset="0"/>
                      </a:rPr>
                      <m:t>𝑘𝑢𝑠</m:t>
                    </m:r>
                    <m:r>
                      <a:rPr lang="cs-CZ" i="1">
                        <a:latin typeface="Cambria Math" panose="02040503050406030204" pitchFamily="18" charset="0"/>
                      </a:rPr>
                      <m:t>=120 </m:t>
                    </m:r>
                    <m:r>
                      <a:rPr lang="cs-CZ" b="0" i="1" smtClean="0">
                        <a:latin typeface="Cambria Math" panose="02040503050406030204" pitchFamily="18" charset="0"/>
                      </a:rPr>
                      <m:t>𝐾</m:t>
                    </m:r>
                    <m:r>
                      <a:rPr lang="cs-CZ" b="0" i="1" smtClean="0">
                        <a:latin typeface="Cambria Math" panose="02040503050406030204" pitchFamily="18" charset="0"/>
                      </a:rPr>
                      <m:t>č</m:t>
                    </m:r>
                  </m:oMath>
                </a14:m>
                <a:endParaRPr lang="cs-CZ" b="0" dirty="0"/>
              </a:p>
              <a:p>
                <a:pPr marL="363538" lvl="1" indent="-344488">
                  <a:spcBef>
                    <a:spcPts val="0"/>
                  </a:spcBef>
                  <a:buSzPts val="3200"/>
                  <a:buFont typeface="Arial"/>
                  <a:buChar char="•"/>
                </a:pPr>
                <a14:m>
                  <m:oMath xmlns:m="http://schemas.openxmlformats.org/officeDocument/2006/math">
                    <m:r>
                      <a:rPr lang="cs-CZ" b="0" i="1" smtClean="0">
                        <a:latin typeface="Cambria Math" panose="02040503050406030204" pitchFamily="18" charset="0"/>
                      </a:rPr>
                      <m:t>𝑐𝑒𝑛𝑎</m:t>
                    </m:r>
                    <m:r>
                      <a:rPr lang="cs-CZ" b="0" i="1" smtClean="0">
                        <a:latin typeface="Cambria Math" panose="02040503050406030204" pitchFamily="18" charset="0"/>
                      </a:rPr>
                      <m:t> 1 </m:t>
                    </m:r>
                    <m:r>
                      <a:rPr lang="cs-CZ" b="0" i="1" smtClean="0">
                        <a:latin typeface="Cambria Math" panose="02040503050406030204" pitchFamily="18" charset="0"/>
                      </a:rPr>
                      <m:t>𝑘𝑢𝑠𝑢</m:t>
                    </m:r>
                    <m:r>
                      <a:rPr lang="cs-CZ" b="0" i="1" smtClean="0">
                        <a:latin typeface="Cambria Math" panose="02040503050406030204" pitchFamily="18" charset="0"/>
                      </a:rPr>
                      <m:t>=120+120∗0,22</m:t>
                    </m:r>
                  </m:oMath>
                </a14:m>
                <a:endParaRPr lang="cs-CZ" b="0" dirty="0"/>
              </a:p>
              <a:p>
                <a:pPr marL="363538" lvl="1" indent="-344488">
                  <a:spcBef>
                    <a:spcPts val="0"/>
                  </a:spcBef>
                  <a:buSzPts val="3200"/>
                  <a:buFont typeface="Arial"/>
                  <a:buChar char="•"/>
                </a:pPr>
                <a14:m>
                  <m:oMath xmlns:m="http://schemas.openxmlformats.org/officeDocument/2006/math">
                    <m:r>
                      <a:rPr lang="cs-CZ" i="1">
                        <a:latin typeface="Cambria Math" panose="02040503050406030204" pitchFamily="18" charset="0"/>
                      </a:rPr>
                      <m:t>𝑐𝑒𝑛𝑎</m:t>
                    </m:r>
                    <m:r>
                      <a:rPr lang="cs-CZ" i="1">
                        <a:latin typeface="Cambria Math" panose="02040503050406030204" pitchFamily="18" charset="0"/>
                      </a:rPr>
                      <m:t> 1 </m:t>
                    </m:r>
                    <m:r>
                      <a:rPr lang="cs-CZ" i="1">
                        <a:latin typeface="Cambria Math" panose="02040503050406030204" pitchFamily="18" charset="0"/>
                      </a:rPr>
                      <m:t>𝑘𝑢𝑠𝑢</m:t>
                    </m:r>
                    <m:r>
                      <a:rPr lang="cs-CZ" i="1">
                        <a:latin typeface="Cambria Math" panose="02040503050406030204" pitchFamily="18" charset="0"/>
                      </a:rPr>
                      <m:t>=120+26,4</m:t>
                    </m:r>
                  </m:oMath>
                </a14:m>
                <a:endParaRPr lang="cs-CZ" b="0" dirty="0"/>
              </a:p>
              <a:p>
                <a:pPr marL="363538" lvl="1" indent="-344488">
                  <a:spcBef>
                    <a:spcPts val="0"/>
                  </a:spcBef>
                  <a:buSzPts val="3200"/>
                  <a:buFont typeface="Arial"/>
                  <a:buChar char="•"/>
                </a:pPr>
                <a14:m>
                  <m:oMath xmlns:m="http://schemas.openxmlformats.org/officeDocument/2006/math">
                    <m:r>
                      <a:rPr lang="cs-CZ" i="1">
                        <a:latin typeface="Cambria Math" panose="02040503050406030204" pitchFamily="18" charset="0"/>
                      </a:rPr>
                      <m:t>𝑐𝑒𝑛𝑎</m:t>
                    </m:r>
                    <m:r>
                      <a:rPr lang="cs-CZ" i="1">
                        <a:latin typeface="Cambria Math" panose="02040503050406030204" pitchFamily="18" charset="0"/>
                      </a:rPr>
                      <m:t> 1 </m:t>
                    </m:r>
                    <m:r>
                      <a:rPr lang="cs-CZ" i="1">
                        <a:latin typeface="Cambria Math" panose="02040503050406030204" pitchFamily="18" charset="0"/>
                      </a:rPr>
                      <m:t>𝑘𝑢𝑠𝑢</m:t>
                    </m:r>
                    <m:r>
                      <a:rPr lang="cs-CZ" i="1">
                        <a:latin typeface="Cambria Math" panose="02040503050406030204" pitchFamily="18" charset="0"/>
                      </a:rPr>
                      <m:t>=</m:t>
                    </m:r>
                    <m:r>
                      <a:rPr lang="cs-CZ" b="1" i="1" smtClean="0">
                        <a:latin typeface="Cambria Math" panose="02040503050406030204" pitchFamily="18" charset="0"/>
                      </a:rPr>
                      <m:t>𝟏𝟒𝟔</m:t>
                    </m:r>
                    <m:r>
                      <a:rPr lang="cs-CZ" b="1" i="1" smtClean="0">
                        <a:latin typeface="Cambria Math" panose="02040503050406030204" pitchFamily="18" charset="0"/>
                      </a:rPr>
                      <m:t>, </m:t>
                    </m:r>
                    <m:r>
                      <a:rPr lang="cs-CZ" b="1" i="1" smtClean="0">
                        <a:latin typeface="Cambria Math" panose="02040503050406030204" pitchFamily="18" charset="0"/>
                      </a:rPr>
                      <m:t>𝟒𝟎</m:t>
                    </m:r>
                    <m:r>
                      <a:rPr lang="cs-CZ" b="1" i="1" smtClean="0">
                        <a:latin typeface="Cambria Math" panose="02040503050406030204" pitchFamily="18" charset="0"/>
                      </a:rPr>
                      <m:t> </m:t>
                    </m:r>
                    <m:r>
                      <a:rPr lang="cs-CZ" b="1" i="1" smtClean="0">
                        <a:latin typeface="Cambria Math" panose="02040503050406030204" pitchFamily="18" charset="0"/>
                      </a:rPr>
                      <m:t>𝑲</m:t>
                    </m:r>
                    <m:r>
                      <a:rPr lang="cs-CZ" b="1" i="1" smtClean="0">
                        <a:latin typeface="Cambria Math" panose="02040503050406030204" pitchFamily="18" charset="0"/>
                      </a:rPr>
                      <m:t>č</m:t>
                    </m:r>
                  </m:oMath>
                </a14:m>
                <a:endParaRPr lang="cs-CZ" b="1" dirty="0"/>
              </a:p>
              <a:p>
                <a:pPr marL="363538" lvl="1" indent="-344488">
                  <a:spcBef>
                    <a:spcPts val="0"/>
                  </a:spcBef>
                  <a:buSzPts val="3200"/>
                  <a:buFont typeface="Arial"/>
                  <a:buChar char="•"/>
                </a:pPr>
                <a:endParaRPr lang="cs-CZ" dirty="0"/>
              </a:p>
              <a:p>
                <a:pPr marL="363538" lvl="1" indent="-344488">
                  <a:spcBef>
                    <a:spcPts val="0"/>
                  </a:spcBef>
                  <a:buSzPts val="3200"/>
                  <a:buFont typeface="Arial"/>
                  <a:buChar char="•"/>
                </a:pPr>
                <a:endParaRPr lang="cs-CZ" dirty="0"/>
              </a:p>
              <a:p>
                <a:pPr marL="363538" lvl="1" indent="-344488">
                  <a:spcBef>
                    <a:spcPts val="0"/>
                  </a:spcBef>
                  <a:buSzPts val="3200"/>
                  <a:buChar char="•"/>
                </a:pPr>
                <a:endParaRPr lang="cs-CZ" dirty="0"/>
              </a:p>
            </p:txBody>
          </p:sp>
        </mc:Choice>
        <mc:Fallback xmlns="">
          <p:sp>
            <p:nvSpPr>
              <p:cNvPr id="98" name="Google Shape;98;p14"/>
              <p:cNvSpPr txBox="1">
                <a:spLocks noGrp="1" noRot="1" noChangeAspect="1" noMove="1" noResize="1" noEditPoints="1" noAdjustHandles="1" noChangeArrowheads="1" noChangeShapeType="1" noTextEdit="1"/>
              </p:cNvSpPr>
              <p:nvPr>
                <p:ph type="body" idx="1"/>
              </p:nvPr>
            </p:nvSpPr>
            <p:spPr>
              <a:xfrm>
                <a:off x="457200" y="1299576"/>
                <a:ext cx="8229600" cy="4525963"/>
              </a:xfrm>
              <a:prstGeom prst="rect">
                <a:avLst/>
              </a:prstGeom>
              <a:blipFill>
                <a:blip r:embed="rId3"/>
                <a:stretch>
                  <a:fillRect l="-1481" t="-2423" r="-1481"/>
                </a:stretch>
              </a:blipFill>
              <a:ln>
                <a:noFill/>
              </a:ln>
            </p:spPr>
            <p:txBody>
              <a:bodyPr/>
              <a:lstStyle/>
              <a:p>
                <a:r>
                  <a:rPr lang="cs-CZ">
                    <a:noFill/>
                  </a:rPr>
                  <a:t> </a:t>
                </a:r>
              </a:p>
            </p:txBody>
          </p:sp>
        </mc:Fallback>
      </mc:AlternateContent>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30/35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3937487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8">
                                            <p:txEl>
                                              <p:pRg st="2" end="2"/>
                                            </p:txEl>
                                          </p:spTgt>
                                        </p:tgtEl>
                                        <p:attrNameLst>
                                          <p:attrName>style.visibility</p:attrName>
                                        </p:attrNameLst>
                                      </p:cBhvr>
                                      <p:to>
                                        <p:strVal val="visible"/>
                                      </p:to>
                                    </p:set>
                                    <p:anim calcmode="lin" valueType="num">
                                      <p:cBhvr additive="base">
                                        <p:cTn id="7" dur="1500" fill="hold"/>
                                        <p:tgtEl>
                                          <p:spTgt spid="98">
                                            <p:txEl>
                                              <p:pRg st="2" end="2"/>
                                            </p:txEl>
                                          </p:spTgt>
                                        </p:tgtEl>
                                        <p:attrNameLst>
                                          <p:attrName>ppt_x</p:attrName>
                                        </p:attrNameLst>
                                      </p:cBhvr>
                                      <p:tavLst>
                                        <p:tav tm="0">
                                          <p:val>
                                            <p:strVal val="#ppt_x"/>
                                          </p:val>
                                        </p:tav>
                                        <p:tav tm="100000">
                                          <p:val>
                                            <p:strVal val="#ppt_x"/>
                                          </p:val>
                                        </p:tav>
                                      </p:tavLst>
                                    </p:anim>
                                    <p:anim calcmode="lin" valueType="num">
                                      <p:cBhvr additive="base">
                                        <p:cTn id="8" dur="1500" fill="hold"/>
                                        <p:tgtEl>
                                          <p:spTgt spid="9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8">
                                            <p:txEl>
                                              <p:pRg st="3" end="3"/>
                                            </p:txEl>
                                          </p:spTgt>
                                        </p:tgtEl>
                                        <p:attrNameLst>
                                          <p:attrName>style.visibility</p:attrName>
                                        </p:attrNameLst>
                                      </p:cBhvr>
                                      <p:to>
                                        <p:strVal val="visible"/>
                                      </p:to>
                                    </p:set>
                                    <p:anim calcmode="lin" valueType="num">
                                      <p:cBhvr additive="base">
                                        <p:cTn id="13" dur="1500" fill="hold"/>
                                        <p:tgtEl>
                                          <p:spTgt spid="98">
                                            <p:txEl>
                                              <p:pRg st="3" end="3"/>
                                            </p:txEl>
                                          </p:spTgt>
                                        </p:tgtEl>
                                        <p:attrNameLst>
                                          <p:attrName>ppt_x</p:attrName>
                                        </p:attrNameLst>
                                      </p:cBhvr>
                                      <p:tavLst>
                                        <p:tav tm="0">
                                          <p:val>
                                            <p:strVal val="#ppt_x"/>
                                          </p:val>
                                        </p:tav>
                                        <p:tav tm="100000">
                                          <p:val>
                                            <p:strVal val="#ppt_x"/>
                                          </p:val>
                                        </p:tav>
                                      </p:tavLst>
                                    </p:anim>
                                    <p:anim calcmode="lin" valueType="num">
                                      <p:cBhvr additive="base">
                                        <p:cTn id="14" dur="1500" fill="hold"/>
                                        <p:tgtEl>
                                          <p:spTgt spid="9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8">
                                            <p:txEl>
                                              <p:pRg st="4" end="4"/>
                                            </p:txEl>
                                          </p:spTgt>
                                        </p:tgtEl>
                                        <p:attrNameLst>
                                          <p:attrName>style.visibility</p:attrName>
                                        </p:attrNameLst>
                                      </p:cBhvr>
                                      <p:to>
                                        <p:strVal val="visible"/>
                                      </p:to>
                                    </p:set>
                                    <p:anim calcmode="lin" valueType="num">
                                      <p:cBhvr additive="base">
                                        <p:cTn id="19" dur="1500" fill="hold"/>
                                        <p:tgtEl>
                                          <p:spTgt spid="98">
                                            <p:txEl>
                                              <p:pRg st="4" end="4"/>
                                            </p:txEl>
                                          </p:spTgt>
                                        </p:tgtEl>
                                        <p:attrNameLst>
                                          <p:attrName>ppt_x</p:attrName>
                                        </p:attrNameLst>
                                      </p:cBhvr>
                                      <p:tavLst>
                                        <p:tav tm="0">
                                          <p:val>
                                            <p:strVal val="#ppt_x"/>
                                          </p:val>
                                        </p:tav>
                                        <p:tav tm="100000">
                                          <p:val>
                                            <p:strVal val="#ppt_x"/>
                                          </p:val>
                                        </p:tav>
                                      </p:tavLst>
                                    </p:anim>
                                    <p:anim calcmode="lin" valueType="num">
                                      <p:cBhvr additive="base">
                                        <p:cTn id="20" dur="1500" fill="hold"/>
                                        <p:tgtEl>
                                          <p:spTgt spid="9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8">
                                            <p:txEl>
                                              <p:pRg st="5" end="5"/>
                                            </p:txEl>
                                          </p:spTgt>
                                        </p:tgtEl>
                                        <p:attrNameLst>
                                          <p:attrName>style.visibility</p:attrName>
                                        </p:attrNameLst>
                                      </p:cBhvr>
                                      <p:to>
                                        <p:strVal val="visible"/>
                                      </p:to>
                                    </p:set>
                                    <p:anim calcmode="lin" valueType="num">
                                      <p:cBhvr additive="base">
                                        <p:cTn id="25" dur="1500" fill="hold"/>
                                        <p:tgtEl>
                                          <p:spTgt spid="98">
                                            <p:txEl>
                                              <p:pRg st="5" end="5"/>
                                            </p:txEl>
                                          </p:spTgt>
                                        </p:tgtEl>
                                        <p:attrNameLst>
                                          <p:attrName>ppt_x</p:attrName>
                                        </p:attrNameLst>
                                      </p:cBhvr>
                                      <p:tavLst>
                                        <p:tav tm="0">
                                          <p:val>
                                            <p:strVal val="#ppt_x"/>
                                          </p:val>
                                        </p:tav>
                                        <p:tav tm="100000">
                                          <p:val>
                                            <p:strVal val="#ppt_x"/>
                                          </p:val>
                                        </p:tav>
                                      </p:tavLst>
                                    </p:anim>
                                    <p:anim calcmode="lin" valueType="num">
                                      <p:cBhvr additive="base">
                                        <p:cTn id="26" dur="1500" fill="hold"/>
                                        <p:tgtEl>
                                          <p:spTgt spid="9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8">
                                            <p:txEl>
                                              <p:pRg st="6" end="6"/>
                                            </p:txEl>
                                          </p:spTgt>
                                        </p:tgtEl>
                                        <p:attrNameLst>
                                          <p:attrName>style.visibility</p:attrName>
                                        </p:attrNameLst>
                                      </p:cBhvr>
                                      <p:to>
                                        <p:strVal val="visible"/>
                                      </p:to>
                                    </p:set>
                                    <p:anim calcmode="lin" valueType="num">
                                      <p:cBhvr additive="base">
                                        <p:cTn id="31" dur="1500" fill="hold"/>
                                        <p:tgtEl>
                                          <p:spTgt spid="98">
                                            <p:txEl>
                                              <p:pRg st="6" end="6"/>
                                            </p:txEl>
                                          </p:spTgt>
                                        </p:tgtEl>
                                        <p:attrNameLst>
                                          <p:attrName>ppt_x</p:attrName>
                                        </p:attrNameLst>
                                      </p:cBhvr>
                                      <p:tavLst>
                                        <p:tav tm="0">
                                          <p:val>
                                            <p:strVal val="#ppt_x"/>
                                          </p:val>
                                        </p:tav>
                                        <p:tav tm="100000">
                                          <p:val>
                                            <p:strVal val="#ppt_x"/>
                                          </p:val>
                                        </p:tav>
                                      </p:tavLst>
                                    </p:anim>
                                    <p:anim calcmode="lin" valueType="num">
                                      <p:cBhvr additive="base">
                                        <p:cTn id="32" dur="1500" fill="hold"/>
                                        <p:tgtEl>
                                          <p:spTgt spid="9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lnSpcReduction="10000"/>
          </a:bodyPr>
          <a:lstStyle/>
          <a:p>
            <a:pPr marL="363538" lvl="1" indent="-344488">
              <a:spcBef>
                <a:spcPts val="0"/>
              </a:spcBef>
              <a:buSzPts val="3200"/>
              <a:buChar char="•"/>
            </a:pPr>
            <a:r>
              <a:rPr lang="cs-CZ" dirty="0"/>
              <a:t>Hlavní uplatnění má tato metoda ve </a:t>
            </a:r>
            <a:r>
              <a:rPr lang="cs-CZ" b="1" dirty="0"/>
              <a:t>stupňové (fázové) výroby</a:t>
            </a:r>
            <a:r>
              <a:rPr lang="cs-CZ" dirty="0"/>
              <a:t>, kdy výrobek prochází několika výrobními stupni (fázemi). </a:t>
            </a:r>
          </a:p>
          <a:p>
            <a:pPr marL="363538" lvl="1" indent="-344488">
              <a:spcBef>
                <a:spcPts val="0"/>
              </a:spcBef>
              <a:buSzPts val="3200"/>
              <a:buChar char="•"/>
            </a:pPr>
            <a:r>
              <a:rPr lang="cs-CZ" dirty="0"/>
              <a:t>Pak sestavujeme kalkulaci pro jednotlivé výrobní stupni. </a:t>
            </a:r>
          </a:p>
          <a:p>
            <a:pPr marL="363538" lvl="1" indent="-344488">
              <a:spcBef>
                <a:spcPts val="0"/>
              </a:spcBef>
              <a:buSzPts val="3200"/>
              <a:buChar char="•"/>
            </a:pPr>
            <a:r>
              <a:rPr lang="cs-CZ" dirty="0"/>
              <a:t>To předpokládá měření objemu produkce a zjišťování nákladů zvlášť pro každý výrobní stupeň, který je nákladovým střediskem. </a:t>
            </a:r>
          </a:p>
          <a:p>
            <a:pPr marL="363538" lvl="1" indent="-344488">
              <a:spcBef>
                <a:spcPts val="0"/>
              </a:spcBef>
              <a:buSzPts val="3200"/>
              <a:buChar char="•"/>
            </a:pPr>
            <a:r>
              <a:rPr lang="cs-CZ" dirty="0"/>
              <a:t>V každém výrobním stupni se mohou kalkulovat buď náklady, které v něm vznikají (tj. zpracovací náklady), nebo veškeré náklady, tj. náklady včetně společných nákladů, především materiálu, který je postupně zpracováván.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31/35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3379767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V prvním případě náklady finálního výrobku zjistíme jako součet ceny materiálu spotřebovaného v prvním výrobním stupni, zpracovacích nákladů jednotlivých výrobních stupni a společných nákladů. </a:t>
            </a:r>
          </a:p>
          <a:p>
            <a:pPr marL="363538" lvl="1" indent="-344488">
              <a:spcBef>
                <a:spcPts val="0"/>
              </a:spcBef>
              <a:buSzPts val="3200"/>
              <a:buChar char="•"/>
            </a:pPr>
            <a:r>
              <a:rPr lang="cs-CZ" dirty="0"/>
              <a:t>Výsledek je přesnější, než když náklady finálního výrobku vypočítáváme jako podíl součtu nákladů jednotlivých výrobních stupňů a množství výrobků dohotovených v posledním výrobním stupni, neboť přihlížíme k množství výrobků dohotovených skutečně v jednotlivých výrobních stupních.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32/35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75301143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Metoda se uplatňuje hlavně v </a:t>
            </a:r>
            <a:r>
              <a:rPr lang="cs-CZ" b="1" dirty="0"/>
              <a:t>chemické výrobě </a:t>
            </a:r>
            <a:r>
              <a:rPr lang="cs-CZ" dirty="0"/>
              <a:t>(nazývá se zde </a:t>
            </a:r>
            <a:r>
              <a:rPr lang="cs-CZ" b="1" dirty="0"/>
              <a:t>rozvrhová metoda</a:t>
            </a:r>
            <a:r>
              <a:rPr lang="cs-CZ" dirty="0"/>
              <a:t>). </a:t>
            </a:r>
          </a:p>
          <a:p>
            <a:pPr marL="363538" lvl="1" indent="-344488">
              <a:spcBef>
                <a:spcPts val="0"/>
              </a:spcBef>
              <a:buSzPts val="3200"/>
              <a:buChar char="•"/>
            </a:pPr>
            <a:r>
              <a:rPr lang="cs-CZ" dirty="0"/>
              <a:t>Protože podíl společných nákladů na kalkulační jednici se většinou nemůže stanovit prostým dělením, jsou tyto kalkulace oznamovány za kombinaci kalkulace dělením s přirážkovou kalkulací.</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34/35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47763176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Příště probereme metody:</a:t>
            </a:r>
          </a:p>
          <a:p>
            <a:pPr marL="820738" lvl="2" indent="-344488">
              <a:spcBef>
                <a:spcPts val="0"/>
              </a:spcBef>
              <a:buSzPts val="3200"/>
            </a:pPr>
            <a:r>
              <a:rPr lang="cs-CZ" dirty="0"/>
              <a:t>Kalkulace dělením s poměrovými (ekvivalentními) čísly;</a:t>
            </a:r>
          </a:p>
          <a:p>
            <a:pPr marL="820738" lvl="2" indent="-344488">
              <a:spcBef>
                <a:spcPts val="0"/>
              </a:spcBef>
              <a:buSzPts val="3200"/>
            </a:pPr>
            <a:r>
              <a:rPr lang="cs-CZ" dirty="0"/>
              <a:t>Kalkulace přirážková;</a:t>
            </a:r>
          </a:p>
          <a:p>
            <a:pPr marL="820738" lvl="2" indent="-344488">
              <a:spcBef>
                <a:spcPts val="0"/>
              </a:spcBef>
              <a:buSzPts val="3200"/>
            </a:pPr>
            <a:r>
              <a:rPr lang="cs-CZ" dirty="0"/>
              <a:t>Metoda strojových přirážek;</a:t>
            </a:r>
          </a:p>
          <a:p>
            <a:pPr marL="820738" lvl="2" indent="-344488">
              <a:spcBef>
                <a:spcPts val="0"/>
              </a:spcBef>
              <a:buSzPts val="3200"/>
            </a:pPr>
            <a:r>
              <a:rPr lang="cs-CZ" dirty="0"/>
              <a:t>Kalkulace ve sdružené výrobě;</a:t>
            </a:r>
          </a:p>
          <a:p>
            <a:pPr marL="820738" lvl="2" indent="-344488">
              <a:spcBef>
                <a:spcPts val="0"/>
              </a:spcBef>
              <a:buSzPts val="3200"/>
            </a:pPr>
            <a:r>
              <a:rPr lang="cs-CZ" dirty="0"/>
              <a:t>Zůstatková (odečítací) metoda kalkulace;</a:t>
            </a:r>
          </a:p>
          <a:p>
            <a:pPr marL="820738" lvl="2" indent="-344488">
              <a:spcBef>
                <a:spcPts val="0"/>
              </a:spcBef>
              <a:buSzPts val="3200"/>
            </a:pPr>
            <a:r>
              <a:rPr lang="cs-CZ" dirty="0"/>
              <a:t>Kalkulace nákladů podle elementárních procesů – metoda ABC;</a:t>
            </a:r>
          </a:p>
          <a:p>
            <a:pPr marL="820738" lvl="2" indent="-344488">
              <a:spcBef>
                <a:spcPts val="0"/>
              </a:spcBef>
              <a:buSzPts val="3200"/>
            </a:pPr>
            <a:r>
              <a:rPr lang="cs-CZ" dirty="0"/>
              <a:t>Kalkulace </a:t>
            </a:r>
            <a:r>
              <a:rPr lang="cs-CZ" dirty="0" err="1"/>
              <a:t>target</a:t>
            </a:r>
            <a:r>
              <a:rPr lang="cs-CZ" dirty="0"/>
              <a:t> </a:t>
            </a:r>
            <a:r>
              <a:rPr lang="cs-CZ" dirty="0" err="1"/>
              <a:t>costing</a:t>
            </a:r>
            <a:r>
              <a:rPr lang="cs-CZ" dirty="0"/>
              <a:t>.</a:t>
            </a:r>
          </a:p>
          <a:p>
            <a:pPr marL="820738" lvl="2" indent="-344488">
              <a:spcBef>
                <a:spcPts val="0"/>
              </a:spcBef>
              <a:buSzPts val="3200"/>
            </a:pPr>
            <a:endParaRPr lang="cs-CZ"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34/35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02504892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8"/>
          <p:cNvSpPr txBox="1">
            <a:spLocks noGrp="1"/>
          </p:cNvSpPr>
          <p:nvPr>
            <p:ph type="title"/>
          </p:nvPr>
        </p:nvSpPr>
        <p:spPr>
          <a:xfrm>
            <a:off x="798534" y="2747962"/>
            <a:ext cx="7772400" cy="1362075"/>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FF0000"/>
              </a:buClr>
              <a:buSzPts val="4400"/>
              <a:buFont typeface="Calibri"/>
              <a:buNone/>
            </a:pPr>
            <a:r>
              <a:rPr lang="cs-CZ" sz="4400" dirty="0">
                <a:solidFill>
                  <a:srgbClr val="C00000"/>
                </a:solidFill>
              </a:rPr>
              <a:t>DĚKUJI ZA POZORNOST</a:t>
            </a:r>
            <a:endParaRPr dirty="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Kalkulační vzorec</a:t>
            </a:r>
            <a:endParaRPr b="1" dirty="0"/>
          </a:p>
        </p:txBody>
      </p:sp>
      <p:sp>
        <p:nvSpPr>
          <p:cNvPr id="98" name="Google Shape;98;p14"/>
          <p:cNvSpPr txBox="1">
            <a:spLocks noGrp="1"/>
          </p:cNvSpPr>
          <p:nvPr>
            <p:ph type="body" idx="1"/>
          </p:nvPr>
        </p:nvSpPr>
        <p:spPr>
          <a:xfrm>
            <a:off x="457200" y="1299576"/>
            <a:ext cx="8229600" cy="5040839"/>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Uvedený vzorec je vlastní vzorcem kalkulací ceny, kdy cena vzniká podle principu </a:t>
            </a:r>
            <a:r>
              <a:rPr lang="cs-CZ" b="1" dirty="0"/>
              <a:t>„náklady + zisk = cena“</a:t>
            </a:r>
            <a:r>
              <a:rPr lang="cs-CZ" dirty="0"/>
              <a:t>. </a:t>
            </a:r>
          </a:p>
          <a:p>
            <a:pPr marL="363538" lvl="1" indent="-344488">
              <a:spcBef>
                <a:spcPts val="0"/>
              </a:spcBef>
              <a:buSzPts val="3200"/>
              <a:buChar char="•"/>
            </a:pPr>
            <a:r>
              <a:rPr lang="cs-CZ" dirty="0"/>
              <a:t>Jde o tzv. </a:t>
            </a:r>
            <a:r>
              <a:rPr lang="cs-CZ" b="1" dirty="0"/>
              <a:t>nákladovou cenu</a:t>
            </a:r>
            <a:r>
              <a:rPr lang="cs-CZ" dirty="0"/>
              <a:t>. </a:t>
            </a:r>
          </a:p>
          <a:p>
            <a:pPr marL="363538" lvl="1" indent="-344488">
              <a:spcBef>
                <a:spcPts val="0"/>
              </a:spcBef>
              <a:buSzPts val="3200"/>
              <a:buChar char="•"/>
            </a:pPr>
            <a:r>
              <a:rPr lang="cs-CZ" dirty="0"/>
              <a:t>Ta se používá v případech, kdy cenu neurčí přímo trh (např. v zakázkové výrobě, u nových – na trhu dosud neexistujících – výrobků, u stavebních prací, v projektové činnosti).</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4/35</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426928962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Kalkulační vzorec</a:t>
            </a:r>
            <a:endParaRPr b="1" dirty="0"/>
          </a:p>
        </p:txBody>
      </p:sp>
      <p:sp>
        <p:nvSpPr>
          <p:cNvPr id="98" name="Google Shape;98;p14"/>
          <p:cNvSpPr txBox="1">
            <a:spLocks noGrp="1"/>
          </p:cNvSpPr>
          <p:nvPr>
            <p:ph type="body" idx="1"/>
          </p:nvPr>
        </p:nvSpPr>
        <p:spPr>
          <a:xfrm>
            <a:off x="457200" y="1299576"/>
            <a:ext cx="8229600" cy="5040839"/>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Zisk připočtený k nákladům je stanoven tak, aby byla zajištěna požadovaná výnosnost kapitálu (v posledních letech velká část firem přechází na kalkulace </a:t>
            </a:r>
            <a:r>
              <a:rPr lang="cs-CZ" b="1" dirty="0" err="1"/>
              <a:t>target</a:t>
            </a:r>
            <a:r>
              <a:rPr lang="cs-CZ" b="1" dirty="0"/>
              <a:t> </a:t>
            </a:r>
            <a:r>
              <a:rPr lang="cs-CZ" b="1" dirty="0" err="1"/>
              <a:t>costing</a:t>
            </a:r>
            <a:r>
              <a:rPr lang="cs-CZ" b="1" dirty="0"/>
              <a:t> </a:t>
            </a:r>
            <a:r>
              <a:rPr lang="cs-CZ" dirty="0"/>
              <a:t>– </a:t>
            </a:r>
            <a:r>
              <a:rPr lang="cs-CZ" b="1" dirty="0"/>
              <a:t>cílové náklady.</a:t>
            </a:r>
            <a:endParaRPr lang="cs-CZ" dirty="0"/>
          </a:p>
          <a:p>
            <a:pPr marL="363538" lvl="1" indent="-344488">
              <a:spcBef>
                <a:spcPts val="0"/>
              </a:spcBef>
              <a:buSzPts val="3200"/>
              <a:buChar char="•"/>
            </a:pPr>
            <a:r>
              <a:rPr lang="cs-CZ" dirty="0"/>
              <a:t>Cenová kalkulace slouží především jako podklad pro jednání s odběrateli. </a:t>
            </a:r>
          </a:p>
          <a:p>
            <a:pPr marL="363538" lvl="1" indent="-344488">
              <a:spcBef>
                <a:spcPts val="0"/>
              </a:spcBef>
              <a:buSzPts val="3200"/>
              <a:buChar char="•"/>
            </a:pPr>
            <a:r>
              <a:rPr lang="cs-CZ" dirty="0"/>
              <a:t>Je-li cena určena jako maximální dosažitelná na trhu a odběratel požaduje předložení kalkulace, je jejím cílem prokázat únosnost jednotlivých nákladových položek a zisku.</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5/35</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81874051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Kalkulační vzorec</a:t>
            </a:r>
            <a:endParaRPr b="1" dirty="0"/>
          </a:p>
        </p:txBody>
      </p:sp>
      <p:sp>
        <p:nvSpPr>
          <p:cNvPr id="98" name="Google Shape;98;p14"/>
          <p:cNvSpPr txBox="1">
            <a:spLocks noGrp="1"/>
          </p:cNvSpPr>
          <p:nvPr>
            <p:ph type="body" idx="1"/>
          </p:nvPr>
        </p:nvSpPr>
        <p:spPr>
          <a:xfrm>
            <a:off x="457200" y="1299576"/>
            <a:ext cx="8229600" cy="5040839"/>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Naproti tomu </a:t>
            </a:r>
            <a:r>
              <a:rPr lang="cs-CZ" b="1" dirty="0"/>
              <a:t>kalkulace nákladů </a:t>
            </a:r>
            <a:r>
              <a:rPr lang="cs-CZ" dirty="0"/>
              <a:t>je interní informací, není přístupná veřejnosti a slouží jako nástroj vnitropodnikového řízení (k ocenění vnitropodnikových výkonů, k řízení a kontrole nákladů apod.). </a:t>
            </a:r>
          </a:p>
          <a:p>
            <a:pPr marL="363538" lvl="1" indent="-344488">
              <a:spcBef>
                <a:spcPts val="0"/>
              </a:spcBef>
              <a:buSzPts val="3200"/>
              <a:buChar char="•"/>
            </a:pPr>
            <a:r>
              <a:rPr lang="cs-CZ" dirty="0"/>
              <a:t>K tomu je však uvedený kalkulační vzorec málo podrobný; rovněž nerozlišuje mezi relevantními a irelevantními náklady.</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6/35</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23054274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Kalkulační vzorec</a:t>
            </a:r>
            <a:endParaRPr b="1" dirty="0"/>
          </a:p>
        </p:txBody>
      </p:sp>
      <p:sp>
        <p:nvSpPr>
          <p:cNvPr id="98" name="Google Shape;98;p14"/>
          <p:cNvSpPr txBox="1">
            <a:spLocks noGrp="1"/>
          </p:cNvSpPr>
          <p:nvPr>
            <p:ph type="body" idx="1"/>
          </p:nvPr>
        </p:nvSpPr>
        <p:spPr>
          <a:xfrm>
            <a:off x="457200" y="1299576"/>
            <a:ext cx="8229600" cy="5040839"/>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Tato kalkulace je statická (zjištěné průměrné náklady platí pro předpokládaný objem a strukturu výroby). </a:t>
            </a:r>
          </a:p>
          <a:p>
            <a:pPr marL="363538" lvl="1" indent="-344488">
              <a:spcBef>
                <a:spcPts val="0"/>
              </a:spcBef>
              <a:buSzPts val="3200"/>
              <a:buChar char="•"/>
            </a:pPr>
            <a:r>
              <a:rPr lang="cs-CZ" dirty="0"/>
              <a:t>Pro manažerské rozhodování se proto používají další kalkulace – dynamická kalkulace (přihlíží k výši prováděných výkonů), kalkulace variabilních nákladů aj.</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7/35</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83325202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lnSpcReduction="10000"/>
          </a:bodyPr>
          <a:lstStyle/>
          <a:p>
            <a:pPr marL="363538" lvl="1" indent="-344488">
              <a:spcBef>
                <a:spcPts val="0"/>
              </a:spcBef>
              <a:buSzPts val="3200"/>
              <a:buChar char="•"/>
            </a:pPr>
            <a:r>
              <a:rPr lang="cs-CZ" dirty="0"/>
              <a:t>V kalkulačním vzorci jsou dvě základní skupiny nákladů – náklady přímo a režijní. </a:t>
            </a:r>
          </a:p>
          <a:p>
            <a:pPr marL="363538" lvl="1" indent="-344488">
              <a:spcBef>
                <a:spcPts val="0"/>
              </a:spcBef>
              <a:buSzPts val="3200"/>
              <a:buChar char="•"/>
            </a:pPr>
            <a:r>
              <a:rPr lang="cs-CZ" b="1" dirty="0"/>
              <a:t>Přímé náklady </a:t>
            </a:r>
            <a:r>
              <a:rPr lang="cs-CZ" dirty="0"/>
              <a:t>se přímo přiřazují jednotlivým druhům výrobků bez jejich předchozího soustřeďování podle místa vzniku. </a:t>
            </a:r>
          </a:p>
          <a:p>
            <a:pPr marL="363538" lvl="1" indent="-344488">
              <a:spcBef>
                <a:spcPts val="0"/>
              </a:spcBef>
              <a:buSzPts val="3200"/>
              <a:buChar char="•"/>
            </a:pPr>
            <a:r>
              <a:rPr lang="cs-CZ" dirty="0"/>
              <a:t>Do položky přímý materiál patří zejména suroviny, základní materiál, polotovary, pohonné hmoty, pomocný a ostatní materiál, výrobní obaly (podle toho, co je předmětem kalkulace). </a:t>
            </a:r>
          </a:p>
          <a:p>
            <a:pPr marL="363538" lvl="1" indent="-344488">
              <a:spcBef>
                <a:spcPts val="0"/>
              </a:spcBef>
              <a:buSzPts val="3200"/>
              <a:buChar char="•"/>
            </a:pPr>
            <a:r>
              <a:rPr lang="cs-CZ" dirty="0"/>
              <a:t>Jde o materiál, který se zpravidla stává trvalou součástí výrobku nebo přispívá k vytvoření jeho potřebných vlastností apod.</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8/35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72990124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Do položky </a:t>
            </a:r>
            <a:r>
              <a:rPr lang="cs-CZ" b="1" dirty="0"/>
              <a:t>přímé mzdy </a:t>
            </a:r>
            <a:r>
              <a:rPr lang="cs-CZ" dirty="0"/>
              <a:t>zpravidla patří základní mzdy (úkolové, časové apod.), příplatky a doplatky ke mzdě a prémie a odměny výrobních dělníků přímo související s kalkulovanými výkony. </a:t>
            </a:r>
          </a:p>
          <a:p>
            <a:pPr marL="363538" lvl="1" indent="-344488">
              <a:spcBef>
                <a:spcPts val="0"/>
              </a:spcBef>
              <a:buSzPts val="3200"/>
              <a:buChar char="•"/>
            </a:pPr>
            <a:r>
              <a:rPr lang="cs-CZ" dirty="0"/>
              <a:t>V současné době je u řady výrob obtížné rozlišit přímé a režijní mzdové náklady, neboť podíl přímých mezd klesá a často i mizí.</a:t>
            </a:r>
          </a:p>
          <a:p>
            <a:pPr marL="363538" lvl="1" indent="-344488">
              <a:spcBef>
                <a:spcPts val="0"/>
              </a:spcBef>
              <a:buSzPts val="3200"/>
              <a:buChar char="•"/>
            </a:pPr>
            <a:r>
              <a:rPr lang="cs-CZ" dirty="0"/>
              <a:t>Do položky </a:t>
            </a:r>
            <a:r>
              <a:rPr lang="cs-CZ" b="1" dirty="0"/>
              <a:t>ostatní přímé náklady </a:t>
            </a:r>
            <a:r>
              <a:rPr lang="cs-CZ" dirty="0"/>
              <a:t>se zpravidla zahrnuje technologické palivo a energie, odpisy, opravy a udržování, příspěvky na sociální zabezpečení, ztráty ze zmatků a vadné výroby aj.</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9/35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16357610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692</TotalTime>
  <Words>2124</Words>
  <Application>Microsoft Office PowerPoint</Application>
  <PresentationFormat>Předvádění na obrazovce (4:3)</PresentationFormat>
  <Paragraphs>209</Paragraphs>
  <Slides>35</Slides>
  <Notes>35</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35</vt:i4>
      </vt:variant>
    </vt:vector>
  </HeadingPairs>
  <TitlesOfParts>
    <vt:vector size="39" baseType="lpstr">
      <vt:lpstr>Arial</vt:lpstr>
      <vt:lpstr>Calibri</vt:lpstr>
      <vt:lpstr>Cambria Math</vt:lpstr>
      <vt:lpstr>Office Theme</vt:lpstr>
      <vt:lpstr>  Vymezení a využití kalkulačního vzorce a kalkulačních technik YNKC_07_12</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Strategický management XSM</dc:title>
  <dc:creator>Škrabal Jaroslav</dc:creator>
  <cp:lastModifiedBy>Škrabal Jaroslav</cp:lastModifiedBy>
  <cp:revision>72</cp:revision>
  <dcterms:modified xsi:type="dcterms:W3CDTF">2025-02-06T08:57:30Z</dcterms:modified>
</cp:coreProperties>
</file>