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1"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3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62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71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1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4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5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4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2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3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9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7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5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2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3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7160" y="2171699"/>
            <a:ext cx="8704877" cy="1689051"/>
          </a:xfrm>
          <a:prstGeom prst="rect">
            <a:avLst/>
          </a:prstGeom>
          <a:noFill/>
          <a:ln>
            <a:noFill/>
          </a:ln>
        </p:spPr>
        <p:txBody>
          <a:bodyPr spcFirstLastPara="1" wrap="square" lIns="0" tIns="0" rIns="0" bIns="0" anchor="t" anchorCtr="0">
            <a:noAutofit/>
          </a:bodyPr>
          <a:lstStyle/>
          <a:p>
            <a:pPr lvl="0">
              <a:buClr>
                <a:srgbClr val="D10202"/>
              </a:buClr>
              <a:buSzPts val="4400"/>
            </a:pPr>
            <a:br>
              <a:rPr lang="cs-CZ" b="1" dirty="0">
                <a:solidFill>
                  <a:srgbClr val="D10202"/>
                </a:solidFill>
              </a:rPr>
            </a:br>
            <a:r>
              <a:rPr lang="cs-CZ" b="1" dirty="0">
                <a:solidFill>
                  <a:srgbClr val="D10202"/>
                </a:solidFill>
              </a:rPr>
              <a:t>Cenová strategie a </a:t>
            </a:r>
            <a:br>
              <a:rPr lang="cs-CZ" b="1" dirty="0">
                <a:solidFill>
                  <a:srgbClr val="D10202"/>
                </a:solidFill>
              </a:rPr>
            </a:br>
            <a:r>
              <a:rPr lang="cs-CZ" b="1" dirty="0">
                <a:solidFill>
                  <a:srgbClr val="D10202"/>
                </a:solidFill>
              </a:rPr>
              <a:t>cenová politika podniku</a:t>
            </a:r>
            <a:br>
              <a:rPr lang="cs-CZ" b="1" dirty="0">
                <a:solidFill>
                  <a:srgbClr val="D10202"/>
                </a:solidFill>
              </a:rPr>
            </a:br>
            <a:br>
              <a:rPr lang="pl-PL" b="1" dirty="0">
                <a:solidFill>
                  <a:srgbClr val="D10202"/>
                </a:solidFill>
              </a:rPr>
            </a:br>
            <a:r>
              <a:rPr lang="cs-CZ" b="1" dirty="0">
                <a:solidFill>
                  <a:srgbClr val="D10202"/>
                </a:solidFill>
              </a:rPr>
              <a:t>YNKC_10_12</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12. </a:t>
            </a:r>
            <a:r>
              <a:rPr lang="cs-CZ" sz="1800" b="1" dirty="0">
                <a:solidFill>
                  <a:schemeClr val="dk1"/>
                </a:solidFill>
                <a:latin typeface="Calibri"/>
                <a:ea typeface="Calibri"/>
                <a:cs typeface="Calibri"/>
                <a:sym typeface="Calibri"/>
              </a:rPr>
              <a:t>04</a:t>
            </a:r>
            <a:r>
              <a:rPr lang="cs-CZ" sz="1800" b="1" u="none" dirty="0">
                <a:solidFill>
                  <a:schemeClr val="dk1"/>
                </a:solidFill>
                <a:latin typeface="Calibri"/>
                <a:ea typeface="Calibri"/>
                <a:cs typeface="Calibri"/>
                <a:sym typeface="Calibri"/>
              </a:rPr>
              <a:t>. </a:t>
            </a:r>
            <a:r>
              <a:rPr lang="cs-CZ" sz="1800" b="1" u="none">
                <a:solidFill>
                  <a:schemeClr val="dk1"/>
                </a:solidFill>
                <a:latin typeface="Calibri"/>
                <a:ea typeface="Calibri"/>
                <a:cs typeface="Calibri"/>
                <a:sym typeface="Calibri"/>
              </a:rPr>
              <a:t>2025</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Strategie a taktiky tvorby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8E90459-888A-4CD4-BC51-0A60D7C61F8E}"/>
              </a:ext>
            </a:extLst>
          </p:cNvPr>
          <p:cNvPicPr>
            <a:picLocks noChangeAspect="1"/>
          </p:cNvPicPr>
          <p:nvPr/>
        </p:nvPicPr>
        <p:blipFill rotWithShape="1">
          <a:blip r:embed="rId3"/>
          <a:srcRect l="11140" t="41229" r="64474" b="24947"/>
          <a:stretch/>
        </p:blipFill>
        <p:spPr>
          <a:xfrm>
            <a:off x="2282387" y="2167003"/>
            <a:ext cx="4643791" cy="4025734"/>
          </a:xfrm>
          <a:prstGeom prst="rect">
            <a:avLst/>
          </a:prstGeom>
        </p:spPr>
      </p:pic>
    </p:spTree>
    <p:extLst>
      <p:ext uri="{BB962C8B-B14F-4D97-AF65-F5344CB8AC3E}">
        <p14:creationId xmlns:p14="http://schemas.microsoft.com/office/powerpoint/2010/main" val="21576037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363538" lvl="1" indent="-344488">
              <a:spcBef>
                <a:spcPts val="0"/>
              </a:spcBef>
              <a:buSzPts val="3200"/>
              <a:buChar char="•"/>
            </a:pPr>
            <a:r>
              <a:rPr lang="cs-CZ" dirty="0"/>
              <a:t>Za všeobecné cíle firem jsou považovány přežití a maximalizace běžného zisku. </a:t>
            </a:r>
          </a:p>
          <a:p>
            <a:pPr marL="363538" lvl="1" indent="-344488">
              <a:spcBef>
                <a:spcPts val="0"/>
              </a:spcBef>
              <a:buSzPts val="3200"/>
              <a:buChar char="•"/>
            </a:pPr>
            <a:r>
              <a:rPr lang="cs-CZ" dirty="0"/>
              <a:t>Firmy si mohou stanovit další cíle a k nim zvolit příslušnou cenovou strategii.</a:t>
            </a:r>
          </a:p>
          <a:p>
            <a:pPr marL="363538" lvl="1" indent="-344488">
              <a:spcBef>
                <a:spcPts val="0"/>
              </a:spcBef>
              <a:buSzPts val="3200"/>
              <a:buChar char="•"/>
            </a:pPr>
            <a:r>
              <a:rPr lang="cs-CZ" dirty="0"/>
              <a:t>Má-li podnik přežít, vyžaduje to, aby jeho ceny ležely někde v intervalu vymezeném na jedné straně jeho náklady na zhotovení produktu a hodnotou produktu pro zákazníka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5344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820738" lvl="2" indent="-344488">
              <a:spcBef>
                <a:spcPts val="0"/>
              </a:spcBef>
              <a:buSzPts val="3200"/>
            </a:pPr>
            <a:r>
              <a:rPr lang="cs-CZ" dirty="0"/>
              <a:t>Cenové strategie odvozené ze všeobecně platných cílů firem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B0440F8-0683-466D-9EE5-E7B9C68BAEC5}"/>
              </a:ext>
            </a:extLst>
          </p:cNvPr>
          <p:cNvPicPr>
            <a:picLocks noChangeAspect="1"/>
          </p:cNvPicPr>
          <p:nvPr/>
        </p:nvPicPr>
        <p:blipFill rotWithShape="1">
          <a:blip r:embed="rId3"/>
          <a:srcRect l="9737" t="51895" r="63860" b="22140"/>
          <a:stretch/>
        </p:blipFill>
        <p:spPr>
          <a:xfrm>
            <a:off x="2334126" y="2991852"/>
            <a:ext cx="4985279" cy="3064042"/>
          </a:xfrm>
          <a:prstGeom prst="rect">
            <a:avLst/>
          </a:prstGeom>
        </p:spPr>
      </p:pic>
    </p:spTree>
    <p:extLst>
      <p:ext uri="{BB962C8B-B14F-4D97-AF65-F5344CB8AC3E}">
        <p14:creationId xmlns:p14="http://schemas.microsoft.com/office/powerpoint/2010/main" val="11866743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Cenová strategie se obvykle mění v závislosti na tom, ve které fázi životního cyklu se produkt právě nachází. </a:t>
            </a:r>
          </a:p>
          <a:p>
            <a:pPr marL="820738" lvl="2" indent="-344488">
              <a:spcBef>
                <a:spcPts val="0"/>
              </a:spcBef>
              <a:buSzPts val="3200"/>
            </a:pPr>
            <a:r>
              <a:rPr lang="cs-CZ" b="1" dirty="0"/>
              <a:t>Ve fázi uvedení produktu na trh </a:t>
            </a:r>
            <a:r>
              <a:rPr lang="cs-CZ" dirty="0"/>
              <a:t>lze zvolit mezi dvěma strategiemi, a to strategií vysokých zaváděcích cen a strategií nízkých zaváděcích cen:</a:t>
            </a:r>
          </a:p>
          <a:p>
            <a:pPr marL="1277938" lvl="3" indent="-344488">
              <a:spcBef>
                <a:spcPts val="0"/>
              </a:spcBef>
              <a:buSzPts val="3200"/>
            </a:pPr>
            <a:r>
              <a:rPr lang="cs-CZ" b="1" dirty="0"/>
              <a:t>Cílem použití strategie vysokých cen </a:t>
            </a:r>
            <a:r>
              <a:rPr lang="cs-CZ" dirty="0"/>
              <a:t>je maximalizace zisku. Produkt je určen pro ty segmenty, které jsou ochotny zaplatit vysokou cenu. </a:t>
            </a:r>
          </a:p>
          <a:p>
            <a:pPr marL="1277938" lvl="3" indent="-344488">
              <a:spcBef>
                <a:spcPts val="0"/>
              </a:spcBef>
              <a:buSzPts val="3200"/>
            </a:pPr>
            <a:r>
              <a:rPr lang="cs-CZ" b="1" dirty="0"/>
              <a:t>Cílem strategie nízkých zaváděcích cen </a:t>
            </a:r>
            <a:r>
              <a:rPr lang="cs-CZ" dirty="0"/>
              <a:t>je získání velkého tržního podílu a obvykle i odrazení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2830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Další strategie v souvislosti se životním cyklem a jeho fází růstu, zralosti a ústupu.</a:t>
            </a:r>
          </a:p>
          <a:p>
            <a:pPr marL="820738" lvl="2" indent="-344488">
              <a:spcBef>
                <a:spcPts val="0"/>
              </a:spcBef>
              <a:buSzPts val="3200"/>
            </a:pPr>
            <a:r>
              <a:rPr lang="cs-CZ" dirty="0"/>
              <a:t>Nedostatkem cenových strategií v závislosti na životním cyklu produktu je, že je velmi obtížné stanovit, v jaké fázi se produkt právě nachází.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574614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dirty="0"/>
              <a:t>Produktovou řadou je skupina produktů, které jsou si velmi blízké, mají obdobné užitné vlastnosti, jsou určeny stejné cílové skupině zákazníků… (Kotler, Armstrong, 2004, s. 854).</a:t>
            </a:r>
          </a:p>
          <a:p>
            <a:pPr marL="820738" lvl="2" indent="-344488">
              <a:spcBef>
                <a:spcPts val="0"/>
              </a:spcBef>
              <a:buSzPts val="3200"/>
            </a:pPr>
            <a:r>
              <a:rPr lang="cs-CZ" dirty="0"/>
              <a:t>Stanovení cen jednotlivých produktů produktové řady je obvykle obtížné. </a:t>
            </a:r>
          </a:p>
          <a:p>
            <a:pPr marL="820738" lvl="2" indent="-344488">
              <a:spcBef>
                <a:spcPts val="0"/>
              </a:spcBef>
              <a:buSzPts val="3200"/>
            </a:pPr>
            <a:r>
              <a:rPr lang="cs-CZ" dirty="0"/>
              <a:t>Firma je vedena snahou dosáhnout maximálního zisku z celé řady. </a:t>
            </a:r>
          </a:p>
          <a:p>
            <a:pPr marL="820738" lvl="2" indent="-344488">
              <a:spcBef>
                <a:spcPts val="0"/>
              </a:spcBef>
              <a:buSzPts val="3200"/>
            </a:pPr>
            <a:r>
              <a:rPr lang="cs-CZ" dirty="0"/>
              <a:t>Mimo to zvažuje, jakou cenu zvolí například pro doplňkové produkty, vedlejší produkty a sady produktů.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35029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Doplňkové produkty </a:t>
            </a:r>
            <a:r>
              <a:rPr lang="cs-CZ" dirty="0"/>
              <a:t>mohou být volitelnou součástí základního produktu nebo jeho součástí. </a:t>
            </a:r>
          </a:p>
          <a:p>
            <a:pPr marL="1277938" lvl="3" indent="-344488">
              <a:spcBef>
                <a:spcPts val="0"/>
              </a:spcBef>
              <a:buSzPts val="3200"/>
            </a:pPr>
            <a:r>
              <a:rPr lang="cs-CZ" dirty="0"/>
              <a:t>Nejčastějším příkladem, který se uvádí, je koupě automobilu, kdy klimatizace může být doplňkem, který zákazník platí zvlášť, nebo může být součástí základní ceny. </a:t>
            </a:r>
          </a:p>
          <a:p>
            <a:pPr marL="820738" lvl="2" indent="-344488">
              <a:spcBef>
                <a:spcPts val="0"/>
              </a:spcBef>
              <a:buSzPts val="3200"/>
            </a:pPr>
            <a:r>
              <a:rPr lang="cs-CZ" b="1" dirty="0"/>
              <a:t>Vedlejší produkty </a:t>
            </a:r>
            <a:r>
              <a:rPr lang="cs-CZ" dirty="0"/>
              <a:t>vznikají při výrobě různých produktů, například masa (kosti), nafty, nábytku (piliny) aj. </a:t>
            </a:r>
          </a:p>
          <a:p>
            <a:pPr marL="1277938" lvl="3" indent="-344488">
              <a:spcBef>
                <a:spcPts val="0"/>
              </a:spcBef>
              <a:buSzPts val="3200"/>
            </a:pPr>
            <a:r>
              <a:rPr lang="cs-CZ" dirty="0"/>
              <a:t>Mohou být různým způsobem zpracovány a nabízeny zákazníkům v jiné formě (upravené kosti pro psy, mýdlo, dřevěné brikety apod.). </a:t>
            </a:r>
          </a:p>
          <a:p>
            <a:pPr marL="1277938" lvl="3" indent="-344488">
              <a:spcBef>
                <a:spcPts val="0"/>
              </a:spcBef>
              <a:buSzPts val="3200"/>
            </a:pPr>
            <a:r>
              <a:rPr lang="cs-CZ" dirty="0"/>
              <a:t>Vedlejší produkt může snížit cenu základního produktu a někdy může být i produktem vytvářejícím vysoký zisk.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216565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Vázané produkty </a:t>
            </a:r>
            <a:r>
              <a:rPr lang="cs-CZ" dirty="0"/>
              <a:t>musí být používány s hlavním produktem, protože bez nich by byl nefunkční. </a:t>
            </a:r>
          </a:p>
          <a:p>
            <a:pPr marL="1277938" lvl="3" indent="-344488">
              <a:spcBef>
                <a:spcPts val="0"/>
              </a:spcBef>
              <a:buSzPts val="3200"/>
            </a:pPr>
            <a:r>
              <a:rPr lang="cs-CZ" dirty="0"/>
              <a:t>Příkladem jsou filmy do klasických fotoaparátů, cartridge do tiskáren, baterie do hodin, mobilů, ovladačů či dalších elektronických zařízení apod. </a:t>
            </a:r>
          </a:p>
          <a:p>
            <a:pPr marL="1277938" lvl="3" indent="-344488">
              <a:spcBef>
                <a:spcPts val="0"/>
              </a:spcBef>
              <a:buSzPts val="3200"/>
            </a:pPr>
            <a:r>
              <a:rPr lang="cs-CZ" dirty="0"/>
              <a:t>Cena hlavního produktu je obvykle nízká. </a:t>
            </a:r>
          </a:p>
          <a:p>
            <a:pPr marL="1277938" lvl="3" indent="-344488">
              <a:spcBef>
                <a:spcPts val="0"/>
              </a:spcBef>
              <a:buSzPts val="3200"/>
            </a:pPr>
            <a:r>
              <a:rPr lang="cs-CZ" dirty="0"/>
              <a:t>U vázaných produktů je vysoká marže. </a:t>
            </a:r>
          </a:p>
          <a:p>
            <a:pPr marL="820738" lvl="2" indent="-344488">
              <a:spcBef>
                <a:spcPts val="0"/>
              </a:spcBef>
              <a:buSzPts val="3200"/>
            </a:pPr>
            <a:r>
              <a:rPr lang="cs-CZ" b="1" dirty="0"/>
              <a:t>Sada produktů</a:t>
            </a:r>
            <a:r>
              <a:rPr lang="cs-CZ" dirty="0"/>
              <a:t>, jejíž sestavení patří do oblasti podpory prodeje, obsahuje několik produktů za zvýhodněnou cenu. </a:t>
            </a:r>
          </a:p>
          <a:p>
            <a:pPr marL="1277938" lvl="3" indent="-344488">
              <a:spcBef>
                <a:spcPts val="0"/>
              </a:spcBef>
              <a:buSzPts val="3200"/>
            </a:pPr>
            <a:r>
              <a:rPr lang="cs-CZ" dirty="0"/>
              <a:t>Cena balíčku musí být pro zákazníka atraktivní, aby si jej koupil.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39162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BC12A3AB-9210-45FF-898F-49624A5F5260}"/>
              </a:ext>
            </a:extLst>
          </p:cNvPr>
          <p:cNvPicPr>
            <a:picLocks noChangeAspect="1"/>
          </p:cNvPicPr>
          <p:nvPr/>
        </p:nvPicPr>
        <p:blipFill rotWithShape="1">
          <a:blip r:embed="rId3"/>
          <a:srcRect l="10263" t="43333" r="63509" b="31123"/>
          <a:stretch/>
        </p:blipFill>
        <p:spPr>
          <a:xfrm>
            <a:off x="1507957" y="1958770"/>
            <a:ext cx="6562365" cy="3994484"/>
          </a:xfrm>
          <a:prstGeom prst="rect">
            <a:avLst/>
          </a:prstGeom>
        </p:spPr>
      </p:pic>
    </p:spTree>
    <p:extLst>
      <p:ext uri="{BB962C8B-B14F-4D97-AF65-F5344CB8AC3E}">
        <p14:creationId xmlns:p14="http://schemas.microsoft.com/office/powerpoint/2010/main" val="36941252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4B3B2044-4129-4956-92EA-248BC672ADCE}"/>
              </a:ext>
            </a:extLst>
          </p:cNvPr>
          <p:cNvPicPr>
            <a:picLocks noChangeAspect="1"/>
          </p:cNvPicPr>
          <p:nvPr/>
        </p:nvPicPr>
        <p:blipFill rotWithShape="1">
          <a:blip r:embed="rId3"/>
          <a:srcRect l="9649" t="27754" r="64211" b="39684"/>
          <a:stretch/>
        </p:blipFill>
        <p:spPr>
          <a:xfrm>
            <a:off x="1804737" y="1801632"/>
            <a:ext cx="5534526" cy="4308761"/>
          </a:xfrm>
          <a:prstGeom prst="rect">
            <a:avLst/>
          </a:prstGeom>
        </p:spPr>
      </p:pic>
    </p:spTree>
    <p:extLst>
      <p:ext uri="{BB962C8B-B14F-4D97-AF65-F5344CB8AC3E}">
        <p14:creationId xmlns:p14="http://schemas.microsoft.com/office/powerpoint/2010/main" val="9183668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je nejvýznamnější součástí firemní politiky v oblasti úhrad. </a:t>
            </a:r>
          </a:p>
          <a:p>
            <a:pPr marL="363538" lvl="1" indent="-344488">
              <a:spcBef>
                <a:spcPts val="0"/>
              </a:spcBef>
              <a:buSzPts val="3200"/>
              <a:buChar char="•"/>
            </a:pPr>
            <a:r>
              <a:rPr lang="cs-CZ" b="1" dirty="0"/>
              <a:t>Politika úhrad </a:t>
            </a:r>
            <a:r>
              <a:rPr lang="cs-CZ" dirty="0"/>
              <a:t>v sobě zahrnuje:</a:t>
            </a:r>
          </a:p>
          <a:p>
            <a:pPr marL="820738" lvl="2" indent="-344488">
              <a:spcBef>
                <a:spcPts val="0"/>
              </a:spcBef>
              <a:buSzPts val="3200"/>
            </a:pPr>
            <a:r>
              <a:rPr lang="cs-CZ" dirty="0"/>
              <a:t>Cenovou politiku;</a:t>
            </a:r>
          </a:p>
          <a:p>
            <a:pPr marL="820738" lvl="2" indent="-344488">
              <a:spcBef>
                <a:spcPts val="0"/>
              </a:spcBef>
              <a:buSzPts val="3200"/>
            </a:pPr>
            <a:r>
              <a:rPr lang="cs-CZ" dirty="0" err="1"/>
              <a:t>Rebatovou</a:t>
            </a:r>
            <a:r>
              <a:rPr lang="cs-CZ" dirty="0"/>
              <a:t> politiku;</a:t>
            </a:r>
          </a:p>
          <a:p>
            <a:pPr marL="820738" lvl="2" indent="-344488">
              <a:spcBef>
                <a:spcPts val="0"/>
              </a:spcBef>
              <a:buSzPts val="3200"/>
            </a:pPr>
            <a:r>
              <a:rPr lang="cs-CZ" dirty="0"/>
              <a:t>Politiku dodacích a platebních podmínek;</a:t>
            </a:r>
          </a:p>
          <a:p>
            <a:pPr marL="820738" lvl="2" indent="-344488">
              <a:spcBef>
                <a:spcPts val="0"/>
              </a:spcBef>
              <a:buSzPts val="3200"/>
            </a:pPr>
            <a:r>
              <a:rPr lang="cs-CZ" dirty="0"/>
              <a:t>Financování prodeje.</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2/30</a:t>
            </a:r>
            <a:endParaRPr sz="1200" b="1"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6DEE688-07CF-4F32-8C3E-890AF35B7FDB}"/>
              </a:ext>
            </a:extLst>
          </p:cNvPr>
          <p:cNvPicPr>
            <a:picLocks noChangeAspect="1"/>
          </p:cNvPicPr>
          <p:nvPr/>
        </p:nvPicPr>
        <p:blipFill rotWithShape="1">
          <a:blip r:embed="rId3"/>
          <a:srcRect l="9736" t="19575" r="64123" b="56948"/>
          <a:stretch/>
        </p:blipFill>
        <p:spPr>
          <a:xfrm>
            <a:off x="1360170" y="2153116"/>
            <a:ext cx="6423660" cy="3605793"/>
          </a:xfrm>
          <a:prstGeom prst="rect">
            <a:avLst/>
          </a:prstGeom>
        </p:spPr>
      </p:pic>
    </p:spTree>
    <p:extLst>
      <p:ext uri="{BB962C8B-B14F-4D97-AF65-F5344CB8AC3E}">
        <p14:creationId xmlns:p14="http://schemas.microsoft.com/office/powerpoint/2010/main" val="20598583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Matice 3x3 (strategie cena/kvalita)</a:t>
            </a:r>
          </a:p>
          <a:p>
            <a:pPr marL="820738" lvl="2" indent="-344488">
              <a:spcBef>
                <a:spcPts val="0"/>
              </a:spcBef>
              <a:buSzPts val="3200"/>
            </a:pPr>
            <a:r>
              <a:rPr lang="cs-CZ" dirty="0"/>
              <a:t>Uvedený přehled je nutno doplnit o strategii z hlediska vztahu cena/kvalita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A18C4915-8B70-4A8C-852A-64ACB25C1CCB}"/>
              </a:ext>
            </a:extLst>
          </p:cNvPr>
          <p:cNvPicPr>
            <a:picLocks noChangeAspect="1"/>
          </p:cNvPicPr>
          <p:nvPr/>
        </p:nvPicPr>
        <p:blipFill rotWithShape="1">
          <a:blip r:embed="rId3"/>
          <a:srcRect l="10176" t="39544" r="63421" b="50000"/>
          <a:stretch/>
        </p:blipFill>
        <p:spPr>
          <a:xfrm>
            <a:off x="1282667" y="2614863"/>
            <a:ext cx="6578665" cy="1628273"/>
          </a:xfrm>
          <a:prstGeom prst="rect">
            <a:avLst/>
          </a:prstGeom>
        </p:spPr>
      </p:pic>
    </p:spTree>
    <p:extLst>
      <p:ext uri="{BB962C8B-B14F-4D97-AF65-F5344CB8AC3E}">
        <p14:creationId xmlns:p14="http://schemas.microsoft.com/office/powerpoint/2010/main" val="31079352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fontScale="92500" lnSpcReduction="10000"/>
          </a:bodyPr>
          <a:lstStyle/>
          <a:p>
            <a:pPr marL="363538" lvl="1" indent="-344488">
              <a:spcBef>
                <a:spcPts val="0"/>
              </a:spcBef>
              <a:buSzPts val="3200"/>
              <a:buChar char="•"/>
            </a:pPr>
            <a:r>
              <a:rPr lang="cs-CZ" b="1" dirty="0"/>
              <a:t>Vypracování cenové strategie</a:t>
            </a:r>
          </a:p>
          <a:p>
            <a:pPr marL="820738" lvl="2" indent="-344488">
              <a:spcBef>
                <a:spcPts val="0"/>
              </a:spcBef>
              <a:buSzPts val="3200"/>
            </a:pPr>
            <a:r>
              <a:rPr lang="cs-CZ" dirty="0"/>
              <a:t>Vlastní vypracování cenové strategie závisí na získání odpovědí na následující druhy otázek: </a:t>
            </a:r>
          </a:p>
          <a:p>
            <a:pPr marL="1277938" lvl="3" indent="-344488">
              <a:spcBef>
                <a:spcPts val="0"/>
              </a:spcBef>
              <a:buSzPts val="3200"/>
            </a:pPr>
            <a:r>
              <a:rPr lang="cs-CZ" dirty="0"/>
              <a:t>Jaké ukazatele budou důležité při porovnávání produktů (technické parametry, kvalita, image, služby)?</a:t>
            </a:r>
          </a:p>
          <a:p>
            <a:pPr marL="1277938" lvl="3" indent="-344488">
              <a:spcBef>
                <a:spcPts val="0"/>
              </a:spcBef>
              <a:buSzPts val="3200"/>
            </a:pPr>
            <a:r>
              <a:rPr lang="cs-CZ" dirty="0"/>
              <a:t>Jakou cenu podnik zvolí ve vztahu ke konkurenci a proč? </a:t>
            </a:r>
          </a:p>
          <a:p>
            <a:pPr marL="1277938" lvl="3" indent="-344488">
              <a:spcBef>
                <a:spcPts val="0"/>
              </a:spcBef>
              <a:buSzPts val="3200"/>
            </a:pPr>
            <a:r>
              <a:rPr lang="cs-CZ" dirty="0"/>
              <a:t>Jaký bude vývoj ceny v souvislosti se životním cyklem produktu?</a:t>
            </a:r>
          </a:p>
          <a:p>
            <a:pPr marL="1277938" lvl="3" indent="-344488">
              <a:spcBef>
                <a:spcPts val="0"/>
              </a:spcBef>
              <a:buSzPts val="3200"/>
            </a:pPr>
            <a:r>
              <a:rPr lang="cs-CZ" dirty="0"/>
              <a:t>Jakou elasticitu cen bude podnik uplatňovat? </a:t>
            </a:r>
          </a:p>
          <a:p>
            <a:pPr marL="1277938" lvl="3" indent="-344488">
              <a:spcBef>
                <a:spcPts val="0"/>
              </a:spcBef>
              <a:buSzPts val="3200"/>
            </a:pPr>
            <a:r>
              <a:rPr lang="cs-CZ" dirty="0"/>
              <a:t>Jaké náklady nejvýrazněji ovlivňují produkt? </a:t>
            </a:r>
          </a:p>
          <a:p>
            <a:pPr marL="1277938" lvl="3" indent="-344488">
              <a:spcBef>
                <a:spcPts val="0"/>
              </a:spcBef>
              <a:buSzPts val="3200"/>
            </a:pPr>
            <a:r>
              <a:rPr lang="cs-CZ" dirty="0"/>
              <a:t>Jaké distribuční cesty volit z hlediska snížení nákladů? </a:t>
            </a:r>
          </a:p>
          <a:p>
            <a:pPr marL="1277938" lvl="3" indent="-344488">
              <a:spcBef>
                <a:spcPts val="0"/>
              </a:spcBef>
              <a:buSzPts val="3200"/>
            </a:pPr>
            <a:r>
              <a:rPr lang="cs-CZ" dirty="0"/>
              <a:t>Jaké distribuční cesty volit z hlediska dosažení zákazníka? </a:t>
            </a:r>
          </a:p>
          <a:p>
            <a:pPr marL="1277938" lvl="3" indent="-344488">
              <a:spcBef>
                <a:spcPts val="0"/>
              </a:spcBef>
              <a:buSzPts val="3200"/>
            </a:pPr>
            <a:r>
              <a:rPr lang="cs-CZ" dirty="0"/>
              <a:t>Které produkty jsou pro podnik rentabilní? </a:t>
            </a:r>
          </a:p>
          <a:p>
            <a:pPr marL="1277938" lvl="3" indent="-344488">
              <a:spcBef>
                <a:spcPts val="0"/>
              </a:spcBef>
              <a:buSzPts val="3200"/>
            </a:pPr>
            <a:r>
              <a:rPr lang="cs-CZ" dirty="0"/>
              <a:t>Které trhy jsou pro produkt výhodné? </a:t>
            </a:r>
          </a:p>
          <a:p>
            <a:pPr marL="1277938" lvl="3" indent="-344488">
              <a:spcBef>
                <a:spcPts val="0"/>
              </a:spcBef>
              <a:buSzPts val="3200"/>
            </a:pPr>
            <a:r>
              <a:rPr lang="cs-CZ" dirty="0"/>
              <a:t>Kdy je výhodné ceny snižovat nebo zvyšovat? </a:t>
            </a:r>
          </a:p>
          <a:p>
            <a:pPr marL="1277938" lvl="3" indent="-344488">
              <a:spcBef>
                <a:spcPts val="0"/>
              </a:spcBef>
              <a:buSzPts val="3200"/>
            </a:pPr>
            <a:r>
              <a:rPr lang="cs-CZ" dirty="0"/>
              <a:t>Jak postupovat v podmínkách inflace? </a:t>
            </a:r>
          </a:p>
          <a:p>
            <a:pPr marL="1277938" lvl="3" indent="-344488">
              <a:spcBef>
                <a:spcPts val="0"/>
              </a:spcBef>
              <a:buSzPts val="3200"/>
            </a:pPr>
            <a:r>
              <a:rPr lang="cs-CZ" dirty="0"/>
              <a:t>Komu poskytovat rabaty a slevy? </a:t>
            </a:r>
          </a:p>
          <a:p>
            <a:pPr marL="1277938" lvl="3" indent="-344488">
              <a:spcBef>
                <a:spcPts val="0"/>
              </a:spcBef>
              <a:buSzPts val="3200"/>
            </a:pPr>
            <a:r>
              <a:rPr lang="cs-CZ" dirty="0"/>
              <a:t>Jak odstupňovat výši rabatů a slev? </a:t>
            </a:r>
          </a:p>
          <a:p>
            <a:pPr marL="1277938" lvl="3" indent="-344488">
              <a:spcBef>
                <a:spcPts val="0"/>
              </a:spcBef>
              <a:buSzPts val="3200"/>
            </a:pPr>
            <a:r>
              <a:rPr lang="cs-CZ" dirty="0"/>
              <a:t>Jak započítávat dopravní náklady, případně další?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62964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Formy propagační tvorby cen</a:t>
            </a:r>
          </a:p>
          <a:p>
            <a:pPr marL="820738" lvl="2" indent="-344488">
              <a:spcBef>
                <a:spcPts val="0"/>
              </a:spcBef>
              <a:buSzPts val="3200"/>
            </a:pPr>
            <a:r>
              <a:rPr lang="cs-CZ" dirty="0"/>
              <a:t>Stanovení propagačních cen je často omezováno příslušnými zákony. </a:t>
            </a:r>
          </a:p>
          <a:p>
            <a:pPr marL="820738" lvl="2" indent="-344488">
              <a:spcBef>
                <a:spcPts val="0"/>
              </a:spcBef>
              <a:buSzPts val="3200"/>
            </a:pPr>
            <a:r>
              <a:rPr lang="cs-CZ" dirty="0"/>
              <a:t>Přesto lze mnohé z forem rozlišit i v praxi obchodních firem operujících na našem území.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134D2DD-50E1-4FD2-A1CA-EAA3A4CB9EC1}"/>
              </a:ext>
            </a:extLst>
          </p:cNvPr>
          <p:cNvPicPr>
            <a:picLocks noChangeAspect="1"/>
          </p:cNvPicPr>
          <p:nvPr/>
        </p:nvPicPr>
        <p:blipFill rotWithShape="1">
          <a:blip r:embed="rId3"/>
          <a:srcRect l="9561" t="26772" r="63860" b="50000"/>
          <a:stretch/>
        </p:blipFill>
        <p:spPr>
          <a:xfrm>
            <a:off x="1794712" y="3182382"/>
            <a:ext cx="5554575" cy="3033934"/>
          </a:xfrm>
          <a:prstGeom prst="rect">
            <a:avLst/>
          </a:prstGeom>
        </p:spPr>
      </p:pic>
    </p:spTree>
    <p:extLst>
      <p:ext uri="{BB962C8B-B14F-4D97-AF65-F5344CB8AC3E}">
        <p14:creationId xmlns:p14="http://schemas.microsoft.com/office/powerpoint/2010/main" val="106780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Diskriminační ceny</a:t>
            </a:r>
          </a:p>
          <a:p>
            <a:pPr marL="820738" lvl="2" indent="-344488">
              <a:spcBef>
                <a:spcPts val="0"/>
              </a:spcBef>
              <a:buSzPts val="3200"/>
            </a:pPr>
            <a:r>
              <a:rPr lang="cs-CZ" dirty="0"/>
              <a:t>Někdy se ceny stejného produktu liší. </a:t>
            </a:r>
          </a:p>
          <a:p>
            <a:pPr marL="820738" lvl="2" indent="-344488">
              <a:spcBef>
                <a:spcPts val="0"/>
              </a:spcBef>
              <a:buSzPts val="3200"/>
            </a:pPr>
            <a:r>
              <a:rPr lang="cs-CZ" dirty="0"/>
              <a:t>Často nepokrývají ani vzniklé náklady. </a:t>
            </a:r>
          </a:p>
          <a:p>
            <a:pPr marL="820738" lvl="2" indent="-344488">
              <a:spcBef>
                <a:spcPts val="0"/>
              </a:spcBef>
              <a:buSzPts val="3200"/>
            </a:pPr>
            <a:r>
              <a:rPr lang="cs-CZ" dirty="0"/>
              <a:t>Firmy touto tvorbou cen sledují určité předem stanovené cíle. </a:t>
            </a:r>
          </a:p>
          <a:p>
            <a:pPr marL="820738" lvl="2" indent="-344488">
              <a:spcBef>
                <a:spcPts val="0"/>
              </a:spcBef>
              <a:buSzPts val="3200"/>
            </a:pPr>
            <a:r>
              <a:rPr lang="cs-CZ" dirty="0"/>
              <a:t>Různé ceny pro stejný produkt se označují za ceny diskriminační.</a:t>
            </a:r>
            <a:endParaRPr lang="cs-CZ" b="1" dirty="0"/>
          </a:p>
          <a:p>
            <a:pPr marL="363538" lvl="1" indent="-344488">
              <a:spcBef>
                <a:spcPts val="0"/>
              </a:spcBef>
              <a:buSzPts val="3200"/>
              <a:buChar char="•"/>
            </a:pPr>
            <a:r>
              <a:rPr lang="cs-CZ" dirty="0"/>
              <a:t>Formy diskriminačních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5D117C21-E5DB-4649-8162-01DBF7B177F4}"/>
              </a:ext>
            </a:extLst>
          </p:cNvPr>
          <p:cNvPicPr>
            <a:picLocks noChangeAspect="1"/>
          </p:cNvPicPr>
          <p:nvPr/>
        </p:nvPicPr>
        <p:blipFill rotWithShape="1">
          <a:blip r:embed="rId3"/>
          <a:srcRect l="10351" t="25790" r="63509" b="62842"/>
          <a:stretch/>
        </p:blipFill>
        <p:spPr>
          <a:xfrm>
            <a:off x="1435767" y="4467724"/>
            <a:ext cx="5429757" cy="1475875"/>
          </a:xfrm>
          <a:prstGeom prst="rect">
            <a:avLst/>
          </a:prstGeom>
        </p:spPr>
      </p:pic>
    </p:spTree>
    <p:extLst>
      <p:ext uri="{BB962C8B-B14F-4D97-AF65-F5344CB8AC3E}">
        <p14:creationId xmlns:p14="http://schemas.microsoft.com/office/powerpoint/2010/main" val="3267642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dirty="0"/>
              <a:t>Samostatný okruh cenové politiky představují srážky, cenové slevy, rabaty a diskontní sazby, příplatky, přídavky, kontraktační podmínky (dodací a platební) aj. </a:t>
            </a:r>
          </a:p>
          <a:p>
            <a:pPr marL="820738" lvl="2" indent="-344488">
              <a:spcBef>
                <a:spcPts val="0"/>
              </a:spcBef>
              <a:buSzPts val="3200"/>
            </a:pPr>
            <a:r>
              <a:rPr lang="cs-CZ" dirty="0"/>
              <a:t>Jedná se o nástroje kondiční politiky, tj. o důležité motivační faktory spotřebitelské poptávky. </a:t>
            </a:r>
          </a:p>
          <a:p>
            <a:pPr marL="820738" lvl="2" indent="-344488">
              <a:spcBef>
                <a:spcPts val="0"/>
              </a:spcBef>
              <a:buSzPts val="3200"/>
            </a:pPr>
            <a:r>
              <a:rPr lang="cs-CZ" dirty="0"/>
              <a:t>Nejčastěji se rozlišují dvě taktiky cenových redukcí: </a:t>
            </a:r>
          </a:p>
          <a:p>
            <a:pPr marL="1277938" lvl="3" indent="-344488">
              <a:spcBef>
                <a:spcPts val="0"/>
              </a:spcBef>
              <a:buSzPts val="3200"/>
            </a:pPr>
            <a:r>
              <a:rPr lang="cs-CZ" dirty="0"/>
              <a:t>1. slevy, případně speciální nabídka; </a:t>
            </a:r>
          </a:p>
          <a:p>
            <a:pPr marL="1277938" lvl="3" indent="-344488">
              <a:spcBef>
                <a:spcPts val="0"/>
              </a:spcBef>
              <a:buSzPts val="3200"/>
            </a:pPr>
            <a:r>
              <a:rPr lang="cs-CZ" dirty="0"/>
              <a:t>2. diskontní ceny.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131521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dirty="0"/>
              <a:t>Jedná se o dočasné snížení cen, které je časově omezené. </a:t>
            </a:r>
          </a:p>
          <a:p>
            <a:pPr marL="1277938" lvl="3" indent="-344488">
              <a:spcBef>
                <a:spcPts val="0"/>
              </a:spcBef>
              <a:buSzPts val="3200"/>
            </a:pPr>
            <a:r>
              <a:rPr lang="cs-CZ" dirty="0"/>
              <a:t>Lidé věří, že produkt má vyšší hodnotu za nižší cenu nebo že jeho koupí ušetří na nákup jiného zboží. </a:t>
            </a:r>
          </a:p>
          <a:p>
            <a:pPr marL="1277938" lvl="3" indent="-344488">
              <a:spcBef>
                <a:spcPts val="0"/>
              </a:spcBef>
              <a:buSzPts val="3200"/>
            </a:pPr>
            <a:r>
              <a:rPr lang="cs-CZ" dirty="0"/>
              <a:t>Techniky slev a speciálních nabídek, ale i období a délka jejich trvání se liší podle zemí. </a:t>
            </a:r>
          </a:p>
          <a:p>
            <a:pPr marL="1277938" lvl="3" indent="-344488">
              <a:spcBef>
                <a:spcPts val="0"/>
              </a:spcBef>
              <a:buSzPts val="3200"/>
            </a:pPr>
            <a:r>
              <a:rPr lang="cs-CZ" b="1" dirty="0"/>
              <a:t>Pro prodejce </a:t>
            </a:r>
            <a:r>
              <a:rPr lang="cs-CZ" dirty="0"/>
              <a:t>znamenají příležitost prodat </a:t>
            </a:r>
            <a:r>
              <a:rPr lang="cs-CZ" dirty="0" err="1"/>
              <a:t>pomaluobrátkové</a:t>
            </a:r>
            <a:r>
              <a:rPr lang="cs-CZ" dirty="0"/>
              <a:t> zásoby, snížit zásoby a vytvořit prostor pro nové zboží, realizovat podnikatelskou filozofii: poskytnout určité skupině různé slevy, přilákat spotřebitele do prodejny snížením ceny některých položek zboží, často i za cenu stanovenou pod úroveň nákladů (technika ztrátových vůdců – </a:t>
            </a:r>
            <a:r>
              <a:rPr lang="cs-CZ" dirty="0" err="1"/>
              <a:t>loss</a:t>
            </a:r>
            <a:r>
              <a:rPr lang="cs-CZ" dirty="0"/>
              <a:t> </a:t>
            </a:r>
            <a:r>
              <a:rPr lang="cs-CZ" dirty="0" err="1"/>
              <a:t>leaders</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2582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b="1" dirty="0"/>
              <a:t>Sleva</a:t>
            </a:r>
            <a:r>
              <a:rPr lang="cs-CZ" dirty="0"/>
              <a:t> představuje redukci maloobchodní ceny. </a:t>
            </a:r>
          </a:p>
          <a:p>
            <a:pPr marL="1735138" lvl="4" indent="-344488">
              <a:spcBef>
                <a:spcPts val="0"/>
              </a:spcBef>
              <a:buSzPts val="3200"/>
            </a:pPr>
            <a:r>
              <a:rPr lang="cs-CZ" dirty="0"/>
              <a:t>Slevy mohou být korunové a procentní. </a:t>
            </a:r>
          </a:p>
          <a:p>
            <a:pPr marL="1735138" lvl="4" indent="-344488">
              <a:spcBef>
                <a:spcPts val="0"/>
              </a:spcBef>
              <a:buSzPts val="3200"/>
            </a:pPr>
            <a:r>
              <a:rPr lang="cs-CZ" dirty="0"/>
              <a:t>Mohou být poskytovány distribučním článkům nebo konečnému spotřebiteli. </a:t>
            </a:r>
          </a:p>
          <a:p>
            <a:pPr marL="1277938" lvl="3" indent="-344488">
              <a:spcBef>
                <a:spcPts val="0"/>
              </a:spcBef>
              <a:buSzPts val="3200"/>
            </a:pPr>
            <a:r>
              <a:rPr lang="cs-CZ" b="1" dirty="0"/>
              <a:t>Prémie</a:t>
            </a:r>
            <a:r>
              <a:rPr lang="cs-CZ" dirty="0"/>
              <a:t> je poskytována pravidelným zákazníkům, kteří v průběhu roku zakoupí zboží v předem stanovené výši. </a:t>
            </a:r>
          </a:p>
          <a:p>
            <a:pPr marL="1277938" lvl="3" indent="-344488">
              <a:spcBef>
                <a:spcPts val="0"/>
              </a:spcBef>
              <a:buSzPts val="3200"/>
            </a:pPr>
            <a:r>
              <a:rPr lang="cs-CZ" b="1" dirty="0"/>
              <a:t>Opakem poskytování cenových slev jsou cenové příplatky a přídavky. </a:t>
            </a:r>
          </a:p>
          <a:p>
            <a:pPr marL="1735138" lvl="4" indent="-344488">
              <a:spcBef>
                <a:spcPts val="0"/>
              </a:spcBef>
              <a:buSzPts val="3200"/>
            </a:pPr>
            <a:r>
              <a:rPr lang="cs-CZ" dirty="0"/>
              <a:t>Za cenový přídavek je považováno doplnění zboží věcnými hodnotami a službami, například poskytnutím dopravy, obalu atd. zdarma.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9798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Politika cenových příplatků </a:t>
            </a:r>
            <a:r>
              <a:rPr lang="cs-CZ" dirty="0"/>
              <a:t>se uplatňuje v následující případech: </a:t>
            </a:r>
          </a:p>
          <a:p>
            <a:pPr marL="1277938" lvl="3" indent="-344488">
              <a:spcBef>
                <a:spcPts val="0"/>
              </a:spcBef>
              <a:buSzPts val="3200"/>
            </a:pPr>
            <a:r>
              <a:rPr lang="cs-CZ" dirty="0"/>
              <a:t>Firma nedodává zboží malým zákazníkům. </a:t>
            </a:r>
          </a:p>
          <a:p>
            <a:pPr marL="1735138" lvl="4" indent="-344488">
              <a:spcBef>
                <a:spcPts val="0"/>
              </a:spcBef>
              <a:buSzPts val="3200"/>
            </a:pPr>
            <a:r>
              <a:rPr lang="cs-CZ" dirty="0"/>
              <a:t>V případě dodání malého množství musí zákazník zaplatit příplatek za dodání.</a:t>
            </a:r>
          </a:p>
          <a:p>
            <a:pPr marL="1277938" lvl="3" indent="-344488">
              <a:spcBef>
                <a:spcPts val="0"/>
              </a:spcBef>
              <a:buSzPts val="3200"/>
            </a:pPr>
            <a:r>
              <a:rPr lang="cs-CZ" dirty="0"/>
              <a:t>Zákazník platí příplatek za speciální zakázku, kterou podnik běžně nevyrábí.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87878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1932"/>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039660"/>
            <a:ext cx="8229600" cy="5298375"/>
          </a:xfrm>
          <a:prstGeom prst="rect">
            <a:avLst/>
          </a:prstGeom>
          <a:noFill/>
          <a:ln>
            <a:noFill/>
          </a:ln>
        </p:spPr>
        <p:txBody>
          <a:bodyPr spcFirstLastPara="1" wrap="square" lIns="91425" tIns="45700" rIns="91425" bIns="45700" anchor="t" anchorCtr="0">
            <a:normAutofit fontScale="92500" lnSpcReduction="20000"/>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Diskontní ceny</a:t>
            </a:r>
          </a:p>
          <a:p>
            <a:pPr marL="1277938" lvl="3" indent="-344488">
              <a:spcBef>
                <a:spcPts val="0"/>
              </a:spcBef>
              <a:buSzPts val="3200"/>
            </a:pPr>
            <a:r>
              <a:rPr lang="cs-CZ" dirty="0"/>
              <a:t>Diskontní cena obsahuje nižší marže obchodníků. </a:t>
            </a:r>
          </a:p>
          <a:p>
            <a:pPr marL="1277938" lvl="3" indent="-344488">
              <a:spcBef>
                <a:spcPts val="0"/>
              </a:spcBef>
              <a:buSzPts val="3200"/>
            </a:pPr>
            <a:r>
              <a:rPr lang="cs-CZ" dirty="0"/>
              <a:t>Diskontní ceny se používají v samoobslužných obchodech s malou asistencí poskytovanou personálem zákazníkům a u zboží, které se vystavuje na paletách, ale i v tzv. outlet centrech, obchodech se sportovním zbožím, elektronikou, knihami apod.</a:t>
            </a:r>
          </a:p>
          <a:p>
            <a:pPr marL="1277938" lvl="3" indent="-344488">
              <a:spcBef>
                <a:spcPts val="0"/>
              </a:spcBef>
              <a:buSzPts val="3200"/>
            </a:pPr>
            <a:r>
              <a:rPr lang="cs-CZ" dirty="0"/>
              <a:t>V poslední době se zákazníci stále častěji setkávají s cenovými redukcemi. </a:t>
            </a:r>
          </a:p>
          <a:p>
            <a:pPr marL="1277938" lvl="3" indent="-344488">
              <a:spcBef>
                <a:spcPts val="0"/>
              </a:spcBef>
              <a:buSzPts val="3200"/>
            </a:pPr>
            <a:r>
              <a:rPr lang="cs-CZ" dirty="0"/>
              <a:t>Je na firmách, aby pečlivě vyhodnotily ekonomickou účinnost redukcí. </a:t>
            </a:r>
          </a:p>
          <a:p>
            <a:pPr marL="1277938" lvl="3" indent="-344488">
              <a:spcBef>
                <a:spcPts val="0"/>
              </a:spcBef>
              <a:buSzPts val="3200"/>
            </a:pPr>
            <a:r>
              <a:rPr lang="cs-CZ" dirty="0"/>
              <a:t>Zvláště při poskytování služeb může docházet k degradaci poskytované služby. </a:t>
            </a:r>
          </a:p>
          <a:p>
            <a:pPr marL="1277938" lvl="3" indent="-344488">
              <a:spcBef>
                <a:spcPts val="0"/>
              </a:spcBef>
              <a:buSzPts val="3200"/>
            </a:pPr>
            <a:r>
              <a:rPr lang="cs-CZ" dirty="0"/>
              <a:t>Vhodnějším řešením je nabídka balíčku služeb (</a:t>
            </a:r>
            <a:r>
              <a:rPr lang="cs-CZ" dirty="0" err="1"/>
              <a:t>package</a:t>
            </a:r>
            <a:r>
              <a:rPr lang="cs-CZ" dirty="0"/>
              <a:t>) v komplexní ceně. </a:t>
            </a:r>
          </a:p>
          <a:p>
            <a:pPr marL="1277938" lvl="3" indent="-344488">
              <a:spcBef>
                <a:spcPts val="0"/>
              </a:spcBef>
              <a:buSzPts val="3200"/>
            </a:pPr>
            <a:r>
              <a:rPr lang="cs-CZ" dirty="0"/>
              <a:t>Cena tohoto balíčku bude pro zákazníka podstatně výhodnější, než kdyby si jednotlivé služby pořizoval zvlášť. </a:t>
            </a:r>
          </a:p>
          <a:p>
            <a:pPr marL="1277938" lvl="3" indent="-344488">
              <a:spcBef>
                <a:spcPts val="0"/>
              </a:spcBef>
              <a:buSzPts val="3200"/>
            </a:pPr>
            <a:r>
              <a:rPr lang="cs-CZ" dirty="0"/>
              <a:t>Pro firmy je důležité správně zvolit cenovou i obsahovou skladbu balíčku a vhodnou formou ho nabízet zákazníkům. </a:t>
            </a:r>
          </a:p>
          <a:p>
            <a:pPr marL="1277938" lvl="3" indent="-344488">
              <a:spcBef>
                <a:spcPts val="0"/>
              </a:spcBef>
              <a:buSzPts val="3200"/>
            </a:pPr>
            <a:r>
              <a:rPr lang="cs-CZ" dirty="0"/>
              <a:t>Na skladbě balíčku se může podílet, a v praxi se také na ní podílí, i samotný zákazník.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69383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ovlivňuje obrat a zisk firmy jako žádný přímý marketingový nástroj. </a:t>
            </a:r>
          </a:p>
          <a:p>
            <a:pPr marL="363538" lvl="1" indent="-344488">
              <a:spcBef>
                <a:spcPts val="0"/>
              </a:spcBef>
              <a:buSzPts val="3200"/>
              <a:buChar char="•"/>
            </a:pPr>
            <a:r>
              <a:rPr lang="cs-CZ" i="1" dirty="0"/>
              <a:t>Za cíle cenové politiky jsou považovány: </a:t>
            </a:r>
          </a:p>
          <a:p>
            <a:pPr marL="820738" lvl="2" indent="-344488">
              <a:spcBef>
                <a:spcPts val="0"/>
              </a:spcBef>
              <a:buSzPts val="3200"/>
            </a:pPr>
            <a:r>
              <a:rPr lang="cs-CZ" dirty="0"/>
              <a:t>návratnost investice; </a:t>
            </a:r>
          </a:p>
          <a:p>
            <a:pPr marL="820738" lvl="2" indent="-344488">
              <a:spcBef>
                <a:spcPts val="0"/>
              </a:spcBef>
              <a:buSzPts val="3200"/>
            </a:pPr>
            <a:r>
              <a:rPr lang="cs-CZ" dirty="0"/>
              <a:t>dosažení určitého podílu na trhu; </a:t>
            </a:r>
          </a:p>
          <a:p>
            <a:pPr marL="820738" lvl="2" indent="-344488">
              <a:spcBef>
                <a:spcPts val="0"/>
              </a:spcBef>
              <a:buSzPts val="3200"/>
            </a:pPr>
            <a:r>
              <a:rPr lang="cs-CZ" dirty="0"/>
              <a:t>dosažení určitého objemu tržeb; </a:t>
            </a:r>
          </a:p>
          <a:p>
            <a:pPr marL="820738" lvl="2" indent="-344488">
              <a:spcBef>
                <a:spcPts val="0"/>
              </a:spcBef>
              <a:buSzPts val="3200"/>
            </a:pPr>
            <a:r>
              <a:rPr lang="cs-CZ" dirty="0"/>
              <a:t>získání rychlého a nepřerušovaného hotovostního toku pomocí dočasného zvýšení tržeb; </a:t>
            </a:r>
          </a:p>
          <a:p>
            <a:pPr marL="820738" lvl="2" indent="-344488">
              <a:spcBef>
                <a:spcPts val="0"/>
              </a:spcBef>
              <a:buSzPts val="3200"/>
            </a:pPr>
            <a:r>
              <a:rPr lang="cs-CZ" dirty="0"/>
              <a:t>získání nových zákazníků; </a:t>
            </a:r>
          </a:p>
          <a:p>
            <a:pPr marL="820738" lvl="2" indent="-344488">
              <a:spcBef>
                <a:spcPts val="0"/>
              </a:spcBef>
              <a:buSzPts val="3200"/>
            </a:pPr>
            <a:r>
              <a:rPr lang="cs-CZ" dirty="0"/>
              <a:t>udržení si stávajících zákazníků.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67598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800" dirty="0">
                <a:solidFill>
                  <a:srgbClr val="C00000"/>
                </a:solidFill>
              </a:rPr>
              <a:t>DĚKUJI ZA POZORNOST</a:t>
            </a:r>
            <a:endParaRPr sz="4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Vstupy a výstupy cenové politiky firmy:</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8D2EB55F-3C73-43B9-B2E1-88A134356EF4}"/>
              </a:ext>
            </a:extLst>
          </p:cNvPr>
          <p:cNvPicPr>
            <a:picLocks noChangeAspect="1"/>
          </p:cNvPicPr>
          <p:nvPr/>
        </p:nvPicPr>
        <p:blipFill rotWithShape="1">
          <a:blip r:embed="rId3"/>
          <a:srcRect l="11579" t="40872" r="64123" b="40106"/>
          <a:stretch/>
        </p:blipFill>
        <p:spPr>
          <a:xfrm>
            <a:off x="1293962" y="2501525"/>
            <a:ext cx="6311285" cy="3088105"/>
          </a:xfrm>
          <a:prstGeom prst="rect">
            <a:avLst/>
          </a:prstGeom>
        </p:spPr>
      </p:pic>
    </p:spTree>
    <p:extLst>
      <p:ext uri="{BB962C8B-B14F-4D97-AF65-F5344CB8AC3E}">
        <p14:creationId xmlns:p14="http://schemas.microsoft.com/office/powerpoint/2010/main" val="572870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fontScale="92500"/>
          </a:bodyPr>
          <a:lstStyle/>
          <a:p>
            <a:pPr marL="363538" lvl="1" indent="-344488">
              <a:spcBef>
                <a:spcPts val="0"/>
              </a:spcBef>
              <a:buSzPts val="3200"/>
              <a:buChar char="•"/>
            </a:pPr>
            <a:r>
              <a:rPr lang="cs-CZ" b="1" dirty="0"/>
              <a:t>Cenová politika </a:t>
            </a:r>
            <a:r>
              <a:rPr lang="cs-CZ" dirty="0"/>
              <a:t>je součástí celkové marketingové a firemní strategie a jako taková je ovlivněna existující firemní kulturou a její integrální součástí – etikou.</a:t>
            </a:r>
          </a:p>
          <a:p>
            <a:pPr marL="363538" lvl="1" indent="-344488">
              <a:spcBef>
                <a:spcPts val="0"/>
              </a:spcBef>
              <a:buSzPts val="3200"/>
              <a:buChar char="•"/>
            </a:pPr>
            <a:r>
              <a:rPr lang="cs-CZ" dirty="0"/>
              <a:t>V rámci cenové politiky se hledají ve firmách odpovědi na následující otázky: </a:t>
            </a:r>
          </a:p>
          <a:p>
            <a:pPr marL="820738" lvl="2" indent="-344488">
              <a:spcBef>
                <a:spcPts val="0"/>
              </a:spcBef>
              <a:buSzPts val="3200"/>
            </a:pPr>
            <a:r>
              <a:rPr lang="cs-CZ" dirty="0"/>
              <a:t>Jakou stanovit úroveň cenové hladiny? </a:t>
            </a:r>
          </a:p>
          <a:p>
            <a:pPr marL="820738" lvl="2" indent="-344488">
              <a:spcBef>
                <a:spcPts val="0"/>
              </a:spcBef>
              <a:buSzPts val="3200"/>
            </a:pPr>
            <a:r>
              <a:rPr lang="cs-CZ" dirty="0"/>
              <a:t>Jak určit cenu nových výrobků?</a:t>
            </a:r>
          </a:p>
          <a:p>
            <a:pPr marL="820738" lvl="2" indent="-344488">
              <a:spcBef>
                <a:spcPts val="0"/>
              </a:spcBef>
              <a:buSzPts val="3200"/>
            </a:pPr>
            <a:r>
              <a:rPr lang="cs-CZ" dirty="0"/>
              <a:t>Jaké změny provádět u stávajícího výrobního programu? </a:t>
            </a:r>
          </a:p>
          <a:p>
            <a:pPr marL="820738" lvl="2" indent="-344488">
              <a:spcBef>
                <a:spcPts val="0"/>
              </a:spcBef>
              <a:buSzPts val="3200"/>
            </a:pPr>
            <a:r>
              <a:rPr lang="cs-CZ" dirty="0"/>
              <a:t>Jak vhodně diferencovat cenu výrobků podle tržních segmentů?</a:t>
            </a:r>
          </a:p>
          <a:p>
            <a:pPr marL="820738" lvl="2" indent="-344488">
              <a:spcBef>
                <a:spcPts val="0"/>
              </a:spcBef>
              <a:buSzPts val="3200"/>
            </a:pPr>
            <a:r>
              <a:rPr lang="cs-CZ" dirty="0"/>
              <a:t>Jaká je nejvhodnější cena pro úroveň výrobce, velkoobchodu, maloobchodu a zákazníka? </a:t>
            </a:r>
          </a:p>
          <a:p>
            <a:pPr marL="820738" lvl="2" indent="-344488">
              <a:spcBef>
                <a:spcPts val="0"/>
              </a:spcBef>
              <a:buSzPts val="3200"/>
            </a:pPr>
            <a:r>
              <a:rPr lang="cs-CZ" dirty="0"/>
              <a:t>Jak porovnat a objektivně hodnotit ceny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364680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Kdy se firmy obvykle zabývají cenovou politikou? </a:t>
            </a:r>
          </a:p>
          <a:p>
            <a:pPr marL="820738" lvl="2" indent="-344488">
              <a:spcBef>
                <a:spcPts val="0"/>
              </a:spcBef>
              <a:buSzPts val="3200"/>
            </a:pPr>
            <a:r>
              <a:rPr lang="cs-CZ" dirty="0"/>
              <a:t>Firmy se cenovou politikou zabývají: </a:t>
            </a:r>
          </a:p>
          <a:p>
            <a:pPr marL="1277938" lvl="3" indent="-344488">
              <a:spcBef>
                <a:spcPts val="0"/>
              </a:spcBef>
              <a:buSzPts val="3200"/>
            </a:pPr>
            <a:r>
              <a:rPr lang="cs-CZ" dirty="0"/>
              <a:t>při uvádění nového produktu na trh; </a:t>
            </a:r>
          </a:p>
          <a:p>
            <a:pPr marL="1277938" lvl="3" indent="-344488">
              <a:spcBef>
                <a:spcPts val="0"/>
              </a:spcBef>
              <a:buSzPts val="3200"/>
            </a:pPr>
            <a:r>
              <a:rPr lang="cs-CZ" dirty="0"/>
              <a:t>při změnách tržních podmínek; </a:t>
            </a:r>
          </a:p>
          <a:p>
            <a:pPr marL="1277938" lvl="3" indent="-344488">
              <a:spcBef>
                <a:spcPts val="0"/>
              </a:spcBef>
              <a:buSzPts val="3200"/>
            </a:pPr>
            <a:r>
              <a:rPr lang="cs-CZ" dirty="0"/>
              <a:t>při změně struktury nákladů firmy; </a:t>
            </a:r>
          </a:p>
          <a:p>
            <a:pPr marL="1277938" lvl="3" indent="-344488">
              <a:spcBef>
                <a:spcPts val="0"/>
              </a:spcBef>
              <a:buSzPts val="3200"/>
            </a:pPr>
            <a:r>
              <a:rPr lang="cs-CZ" dirty="0"/>
              <a:t>při zpracování dodavatelských nabídek.</a:t>
            </a:r>
          </a:p>
          <a:p>
            <a:pPr marL="363538" lvl="1" indent="-344488">
              <a:spcBef>
                <a:spcPts val="0"/>
              </a:spcBef>
              <a:buSzPts val="3200"/>
              <a:buChar char="•"/>
            </a:pPr>
            <a:r>
              <a:rPr lang="cs-CZ" dirty="0"/>
              <a:t>Cenová politika byla, je a vždy bude v zorném poli veřejnosti, neboť se dotýká svojí podstatou zákonných opatření, například protimonopolních zákonů, které přímo zakazují manipulaci s cenami.</a:t>
            </a:r>
            <a:endParaRPr lang="cs-CZ" b="1" dirty="0"/>
          </a:p>
          <a:p>
            <a:pPr marL="476250" lvl="2" indent="0">
              <a:spcBef>
                <a:spcPts val="0"/>
              </a:spcBef>
              <a:buSzPts val="32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1587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lnSpcReduction="10000"/>
          </a:bodyPr>
          <a:lstStyle/>
          <a:p>
            <a:pPr marL="363538" lvl="1" indent="-344488">
              <a:spcBef>
                <a:spcPts val="0"/>
              </a:spcBef>
              <a:buSzPts val="3200"/>
              <a:buChar char="•"/>
            </a:pPr>
            <a:r>
              <a:rPr lang="cs-CZ" dirty="0"/>
              <a:t>Některé firmy </a:t>
            </a:r>
            <a:r>
              <a:rPr lang="cs-CZ" b="1" dirty="0"/>
              <a:t>stanovují cenu </a:t>
            </a:r>
            <a:r>
              <a:rPr lang="cs-CZ" dirty="0"/>
              <a:t>tak, aby </a:t>
            </a:r>
            <a:r>
              <a:rPr lang="cs-CZ" b="1" dirty="0"/>
              <a:t>dosáhly</a:t>
            </a:r>
            <a:r>
              <a:rPr lang="cs-CZ" dirty="0"/>
              <a:t> </a:t>
            </a:r>
            <a:r>
              <a:rPr lang="cs-CZ" i="1" dirty="0"/>
              <a:t>maximalizace zisku, obratu, zajistily další existenci firmy, zachovaly si či změnily image, odrazily konkurenci, jiné ji stanovují s ohledem na zákazníky</a:t>
            </a:r>
            <a:r>
              <a:rPr lang="cs-CZ" dirty="0"/>
              <a:t>. </a:t>
            </a:r>
          </a:p>
          <a:p>
            <a:pPr marL="363538" lvl="1" indent="-344488">
              <a:spcBef>
                <a:spcPts val="0"/>
              </a:spcBef>
              <a:buSzPts val="3200"/>
              <a:buChar char="•"/>
            </a:pPr>
            <a:r>
              <a:rPr lang="cs-CZ" dirty="0"/>
              <a:t>Existuje </a:t>
            </a:r>
            <a:r>
              <a:rPr lang="cs-CZ" b="1" dirty="0"/>
              <a:t>mnoho strategií vedoucích k dosažení cílů v oblasti cenové politiky firem</a:t>
            </a:r>
            <a:r>
              <a:rPr lang="cs-CZ" dirty="0"/>
              <a:t>.</a:t>
            </a:r>
          </a:p>
          <a:p>
            <a:pPr marL="363538" lvl="1" indent="-344488">
              <a:spcBef>
                <a:spcPts val="0"/>
              </a:spcBef>
              <a:buSzPts val="3200"/>
              <a:buChar char="•"/>
            </a:pPr>
            <a:r>
              <a:rPr lang="cs-CZ" dirty="0"/>
              <a:t>Volba vhodné cenové strategie konkrétní firmy závisí nejen na jejím charakteru, na charakteru produktu, na použití distribučních cest, na velikosti stimulace, ale především na charakteru spotřebitelských segmentů, kterým je produkt určen.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2910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Vypracování cenové strategie je velmi komplikované. </a:t>
            </a:r>
          </a:p>
          <a:p>
            <a:pPr marL="363538" lvl="1" indent="-344488">
              <a:spcBef>
                <a:spcPts val="0"/>
              </a:spcBef>
              <a:buSzPts val="3200"/>
              <a:buChar char="•"/>
            </a:pPr>
            <a:r>
              <a:rPr lang="cs-CZ" dirty="0"/>
              <a:t>Někteří podnikatelé volí pasivní přístup a provádějí úpravy cen pouze v návaznosti na inflační vývoj. Jiní podnikatelé, a to především ti, kteří pochopili vliv změny cen na celkovou ekonomiku firmy, zaujímají aktivní přístup a manipulují s cenou. </a:t>
            </a:r>
          </a:p>
          <a:p>
            <a:pPr marL="363538" lvl="1" indent="-344488">
              <a:spcBef>
                <a:spcPts val="0"/>
              </a:spcBef>
              <a:buSzPts val="3200"/>
              <a:buChar char="•"/>
            </a:pPr>
            <a:r>
              <a:rPr lang="cs-CZ" dirty="0"/>
              <a:t>Při tvorbě cenové strategie je důležité získat mnoho údajů – informací, utřídit je, analyzovat a vhodně využít.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6287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Mezi nejdůležitější typy informací patří: </a:t>
            </a:r>
          </a:p>
          <a:p>
            <a:pPr marL="820738" lvl="2" indent="-344488">
              <a:spcBef>
                <a:spcPts val="0"/>
              </a:spcBef>
              <a:buSzPts val="3200"/>
            </a:pPr>
            <a:r>
              <a:rPr lang="cs-CZ" dirty="0"/>
              <a:t>povaha a rozsah spotřebitelské poptávky; </a:t>
            </a:r>
          </a:p>
          <a:p>
            <a:pPr marL="820738" lvl="2" indent="-344488">
              <a:spcBef>
                <a:spcPts val="0"/>
              </a:spcBef>
              <a:buSzPts val="3200"/>
            </a:pPr>
            <a:r>
              <a:rPr lang="cs-CZ" dirty="0"/>
              <a:t>rozbor konkurence; </a:t>
            </a:r>
          </a:p>
          <a:p>
            <a:pPr marL="820738" lvl="2" indent="-344488">
              <a:spcBef>
                <a:spcPts val="0"/>
              </a:spcBef>
              <a:buSzPts val="3200"/>
            </a:pPr>
            <a:r>
              <a:rPr lang="cs-CZ" dirty="0"/>
              <a:t>znalost vlastních marketingových cílů; </a:t>
            </a:r>
          </a:p>
          <a:p>
            <a:pPr marL="820738" lvl="2" indent="-344488">
              <a:spcBef>
                <a:spcPts val="0"/>
              </a:spcBef>
              <a:buSzPts val="3200"/>
            </a:pPr>
            <a:r>
              <a:rPr lang="cs-CZ" dirty="0"/>
              <a:t>náklady na výrobu a odbyt.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14029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1763</Words>
  <Application>Microsoft Office PowerPoint</Application>
  <PresentationFormat>Předvádění na obrazovce (4:3)</PresentationFormat>
  <Paragraphs>202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Office Theme</vt:lpstr>
      <vt:lpstr> Cenová strategie a  cenová politika podniku  YNKC_10_12</vt:lpstr>
      <vt:lpstr>Cenová politika</vt:lpstr>
      <vt:lpstr>Cenová politika</vt:lpstr>
      <vt:lpstr>Cenová politika</vt:lpstr>
      <vt:lpstr>Cenová politika</vt:lpstr>
      <vt:lpstr>Cenová politika</vt:lpstr>
      <vt:lpstr>Postup při tvorbě cenové strategie</vt:lpstr>
      <vt:lpstr>Postup při tvorbě cenové strategie</vt:lpstr>
      <vt:lpstr>Postup při tvorbě cenové strategie</vt:lpstr>
      <vt:lpstr>Postup při tvorbě cenové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Škrabal Jaroslav</cp:lastModifiedBy>
  <cp:revision>101</cp:revision>
  <dcterms:modified xsi:type="dcterms:W3CDTF">2025-02-06T09:01:07Z</dcterms:modified>
</cp:coreProperties>
</file>