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76" r:id="rId6"/>
    <p:sldId id="528" r:id="rId7"/>
    <p:sldId id="606" r:id="rId8"/>
    <p:sldId id="588" r:id="rId9"/>
    <p:sldId id="590" r:id="rId10"/>
    <p:sldId id="589" r:id="rId11"/>
    <p:sldId id="600" r:id="rId12"/>
    <p:sldId id="601" r:id="rId13"/>
    <p:sldId id="602" r:id="rId14"/>
    <p:sldId id="603" r:id="rId15"/>
    <p:sldId id="604" r:id="rId16"/>
    <p:sldId id="605" r:id="rId17"/>
    <p:sldId id="607" r:id="rId18"/>
    <p:sldId id="608" r:id="rId19"/>
    <p:sldId id="609" r:id="rId20"/>
    <p:sldId id="527" r:id="rId21"/>
    <p:sldId id="273" r:id="rId22"/>
    <p:sldId id="587" r:id="rId23"/>
    <p:sldId id="274" r:id="rId24"/>
    <p:sldId id="610" r:id="rId25"/>
    <p:sldId id="611" r:id="rId26"/>
    <p:sldId id="596" r:id="rId27"/>
    <p:sldId id="593" r:id="rId28"/>
    <p:sldId id="591" r:id="rId29"/>
    <p:sldId id="592" r:id="rId30"/>
    <p:sldId id="594" r:id="rId31"/>
    <p:sldId id="595" r:id="rId32"/>
    <p:sldId id="534" r:id="rId33"/>
    <p:sldId id="452" r:id="rId34"/>
    <p:sldId id="585" r:id="rId35"/>
    <p:sldId id="257" r:id="rId36"/>
    <p:sldId id="586" r:id="rId37"/>
    <p:sldId id="549" r:id="rId38"/>
    <p:sldId id="598" r:id="rId39"/>
    <p:sldId id="599" r:id="rId40"/>
    <p:sldId id="579" r:id="rId41"/>
    <p:sldId id="597" r:id="rId42"/>
    <p:sldId id="612" r:id="rId43"/>
    <p:sldId id="615" r:id="rId44"/>
    <p:sldId id="613"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CF1F28"/>
    <a:srgbClr val="004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3996" autoAdjust="0"/>
  </p:normalViewPr>
  <p:slideViewPr>
    <p:cSldViewPr snapToGrid="0" showGuides="1">
      <p:cViewPr varScale="1">
        <p:scale>
          <a:sx n="77" d="100"/>
          <a:sy n="77" d="100"/>
        </p:scale>
        <p:origin x="51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6D557-97CD-4DBA-A2D3-06EBF74CE32D}"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ACEA-0E58-48F9-95B3-41BD13C667D2}" type="slidenum">
              <a:rPr lang="en-GB" smtClean="0"/>
              <a:t>‹#›</a:t>
            </a:fld>
            <a:endParaRPr lang="en-GB"/>
          </a:p>
        </p:txBody>
      </p:sp>
    </p:spTree>
    <p:extLst>
      <p:ext uri="{BB962C8B-B14F-4D97-AF65-F5344CB8AC3E}">
        <p14:creationId xmlns:p14="http://schemas.microsoft.com/office/powerpoint/2010/main" val="81427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a:t>
            </a:fld>
            <a:endParaRPr lang="cs-CZ"/>
          </a:p>
        </p:txBody>
      </p:sp>
    </p:spTree>
    <p:extLst>
      <p:ext uri="{BB962C8B-B14F-4D97-AF65-F5344CB8AC3E}">
        <p14:creationId xmlns:p14="http://schemas.microsoft.com/office/powerpoint/2010/main" val="313476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5CC3-D45C-E4BB-498D-4545CA6FD9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A4EB81A-574F-7443-F507-B4462C6173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E4209D2-9EB0-0797-4912-0FECF8C0DF60}"/>
              </a:ext>
            </a:extLst>
          </p:cNvPr>
          <p:cNvSpPr>
            <a:spLocks noGrp="1"/>
          </p:cNvSpPr>
          <p:nvPr>
            <p:ph type="body" idx="1"/>
          </p:nvPr>
        </p:nvSpPr>
        <p:spPr/>
        <p:txBody>
          <a:bodyPr/>
          <a:lstStyle/>
          <a:p>
            <a:r>
              <a:rPr lang="cs-CZ" dirty="0"/>
              <a:t>V</a:t>
            </a:r>
            <a:r>
              <a:rPr lang="en-GB" dirty="0" err="1"/>
              <a:t>ztah</a:t>
            </a:r>
            <a:r>
              <a:rPr lang="en-GB" dirty="0"/>
              <a:t> </a:t>
            </a:r>
            <a:r>
              <a:rPr lang="en-GB" dirty="0" err="1"/>
              <a:t>mezi</a:t>
            </a:r>
            <a:r>
              <a:rPr lang="en-GB" dirty="0"/>
              <a:t> </a:t>
            </a:r>
            <a:r>
              <a:rPr lang="en-GB" b="1" dirty="0" err="1"/>
              <a:t>sklonem</a:t>
            </a:r>
            <a:r>
              <a:rPr lang="en-GB" dirty="0"/>
              <a:t> a </a:t>
            </a:r>
            <a:r>
              <a:rPr lang="en-GB" b="1" dirty="0" err="1"/>
              <a:t>směrnicí</a:t>
            </a:r>
            <a:r>
              <a:rPr lang="en-GB" b="1" dirty="0"/>
              <a:t> </a:t>
            </a:r>
            <a:r>
              <a:rPr lang="en-GB" b="1" dirty="0" err="1"/>
              <a:t>přímky</a:t>
            </a:r>
            <a:r>
              <a:rPr lang="en-GB" dirty="0"/>
              <a:t> </a:t>
            </a:r>
            <a:r>
              <a:rPr lang="en-GB" dirty="0" err="1"/>
              <a:t>přímý</a:t>
            </a:r>
            <a:r>
              <a:rPr lang="en-GB" dirty="0"/>
              <a:t>, </a:t>
            </a:r>
            <a:r>
              <a:rPr lang="en-GB" dirty="0" err="1"/>
              <a:t>protože</a:t>
            </a:r>
            <a:r>
              <a:rPr lang="en-GB" dirty="0"/>
              <a:t> oba </a:t>
            </a:r>
            <a:r>
              <a:rPr lang="en-GB" dirty="0" err="1"/>
              <a:t>pojmy</a:t>
            </a:r>
            <a:r>
              <a:rPr lang="en-GB" dirty="0"/>
              <a:t> </a:t>
            </a:r>
            <a:r>
              <a:rPr lang="en-GB" dirty="0" err="1"/>
              <a:t>popisují</a:t>
            </a:r>
            <a:r>
              <a:rPr lang="en-GB" dirty="0"/>
              <a:t> </a:t>
            </a:r>
            <a:r>
              <a:rPr lang="en-GB" dirty="0" err="1"/>
              <a:t>totéž</a:t>
            </a:r>
            <a:r>
              <a:rPr lang="en-GB" dirty="0"/>
              <a:t>.</a:t>
            </a:r>
          </a:p>
          <a:p>
            <a:pPr>
              <a:buFont typeface="Arial" panose="020B0604020202020204" pitchFamily="34" charset="0"/>
              <a:buChar char="•"/>
            </a:pPr>
            <a:r>
              <a:rPr lang="en-GB" b="1" dirty="0" err="1"/>
              <a:t>Směrnice</a:t>
            </a:r>
            <a:r>
              <a:rPr lang="en-GB" dirty="0"/>
              <a:t> je </a:t>
            </a:r>
            <a:r>
              <a:rPr lang="en-GB" dirty="0" err="1"/>
              <a:t>hodnota</a:t>
            </a:r>
            <a:r>
              <a:rPr lang="en-GB" dirty="0"/>
              <a:t>, </a:t>
            </a:r>
            <a:r>
              <a:rPr lang="en-GB" dirty="0" err="1"/>
              <a:t>která</a:t>
            </a:r>
            <a:r>
              <a:rPr lang="en-GB" dirty="0"/>
              <a:t> </a:t>
            </a:r>
            <a:r>
              <a:rPr lang="en-GB" dirty="0" err="1"/>
              <a:t>vyjadřuje</a:t>
            </a:r>
            <a:r>
              <a:rPr lang="en-GB" dirty="0"/>
              <a:t> </a:t>
            </a:r>
            <a:r>
              <a:rPr lang="en-GB" dirty="0" err="1"/>
              <a:t>sklon</a:t>
            </a:r>
            <a:r>
              <a:rPr lang="en-GB" dirty="0"/>
              <a:t> </a:t>
            </a:r>
            <a:r>
              <a:rPr lang="en-GB" dirty="0" err="1"/>
              <a:t>přímky</a:t>
            </a:r>
            <a:r>
              <a:rPr lang="en-GB" dirty="0"/>
              <a:t> </a:t>
            </a:r>
            <a:r>
              <a:rPr lang="en-GB" dirty="0" err="1"/>
              <a:t>vůči</a:t>
            </a:r>
            <a:r>
              <a:rPr lang="en-GB" dirty="0"/>
              <a:t> </a:t>
            </a:r>
            <a:r>
              <a:rPr lang="en-GB" dirty="0" err="1"/>
              <a:t>ose</a:t>
            </a:r>
            <a:r>
              <a:rPr lang="en-GB" dirty="0"/>
              <a:t> x.</a:t>
            </a:r>
          </a:p>
          <a:p>
            <a:pPr>
              <a:buFont typeface="Arial" panose="020B0604020202020204" pitchFamily="34" charset="0"/>
              <a:buChar char="•"/>
            </a:pPr>
            <a:r>
              <a:rPr lang="en-GB" b="1" dirty="0" err="1"/>
              <a:t>Sklon</a:t>
            </a:r>
            <a:r>
              <a:rPr lang="en-GB" dirty="0"/>
              <a:t> je </a:t>
            </a:r>
            <a:r>
              <a:rPr lang="en-GB" dirty="0" err="1"/>
              <a:t>geometrická</a:t>
            </a:r>
            <a:r>
              <a:rPr lang="en-GB" dirty="0"/>
              <a:t> </a:t>
            </a:r>
            <a:r>
              <a:rPr lang="en-GB" dirty="0" err="1"/>
              <a:t>interpretace</a:t>
            </a:r>
            <a:r>
              <a:rPr lang="en-GB" dirty="0"/>
              <a:t> </a:t>
            </a:r>
            <a:r>
              <a:rPr lang="en-GB" dirty="0" err="1"/>
              <a:t>této</a:t>
            </a:r>
            <a:r>
              <a:rPr lang="en-GB" dirty="0"/>
              <a:t> </a:t>
            </a:r>
            <a:r>
              <a:rPr lang="en-GB" dirty="0" err="1"/>
              <a:t>hodnoty</a:t>
            </a:r>
            <a:r>
              <a:rPr lang="en-GB" dirty="0"/>
              <a:t> – jak </a:t>
            </a:r>
            <a:r>
              <a:rPr lang="en-GB" dirty="0" err="1"/>
              <a:t>strmě</a:t>
            </a:r>
            <a:r>
              <a:rPr lang="en-GB" dirty="0"/>
              <a:t> </a:t>
            </a:r>
            <a:r>
              <a:rPr lang="en-GB" dirty="0" err="1"/>
              <a:t>přímka</a:t>
            </a:r>
            <a:r>
              <a:rPr lang="en-GB" dirty="0"/>
              <a:t> </a:t>
            </a:r>
            <a:r>
              <a:rPr lang="en-GB" dirty="0" err="1"/>
              <a:t>stoupá</a:t>
            </a:r>
            <a:r>
              <a:rPr lang="en-GB" dirty="0"/>
              <a:t> </a:t>
            </a:r>
            <a:r>
              <a:rPr lang="en-GB" dirty="0" err="1"/>
              <a:t>nebo</a:t>
            </a:r>
            <a:r>
              <a:rPr lang="en-GB" dirty="0"/>
              <a:t> </a:t>
            </a:r>
            <a:r>
              <a:rPr lang="en-GB" dirty="0" err="1"/>
              <a:t>klesá</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noProof="0" dirty="0"/>
              <a:t>Čím větší je absolutní hodnota směrnice, tím strmější je přímka.</a:t>
            </a:r>
          </a:p>
          <a:p>
            <a:endParaRPr lang="cs-CZ" dirty="0"/>
          </a:p>
        </p:txBody>
      </p:sp>
      <p:sp>
        <p:nvSpPr>
          <p:cNvPr id="4" name="Zástupný symbol pro zápatí 3">
            <a:extLst>
              <a:ext uri="{FF2B5EF4-FFF2-40B4-BE49-F238E27FC236}">
                <a16:creationId xmlns:a16="http://schemas.microsoft.com/office/drawing/2014/main" id="{B65DEEF4-CFC5-2E63-411B-05A4C25EC8B0}"/>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52F8D5DE-4BC2-D0F5-4CD5-C73B7DE49EB8}"/>
              </a:ext>
            </a:extLst>
          </p:cNvPr>
          <p:cNvSpPr>
            <a:spLocks noGrp="1"/>
          </p:cNvSpPr>
          <p:nvPr>
            <p:ph type="sldNum" sz="quarter" idx="5"/>
          </p:nvPr>
        </p:nvSpPr>
        <p:spPr/>
        <p:txBody>
          <a:bodyPr/>
          <a:lstStyle/>
          <a:p>
            <a:fld id="{74477E90-4C3A-1A40-BB34-28A95E688A19}" type="slidenum">
              <a:rPr lang="cs-CZ" smtClean="0"/>
              <a:t>12</a:t>
            </a:fld>
            <a:endParaRPr lang="cs-CZ"/>
          </a:p>
        </p:txBody>
      </p:sp>
    </p:spTree>
    <p:extLst>
      <p:ext uri="{BB962C8B-B14F-4D97-AF65-F5344CB8AC3E}">
        <p14:creationId xmlns:p14="http://schemas.microsoft.com/office/powerpoint/2010/main" val="208525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BB5F-E031-F551-C811-B78C31A48D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67FE70D-B7BE-B399-C12E-A2CC30C3C4E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4E6F66A-865C-FCBB-D593-074247EB93FA}"/>
              </a:ext>
            </a:extLst>
          </p:cNvPr>
          <p:cNvSpPr>
            <a:spLocks noGrp="1"/>
          </p:cNvSpPr>
          <p:nvPr>
            <p:ph type="body" idx="1"/>
          </p:nvPr>
        </p:nvSpPr>
        <p:spPr/>
        <p:txBody>
          <a:bodyPr/>
          <a:lstStyle/>
          <a:p>
            <a:r>
              <a:rPr lang="cs-CZ" sz="1200" b="1" noProof="0" dirty="0">
                <a:solidFill>
                  <a:schemeClr val="tx1"/>
                </a:solidFill>
              </a:rPr>
              <a:t>Často je třeba vyjádřit nejen směrnici či sklon křivky v bodě, ale i její směrnici, resp. sklon mezi dvěma body. V tomto případě narýsujeme spojnici těchto bodů. Směrnice této spojnice je průměrnou směrnicí křivky mezi dvěma body. </a:t>
            </a:r>
            <a:endParaRPr lang="cs-CZ" dirty="0"/>
          </a:p>
        </p:txBody>
      </p:sp>
      <p:sp>
        <p:nvSpPr>
          <p:cNvPr id="4" name="Zástupný symbol pro zápatí 3">
            <a:extLst>
              <a:ext uri="{FF2B5EF4-FFF2-40B4-BE49-F238E27FC236}">
                <a16:creationId xmlns:a16="http://schemas.microsoft.com/office/drawing/2014/main" id="{AA1FE8C4-A3F1-DCC2-62C0-A48F6CF35B91}"/>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96923A01-EA25-3280-C837-DAF2ED97CEEA}"/>
              </a:ext>
            </a:extLst>
          </p:cNvPr>
          <p:cNvSpPr>
            <a:spLocks noGrp="1"/>
          </p:cNvSpPr>
          <p:nvPr>
            <p:ph type="sldNum" sz="quarter" idx="5"/>
          </p:nvPr>
        </p:nvSpPr>
        <p:spPr/>
        <p:txBody>
          <a:bodyPr/>
          <a:lstStyle/>
          <a:p>
            <a:fld id="{74477E90-4C3A-1A40-BB34-28A95E688A19}" type="slidenum">
              <a:rPr lang="cs-CZ" smtClean="0"/>
              <a:t>13</a:t>
            </a:fld>
            <a:endParaRPr lang="cs-CZ"/>
          </a:p>
        </p:txBody>
      </p:sp>
    </p:spTree>
    <p:extLst>
      <p:ext uri="{BB962C8B-B14F-4D97-AF65-F5344CB8AC3E}">
        <p14:creationId xmlns:p14="http://schemas.microsoft.com/office/powerpoint/2010/main" val="249304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C5809-136E-1EB8-2BFB-522185D564C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157304C-6624-D16B-7C5E-5757ED32F0B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4882195-B0C0-F099-CE8A-C9B84B1366E8}"/>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D5A4B814-CAC8-9DA8-5083-E3F63B06FE06}"/>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59755051-4C4B-ADB1-7411-52BAACB9C213}"/>
              </a:ext>
            </a:extLst>
          </p:cNvPr>
          <p:cNvSpPr>
            <a:spLocks noGrp="1"/>
          </p:cNvSpPr>
          <p:nvPr>
            <p:ph type="sldNum" sz="quarter" idx="5"/>
          </p:nvPr>
        </p:nvSpPr>
        <p:spPr/>
        <p:txBody>
          <a:bodyPr/>
          <a:lstStyle/>
          <a:p>
            <a:fld id="{74477E90-4C3A-1A40-BB34-28A95E688A19}" type="slidenum">
              <a:rPr lang="cs-CZ" smtClean="0"/>
              <a:t>14</a:t>
            </a:fld>
            <a:endParaRPr lang="cs-CZ"/>
          </a:p>
        </p:txBody>
      </p:sp>
    </p:spTree>
    <p:extLst>
      <p:ext uri="{BB962C8B-B14F-4D97-AF65-F5344CB8AC3E}">
        <p14:creationId xmlns:p14="http://schemas.microsoft.com/office/powerpoint/2010/main" val="31236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5C192-8E71-A78D-02A3-479D74143FF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1B5CE2-71BF-D122-710F-B0536600DAD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909FC3-4DAD-7F83-CD4F-3A60FDE009CC}"/>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468FDE51-109F-F6BC-E169-07FFDA8D09A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079DE43-33A0-26F4-08B0-9AF79D73FDF1}"/>
              </a:ext>
            </a:extLst>
          </p:cNvPr>
          <p:cNvSpPr>
            <a:spLocks noGrp="1"/>
          </p:cNvSpPr>
          <p:nvPr>
            <p:ph type="sldNum" sz="quarter" idx="5"/>
          </p:nvPr>
        </p:nvSpPr>
        <p:spPr/>
        <p:txBody>
          <a:bodyPr/>
          <a:lstStyle/>
          <a:p>
            <a:fld id="{74477E90-4C3A-1A40-BB34-28A95E688A19}" type="slidenum">
              <a:rPr lang="cs-CZ" smtClean="0"/>
              <a:t>15</a:t>
            </a:fld>
            <a:endParaRPr lang="cs-CZ"/>
          </a:p>
        </p:txBody>
      </p:sp>
    </p:spTree>
    <p:extLst>
      <p:ext uri="{BB962C8B-B14F-4D97-AF65-F5344CB8AC3E}">
        <p14:creationId xmlns:p14="http://schemas.microsoft.com/office/powerpoint/2010/main" val="356219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268F7-2FD9-954C-8196-DB57600E5A5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7BC5D85-EF41-3D27-D432-BA6E2E63C1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DE78915-6F4C-4D3D-4AB2-7CFA600D3C91}"/>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F6AB410A-FEBD-89C5-957D-BDF251102D30}"/>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802AF97D-F945-9FEB-3D5D-FC336C754039}"/>
              </a:ext>
            </a:extLst>
          </p:cNvPr>
          <p:cNvSpPr>
            <a:spLocks noGrp="1"/>
          </p:cNvSpPr>
          <p:nvPr>
            <p:ph type="sldNum" sz="quarter" idx="5"/>
          </p:nvPr>
        </p:nvSpPr>
        <p:spPr/>
        <p:txBody>
          <a:bodyPr/>
          <a:lstStyle/>
          <a:p>
            <a:fld id="{74477E90-4C3A-1A40-BB34-28A95E688A19}" type="slidenum">
              <a:rPr lang="cs-CZ" smtClean="0"/>
              <a:t>16</a:t>
            </a:fld>
            <a:endParaRPr lang="cs-CZ"/>
          </a:p>
        </p:txBody>
      </p:sp>
    </p:spTree>
    <p:extLst>
      <p:ext uri="{BB962C8B-B14F-4D97-AF65-F5344CB8AC3E}">
        <p14:creationId xmlns:p14="http://schemas.microsoft.com/office/powerpoint/2010/main" val="112134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a typeface="Times New Roman" panose="02020603050405020304" pitchFamily="18" charset="0"/>
              </a:rPr>
              <a:t>The PRESSURES put on ECOSYSTEMS by HUMAN ACTIVITIES: the cause of REDUCED ECOSYSTEM HEALTH</a:t>
            </a:r>
            <a:r>
              <a:rPr lang="cs-CZ" sz="1200" b="1" dirty="0">
                <a:solidFill>
                  <a:schemeClr val="tx1"/>
                </a:solidFill>
                <a:ea typeface="Times New Roman" panose="02020603050405020304" pitchFamily="18" charset="0"/>
              </a:rPr>
              <a:t>:</a:t>
            </a:r>
            <a:r>
              <a:rPr lang="en-US" sz="1200" b="1" dirty="0">
                <a:solidFill>
                  <a:schemeClr val="tx1"/>
                </a:solidFill>
                <a:ea typeface="Times New Roman" panose="02020603050405020304" pitchFamily="18" charset="0"/>
              </a:rPr>
              <a:t>  reflected in DEGRADED SERVICE FLOWS;  The RESPONSES of ECOSYSTEMS to these PRESSURES</a:t>
            </a:r>
            <a:r>
              <a:rPr lang="cs-CZ" sz="1200" b="1" dirty="0">
                <a:solidFill>
                  <a:schemeClr val="tx1"/>
                </a:solidFill>
                <a:ea typeface="Times New Roman" panose="02020603050405020304" pitchFamily="18" charset="0"/>
              </a:rPr>
              <a:t>.</a:t>
            </a:r>
            <a:endParaRPr lang="en-US" sz="1200" b="1" dirty="0">
              <a:solidFill>
                <a:schemeClr val="tx1"/>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17</a:t>
            </a:fld>
            <a:endParaRPr lang="cs-CZ"/>
          </a:p>
        </p:txBody>
      </p:sp>
    </p:spTree>
    <p:extLst>
      <p:ext uri="{BB962C8B-B14F-4D97-AF65-F5344CB8AC3E}">
        <p14:creationId xmlns:p14="http://schemas.microsoft.com/office/powerpoint/2010/main" val="416397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7BA69-21E7-CDE7-E93B-67DB4D3F443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87B3A0A-8171-D0CD-45BA-8788B9EA610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5BCE5BB-4020-3554-0545-907A1C6595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3EB322D2-7BC1-B447-0BCE-5701EFD651DC}"/>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BEE3BC9A-F44A-A594-217C-B285C5D76A9C}"/>
              </a:ext>
            </a:extLst>
          </p:cNvPr>
          <p:cNvSpPr>
            <a:spLocks noGrp="1"/>
          </p:cNvSpPr>
          <p:nvPr>
            <p:ph type="sldNum" sz="quarter" idx="5"/>
          </p:nvPr>
        </p:nvSpPr>
        <p:spPr/>
        <p:txBody>
          <a:bodyPr/>
          <a:lstStyle/>
          <a:p>
            <a:fld id="{74477E90-4C3A-1A40-BB34-28A95E688A19}" type="slidenum">
              <a:rPr lang="cs-CZ" smtClean="0"/>
              <a:t>19</a:t>
            </a:fld>
            <a:endParaRPr lang="cs-CZ"/>
          </a:p>
        </p:txBody>
      </p:sp>
    </p:spTree>
    <p:extLst>
      <p:ext uri="{BB962C8B-B14F-4D97-AF65-F5344CB8AC3E}">
        <p14:creationId xmlns:p14="http://schemas.microsoft.com/office/powerpoint/2010/main" val="350155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9D82-1CCF-E332-5B00-B050AA78196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ACE4AB6-EE56-7414-6C2B-84E2C0C1C6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B42F35B-9297-8ED7-C5B2-8EC2429917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64C2B335-5575-0BFF-7A39-82DAF2F1DD7F}"/>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513EBB66-DA9C-4AD4-E41F-01FB2FFE7415}"/>
              </a:ext>
            </a:extLst>
          </p:cNvPr>
          <p:cNvSpPr>
            <a:spLocks noGrp="1"/>
          </p:cNvSpPr>
          <p:nvPr>
            <p:ph type="sldNum" sz="quarter" idx="5"/>
          </p:nvPr>
        </p:nvSpPr>
        <p:spPr/>
        <p:txBody>
          <a:bodyPr/>
          <a:lstStyle/>
          <a:p>
            <a:fld id="{74477E90-4C3A-1A40-BB34-28A95E688A19}" type="slidenum">
              <a:rPr lang="cs-CZ" smtClean="0"/>
              <a:t>23</a:t>
            </a:fld>
            <a:endParaRPr lang="cs-CZ"/>
          </a:p>
        </p:txBody>
      </p:sp>
    </p:spTree>
    <p:extLst>
      <p:ext uri="{BB962C8B-B14F-4D97-AF65-F5344CB8AC3E}">
        <p14:creationId xmlns:p14="http://schemas.microsoft.com/office/powerpoint/2010/main" val="4184873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EC79-1DAD-6672-4E25-9A92445958E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A07E95D-7A22-55EA-BB13-04935AB4FA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B218D2-AB96-787A-2F93-78608DD750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853CB263-0C1A-C18A-538B-D4E90EA7C8D1}"/>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D06C2B45-F24B-ABC4-030A-18078F4DA53E}"/>
              </a:ext>
            </a:extLst>
          </p:cNvPr>
          <p:cNvSpPr>
            <a:spLocks noGrp="1"/>
          </p:cNvSpPr>
          <p:nvPr>
            <p:ph type="sldNum" sz="quarter" idx="5"/>
          </p:nvPr>
        </p:nvSpPr>
        <p:spPr/>
        <p:txBody>
          <a:bodyPr/>
          <a:lstStyle/>
          <a:p>
            <a:fld id="{74477E90-4C3A-1A40-BB34-28A95E688A19}" type="slidenum">
              <a:rPr lang="cs-CZ" smtClean="0"/>
              <a:t>24</a:t>
            </a:fld>
            <a:endParaRPr lang="cs-CZ"/>
          </a:p>
        </p:txBody>
      </p:sp>
    </p:spTree>
    <p:extLst>
      <p:ext uri="{BB962C8B-B14F-4D97-AF65-F5344CB8AC3E}">
        <p14:creationId xmlns:p14="http://schemas.microsoft.com/office/powerpoint/2010/main" val="1310154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A7D6-122A-3300-67BB-CBA6638FC31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CD45E9B-1E72-3245-9D6D-1480FDE09D3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5595BB6-7CB3-0E20-D372-35000360CD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1F6CE2AD-01F0-AD8F-17D6-F4D5843C36E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35A52445-35CE-67F7-8427-684B51B8440C}"/>
              </a:ext>
            </a:extLst>
          </p:cNvPr>
          <p:cNvSpPr>
            <a:spLocks noGrp="1"/>
          </p:cNvSpPr>
          <p:nvPr>
            <p:ph type="sldNum" sz="quarter" idx="5"/>
          </p:nvPr>
        </p:nvSpPr>
        <p:spPr/>
        <p:txBody>
          <a:bodyPr/>
          <a:lstStyle/>
          <a:p>
            <a:fld id="{74477E90-4C3A-1A40-BB34-28A95E688A19}" type="slidenum">
              <a:rPr lang="cs-CZ" smtClean="0"/>
              <a:t>25</a:t>
            </a:fld>
            <a:endParaRPr lang="cs-CZ"/>
          </a:p>
        </p:txBody>
      </p:sp>
    </p:spTree>
    <p:extLst>
      <p:ext uri="{BB962C8B-B14F-4D97-AF65-F5344CB8AC3E}">
        <p14:creationId xmlns:p14="http://schemas.microsoft.com/office/powerpoint/2010/main" val="189590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5314-9014-84CA-1A52-CD83A0CA6E0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58C1F22-F8F5-9916-22DC-A291C34264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EB75E2-5A32-13E0-BE5C-399A0A5F82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F0CD6F4C-440D-2598-B8B0-3757653C4814}"/>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8C362E70-32D0-97B5-ED53-A90DC3EC65D0}"/>
              </a:ext>
            </a:extLst>
          </p:cNvPr>
          <p:cNvSpPr>
            <a:spLocks noGrp="1"/>
          </p:cNvSpPr>
          <p:nvPr>
            <p:ph type="sldNum" sz="quarter" idx="5"/>
          </p:nvPr>
        </p:nvSpPr>
        <p:spPr/>
        <p:txBody>
          <a:bodyPr/>
          <a:lstStyle/>
          <a:p>
            <a:fld id="{74477E90-4C3A-1A40-BB34-28A95E688A19}" type="slidenum">
              <a:rPr lang="cs-CZ" smtClean="0"/>
              <a:t>4</a:t>
            </a:fld>
            <a:endParaRPr lang="cs-CZ"/>
          </a:p>
        </p:txBody>
      </p:sp>
    </p:spTree>
    <p:extLst>
      <p:ext uri="{BB962C8B-B14F-4D97-AF65-F5344CB8AC3E}">
        <p14:creationId xmlns:p14="http://schemas.microsoft.com/office/powerpoint/2010/main" val="147795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71-B55F-9A6E-58BD-F23AB77FBB9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BAD26A7-D599-4B02-9DE8-2C4614087F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E3D889-BEBC-0358-7987-16FC6DD9A2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3694F47D-162B-497A-8396-920545080FC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98A683F-C138-660E-3199-AAC32A3A9F13}"/>
              </a:ext>
            </a:extLst>
          </p:cNvPr>
          <p:cNvSpPr>
            <a:spLocks noGrp="1"/>
          </p:cNvSpPr>
          <p:nvPr>
            <p:ph type="sldNum" sz="quarter" idx="5"/>
          </p:nvPr>
        </p:nvSpPr>
        <p:spPr/>
        <p:txBody>
          <a:bodyPr/>
          <a:lstStyle/>
          <a:p>
            <a:fld id="{74477E90-4C3A-1A40-BB34-28A95E688A19}" type="slidenum">
              <a:rPr lang="cs-CZ" smtClean="0"/>
              <a:t>26</a:t>
            </a:fld>
            <a:endParaRPr lang="cs-CZ"/>
          </a:p>
        </p:txBody>
      </p:sp>
    </p:spTree>
    <p:extLst>
      <p:ext uri="{BB962C8B-B14F-4D97-AF65-F5344CB8AC3E}">
        <p14:creationId xmlns:p14="http://schemas.microsoft.com/office/powerpoint/2010/main" val="47362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8F88D-A457-F9AC-F1F1-688BBCDE1AA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C53017D-847B-FF7D-FABA-3E3ED566118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4D65989-C0A6-494B-A4E5-BDC9572B2A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110D6A8F-47C6-86EC-2451-C27C114CB807}"/>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258DD3FC-F775-0F47-EA3A-1E0045331B08}"/>
              </a:ext>
            </a:extLst>
          </p:cNvPr>
          <p:cNvSpPr>
            <a:spLocks noGrp="1"/>
          </p:cNvSpPr>
          <p:nvPr>
            <p:ph type="sldNum" sz="quarter" idx="5"/>
          </p:nvPr>
        </p:nvSpPr>
        <p:spPr/>
        <p:txBody>
          <a:bodyPr/>
          <a:lstStyle/>
          <a:p>
            <a:fld id="{74477E90-4C3A-1A40-BB34-28A95E688A19}" type="slidenum">
              <a:rPr lang="cs-CZ" smtClean="0"/>
              <a:t>27</a:t>
            </a:fld>
            <a:endParaRPr lang="cs-CZ"/>
          </a:p>
        </p:txBody>
      </p:sp>
    </p:spTree>
    <p:extLst>
      <p:ext uri="{BB962C8B-B14F-4D97-AF65-F5344CB8AC3E}">
        <p14:creationId xmlns:p14="http://schemas.microsoft.com/office/powerpoint/2010/main" val="41243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D7D1B-7E35-57E7-022C-B6B33A2BC6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EF4F4D-B577-1E11-6BBC-F2FD73B1A7F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2D30104-0098-2E37-ED7D-4B50A1B514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a:extLst>
              <a:ext uri="{FF2B5EF4-FFF2-40B4-BE49-F238E27FC236}">
                <a16:creationId xmlns:a16="http://schemas.microsoft.com/office/drawing/2014/main" id="{6E2C1058-5CED-827C-E3E0-93CFCB8EA361}"/>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CBE493E-A83E-8F5A-2325-2E9482B2A708}"/>
              </a:ext>
            </a:extLst>
          </p:cNvPr>
          <p:cNvSpPr>
            <a:spLocks noGrp="1"/>
          </p:cNvSpPr>
          <p:nvPr>
            <p:ph type="sldNum" sz="quarter" idx="5"/>
          </p:nvPr>
        </p:nvSpPr>
        <p:spPr/>
        <p:txBody>
          <a:bodyPr/>
          <a:lstStyle/>
          <a:p>
            <a:fld id="{74477E90-4C3A-1A40-BB34-28A95E688A19}" type="slidenum">
              <a:rPr lang="cs-CZ" smtClean="0"/>
              <a:t>28</a:t>
            </a:fld>
            <a:endParaRPr lang="cs-CZ"/>
          </a:p>
        </p:txBody>
      </p:sp>
    </p:spTree>
    <p:extLst>
      <p:ext uri="{BB962C8B-B14F-4D97-AF65-F5344CB8AC3E}">
        <p14:creationId xmlns:p14="http://schemas.microsoft.com/office/powerpoint/2010/main" val="3114837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The terms </a:t>
            </a:r>
            <a:r>
              <a:rPr lang="en-GB" sz="1200" i="1" kern="1200" dirty="0">
                <a:solidFill>
                  <a:schemeClr val="tx1"/>
                </a:solidFill>
                <a:effectLst/>
                <a:latin typeface="+mn-lt"/>
                <a:ea typeface="+mn-ea"/>
                <a:cs typeface="+mn-cs"/>
              </a:rPr>
              <a:t>sustainability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sustainable development</a:t>
            </a:r>
            <a:r>
              <a:rPr lang="en-GB" sz="1200" kern="1200" dirty="0">
                <a:solidFill>
                  <a:schemeClr val="tx1"/>
                </a:solidFill>
                <a:effectLst/>
                <a:latin typeface="+mn-lt"/>
                <a:ea typeface="+mn-ea"/>
                <a:cs typeface="+mn-cs"/>
              </a:rPr>
              <a:t> are often used interchangeably (especially in public debates) (Norton, 2005),. However, many scholars, such as  </a:t>
            </a:r>
            <a:r>
              <a:rPr lang="en-GB" sz="1200" kern="1200" dirty="0" err="1">
                <a:solidFill>
                  <a:schemeClr val="tx1"/>
                </a:solidFill>
                <a:effectLst/>
                <a:latin typeface="+mn-lt"/>
                <a:ea typeface="+mn-ea"/>
                <a:cs typeface="+mn-cs"/>
              </a:rPr>
              <a:t>Axelsson</a:t>
            </a:r>
            <a:r>
              <a:rPr lang="en-GB" sz="1200" kern="1200" dirty="0">
                <a:solidFill>
                  <a:schemeClr val="tx1"/>
                </a:solidFill>
                <a:effectLst/>
                <a:latin typeface="+mn-lt"/>
                <a:ea typeface="+mn-ea"/>
                <a:cs typeface="+mn-cs"/>
              </a:rPr>
              <a:t> et al. (2011), emphasised that the two terms have different meanings. According to some scholars, the issue of what sustainability means is much more complex currently (Kidd 1992, Lee 1993, Clark 2002). According to several of them, this term includes ecological integrity, biodiversity conservation or ecological sustainability (Parotta et al. 2006; Ramakrishnan 2001). Ultimately, this is linked to the potential of an exploited ecosystem to subsist over time (</a:t>
            </a:r>
            <a:r>
              <a:rPr lang="en-GB" sz="1200" kern="1200" dirty="0" err="1">
                <a:solidFill>
                  <a:schemeClr val="tx1"/>
                </a:solidFill>
                <a:effectLst/>
                <a:latin typeface="+mn-lt"/>
                <a:ea typeface="+mn-ea"/>
                <a:cs typeface="+mn-cs"/>
              </a:rPr>
              <a:t>Reboratti</a:t>
            </a:r>
            <a:r>
              <a:rPr lang="en-GB" sz="1200" kern="1200" dirty="0">
                <a:solidFill>
                  <a:schemeClr val="tx1"/>
                </a:solidFill>
                <a:effectLst/>
                <a:latin typeface="+mn-lt"/>
                <a:ea typeface="+mn-ea"/>
                <a:cs typeface="+mn-cs"/>
              </a:rPr>
              <a:t> 1999), and continue to provide goods and values for humans. According to Sartori et al. (2014), sustainability is a process and mechanism to achieve the intended SD. However, SD is about the societal process of moving toward collective economic, ecological and socio-cultural goals by multiple stakeholders (actors) with different powers at multiple levels of decision-making (WCED 1987; Baker 2006; Strange and Bayley 2008). A shift from government to governance</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(Pierre 2000, Peters 2000), which requires collaboration between societal sectors at different administrative levels (Ostrom 1990), is crucial to this process. The importance of the institutional aspects, and, more generally, of the institutional pillar of SD, results from the facts described above. Both concepts can also be understood as social learning and steering processes, both involving management and governance mechanisms (Lee, 1993). SD is also understood as a collaborative learning process, i.e. social learning (Keen et al., 2005) in the local to global community (Daniels and Walker, 2001; Pretty, 2003; </a:t>
            </a:r>
            <a:r>
              <a:rPr lang="en-GB" sz="1200" kern="1200" dirty="0" err="1">
                <a:solidFill>
                  <a:schemeClr val="tx1"/>
                </a:solidFill>
                <a:effectLst/>
                <a:latin typeface="+mn-lt"/>
                <a:ea typeface="+mn-ea"/>
                <a:cs typeface="+mn-cs"/>
              </a:rPr>
              <a:t>Wals</a:t>
            </a:r>
            <a:r>
              <a:rPr lang="en-GB" sz="1200" kern="1200" dirty="0">
                <a:solidFill>
                  <a:schemeClr val="tx1"/>
                </a:solidFill>
                <a:effectLst/>
                <a:latin typeface="+mn-lt"/>
                <a:ea typeface="+mn-ea"/>
                <a:cs typeface="+mn-cs"/>
              </a:rPr>
              <a:t>, 2009) with the aim of </a:t>
            </a:r>
            <a:r>
              <a:rPr lang="en-GB" sz="1200" kern="1200" dirty="0" err="1">
                <a:solidFill>
                  <a:schemeClr val="tx1"/>
                </a:solidFill>
                <a:effectLst/>
                <a:latin typeface="+mn-lt"/>
                <a:ea typeface="+mn-ea"/>
                <a:cs typeface="+mn-cs"/>
              </a:rPr>
              <a:t>buiding</a:t>
            </a:r>
            <a:r>
              <a:rPr lang="en-GB" sz="1200" kern="1200" dirty="0">
                <a:solidFill>
                  <a:schemeClr val="tx1"/>
                </a:solidFill>
                <a:effectLst/>
                <a:latin typeface="+mn-lt"/>
                <a:ea typeface="+mn-ea"/>
                <a:cs typeface="+mn-cs"/>
              </a:rPr>
              <a:t> social capital and capacity to address sustainability issues (Woolcock 1998). The concept of sustainability is conceptual (Ekins et al., 2003) and hence often misunderstood. SD is multidimensional in scope (Slimane, 2012) and an integrated concept (Sartori et al., 2014). It is based on the principles of sustainability (</a:t>
            </a:r>
            <a:r>
              <a:rPr lang="en-GB" sz="1200" kern="1200" dirty="0" err="1">
                <a:solidFill>
                  <a:schemeClr val="tx1"/>
                </a:solidFill>
                <a:effectLst/>
                <a:latin typeface="+mn-lt"/>
                <a:ea typeface="+mn-ea"/>
                <a:cs typeface="+mn-cs"/>
              </a:rPr>
              <a:t>Dovers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Handmer</a:t>
            </a:r>
            <a:r>
              <a:rPr lang="en-GB" sz="1200" kern="1200" dirty="0">
                <a:solidFill>
                  <a:schemeClr val="tx1"/>
                </a:solidFill>
                <a:effectLst/>
                <a:latin typeface="+mn-lt"/>
                <a:ea typeface="+mn-ea"/>
                <a:cs typeface="+mn-cs"/>
              </a:rPr>
              <a:t>, 1992). The concept of SD is aimed at finding a balance between preserving the ecosystem and meeting human needs </a:t>
            </a:r>
            <a:r>
              <a:rPr lang="cs-CZ"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Olawumi</a:t>
            </a:r>
            <a:r>
              <a:rPr lang="en-GB" sz="1200" kern="1200" dirty="0">
                <a:solidFill>
                  <a:schemeClr val="tx1"/>
                </a:solidFill>
                <a:effectLst/>
                <a:latin typeface="+mn-lt"/>
                <a:ea typeface="+mn-ea"/>
                <a:cs typeface="+mn-cs"/>
              </a:rPr>
              <a:t> et al., 2018).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from the summary of descriptions of the concept of SD, it can be concluded that it is one of the most challenging policy concepts developed </a:t>
            </a:r>
            <a:r>
              <a:rPr lang="cs-CZ" sz="1200" kern="1200" dirty="0">
                <a:solidFill>
                  <a:schemeClr val="tx1"/>
                </a:solidFill>
                <a:effectLst/>
                <a:latin typeface="+mn-lt"/>
                <a:ea typeface="+mn-ea"/>
                <a:cs typeface="+mn-cs"/>
              </a:rPr>
              <a:t>(Turner, 1992). </a:t>
            </a:r>
            <a:r>
              <a:rPr lang="en-GB" sz="1200" kern="1200" dirty="0">
                <a:solidFill>
                  <a:schemeClr val="tx1"/>
                </a:solidFill>
                <a:effectLst/>
                <a:latin typeface="+mn-lt"/>
                <a:ea typeface="+mn-ea"/>
                <a:cs typeface="+mn-cs"/>
              </a:rPr>
              <a:t>Its core objective is to provide to everybody everywhere and at any time the opportunity to have a dignified life in his respective society (a kind of ethical directive) (</a:t>
            </a:r>
            <a:r>
              <a:rPr lang="en-GB" sz="1200" kern="1200" dirty="0" err="1">
                <a:solidFill>
                  <a:schemeClr val="tx1"/>
                </a:solidFill>
                <a:effectLst/>
                <a:latin typeface="+mn-lt"/>
                <a:ea typeface="+mn-ea"/>
                <a:cs typeface="+mn-cs"/>
              </a:rPr>
              <a:t>Omann</a:t>
            </a:r>
            <a:r>
              <a:rPr lang="en-GB" sz="1200" kern="1200" dirty="0">
                <a:solidFill>
                  <a:schemeClr val="tx1"/>
                </a:solidFill>
                <a:effectLst/>
                <a:latin typeface="+mn-lt"/>
                <a:ea typeface="+mn-ea"/>
                <a:cs typeface="+mn-cs"/>
              </a:rPr>
              <a:t> and Spangenberg, 2002). This demand for a high quality of life is assumed to include a decent standard of living, social cohesion, full participation and a healthy environment (WCED, 1987).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several scholars have described the relationships between the concepts of sustainability and SD differently, the first approach considered in this work is based on the necessity of that development (process of change) which is sustainable in order to achieve a desired state of sustainability. However, the final state of sustainability reached is not a static point, but is changeable and always evolving and developing if the path of SD is achieved. The meaning of the term sustainability in relation to SD as a </a:t>
            </a:r>
            <a:r>
              <a:rPr lang="en-GB" sz="1200" i="1" kern="1200" dirty="0">
                <a:solidFill>
                  <a:schemeClr val="tx1"/>
                </a:solidFill>
                <a:effectLst/>
                <a:latin typeface="+mn-lt"/>
                <a:ea typeface="+mn-ea"/>
                <a:cs typeface="+mn-cs"/>
              </a:rPr>
              <a:t>sustained yield</a:t>
            </a:r>
            <a:r>
              <a:rPr lang="en-GB" sz="1200" kern="1200" dirty="0">
                <a:solidFill>
                  <a:schemeClr val="tx1"/>
                </a:solidFill>
                <a:effectLst/>
                <a:latin typeface="+mn-lt"/>
                <a:ea typeface="+mn-ea"/>
                <a:cs typeface="+mn-cs"/>
              </a:rPr>
              <a:t>,  as well as the views of different scholars dealing with this term in relation to SD are considered. Taking all this knowledge into account, the term sustainability is analysed more deeply from the point of view of its relationships with SD. The second approach to understanding sustainability in relation to SD applied in this work is based on several concepts of sustainability defined by particular criteria. In accordance with this approach, SD can be explained in relation to the criteria of very weak, weak, strong and very strong sustainability concepts and, furthermore, several particular types of sustainability form parts of one or several dimensions of SD. These especially include economic, social, environmental, ecological, human and institutional sustainability. Although the first four types can be mainly associated with particular dimensions of SD, taking into account their interconnections and interdependence, the last two go beyond all the pillars of SD. Moreover, it should also be included in the first approach outlined above. Human sustainability, wellbeing, and quality of life should be understood as the main aims of SD, as well as strategies and policies in this area.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47BB"/>
                </a:solidFill>
                <a:ea typeface="Times New Roman" panose="02020603050405020304" pitchFamily="18" charset="0"/>
              </a:rPr>
              <a:t>Politická vize společnosti s primárním cílem </a:t>
            </a:r>
            <a:r>
              <a:rPr lang="cs-CZ" sz="1200" b="1" dirty="0">
                <a:solidFill>
                  <a:srgbClr val="00A499"/>
                </a:solidFill>
                <a:ea typeface="Times New Roman" panose="02020603050405020304" pitchFamily="18" charset="0"/>
              </a:rPr>
              <a:t>zabránit vyčerpání přírodních zdrojů</a:t>
            </a:r>
            <a:r>
              <a:rPr lang="cs-CZ" sz="1200" b="1" dirty="0">
                <a:solidFill>
                  <a:srgbClr val="0047BB"/>
                </a:solidFill>
                <a:ea typeface="Times New Roman" panose="02020603050405020304" pitchFamily="18" charset="0"/>
              </a:rPr>
              <a:t>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r>
              <a:rPr lang="cs-CZ" sz="1200" b="1" dirty="0">
                <a:solidFill>
                  <a:srgbClr val="00A499"/>
                </a:solidFill>
                <a:ea typeface="Times New Roman" panose="02020603050405020304" pitchFamily="18" charset="0"/>
              </a:rPr>
              <a:t>komplexnější význam </a:t>
            </a:r>
            <a:r>
              <a:rPr lang="cs-CZ" sz="1200" b="1" dirty="0">
                <a:solidFill>
                  <a:srgbClr val="0047BB"/>
                </a:solidFill>
                <a:ea typeface="Times New Roman" panose="02020603050405020304" pitchFamily="18" charset="0"/>
              </a:rPr>
              <a:t>(</a:t>
            </a:r>
            <a:r>
              <a:rPr lang="cs-CZ" sz="1200" b="1" dirty="0" err="1">
                <a:solidFill>
                  <a:srgbClr val="0047BB"/>
                </a:solidFill>
                <a:ea typeface="Times New Roman" panose="02020603050405020304" pitchFamily="18" charset="0"/>
              </a:rPr>
              <a:t>Clark</a:t>
            </a:r>
            <a:r>
              <a:rPr lang="cs-CZ" sz="1200" b="1" dirty="0">
                <a:solidFill>
                  <a:srgbClr val="0047BB"/>
                </a:solidFill>
                <a:ea typeface="Times New Roman" panose="02020603050405020304" pitchFamily="18" charset="0"/>
              </a:rPr>
              <a:t>, 2002); </a:t>
            </a:r>
          </a:p>
          <a:p>
            <a:endParaRPr lang="cs-CZ" sz="1200" b="1" dirty="0">
              <a:solidFill>
                <a:srgbClr val="0047BB"/>
              </a:solidFill>
              <a:ea typeface="Times New Roman" panose="02020603050405020304" pitchFamily="18" charset="0"/>
            </a:endParaRPr>
          </a:p>
          <a:p>
            <a:r>
              <a:rPr lang="en-US" sz="1200" b="1" dirty="0">
                <a:solidFill>
                  <a:srgbClr val="0047BB"/>
                </a:solidFill>
                <a:ea typeface="Times New Roman" panose="02020603050405020304" pitchFamily="18" charset="0"/>
              </a:rPr>
              <a:t>Allen (1980) defined SD as development that is likely to achieve lasting satisfaction of human needs and improvement of the quality of human life. </a:t>
            </a:r>
            <a:endParaRPr lang="cs-CZ" sz="1200" b="1" dirty="0">
              <a:solidFill>
                <a:srgbClr val="0047BB"/>
              </a:solidFill>
              <a:ea typeface="Times New Roman" panose="02020603050405020304" pitchFamily="18" charset="0"/>
            </a:endParaRPr>
          </a:p>
          <a:p>
            <a:endParaRPr lang="cs-CZ" sz="1200" b="1" dirty="0">
              <a:solidFill>
                <a:srgbClr val="0047BB"/>
              </a:solidFill>
              <a:ea typeface="Times New Roman" panose="02020603050405020304" pitchFamily="18" charset="0"/>
            </a:endParaRPr>
          </a:p>
          <a:p>
            <a:r>
              <a:rPr lang="cs-CZ" sz="1200" b="1" dirty="0">
                <a:solidFill>
                  <a:srgbClr val="0047BB"/>
                </a:solidFill>
                <a:ea typeface="Times New Roman" panose="02020603050405020304" pitchFamily="18" charset="0"/>
              </a:rPr>
              <a:t>Nabyly významu na národní a globální úrovni v důsledku výzev a rizik, kterým lidstvo čelí v oblastech jako: rozvoj venkova, zachování životního prostředí (ŽP), energie, změna klimatu, blahobyt lidí, atd. (</a:t>
            </a:r>
            <a:r>
              <a:rPr lang="cs-CZ" sz="1200" b="1" dirty="0" err="1">
                <a:solidFill>
                  <a:srgbClr val="0047BB"/>
                </a:solidFill>
                <a:ea typeface="Times New Roman" panose="02020603050405020304" pitchFamily="18" charset="0"/>
              </a:rPr>
              <a:t>Axelsson</a:t>
            </a:r>
            <a:r>
              <a:rPr lang="cs-CZ" sz="1200" b="1" dirty="0">
                <a:solidFill>
                  <a:srgbClr val="0047BB"/>
                </a:solidFill>
                <a:ea typeface="Times New Roman" panose="02020603050405020304" pitchFamily="18" charset="0"/>
              </a:rPr>
              <a:t> et al., 2011). </a:t>
            </a:r>
          </a:p>
          <a:p>
            <a:pPr marL="342900" lvl="0" indent="-342900">
              <a:buFont typeface="+mj-lt"/>
              <a:buAutoNum type="arabicPeriod"/>
            </a:pPr>
            <a:r>
              <a:rPr lang="cs-CZ" sz="1200" b="1" dirty="0">
                <a:solidFill>
                  <a:srgbClr val="0047BB"/>
                </a:solidFill>
                <a:ea typeface="Times New Roman" panose="02020603050405020304" pitchFamily="18" charset="0"/>
              </a:rPr>
              <a:t>UDRŽITELNÝ ROZVOJ - přijatý jako strategie růstu v zastavěném prostředí (</a:t>
            </a:r>
            <a:r>
              <a:rPr lang="cs-CZ" sz="1200" b="1" dirty="0" err="1">
                <a:solidFill>
                  <a:srgbClr val="0047BB"/>
                </a:solidFill>
                <a:ea typeface="Times New Roman" panose="02020603050405020304" pitchFamily="18" charset="0"/>
              </a:rPr>
              <a:t>Olawumi</a:t>
            </a:r>
            <a:r>
              <a:rPr lang="cs-CZ" sz="1200" b="1" dirty="0">
                <a:solidFill>
                  <a:srgbClr val="0047BB"/>
                </a:solidFill>
                <a:ea typeface="Times New Roman" panose="02020603050405020304" pitchFamily="18" charset="0"/>
              </a:rPr>
              <a:t> and </a:t>
            </a:r>
            <a:r>
              <a:rPr lang="cs-CZ" sz="1200" b="1" dirty="0" err="1">
                <a:solidFill>
                  <a:srgbClr val="0047BB"/>
                </a:solidFill>
                <a:ea typeface="Times New Roman" panose="02020603050405020304" pitchFamily="18" charset="0"/>
              </a:rPr>
              <a:t>Chan</a:t>
            </a:r>
            <a:r>
              <a:rPr lang="cs-CZ" sz="1200" b="1" dirty="0">
                <a:solidFill>
                  <a:srgbClr val="0047BB"/>
                </a:solidFill>
                <a:ea typeface="Times New Roman" panose="02020603050405020304" pitchFamily="18" charset="0"/>
              </a:rPr>
              <a:t>, 2018). </a:t>
            </a:r>
          </a:p>
          <a:p>
            <a:endParaRPr lang="cs-CZ" dirty="0"/>
          </a:p>
          <a:p>
            <a:r>
              <a:rPr lang="cs-CZ" dirty="0"/>
              <a:t>UDRŽITELNOST - mnoho přístupů: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29</a:t>
            </a:fld>
            <a:endParaRPr lang="cs-CZ"/>
          </a:p>
        </p:txBody>
      </p:sp>
    </p:spTree>
    <p:extLst>
      <p:ext uri="{BB962C8B-B14F-4D97-AF65-F5344CB8AC3E}">
        <p14:creationId xmlns:p14="http://schemas.microsoft.com/office/powerpoint/2010/main" val="219519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dirty="0">
                <a:solidFill>
                  <a:srgbClr val="0047BB"/>
                </a:solidFill>
                <a:ea typeface="Times New Roman" panose="02020603050405020304" pitchFamily="18" charset="0"/>
              </a:rPr>
              <a:t>according to </a:t>
            </a:r>
            <a:r>
              <a:rPr lang="en-US" sz="1200" b="1" dirty="0" err="1">
                <a:solidFill>
                  <a:srgbClr val="0047BB"/>
                </a:solidFill>
                <a:ea typeface="Times New Roman" panose="02020603050405020304" pitchFamily="18" charset="0"/>
              </a:rPr>
              <a:t>Lorek</a:t>
            </a:r>
            <a:r>
              <a:rPr lang="en-US" sz="1200" b="1" dirty="0">
                <a:solidFill>
                  <a:srgbClr val="0047BB"/>
                </a:solidFill>
                <a:ea typeface="Times New Roman" panose="02020603050405020304" pitchFamily="18" charset="0"/>
              </a:rPr>
              <a:t> and Spangenberg (2014), </a:t>
            </a:r>
            <a:endParaRPr lang="cs-CZ" sz="1200" b="1" dirty="0">
              <a:solidFill>
                <a:srgbClr val="0047BB"/>
              </a:solidFill>
              <a:ea typeface="Times New Roman" panose="02020603050405020304" pitchFamily="18" charset="0"/>
            </a:endParaRPr>
          </a:p>
          <a:p>
            <a:endParaRPr lang="cs-CZ" sz="1200" b="1" dirty="0">
              <a:solidFill>
                <a:srgbClr val="0047B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499"/>
                </a:solidFill>
                <a:ea typeface="Times New Roman" panose="02020603050405020304" pitchFamily="18" charset="0"/>
              </a:rPr>
              <a:t>If an activity is sustainable, in practice it can continue forever, which is in compliance with a general definition of sustainability in relation to the SD concept.</a:t>
            </a:r>
            <a:endParaRPr lang="cs-CZ" sz="1200" b="1" dirty="0">
              <a:solidFill>
                <a:srgbClr val="00A499"/>
              </a:solidFill>
              <a:ea typeface="Times New Roman" panose="02020603050405020304" pitchFamily="18" charset="0"/>
            </a:endParaRPr>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30</a:t>
            </a:fld>
            <a:endParaRPr lang="cs-CZ"/>
          </a:p>
        </p:txBody>
      </p:sp>
    </p:spTree>
    <p:extLst>
      <p:ext uri="{BB962C8B-B14F-4D97-AF65-F5344CB8AC3E}">
        <p14:creationId xmlns:p14="http://schemas.microsoft.com/office/powerpoint/2010/main" val="134999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4A42-9CE1-C3BC-0209-A3AE8EE75C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7C8F58-F21C-FCD2-DBBD-DD8A44FE21A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B9E16D-ACD5-C9C1-B458-DBA577D2A031}"/>
              </a:ext>
            </a:extLst>
          </p:cNvPr>
          <p:cNvSpPr>
            <a:spLocks noGrp="1"/>
          </p:cNvSpPr>
          <p:nvPr>
            <p:ph type="body" idx="1"/>
          </p:nvPr>
        </p:nvSpPr>
        <p:spPr/>
        <p:txBody>
          <a:bodyPr/>
          <a:lstStyle/>
          <a:p>
            <a:r>
              <a:rPr lang="en-US" sz="1200" b="1" dirty="0">
                <a:solidFill>
                  <a:srgbClr val="0047BB"/>
                </a:solidFill>
                <a:ea typeface="Times New Roman" panose="02020603050405020304" pitchFamily="18" charset="0"/>
              </a:rPr>
              <a:t>according to </a:t>
            </a:r>
            <a:r>
              <a:rPr lang="en-US" sz="1200" b="1" dirty="0" err="1">
                <a:solidFill>
                  <a:srgbClr val="0047BB"/>
                </a:solidFill>
                <a:ea typeface="Times New Roman" panose="02020603050405020304" pitchFamily="18" charset="0"/>
              </a:rPr>
              <a:t>Lorek</a:t>
            </a:r>
            <a:r>
              <a:rPr lang="en-US" sz="1200" b="1" dirty="0">
                <a:solidFill>
                  <a:srgbClr val="0047BB"/>
                </a:solidFill>
                <a:ea typeface="Times New Roman" panose="02020603050405020304" pitchFamily="18" charset="0"/>
              </a:rPr>
              <a:t> and Spangenberg (2014), </a:t>
            </a:r>
            <a:endParaRPr lang="cs-CZ" sz="1200" b="1" dirty="0">
              <a:solidFill>
                <a:srgbClr val="0047BB"/>
              </a:solidFill>
              <a:ea typeface="Times New Roman" panose="02020603050405020304" pitchFamily="18" charset="0"/>
            </a:endParaRPr>
          </a:p>
          <a:p>
            <a:endParaRPr lang="cs-CZ" sz="1200" b="1" dirty="0">
              <a:solidFill>
                <a:srgbClr val="0047B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499"/>
                </a:solidFill>
                <a:ea typeface="Times New Roman" panose="02020603050405020304" pitchFamily="18" charset="0"/>
              </a:rPr>
              <a:t>If an activity is sustainable, in practice it can continue forever, which is in compliance with a general definition of sustainability in relation to the SD concept.</a:t>
            </a:r>
            <a:endParaRPr lang="cs-CZ" sz="1200" b="1" dirty="0">
              <a:solidFill>
                <a:srgbClr val="00A499"/>
              </a:solidFill>
              <a:ea typeface="Times New Roman" panose="02020603050405020304" pitchFamily="18" charset="0"/>
            </a:endParaRPr>
          </a:p>
          <a:p>
            <a:endParaRPr lang="cs-CZ" dirty="0"/>
          </a:p>
        </p:txBody>
      </p:sp>
      <p:sp>
        <p:nvSpPr>
          <p:cNvPr id="4" name="Zástupný symbol pro zápatí 3">
            <a:extLst>
              <a:ext uri="{FF2B5EF4-FFF2-40B4-BE49-F238E27FC236}">
                <a16:creationId xmlns:a16="http://schemas.microsoft.com/office/drawing/2014/main" id="{EC9FD80A-067F-2754-83F4-6432BDEF9FE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282CF4DD-3CB6-8D56-6A69-0327C60B9E96}"/>
              </a:ext>
            </a:extLst>
          </p:cNvPr>
          <p:cNvSpPr>
            <a:spLocks noGrp="1"/>
          </p:cNvSpPr>
          <p:nvPr>
            <p:ph type="sldNum" sz="quarter" idx="5"/>
          </p:nvPr>
        </p:nvSpPr>
        <p:spPr/>
        <p:txBody>
          <a:bodyPr/>
          <a:lstStyle/>
          <a:p>
            <a:fld id="{74477E90-4C3A-1A40-BB34-28A95E688A19}" type="slidenum">
              <a:rPr lang="cs-CZ" smtClean="0"/>
              <a:t>31</a:t>
            </a:fld>
            <a:endParaRPr lang="cs-CZ"/>
          </a:p>
        </p:txBody>
      </p:sp>
    </p:spTree>
    <p:extLst>
      <p:ext uri="{BB962C8B-B14F-4D97-AF65-F5344CB8AC3E}">
        <p14:creationId xmlns:p14="http://schemas.microsoft.com/office/powerpoint/2010/main" val="706942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Veblenovo</a:t>
            </a:r>
            <a:r>
              <a:rPr lang="en-GB" dirty="0"/>
              <a:t> </a:t>
            </a:r>
            <a:r>
              <a:rPr lang="en-GB" dirty="0" err="1"/>
              <a:t>zboží</a:t>
            </a:r>
            <a:r>
              <a:rPr lang="en-GB" dirty="0"/>
              <a:t> je </a:t>
            </a:r>
            <a:r>
              <a:rPr lang="en-GB" dirty="0" err="1"/>
              <a:t>ekonomický</a:t>
            </a:r>
            <a:r>
              <a:rPr lang="en-GB" dirty="0"/>
              <a:t> </a:t>
            </a:r>
            <a:r>
              <a:rPr lang="en-GB" dirty="0" err="1"/>
              <a:t>termín</a:t>
            </a:r>
            <a:r>
              <a:rPr lang="en-GB" dirty="0"/>
              <a:t> </a:t>
            </a:r>
            <a:r>
              <a:rPr lang="en-GB" dirty="0" err="1"/>
              <a:t>označující</a:t>
            </a:r>
            <a:r>
              <a:rPr lang="en-GB" dirty="0"/>
              <a:t> </a:t>
            </a:r>
            <a:r>
              <a:rPr lang="en-GB" dirty="0" err="1"/>
              <a:t>typ</a:t>
            </a:r>
            <a:r>
              <a:rPr lang="en-GB" dirty="0"/>
              <a:t> </a:t>
            </a:r>
            <a:r>
              <a:rPr lang="en-GB" dirty="0" err="1"/>
              <a:t>zboží</a:t>
            </a:r>
            <a:r>
              <a:rPr lang="en-GB" dirty="0"/>
              <a:t>, </a:t>
            </a:r>
            <a:r>
              <a:rPr lang="en-GB" dirty="0" err="1"/>
              <a:t>jehož</a:t>
            </a:r>
            <a:r>
              <a:rPr lang="en-GB" dirty="0"/>
              <a:t> </a:t>
            </a:r>
            <a:r>
              <a:rPr lang="en-GB" dirty="0" err="1"/>
              <a:t>poptávka</a:t>
            </a:r>
            <a:r>
              <a:rPr lang="en-GB" dirty="0"/>
              <a:t> </a:t>
            </a:r>
            <a:r>
              <a:rPr lang="en-GB" dirty="0" err="1"/>
              <a:t>roste</a:t>
            </a:r>
            <a:r>
              <a:rPr lang="en-GB" dirty="0"/>
              <a:t> s </a:t>
            </a:r>
            <a:r>
              <a:rPr lang="en-GB" dirty="0" err="1"/>
              <a:t>rostoucí</a:t>
            </a:r>
            <a:r>
              <a:rPr lang="en-GB" dirty="0"/>
              <a:t> </a:t>
            </a:r>
            <a:r>
              <a:rPr lang="en-GB" dirty="0" err="1"/>
              <a:t>cenou</a:t>
            </a:r>
            <a:r>
              <a:rPr lang="en-GB" dirty="0"/>
              <a:t>, </a:t>
            </a:r>
            <a:r>
              <a:rPr lang="en-GB" dirty="0" err="1"/>
              <a:t>což</a:t>
            </a:r>
            <a:r>
              <a:rPr lang="en-GB" dirty="0"/>
              <a:t> je v </a:t>
            </a:r>
            <a:r>
              <a:rPr lang="en-GB" dirty="0" err="1"/>
              <a:t>rozporu</a:t>
            </a:r>
            <a:r>
              <a:rPr lang="en-GB" dirty="0"/>
              <a:t> s </a:t>
            </a:r>
            <a:r>
              <a:rPr lang="en-GB" dirty="0" err="1"/>
              <a:t>běžným</a:t>
            </a:r>
            <a:r>
              <a:rPr lang="en-GB" dirty="0"/>
              <a:t> </a:t>
            </a:r>
            <a:r>
              <a:rPr lang="en-GB" dirty="0" err="1"/>
              <a:t>zákonem</a:t>
            </a:r>
            <a:r>
              <a:rPr lang="en-GB" dirty="0"/>
              <a:t> </a:t>
            </a:r>
            <a:r>
              <a:rPr lang="en-GB" dirty="0" err="1"/>
              <a:t>poptávky</a:t>
            </a:r>
            <a:r>
              <a:rPr lang="en-GB" dirty="0"/>
              <a:t>. </a:t>
            </a:r>
            <a:r>
              <a:rPr lang="en-GB" dirty="0" err="1"/>
              <a:t>Tento</a:t>
            </a:r>
            <a:r>
              <a:rPr lang="en-GB" dirty="0"/>
              <a:t> </a:t>
            </a:r>
            <a:r>
              <a:rPr lang="en-GB" dirty="0" err="1"/>
              <a:t>jev</a:t>
            </a:r>
            <a:r>
              <a:rPr lang="en-GB" dirty="0"/>
              <a:t> je </a:t>
            </a:r>
            <a:r>
              <a:rPr lang="en-GB" dirty="0" err="1"/>
              <a:t>pojmenován</a:t>
            </a:r>
            <a:r>
              <a:rPr lang="en-GB" dirty="0"/>
              <a:t> </a:t>
            </a:r>
            <a:r>
              <a:rPr lang="en-GB" dirty="0" err="1"/>
              <a:t>podle</a:t>
            </a:r>
            <a:r>
              <a:rPr lang="en-GB" dirty="0"/>
              <a:t> </a:t>
            </a:r>
            <a:r>
              <a:rPr lang="en-GB" dirty="0" err="1"/>
              <a:t>amerického</a:t>
            </a:r>
            <a:r>
              <a:rPr lang="en-GB" dirty="0"/>
              <a:t> </a:t>
            </a:r>
            <a:r>
              <a:rPr lang="en-GB" dirty="0" err="1"/>
              <a:t>ekonoma</a:t>
            </a:r>
            <a:r>
              <a:rPr lang="en-GB" dirty="0"/>
              <a:t> </a:t>
            </a:r>
            <a:r>
              <a:rPr lang="en-GB" b="1" dirty="0" err="1"/>
              <a:t>Thorsteina</a:t>
            </a:r>
            <a:r>
              <a:rPr lang="en-GB" b="1" dirty="0"/>
              <a:t> </a:t>
            </a:r>
            <a:r>
              <a:rPr lang="en-GB" b="1" dirty="0" err="1"/>
              <a:t>Veblena</a:t>
            </a:r>
            <a:r>
              <a:rPr lang="en-GB" dirty="0"/>
              <a:t>, </a:t>
            </a:r>
            <a:r>
              <a:rPr lang="en-GB" dirty="0" err="1"/>
              <a:t>který</a:t>
            </a:r>
            <a:r>
              <a:rPr lang="en-GB" dirty="0"/>
              <a:t> </a:t>
            </a:r>
            <a:r>
              <a:rPr lang="en-GB" dirty="0" err="1"/>
              <a:t>tento</a:t>
            </a:r>
            <a:r>
              <a:rPr lang="en-GB" dirty="0"/>
              <a:t> </a:t>
            </a:r>
            <a:r>
              <a:rPr lang="en-GB" dirty="0" err="1"/>
              <a:t>koncept</a:t>
            </a:r>
            <a:r>
              <a:rPr lang="en-GB" dirty="0"/>
              <a:t> </a:t>
            </a:r>
            <a:r>
              <a:rPr lang="en-GB" dirty="0" err="1"/>
              <a:t>popsal</a:t>
            </a:r>
            <a:r>
              <a:rPr lang="en-GB" dirty="0"/>
              <a:t> </a:t>
            </a:r>
            <a:r>
              <a:rPr lang="en-GB" dirty="0" err="1"/>
              <a:t>ve</a:t>
            </a:r>
            <a:r>
              <a:rPr lang="en-GB" dirty="0"/>
              <a:t> </a:t>
            </a:r>
            <a:r>
              <a:rPr lang="en-GB" dirty="0" err="1"/>
              <a:t>své</a:t>
            </a:r>
            <a:r>
              <a:rPr lang="en-GB" dirty="0"/>
              <a:t> </a:t>
            </a:r>
            <a:r>
              <a:rPr lang="en-GB" dirty="0" err="1"/>
              <a:t>knize</a:t>
            </a:r>
            <a:r>
              <a:rPr lang="en-GB" dirty="0"/>
              <a:t> </a:t>
            </a:r>
            <a:r>
              <a:rPr lang="en-GB" i="1" dirty="0" err="1"/>
              <a:t>Teorie</a:t>
            </a:r>
            <a:r>
              <a:rPr lang="en-GB" i="1" dirty="0"/>
              <a:t> </a:t>
            </a:r>
            <a:r>
              <a:rPr lang="en-GB" i="1" dirty="0" err="1"/>
              <a:t>zahálčivé</a:t>
            </a:r>
            <a:r>
              <a:rPr lang="en-GB" i="1" dirty="0"/>
              <a:t> </a:t>
            </a:r>
            <a:r>
              <a:rPr lang="en-GB" i="1" dirty="0" err="1"/>
              <a:t>třídy</a:t>
            </a:r>
            <a:r>
              <a:rPr lang="en-GB" dirty="0"/>
              <a:t> (</a:t>
            </a:r>
            <a:r>
              <a:rPr lang="en-GB" i="1" dirty="0"/>
              <a:t>The Theory of the Leisure Class</a:t>
            </a:r>
            <a:r>
              <a:rPr lang="en-GB" dirty="0"/>
              <a:t>, 1899).</a:t>
            </a:r>
          </a:p>
          <a:p>
            <a:r>
              <a:rPr lang="en-GB" b="1" dirty="0" err="1"/>
              <a:t>Klíčové</a:t>
            </a:r>
            <a:r>
              <a:rPr lang="en-GB" b="1" dirty="0"/>
              <a:t> </a:t>
            </a:r>
            <a:r>
              <a:rPr lang="en-GB" b="1" dirty="0" err="1"/>
              <a:t>vlastnosti</a:t>
            </a:r>
            <a:r>
              <a:rPr lang="en-GB" b="1" dirty="0"/>
              <a:t> </a:t>
            </a:r>
            <a:r>
              <a:rPr lang="en-GB" b="1" dirty="0" err="1"/>
              <a:t>Veblenova</a:t>
            </a:r>
            <a:r>
              <a:rPr lang="en-GB" b="1" dirty="0"/>
              <a:t> </a:t>
            </a:r>
            <a:r>
              <a:rPr lang="en-GB" b="1" dirty="0" err="1"/>
              <a:t>zboží</a:t>
            </a:r>
            <a:r>
              <a:rPr lang="en-GB" b="1" dirty="0"/>
              <a:t>:</a:t>
            </a:r>
          </a:p>
          <a:p>
            <a:pPr>
              <a:buFont typeface="+mj-lt"/>
              <a:buAutoNum type="arabicPeriod"/>
            </a:pPr>
            <a:r>
              <a:rPr lang="en-GB" b="1" dirty="0"/>
              <a:t>Symbol </a:t>
            </a:r>
            <a:r>
              <a:rPr lang="en-GB" b="1" dirty="0" err="1"/>
              <a:t>prestiže</a:t>
            </a:r>
            <a:r>
              <a:rPr lang="en-GB" dirty="0"/>
              <a:t>: </a:t>
            </a:r>
            <a:r>
              <a:rPr lang="en-GB" dirty="0" err="1"/>
              <a:t>Veblenovo</a:t>
            </a:r>
            <a:r>
              <a:rPr lang="en-GB" dirty="0"/>
              <a:t> </a:t>
            </a:r>
            <a:r>
              <a:rPr lang="en-GB" dirty="0" err="1"/>
              <a:t>zboží</a:t>
            </a:r>
            <a:r>
              <a:rPr lang="en-GB" dirty="0"/>
              <a:t> je </a:t>
            </a:r>
            <a:r>
              <a:rPr lang="en-GB" dirty="0" err="1"/>
              <a:t>často</a:t>
            </a:r>
            <a:r>
              <a:rPr lang="en-GB" dirty="0"/>
              <a:t> </a:t>
            </a:r>
            <a:r>
              <a:rPr lang="en-GB" dirty="0" err="1"/>
              <a:t>spojováno</a:t>
            </a:r>
            <a:r>
              <a:rPr lang="en-GB" dirty="0"/>
              <a:t> s </a:t>
            </a:r>
            <a:r>
              <a:rPr lang="en-GB" dirty="0" err="1"/>
              <a:t>luxusem</a:t>
            </a:r>
            <a:r>
              <a:rPr lang="en-GB" dirty="0"/>
              <a:t> a </a:t>
            </a:r>
            <a:r>
              <a:rPr lang="en-GB" dirty="0" err="1"/>
              <a:t>statusem</a:t>
            </a:r>
            <a:r>
              <a:rPr lang="en-GB" dirty="0"/>
              <a:t>. </a:t>
            </a:r>
            <a:r>
              <a:rPr lang="en-GB" dirty="0" err="1"/>
              <a:t>Vyšší</a:t>
            </a:r>
            <a:r>
              <a:rPr lang="en-GB" dirty="0"/>
              <a:t> </a:t>
            </a:r>
            <a:r>
              <a:rPr lang="en-GB" dirty="0" err="1"/>
              <a:t>cena</a:t>
            </a:r>
            <a:r>
              <a:rPr lang="en-GB" dirty="0"/>
              <a:t> </a:t>
            </a:r>
            <a:r>
              <a:rPr lang="en-GB" dirty="0" err="1"/>
              <a:t>může</a:t>
            </a:r>
            <a:r>
              <a:rPr lang="en-GB" dirty="0"/>
              <a:t> </a:t>
            </a:r>
            <a:r>
              <a:rPr lang="en-GB" dirty="0" err="1"/>
              <a:t>signalizovat</a:t>
            </a:r>
            <a:r>
              <a:rPr lang="en-GB" dirty="0"/>
              <a:t> </a:t>
            </a:r>
            <a:r>
              <a:rPr lang="en-GB" dirty="0" err="1"/>
              <a:t>společenské</a:t>
            </a:r>
            <a:r>
              <a:rPr lang="en-GB" dirty="0"/>
              <a:t> </a:t>
            </a:r>
            <a:r>
              <a:rPr lang="en-GB" dirty="0" err="1"/>
              <a:t>postavení</a:t>
            </a:r>
            <a:r>
              <a:rPr lang="en-GB" dirty="0"/>
              <a:t>, </a:t>
            </a:r>
            <a:r>
              <a:rPr lang="en-GB" dirty="0" err="1"/>
              <a:t>což</a:t>
            </a:r>
            <a:r>
              <a:rPr lang="en-GB" dirty="0"/>
              <a:t> </a:t>
            </a:r>
            <a:r>
              <a:rPr lang="en-GB" dirty="0" err="1"/>
              <a:t>motivuje</a:t>
            </a:r>
            <a:r>
              <a:rPr lang="en-GB" dirty="0"/>
              <a:t> </a:t>
            </a:r>
            <a:r>
              <a:rPr lang="en-GB" dirty="0" err="1"/>
              <a:t>spotřebitele</a:t>
            </a:r>
            <a:r>
              <a:rPr lang="en-GB" dirty="0"/>
              <a:t> k </a:t>
            </a:r>
            <a:r>
              <a:rPr lang="en-GB" dirty="0" err="1"/>
              <a:t>jeho</a:t>
            </a:r>
            <a:r>
              <a:rPr lang="en-GB" dirty="0"/>
              <a:t> </a:t>
            </a:r>
            <a:r>
              <a:rPr lang="en-GB" dirty="0" err="1"/>
              <a:t>nákupu</a:t>
            </a:r>
            <a:r>
              <a:rPr lang="en-GB" dirty="0"/>
              <a:t>.</a:t>
            </a:r>
          </a:p>
          <a:p>
            <a:pPr>
              <a:buFont typeface="+mj-lt"/>
              <a:buAutoNum type="arabicPeriod"/>
            </a:pPr>
            <a:r>
              <a:rPr lang="en-GB" b="1" dirty="0" err="1"/>
              <a:t>Exkluzivita</a:t>
            </a:r>
            <a:r>
              <a:rPr lang="en-GB" dirty="0"/>
              <a:t>: </a:t>
            </a:r>
            <a:r>
              <a:rPr lang="en-GB" dirty="0" err="1"/>
              <a:t>Vyšší</a:t>
            </a:r>
            <a:r>
              <a:rPr lang="en-GB" dirty="0"/>
              <a:t> </a:t>
            </a:r>
            <a:r>
              <a:rPr lang="en-GB" dirty="0" err="1"/>
              <a:t>cena</a:t>
            </a:r>
            <a:r>
              <a:rPr lang="en-GB" dirty="0"/>
              <a:t> </a:t>
            </a:r>
            <a:r>
              <a:rPr lang="en-GB" dirty="0" err="1"/>
              <a:t>zajišťuje</a:t>
            </a:r>
            <a:r>
              <a:rPr lang="en-GB" dirty="0"/>
              <a:t> </a:t>
            </a:r>
            <a:r>
              <a:rPr lang="en-GB" dirty="0" err="1"/>
              <a:t>exkluzivitu</a:t>
            </a:r>
            <a:r>
              <a:rPr lang="en-GB" dirty="0"/>
              <a:t>, </a:t>
            </a:r>
            <a:r>
              <a:rPr lang="en-GB" dirty="0" err="1"/>
              <a:t>což</a:t>
            </a:r>
            <a:r>
              <a:rPr lang="en-GB" dirty="0"/>
              <a:t> </a:t>
            </a:r>
            <a:r>
              <a:rPr lang="en-GB" dirty="0" err="1"/>
              <a:t>láká</a:t>
            </a:r>
            <a:r>
              <a:rPr lang="en-GB" dirty="0"/>
              <a:t> </a:t>
            </a:r>
            <a:r>
              <a:rPr lang="en-GB" dirty="0" err="1"/>
              <a:t>bohaté</a:t>
            </a:r>
            <a:r>
              <a:rPr lang="en-GB" dirty="0"/>
              <a:t> </a:t>
            </a:r>
            <a:r>
              <a:rPr lang="en-GB" dirty="0" err="1"/>
              <a:t>zákazníky</a:t>
            </a:r>
            <a:r>
              <a:rPr lang="en-GB" dirty="0"/>
              <a:t>, </a:t>
            </a:r>
            <a:r>
              <a:rPr lang="en-GB" dirty="0" err="1"/>
              <a:t>kteří</a:t>
            </a:r>
            <a:r>
              <a:rPr lang="en-GB" dirty="0"/>
              <a:t> </a:t>
            </a:r>
            <a:r>
              <a:rPr lang="en-GB" dirty="0" err="1"/>
              <a:t>chtějí</a:t>
            </a:r>
            <a:r>
              <a:rPr lang="en-GB" dirty="0"/>
              <a:t> </a:t>
            </a:r>
            <a:r>
              <a:rPr lang="en-GB" dirty="0" err="1"/>
              <a:t>zdůraznit</a:t>
            </a:r>
            <a:r>
              <a:rPr lang="en-GB" dirty="0"/>
              <a:t> </a:t>
            </a:r>
            <a:r>
              <a:rPr lang="en-GB" dirty="0" err="1"/>
              <a:t>svůj</a:t>
            </a:r>
            <a:r>
              <a:rPr lang="en-GB" dirty="0"/>
              <a:t> </a:t>
            </a:r>
            <a:r>
              <a:rPr lang="en-GB" dirty="0" err="1"/>
              <a:t>společenský</a:t>
            </a:r>
            <a:r>
              <a:rPr lang="en-GB" dirty="0"/>
              <a:t> status.</a:t>
            </a:r>
          </a:p>
          <a:p>
            <a:pPr>
              <a:buFont typeface="+mj-lt"/>
              <a:buAutoNum type="arabicPeriod"/>
            </a:pPr>
            <a:r>
              <a:rPr lang="en-GB" b="1" dirty="0" err="1"/>
              <a:t>Irelevantnost</a:t>
            </a:r>
            <a:r>
              <a:rPr lang="en-GB" b="1" dirty="0"/>
              <a:t> </a:t>
            </a:r>
            <a:r>
              <a:rPr lang="en-GB" b="1" dirty="0" err="1"/>
              <a:t>užitku</a:t>
            </a:r>
            <a:r>
              <a:rPr lang="en-GB" dirty="0"/>
              <a:t>: U </a:t>
            </a:r>
            <a:r>
              <a:rPr lang="en-GB" dirty="0" err="1"/>
              <a:t>tohoto</a:t>
            </a:r>
            <a:r>
              <a:rPr lang="en-GB" dirty="0"/>
              <a:t> </a:t>
            </a:r>
            <a:r>
              <a:rPr lang="en-GB" dirty="0" err="1"/>
              <a:t>zboží</a:t>
            </a:r>
            <a:r>
              <a:rPr lang="en-GB" dirty="0"/>
              <a:t> je </a:t>
            </a:r>
            <a:r>
              <a:rPr lang="en-GB" dirty="0" err="1"/>
              <a:t>důležitější</a:t>
            </a:r>
            <a:r>
              <a:rPr lang="en-GB" dirty="0"/>
              <a:t> </a:t>
            </a:r>
            <a:r>
              <a:rPr lang="en-GB" dirty="0" err="1"/>
              <a:t>symbolická</a:t>
            </a:r>
            <a:r>
              <a:rPr lang="en-GB" dirty="0"/>
              <a:t> </a:t>
            </a:r>
            <a:r>
              <a:rPr lang="en-GB" dirty="0" err="1"/>
              <a:t>hodnota</a:t>
            </a:r>
            <a:r>
              <a:rPr lang="en-GB" dirty="0"/>
              <a:t> </a:t>
            </a:r>
            <a:r>
              <a:rPr lang="en-GB" dirty="0" err="1"/>
              <a:t>než</a:t>
            </a:r>
            <a:r>
              <a:rPr lang="en-GB" dirty="0"/>
              <a:t> </a:t>
            </a:r>
            <a:r>
              <a:rPr lang="en-GB" dirty="0" err="1"/>
              <a:t>jeho</a:t>
            </a:r>
            <a:r>
              <a:rPr lang="en-GB" dirty="0"/>
              <a:t> </a:t>
            </a:r>
            <a:r>
              <a:rPr lang="en-GB" dirty="0" err="1"/>
              <a:t>užitná</a:t>
            </a:r>
            <a:r>
              <a:rPr lang="en-GB" dirty="0"/>
              <a:t> </a:t>
            </a:r>
            <a:r>
              <a:rPr lang="en-GB" dirty="0" err="1"/>
              <a:t>hodnota</a:t>
            </a:r>
            <a:r>
              <a:rPr lang="en-GB" dirty="0"/>
              <a:t>.</a:t>
            </a:r>
          </a:p>
          <a:p>
            <a:r>
              <a:rPr lang="en-GB" b="1" dirty="0" err="1"/>
              <a:t>Příklady</a:t>
            </a:r>
            <a:r>
              <a:rPr lang="en-GB" b="1" dirty="0"/>
              <a:t> </a:t>
            </a:r>
            <a:r>
              <a:rPr lang="en-GB" b="1" dirty="0" err="1"/>
              <a:t>Veblenova</a:t>
            </a:r>
            <a:r>
              <a:rPr lang="en-GB" b="1" dirty="0"/>
              <a:t> </a:t>
            </a:r>
            <a:r>
              <a:rPr lang="en-GB" b="1" dirty="0" err="1"/>
              <a:t>zboží</a:t>
            </a:r>
            <a:r>
              <a:rPr lang="en-GB" b="1" dirty="0"/>
              <a:t>:</a:t>
            </a:r>
          </a:p>
          <a:p>
            <a:pPr>
              <a:buFont typeface="Arial" panose="020B0604020202020204" pitchFamily="34" charset="0"/>
              <a:buChar char="•"/>
            </a:pPr>
            <a:r>
              <a:rPr lang="en-GB" dirty="0" err="1"/>
              <a:t>Luxusní</a:t>
            </a:r>
            <a:r>
              <a:rPr lang="en-GB" dirty="0"/>
              <a:t> </a:t>
            </a:r>
            <a:r>
              <a:rPr lang="en-GB" dirty="0" err="1"/>
              <a:t>značky</a:t>
            </a:r>
            <a:r>
              <a:rPr lang="en-GB" dirty="0"/>
              <a:t> </a:t>
            </a:r>
            <a:r>
              <a:rPr lang="en-GB" dirty="0" err="1"/>
              <a:t>oblečení</a:t>
            </a:r>
            <a:r>
              <a:rPr lang="en-GB" dirty="0"/>
              <a:t> a </a:t>
            </a:r>
            <a:r>
              <a:rPr lang="en-GB" dirty="0" err="1"/>
              <a:t>doplňků</a:t>
            </a:r>
            <a:r>
              <a:rPr lang="en-GB" dirty="0"/>
              <a:t> (</a:t>
            </a:r>
            <a:r>
              <a:rPr lang="en-GB" dirty="0" err="1"/>
              <a:t>např</a:t>
            </a:r>
            <a:r>
              <a:rPr lang="en-GB" dirty="0"/>
              <a:t>. Hermès, Louis Vuitton).</a:t>
            </a:r>
          </a:p>
          <a:p>
            <a:pPr>
              <a:buFont typeface="Arial" panose="020B0604020202020204" pitchFamily="34" charset="0"/>
              <a:buChar char="•"/>
            </a:pPr>
            <a:r>
              <a:rPr lang="en-GB" dirty="0" err="1"/>
              <a:t>Luxusní</a:t>
            </a:r>
            <a:r>
              <a:rPr lang="en-GB" dirty="0"/>
              <a:t> </a:t>
            </a:r>
            <a:r>
              <a:rPr lang="en-GB" dirty="0" err="1"/>
              <a:t>automobily</a:t>
            </a:r>
            <a:r>
              <a:rPr lang="en-GB" dirty="0"/>
              <a:t> (</a:t>
            </a:r>
            <a:r>
              <a:rPr lang="en-GB" dirty="0" err="1"/>
              <a:t>např</a:t>
            </a:r>
            <a:r>
              <a:rPr lang="en-GB" dirty="0"/>
              <a:t>. Rolls-Royce, Bentley).</a:t>
            </a:r>
          </a:p>
          <a:p>
            <a:pPr>
              <a:buFont typeface="Arial" panose="020B0604020202020204" pitchFamily="34" charset="0"/>
              <a:buChar char="•"/>
            </a:pPr>
            <a:r>
              <a:rPr lang="en-GB" dirty="0" err="1"/>
              <a:t>Šperky</a:t>
            </a:r>
            <a:r>
              <a:rPr lang="en-GB" dirty="0"/>
              <a:t>, </a:t>
            </a:r>
            <a:r>
              <a:rPr lang="en-GB" dirty="0" err="1"/>
              <a:t>drahé</a:t>
            </a:r>
            <a:r>
              <a:rPr lang="en-GB" dirty="0"/>
              <a:t> </a:t>
            </a:r>
            <a:r>
              <a:rPr lang="en-GB" dirty="0" err="1"/>
              <a:t>hodinky</a:t>
            </a:r>
            <a:r>
              <a:rPr lang="en-GB" dirty="0"/>
              <a:t> a </a:t>
            </a:r>
            <a:r>
              <a:rPr lang="en-GB" dirty="0" err="1"/>
              <a:t>umělecká</a:t>
            </a:r>
            <a:r>
              <a:rPr lang="en-GB" dirty="0"/>
              <a:t> </a:t>
            </a:r>
            <a:r>
              <a:rPr lang="en-GB" dirty="0" err="1"/>
              <a:t>díla</a:t>
            </a:r>
            <a:r>
              <a:rPr lang="en-GB" dirty="0"/>
              <a:t>.</a:t>
            </a:r>
          </a:p>
          <a:p>
            <a:pPr>
              <a:buFont typeface="Arial" panose="020B0604020202020204" pitchFamily="34" charset="0"/>
              <a:buChar char="•"/>
            </a:pPr>
            <a:r>
              <a:rPr lang="en-GB" dirty="0" err="1"/>
              <a:t>Nemovitosti</a:t>
            </a:r>
            <a:r>
              <a:rPr lang="en-GB" dirty="0"/>
              <a:t> </a:t>
            </a:r>
            <a:r>
              <a:rPr lang="en-GB" dirty="0" err="1"/>
              <a:t>ve</a:t>
            </a:r>
            <a:r>
              <a:rPr lang="en-GB" dirty="0"/>
              <a:t> </a:t>
            </a:r>
            <a:r>
              <a:rPr lang="en-GB" dirty="0" err="1"/>
              <a:t>velmi</a:t>
            </a:r>
            <a:r>
              <a:rPr lang="en-GB" dirty="0"/>
              <a:t> </a:t>
            </a:r>
            <a:r>
              <a:rPr lang="en-GB" dirty="0" err="1"/>
              <a:t>exkluzivních</a:t>
            </a:r>
            <a:r>
              <a:rPr lang="en-GB" dirty="0"/>
              <a:t> </a:t>
            </a:r>
            <a:r>
              <a:rPr lang="en-GB" dirty="0" err="1"/>
              <a:t>lokalitách</a:t>
            </a:r>
            <a:r>
              <a:rPr lang="en-GB" dirty="0"/>
              <a:t>.</a:t>
            </a:r>
          </a:p>
          <a:p>
            <a:r>
              <a:rPr lang="en-GB" b="1" dirty="0" err="1"/>
              <a:t>Vysvětlení</a:t>
            </a:r>
            <a:r>
              <a:rPr lang="en-GB" b="1" dirty="0"/>
              <a:t> </a:t>
            </a:r>
            <a:r>
              <a:rPr lang="en-GB" b="1" dirty="0" err="1"/>
              <a:t>chování</a:t>
            </a:r>
            <a:r>
              <a:rPr lang="en-GB" b="1" dirty="0"/>
              <a:t> </a:t>
            </a:r>
            <a:r>
              <a:rPr lang="en-GB" b="1" dirty="0" err="1"/>
              <a:t>spotřebitelů</a:t>
            </a:r>
            <a:r>
              <a:rPr lang="en-GB" b="1" dirty="0"/>
              <a:t>:</a:t>
            </a:r>
          </a:p>
          <a:p>
            <a:r>
              <a:rPr lang="en-GB" dirty="0"/>
              <a:t>U </a:t>
            </a:r>
            <a:r>
              <a:rPr lang="en-GB" dirty="0" err="1"/>
              <a:t>Veblenova</a:t>
            </a:r>
            <a:r>
              <a:rPr lang="en-GB" dirty="0"/>
              <a:t> </a:t>
            </a:r>
            <a:r>
              <a:rPr lang="en-GB" dirty="0" err="1"/>
              <a:t>zboží</a:t>
            </a:r>
            <a:r>
              <a:rPr lang="en-GB" dirty="0"/>
              <a:t> </a:t>
            </a:r>
            <a:r>
              <a:rPr lang="en-GB" dirty="0" err="1"/>
              <a:t>lidé</a:t>
            </a:r>
            <a:r>
              <a:rPr lang="en-GB" dirty="0"/>
              <a:t> </a:t>
            </a:r>
            <a:r>
              <a:rPr lang="en-GB" dirty="0" err="1"/>
              <a:t>nejednají</a:t>
            </a:r>
            <a:r>
              <a:rPr lang="en-GB" dirty="0"/>
              <a:t> </a:t>
            </a:r>
            <a:r>
              <a:rPr lang="en-GB" dirty="0" err="1"/>
              <a:t>racionálně</a:t>
            </a:r>
            <a:r>
              <a:rPr lang="en-GB" dirty="0"/>
              <a:t> </a:t>
            </a:r>
            <a:r>
              <a:rPr lang="en-GB" dirty="0" err="1"/>
              <a:t>ve</a:t>
            </a:r>
            <a:r>
              <a:rPr lang="en-GB" dirty="0"/>
              <a:t> </a:t>
            </a:r>
            <a:r>
              <a:rPr lang="en-GB" dirty="0" err="1"/>
              <a:t>smyslu</a:t>
            </a:r>
            <a:r>
              <a:rPr lang="en-GB" dirty="0"/>
              <a:t> </a:t>
            </a:r>
            <a:r>
              <a:rPr lang="en-GB" dirty="0" err="1"/>
              <a:t>maximalizace</a:t>
            </a:r>
            <a:r>
              <a:rPr lang="en-GB" dirty="0"/>
              <a:t> </a:t>
            </a:r>
            <a:r>
              <a:rPr lang="en-GB" dirty="0" err="1"/>
              <a:t>užitku</a:t>
            </a:r>
            <a:r>
              <a:rPr lang="en-GB" dirty="0"/>
              <a:t> za </a:t>
            </a:r>
            <a:r>
              <a:rPr lang="en-GB" dirty="0" err="1"/>
              <a:t>nejnižší</a:t>
            </a:r>
            <a:r>
              <a:rPr lang="en-GB" dirty="0"/>
              <a:t> </a:t>
            </a:r>
            <a:r>
              <a:rPr lang="en-GB" dirty="0" err="1"/>
              <a:t>cenu</a:t>
            </a:r>
            <a:r>
              <a:rPr lang="en-GB" dirty="0"/>
              <a:t>. </a:t>
            </a:r>
            <a:r>
              <a:rPr lang="en-GB" dirty="0" err="1"/>
              <a:t>Naopak</a:t>
            </a:r>
            <a:r>
              <a:rPr lang="en-GB" dirty="0"/>
              <a:t>, </a:t>
            </a:r>
            <a:r>
              <a:rPr lang="en-GB" dirty="0" err="1"/>
              <a:t>vyšší</a:t>
            </a:r>
            <a:r>
              <a:rPr lang="en-GB" dirty="0"/>
              <a:t> </a:t>
            </a:r>
            <a:r>
              <a:rPr lang="en-GB" dirty="0" err="1"/>
              <a:t>cena</a:t>
            </a:r>
            <a:r>
              <a:rPr lang="en-GB" dirty="0"/>
              <a:t> je </a:t>
            </a:r>
            <a:r>
              <a:rPr lang="en-GB" dirty="0" err="1"/>
              <a:t>vnímána</a:t>
            </a:r>
            <a:r>
              <a:rPr lang="en-GB" dirty="0"/>
              <a:t> </a:t>
            </a:r>
            <a:r>
              <a:rPr lang="en-GB" dirty="0" err="1"/>
              <a:t>jako</a:t>
            </a:r>
            <a:r>
              <a:rPr lang="en-GB" dirty="0"/>
              <a:t> </a:t>
            </a:r>
            <a:r>
              <a:rPr lang="en-GB" dirty="0" err="1"/>
              <a:t>ukazatel</a:t>
            </a:r>
            <a:r>
              <a:rPr lang="en-GB" dirty="0"/>
              <a:t> </a:t>
            </a:r>
            <a:r>
              <a:rPr lang="en-GB" dirty="0" err="1"/>
              <a:t>kvality</a:t>
            </a:r>
            <a:r>
              <a:rPr lang="en-GB" dirty="0"/>
              <a:t>, </a:t>
            </a:r>
            <a:r>
              <a:rPr lang="en-GB" dirty="0" err="1"/>
              <a:t>prestiže</a:t>
            </a:r>
            <a:r>
              <a:rPr lang="en-GB" dirty="0"/>
              <a:t> </a:t>
            </a:r>
            <a:r>
              <a:rPr lang="en-GB" dirty="0" err="1"/>
              <a:t>nebo</a:t>
            </a:r>
            <a:r>
              <a:rPr lang="en-GB" dirty="0"/>
              <a:t> </a:t>
            </a:r>
            <a:r>
              <a:rPr lang="en-GB" dirty="0" err="1"/>
              <a:t>výjimečnosti</a:t>
            </a:r>
            <a:r>
              <a:rPr lang="en-GB" dirty="0"/>
              <a:t>, </a:t>
            </a:r>
            <a:r>
              <a:rPr lang="en-GB" dirty="0" err="1"/>
              <a:t>což</a:t>
            </a:r>
            <a:r>
              <a:rPr lang="en-GB" dirty="0"/>
              <a:t> </a:t>
            </a:r>
            <a:r>
              <a:rPr lang="en-GB" dirty="0" err="1"/>
              <a:t>zvyšuje</a:t>
            </a:r>
            <a:r>
              <a:rPr lang="en-GB" dirty="0"/>
              <a:t> </a:t>
            </a:r>
            <a:r>
              <a:rPr lang="en-GB" dirty="0" err="1"/>
              <a:t>jejich</a:t>
            </a:r>
            <a:r>
              <a:rPr lang="en-GB" dirty="0"/>
              <a:t> </a:t>
            </a:r>
            <a:r>
              <a:rPr lang="en-GB" dirty="0" err="1"/>
              <a:t>ochotu</a:t>
            </a:r>
            <a:r>
              <a:rPr lang="en-GB" dirty="0"/>
              <a:t> </a:t>
            </a:r>
            <a:r>
              <a:rPr lang="en-GB" dirty="0" err="1"/>
              <a:t>zaplatit</a:t>
            </a:r>
            <a:r>
              <a:rPr lang="en-GB" dirty="0"/>
              <a:t>.</a:t>
            </a:r>
          </a:p>
          <a:p>
            <a:r>
              <a:rPr lang="en-GB" dirty="0" err="1"/>
              <a:t>Tento</a:t>
            </a:r>
            <a:r>
              <a:rPr lang="en-GB" dirty="0"/>
              <a:t> </a:t>
            </a:r>
            <a:r>
              <a:rPr lang="en-GB" dirty="0" err="1"/>
              <a:t>koncept</a:t>
            </a:r>
            <a:r>
              <a:rPr lang="en-GB" dirty="0"/>
              <a:t> je </a:t>
            </a:r>
            <a:r>
              <a:rPr lang="en-GB" dirty="0" err="1"/>
              <a:t>často</a:t>
            </a:r>
            <a:r>
              <a:rPr lang="en-GB" dirty="0"/>
              <a:t> </a:t>
            </a:r>
            <a:r>
              <a:rPr lang="en-GB" dirty="0" err="1"/>
              <a:t>využíván</a:t>
            </a:r>
            <a:r>
              <a:rPr lang="en-GB" dirty="0"/>
              <a:t> v </a:t>
            </a:r>
            <a:r>
              <a:rPr lang="en-GB" dirty="0" err="1"/>
              <a:t>marketingu</a:t>
            </a:r>
            <a:r>
              <a:rPr lang="en-GB" dirty="0"/>
              <a:t> a </a:t>
            </a:r>
            <a:r>
              <a:rPr lang="en-GB" dirty="0" err="1"/>
              <a:t>ekonomii</a:t>
            </a:r>
            <a:r>
              <a:rPr lang="en-GB" dirty="0"/>
              <a:t> </a:t>
            </a:r>
            <a:r>
              <a:rPr lang="en-GB" dirty="0" err="1"/>
              <a:t>luxusu</a:t>
            </a:r>
            <a:r>
              <a:rPr lang="en-GB" dirty="0"/>
              <a:t>, </a:t>
            </a:r>
            <a:r>
              <a:rPr lang="en-GB" dirty="0" err="1"/>
              <a:t>kde</a:t>
            </a:r>
            <a:r>
              <a:rPr lang="en-GB" dirty="0"/>
              <a:t> </a:t>
            </a:r>
            <a:r>
              <a:rPr lang="en-GB" dirty="0" err="1"/>
              <a:t>značky</a:t>
            </a:r>
            <a:r>
              <a:rPr lang="en-GB" dirty="0"/>
              <a:t> </a:t>
            </a:r>
            <a:r>
              <a:rPr lang="en-GB" dirty="0" err="1"/>
              <a:t>záměrně</a:t>
            </a:r>
            <a:r>
              <a:rPr lang="en-GB" dirty="0"/>
              <a:t> </a:t>
            </a:r>
            <a:r>
              <a:rPr lang="en-GB" dirty="0" err="1"/>
              <a:t>udržují</a:t>
            </a:r>
            <a:r>
              <a:rPr lang="en-GB" dirty="0"/>
              <a:t> </a:t>
            </a:r>
            <a:r>
              <a:rPr lang="en-GB" dirty="0" err="1"/>
              <a:t>vysoké</a:t>
            </a:r>
            <a:r>
              <a:rPr lang="en-GB" dirty="0"/>
              <a:t> </a:t>
            </a:r>
            <a:r>
              <a:rPr lang="en-GB" dirty="0" err="1"/>
              <a:t>ceny</a:t>
            </a:r>
            <a:r>
              <a:rPr lang="en-GB" dirty="0"/>
              <a:t>, aby </a:t>
            </a:r>
            <a:r>
              <a:rPr lang="en-GB" dirty="0" err="1"/>
              <a:t>posílily</a:t>
            </a:r>
            <a:r>
              <a:rPr lang="en-GB" dirty="0"/>
              <a:t> </a:t>
            </a:r>
            <a:r>
              <a:rPr lang="en-GB" dirty="0" err="1"/>
              <a:t>svou</a:t>
            </a:r>
            <a:r>
              <a:rPr lang="en-GB" dirty="0"/>
              <a:t> image </a:t>
            </a:r>
            <a:r>
              <a:rPr lang="en-GB" dirty="0" err="1"/>
              <a:t>exkluzivity</a:t>
            </a:r>
            <a:r>
              <a:rPr lang="en-GB" dirty="0"/>
              <a:t>.</a:t>
            </a:r>
          </a:p>
          <a:p>
            <a:endParaRPr lang="en-GB" dirty="0"/>
          </a:p>
        </p:txBody>
      </p:sp>
      <p:sp>
        <p:nvSpPr>
          <p:cNvPr id="4" name="Slide Number Placeholder 3"/>
          <p:cNvSpPr>
            <a:spLocks noGrp="1"/>
          </p:cNvSpPr>
          <p:nvPr>
            <p:ph type="sldNum" sz="quarter" idx="5"/>
          </p:nvPr>
        </p:nvSpPr>
        <p:spPr/>
        <p:txBody>
          <a:bodyPr/>
          <a:lstStyle/>
          <a:p>
            <a:fld id="{C1FBACEA-0E58-48F9-95B3-41BD13C667D2}" type="slidenum">
              <a:rPr lang="en-GB" smtClean="0"/>
              <a:t>32</a:t>
            </a:fld>
            <a:endParaRPr lang="en-GB"/>
          </a:p>
        </p:txBody>
      </p:sp>
    </p:spTree>
    <p:extLst>
      <p:ext uri="{BB962C8B-B14F-4D97-AF65-F5344CB8AC3E}">
        <p14:creationId xmlns:p14="http://schemas.microsoft.com/office/powerpoint/2010/main" val="111197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FD54-5BF1-DCB4-2D83-4735231FA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0762F-F401-B8BB-87A1-A76AC0DBC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816A6-2029-135B-8260-03A6E0A84C16}"/>
              </a:ext>
            </a:extLst>
          </p:cNvPr>
          <p:cNvSpPr>
            <a:spLocks noGrp="1"/>
          </p:cNvSpPr>
          <p:nvPr>
            <p:ph type="body" idx="1"/>
          </p:nvPr>
        </p:nvSpPr>
        <p:spPr/>
        <p:txBody>
          <a:bodyPr/>
          <a:lstStyle/>
          <a:p>
            <a:r>
              <a:rPr lang="en-GB" dirty="0" err="1"/>
              <a:t>Veblenovo</a:t>
            </a:r>
            <a:r>
              <a:rPr lang="en-GB" dirty="0"/>
              <a:t> </a:t>
            </a:r>
            <a:r>
              <a:rPr lang="en-GB" dirty="0" err="1"/>
              <a:t>zboží</a:t>
            </a:r>
            <a:r>
              <a:rPr lang="en-GB" dirty="0"/>
              <a:t> je </a:t>
            </a:r>
            <a:r>
              <a:rPr lang="en-GB" dirty="0" err="1"/>
              <a:t>ekonomický</a:t>
            </a:r>
            <a:r>
              <a:rPr lang="en-GB" dirty="0"/>
              <a:t> </a:t>
            </a:r>
            <a:r>
              <a:rPr lang="en-GB" dirty="0" err="1"/>
              <a:t>termín</a:t>
            </a:r>
            <a:r>
              <a:rPr lang="en-GB" dirty="0"/>
              <a:t> </a:t>
            </a:r>
            <a:r>
              <a:rPr lang="en-GB" dirty="0" err="1"/>
              <a:t>označující</a:t>
            </a:r>
            <a:r>
              <a:rPr lang="en-GB" dirty="0"/>
              <a:t> </a:t>
            </a:r>
            <a:r>
              <a:rPr lang="en-GB" dirty="0" err="1"/>
              <a:t>typ</a:t>
            </a:r>
            <a:r>
              <a:rPr lang="en-GB" dirty="0"/>
              <a:t> </a:t>
            </a:r>
            <a:r>
              <a:rPr lang="en-GB" dirty="0" err="1"/>
              <a:t>zboží</a:t>
            </a:r>
            <a:r>
              <a:rPr lang="en-GB" dirty="0"/>
              <a:t>, </a:t>
            </a:r>
            <a:r>
              <a:rPr lang="en-GB" dirty="0" err="1"/>
              <a:t>jehož</a:t>
            </a:r>
            <a:r>
              <a:rPr lang="en-GB" dirty="0"/>
              <a:t> </a:t>
            </a:r>
            <a:r>
              <a:rPr lang="en-GB" dirty="0" err="1"/>
              <a:t>poptávka</a:t>
            </a:r>
            <a:r>
              <a:rPr lang="en-GB" dirty="0"/>
              <a:t> </a:t>
            </a:r>
            <a:r>
              <a:rPr lang="en-GB" dirty="0" err="1"/>
              <a:t>roste</a:t>
            </a:r>
            <a:r>
              <a:rPr lang="en-GB" dirty="0"/>
              <a:t> s </a:t>
            </a:r>
            <a:r>
              <a:rPr lang="en-GB" dirty="0" err="1"/>
              <a:t>rostoucí</a:t>
            </a:r>
            <a:r>
              <a:rPr lang="en-GB" dirty="0"/>
              <a:t> </a:t>
            </a:r>
            <a:r>
              <a:rPr lang="en-GB" dirty="0" err="1"/>
              <a:t>cenou</a:t>
            </a:r>
            <a:r>
              <a:rPr lang="en-GB" dirty="0"/>
              <a:t>, </a:t>
            </a:r>
            <a:r>
              <a:rPr lang="en-GB" dirty="0" err="1"/>
              <a:t>což</a:t>
            </a:r>
            <a:r>
              <a:rPr lang="en-GB" dirty="0"/>
              <a:t> je v </a:t>
            </a:r>
            <a:r>
              <a:rPr lang="en-GB" dirty="0" err="1"/>
              <a:t>rozporu</a:t>
            </a:r>
            <a:r>
              <a:rPr lang="en-GB" dirty="0"/>
              <a:t> s </a:t>
            </a:r>
            <a:r>
              <a:rPr lang="en-GB" dirty="0" err="1"/>
              <a:t>běžným</a:t>
            </a:r>
            <a:r>
              <a:rPr lang="en-GB" dirty="0"/>
              <a:t> </a:t>
            </a:r>
            <a:r>
              <a:rPr lang="en-GB" dirty="0" err="1"/>
              <a:t>zákonem</a:t>
            </a:r>
            <a:r>
              <a:rPr lang="en-GB" dirty="0"/>
              <a:t> </a:t>
            </a:r>
            <a:r>
              <a:rPr lang="en-GB" dirty="0" err="1"/>
              <a:t>poptávky</a:t>
            </a:r>
            <a:r>
              <a:rPr lang="en-GB" dirty="0"/>
              <a:t>. </a:t>
            </a:r>
            <a:r>
              <a:rPr lang="en-GB" dirty="0" err="1"/>
              <a:t>Tento</a:t>
            </a:r>
            <a:r>
              <a:rPr lang="en-GB" dirty="0"/>
              <a:t> </a:t>
            </a:r>
            <a:r>
              <a:rPr lang="en-GB" dirty="0" err="1"/>
              <a:t>jev</a:t>
            </a:r>
            <a:r>
              <a:rPr lang="en-GB" dirty="0"/>
              <a:t> je </a:t>
            </a:r>
            <a:r>
              <a:rPr lang="en-GB" dirty="0" err="1"/>
              <a:t>pojmenován</a:t>
            </a:r>
            <a:r>
              <a:rPr lang="en-GB" dirty="0"/>
              <a:t> </a:t>
            </a:r>
            <a:r>
              <a:rPr lang="en-GB" dirty="0" err="1"/>
              <a:t>podle</a:t>
            </a:r>
            <a:r>
              <a:rPr lang="en-GB" dirty="0"/>
              <a:t> </a:t>
            </a:r>
            <a:r>
              <a:rPr lang="en-GB" dirty="0" err="1"/>
              <a:t>amerického</a:t>
            </a:r>
            <a:r>
              <a:rPr lang="en-GB" dirty="0"/>
              <a:t> </a:t>
            </a:r>
            <a:r>
              <a:rPr lang="en-GB" dirty="0" err="1"/>
              <a:t>ekonoma</a:t>
            </a:r>
            <a:r>
              <a:rPr lang="en-GB" dirty="0"/>
              <a:t> </a:t>
            </a:r>
            <a:r>
              <a:rPr lang="en-GB" b="1" dirty="0" err="1"/>
              <a:t>Thorsteina</a:t>
            </a:r>
            <a:r>
              <a:rPr lang="en-GB" b="1" dirty="0"/>
              <a:t> </a:t>
            </a:r>
            <a:r>
              <a:rPr lang="en-GB" b="1" dirty="0" err="1"/>
              <a:t>Veblena</a:t>
            </a:r>
            <a:r>
              <a:rPr lang="en-GB" dirty="0"/>
              <a:t>, </a:t>
            </a:r>
            <a:r>
              <a:rPr lang="en-GB" dirty="0" err="1"/>
              <a:t>který</a:t>
            </a:r>
            <a:r>
              <a:rPr lang="en-GB" dirty="0"/>
              <a:t> </a:t>
            </a:r>
            <a:r>
              <a:rPr lang="en-GB" dirty="0" err="1"/>
              <a:t>tento</a:t>
            </a:r>
            <a:r>
              <a:rPr lang="en-GB" dirty="0"/>
              <a:t> </a:t>
            </a:r>
            <a:r>
              <a:rPr lang="en-GB" dirty="0" err="1"/>
              <a:t>koncept</a:t>
            </a:r>
            <a:r>
              <a:rPr lang="en-GB" dirty="0"/>
              <a:t> </a:t>
            </a:r>
            <a:r>
              <a:rPr lang="en-GB" dirty="0" err="1"/>
              <a:t>popsal</a:t>
            </a:r>
            <a:r>
              <a:rPr lang="en-GB" dirty="0"/>
              <a:t> </a:t>
            </a:r>
            <a:r>
              <a:rPr lang="en-GB" dirty="0" err="1"/>
              <a:t>ve</a:t>
            </a:r>
            <a:r>
              <a:rPr lang="en-GB" dirty="0"/>
              <a:t> </a:t>
            </a:r>
            <a:r>
              <a:rPr lang="en-GB" dirty="0" err="1"/>
              <a:t>své</a:t>
            </a:r>
            <a:r>
              <a:rPr lang="en-GB" dirty="0"/>
              <a:t> </a:t>
            </a:r>
            <a:r>
              <a:rPr lang="en-GB" dirty="0" err="1"/>
              <a:t>knize</a:t>
            </a:r>
            <a:r>
              <a:rPr lang="en-GB" dirty="0"/>
              <a:t> </a:t>
            </a:r>
            <a:r>
              <a:rPr lang="en-GB" i="1" dirty="0" err="1"/>
              <a:t>Teorie</a:t>
            </a:r>
            <a:r>
              <a:rPr lang="en-GB" i="1" dirty="0"/>
              <a:t> </a:t>
            </a:r>
            <a:r>
              <a:rPr lang="en-GB" i="1" dirty="0" err="1"/>
              <a:t>zahálčivé</a:t>
            </a:r>
            <a:r>
              <a:rPr lang="en-GB" i="1" dirty="0"/>
              <a:t> </a:t>
            </a:r>
            <a:r>
              <a:rPr lang="en-GB" i="1" dirty="0" err="1"/>
              <a:t>třídy</a:t>
            </a:r>
            <a:r>
              <a:rPr lang="en-GB" dirty="0"/>
              <a:t> (</a:t>
            </a:r>
            <a:r>
              <a:rPr lang="en-GB" i="1" dirty="0"/>
              <a:t>The Theory of the Leisure Class</a:t>
            </a:r>
            <a:r>
              <a:rPr lang="en-GB" dirty="0"/>
              <a:t>, 1899).</a:t>
            </a:r>
          </a:p>
          <a:p>
            <a:r>
              <a:rPr lang="en-GB" b="1" dirty="0" err="1"/>
              <a:t>Klíčové</a:t>
            </a:r>
            <a:r>
              <a:rPr lang="en-GB" b="1" dirty="0"/>
              <a:t> </a:t>
            </a:r>
            <a:r>
              <a:rPr lang="en-GB" b="1" dirty="0" err="1"/>
              <a:t>vlastnosti</a:t>
            </a:r>
            <a:r>
              <a:rPr lang="en-GB" b="1" dirty="0"/>
              <a:t> </a:t>
            </a:r>
            <a:r>
              <a:rPr lang="en-GB" b="1" dirty="0" err="1"/>
              <a:t>Veblenova</a:t>
            </a:r>
            <a:r>
              <a:rPr lang="en-GB" b="1" dirty="0"/>
              <a:t> </a:t>
            </a:r>
            <a:r>
              <a:rPr lang="en-GB" b="1" dirty="0" err="1"/>
              <a:t>zboží</a:t>
            </a:r>
            <a:r>
              <a:rPr lang="en-GB" b="1" dirty="0"/>
              <a:t>:</a:t>
            </a:r>
          </a:p>
          <a:p>
            <a:pPr>
              <a:buFont typeface="+mj-lt"/>
              <a:buAutoNum type="arabicPeriod"/>
            </a:pPr>
            <a:r>
              <a:rPr lang="en-GB" b="1" dirty="0"/>
              <a:t>Symbol </a:t>
            </a:r>
            <a:r>
              <a:rPr lang="en-GB" b="1" dirty="0" err="1"/>
              <a:t>prestiže</a:t>
            </a:r>
            <a:r>
              <a:rPr lang="en-GB" dirty="0"/>
              <a:t>: </a:t>
            </a:r>
            <a:r>
              <a:rPr lang="en-GB" dirty="0" err="1"/>
              <a:t>Veblenovo</a:t>
            </a:r>
            <a:r>
              <a:rPr lang="en-GB" dirty="0"/>
              <a:t> </a:t>
            </a:r>
            <a:r>
              <a:rPr lang="en-GB" dirty="0" err="1"/>
              <a:t>zboží</a:t>
            </a:r>
            <a:r>
              <a:rPr lang="en-GB" dirty="0"/>
              <a:t> je </a:t>
            </a:r>
            <a:r>
              <a:rPr lang="en-GB" dirty="0" err="1"/>
              <a:t>často</a:t>
            </a:r>
            <a:r>
              <a:rPr lang="en-GB" dirty="0"/>
              <a:t> </a:t>
            </a:r>
            <a:r>
              <a:rPr lang="en-GB" dirty="0" err="1"/>
              <a:t>spojováno</a:t>
            </a:r>
            <a:r>
              <a:rPr lang="en-GB" dirty="0"/>
              <a:t> s </a:t>
            </a:r>
            <a:r>
              <a:rPr lang="en-GB" dirty="0" err="1"/>
              <a:t>luxusem</a:t>
            </a:r>
            <a:r>
              <a:rPr lang="en-GB" dirty="0"/>
              <a:t> a </a:t>
            </a:r>
            <a:r>
              <a:rPr lang="en-GB" dirty="0" err="1"/>
              <a:t>statusem</a:t>
            </a:r>
            <a:r>
              <a:rPr lang="en-GB" dirty="0"/>
              <a:t>. </a:t>
            </a:r>
            <a:r>
              <a:rPr lang="en-GB" dirty="0" err="1"/>
              <a:t>Vyšší</a:t>
            </a:r>
            <a:r>
              <a:rPr lang="en-GB" dirty="0"/>
              <a:t> </a:t>
            </a:r>
            <a:r>
              <a:rPr lang="en-GB" dirty="0" err="1"/>
              <a:t>cena</a:t>
            </a:r>
            <a:r>
              <a:rPr lang="en-GB" dirty="0"/>
              <a:t> </a:t>
            </a:r>
            <a:r>
              <a:rPr lang="en-GB" dirty="0" err="1"/>
              <a:t>může</a:t>
            </a:r>
            <a:r>
              <a:rPr lang="en-GB" dirty="0"/>
              <a:t> </a:t>
            </a:r>
            <a:r>
              <a:rPr lang="en-GB" dirty="0" err="1"/>
              <a:t>signalizovat</a:t>
            </a:r>
            <a:r>
              <a:rPr lang="en-GB" dirty="0"/>
              <a:t> </a:t>
            </a:r>
            <a:r>
              <a:rPr lang="en-GB" dirty="0" err="1"/>
              <a:t>společenské</a:t>
            </a:r>
            <a:r>
              <a:rPr lang="en-GB" dirty="0"/>
              <a:t> </a:t>
            </a:r>
            <a:r>
              <a:rPr lang="en-GB" dirty="0" err="1"/>
              <a:t>postavení</a:t>
            </a:r>
            <a:r>
              <a:rPr lang="en-GB" dirty="0"/>
              <a:t>, </a:t>
            </a:r>
            <a:r>
              <a:rPr lang="en-GB" dirty="0" err="1"/>
              <a:t>což</a:t>
            </a:r>
            <a:r>
              <a:rPr lang="en-GB" dirty="0"/>
              <a:t> </a:t>
            </a:r>
            <a:r>
              <a:rPr lang="en-GB" dirty="0" err="1"/>
              <a:t>motivuje</a:t>
            </a:r>
            <a:r>
              <a:rPr lang="en-GB" dirty="0"/>
              <a:t> </a:t>
            </a:r>
            <a:r>
              <a:rPr lang="en-GB" dirty="0" err="1"/>
              <a:t>spotřebitele</a:t>
            </a:r>
            <a:r>
              <a:rPr lang="en-GB" dirty="0"/>
              <a:t> k </a:t>
            </a:r>
            <a:r>
              <a:rPr lang="en-GB" dirty="0" err="1"/>
              <a:t>jeho</a:t>
            </a:r>
            <a:r>
              <a:rPr lang="en-GB" dirty="0"/>
              <a:t> </a:t>
            </a:r>
            <a:r>
              <a:rPr lang="en-GB" dirty="0" err="1"/>
              <a:t>nákupu</a:t>
            </a:r>
            <a:r>
              <a:rPr lang="en-GB" dirty="0"/>
              <a:t>.</a:t>
            </a:r>
          </a:p>
          <a:p>
            <a:pPr>
              <a:buFont typeface="+mj-lt"/>
              <a:buAutoNum type="arabicPeriod"/>
            </a:pPr>
            <a:r>
              <a:rPr lang="en-GB" b="1" dirty="0" err="1"/>
              <a:t>Exkluzivita</a:t>
            </a:r>
            <a:r>
              <a:rPr lang="en-GB" dirty="0"/>
              <a:t>: </a:t>
            </a:r>
            <a:r>
              <a:rPr lang="en-GB" dirty="0" err="1"/>
              <a:t>Vyšší</a:t>
            </a:r>
            <a:r>
              <a:rPr lang="en-GB" dirty="0"/>
              <a:t> </a:t>
            </a:r>
            <a:r>
              <a:rPr lang="en-GB" dirty="0" err="1"/>
              <a:t>cena</a:t>
            </a:r>
            <a:r>
              <a:rPr lang="en-GB" dirty="0"/>
              <a:t> </a:t>
            </a:r>
            <a:r>
              <a:rPr lang="en-GB" dirty="0" err="1"/>
              <a:t>zajišťuje</a:t>
            </a:r>
            <a:r>
              <a:rPr lang="en-GB" dirty="0"/>
              <a:t> </a:t>
            </a:r>
            <a:r>
              <a:rPr lang="en-GB" dirty="0" err="1"/>
              <a:t>exkluzivitu</a:t>
            </a:r>
            <a:r>
              <a:rPr lang="en-GB" dirty="0"/>
              <a:t>, </a:t>
            </a:r>
            <a:r>
              <a:rPr lang="en-GB" dirty="0" err="1"/>
              <a:t>což</a:t>
            </a:r>
            <a:r>
              <a:rPr lang="en-GB" dirty="0"/>
              <a:t> </a:t>
            </a:r>
            <a:r>
              <a:rPr lang="en-GB" dirty="0" err="1"/>
              <a:t>láká</a:t>
            </a:r>
            <a:r>
              <a:rPr lang="en-GB" dirty="0"/>
              <a:t> </a:t>
            </a:r>
            <a:r>
              <a:rPr lang="en-GB" dirty="0" err="1"/>
              <a:t>bohaté</a:t>
            </a:r>
            <a:r>
              <a:rPr lang="en-GB" dirty="0"/>
              <a:t> </a:t>
            </a:r>
            <a:r>
              <a:rPr lang="en-GB" dirty="0" err="1"/>
              <a:t>zákazníky</a:t>
            </a:r>
            <a:r>
              <a:rPr lang="en-GB" dirty="0"/>
              <a:t>, </a:t>
            </a:r>
            <a:r>
              <a:rPr lang="en-GB" dirty="0" err="1"/>
              <a:t>kteří</a:t>
            </a:r>
            <a:r>
              <a:rPr lang="en-GB" dirty="0"/>
              <a:t> </a:t>
            </a:r>
            <a:r>
              <a:rPr lang="en-GB" dirty="0" err="1"/>
              <a:t>chtějí</a:t>
            </a:r>
            <a:r>
              <a:rPr lang="en-GB" dirty="0"/>
              <a:t> </a:t>
            </a:r>
            <a:r>
              <a:rPr lang="en-GB" dirty="0" err="1"/>
              <a:t>zdůraznit</a:t>
            </a:r>
            <a:r>
              <a:rPr lang="en-GB" dirty="0"/>
              <a:t> </a:t>
            </a:r>
            <a:r>
              <a:rPr lang="en-GB" dirty="0" err="1"/>
              <a:t>svůj</a:t>
            </a:r>
            <a:r>
              <a:rPr lang="en-GB" dirty="0"/>
              <a:t> </a:t>
            </a:r>
            <a:r>
              <a:rPr lang="en-GB" dirty="0" err="1"/>
              <a:t>společenský</a:t>
            </a:r>
            <a:r>
              <a:rPr lang="en-GB" dirty="0"/>
              <a:t> status.</a:t>
            </a:r>
          </a:p>
          <a:p>
            <a:pPr>
              <a:buFont typeface="+mj-lt"/>
              <a:buAutoNum type="arabicPeriod"/>
            </a:pPr>
            <a:r>
              <a:rPr lang="en-GB" b="1" dirty="0" err="1"/>
              <a:t>Irelevantnost</a:t>
            </a:r>
            <a:r>
              <a:rPr lang="en-GB" b="1" dirty="0"/>
              <a:t> </a:t>
            </a:r>
            <a:r>
              <a:rPr lang="en-GB" b="1" dirty="0" err="1"/>
              <a:t>užitku</a:t>
            </a:r>
            <a:r>
              <a:rPr lang="en-GB" dirty="0"/>
              <a:t>: U </a:t>
            </a:r>
            <a:r>
              <a:rPr lang="en-GB" dirty="0" err="1"/>
              <a:t>tohoto</a:t>
            </a:r>
            <a:r>
              <a:rPr lang="en-GB" dirty="0"/>
              <a:t> </a:t>
            </a:r>
            <a:r>
              <a:rPr lang="en-GB" dirty="0" err="1"/>
              <a:t>zboží</a:t>
            </a:r>
            <a:r>
              <a:rPr lang="en-GB" dirty="0"/>
              <a:t> je </a:t>
            </a:r>
            <a:r>
              <a:rPr lang="en-GB" dirty="0" err="1"/>
              <a:t>důležitější</a:t>
            </a:r>
            <a:r>
              <a:rPr lang="en-GB" dirty="0"/>
              <a:t> </a:t>
            </a:r>
            <a:r>
              <a:rPr lang="en-GB" dirty="0" err="1"/>
              <a:t>symbolická</a:t>
            </a:r>
            <a:r>
              <a:rPr lang="en-GB" dirty="0"/>
              <a:t> </a:t>
            </a:r>
            <a:r>
              <a:rPr lang="en-GB" dirty="0" err="1"/>
              <a:t>hodnota</a:t>
            </a:r>
            <a:r>
              <a:rPr lang="en-GB" dirty="0"/>
              <a:t> </a:t>
            </a:r>
            <a:r>
              <a:rPr lang="en-GB" dirty="0" err="1"/>
              <a:t>než</a:t>
            </a:r>
            <a:r>
              <a:rPr lang="en-GB" dirty="0"/>
              <a:t> </a:t>
            </a:r>
            <a:r>
              <a:rPr lang="en-GB" dirty="0" err="1"/>
              <a:t>jeho</a:t>
            </a:r>
            <a:r>
              <a:rPr lang="en-GB" dirty="0"/>
              <a:t> </a:t>
            </a:r>
            <a:r>
              <a:rPr lang="en-GB" dirty="0" err="1"/>
              <a:t>užitná</a:t>
            </a:r>
            <a:r>
              <a:rPr lang="en-GB" dirty="0"/>
              <a:t> </a:t>
            </a:r>
            <a:r>
              <a:rPr lang="en-GB" dirty="0" err="1"/>
              <a:t>hodnota</a:t>
            </a:r>
            <a:r>
              <a:rPr lang="en-GB" dirty="0"/>
              <a:t>.</a:t>
            </a:r>
          </a:p>
          <a:p>
            <a:r>
              <a:rPr lang="en-GB" b="1" dirty="0" err="1"/>
              <a:t>Příklady</a:t>
            </a:r>
            <a:r>
              <a:rPr lang="en-GB" b="1" dirty="0"/>
              <a:t> </a:t>
            </a:r>
            <a:r>
              <a:rPr lang="en-GB" b="1" dirty="0" err="1"/>
              <a:t>Veblenova</a:t>
            </a:r>
            <a:r>
              <a:rPr lang="en-GB" b="1" dirty="0"/>
              <a:t> </a:t>
            </a:r>
            <a:r>
              <a:rPr lang="en-GB" b="1" dirty="0" err="1"/>
              <a:t>zboží</a:t>
            </a:r>
            <a:r>
              <a:rPr lang="en-GB" b="1" dirty="0"/>
              <a:t>:</a:t>
            </a:r>
          </a:p>
          <a:p>
            <a:pPr>
              <a:buFont typeface="Arial" panose="020B0604020202020204" pitchFamily="34" charset="0"/>
              <a:buChar char="•"/>
            </a:pPr>
            <a:r>
              <a:rPr lang="en-GB" dirty="0" err="1"/>
              <a:t>Luxusní</a:t>
            </a:r>
            <a:r>
              <a:rPr lang="en-GB" dirty="0"/>
              <a:t> </a:t>
            </a:r>
            <a:r>
              <a:rPr lang="en-GB" dirty="0" err="1"/>
              <a:t>značky</a:t>
            </a:r>
            <a:r>
              <a:rPr lang="en-GB" dirty="0"/>
              <a:t> </a:t>
            </a:r>
            <a:r>
              <a:rPr lang="en-GB" dirty="0" err="1"/>
              <a:t>oblečení</a:t>
            </a:r>
            <a:r>
              <a:rPr lang="en-GB" dirty="0"/>
              <a:t> a </a:t>
            </a:r>
            <a:r>
              <a:rPr lang="en-GB" dirty="0" err="1"/>
              <a:t>doplňků</a:t>
            </a:r>
            <a:r>
              <a:rPr lang="en-GB" dirty="0"/>
              <a:t> (</a:t>
            </a:r>
            <a:r>
              <a:rPr lang="en-GB" dirty="0" err="1"/>
              <a:t>např</a:t>
            </a:r>
            <a:r>
              <a:rPr lang="en-GB" dirty="0"/>
              <a:t>. Hermès, Louis Vuitton).</a:t>
            </a:r>
          </a:p>
          <a:p>
            <a:pPr>
              <a:buFont typeface="Arial" panose="020B0604020202020204" pitchFamily="34" charset="0"/>
              <a:buChar char="•"/>
            </a:pPr>
            <a:r>
              <a:rPr lang="en-GB" dirty="0" err="1"/>
              <a:t>Luxusní</a:t>
            </a:r>
            <a:r>
              <a:rPr lang="en-GB" dirty="0"/>
              <a:t> </a:t>
            </a:r>
            <a:r>
              <a:rPr lang="en-GB" dirty="0" err="1"/>
              <a:t>automobily</a:t>
            </a:r>
            <a:r>
              <a:rPr lang="en-GB" dirty="0"/>
              <a:t> (</a:t>
            </a:r>
            <a:r>
              <a:rPr lang="en-GB" dirty="0" err="1"/>
              <a:t>např</a:t>
            </a:r>
            <a:r>
              <a:rPr lang="en-GB" dirty="0"/>
              <a:t>. Rolls-Royce, Bentley).</a:t>
            </a:r>
          </a:p>
          <a:p>
            <a:pPr>
              <a:buFont typeface="Arial" panose="020B0604020202020204" pitchFamily="34" charset="0"/>
              <a:buChar char="•"/>
            </a:pPr>
            <a:r>
              <a:rPr lang="en-GB" dirty="0" err="1"/>
              <a:t>Šperky</a:t>
            </a:r>
            <a:r>
              <a:rPr lang="en-GB" dirty="0"/>
              <a:t>, </a:t>
            </a:r>
            <a:r>
              <a:rPr lang="en-GB" dirty="0" err="1"/>
              <a:t>drahé</a:t>
            </a:r>
            <a:r>
              <a:rPr lang="en-GB" dirty="0"/>
              <a:t> </a:t>
            </a:r>
            <a:r>
              <a:rPr lang="en-GB" dirty="0" err="1"/>
              <a:t>hodinky</a:t>
            </a:r>
            <a:r>
              <a:rPr lang="en-GB" dirty="0"/>
              <a:t> a </a:t>
            </a:r>
            <a:r>
              <a:rPr lang="en-GB" dirty="0" err="1"/>
              <a:t>umělecká</a:t>
            </a:r>
            <a:r>
              <a:rPr lang="en-GB" dirty="0"/>
              <a:t> </a:t>
            </a:r>
            <a:r>
              <a:rPr lang="en-GB" dirty="0" err="1"/>
              <a:t>díla</a:t>
            </a:r>
            <a:r>
              <a:rPr lang="en-GB" dirty="0"/>
              <a:t>.</a:t>
            </a:r>
          </a:p>
          <a:p>
            <a:pPr>
              <a:buFont typeface="Arial" panose="020B0604020202020204" pitchFamily="34" charset="0"/>
              <a:buChar char="•"/>
            </a:pPr>
            <a:r>
              <a:rPr lang="en-GB" dirty="0" err="1"/>
              <a:t>Nemovitosti</a:t>
            </a:r>
            <a:r>
              <a:rPr lang="en-GB" dirty="0"/>
              <a:t> </a:t>
            </a:r>
            <a:r>
              <a:rPr lang="en-GB" dirty="0" err="1"/>
              <a:t>ve</a:t>
            </a:r>
            <a:r>
              <a:rPr lang="en-GB" dirty="0"/>
              <a:t> </a:t>
            </a:r>
            <a:r>
              <a:rPr lang="en-GB" dirty="0" err="1"/>
              <a:t>velmi</a:t>
            </a:r>
            <a:r>
              <a:rPr lang="en-GB" dirty="0"/>
              <a:t> </a:t>
            </a:r>
            <a:r>
              <a:rPr lang="en-GB" dirty="0" err="1"/>
              <a:t>exkluzivních</a:t>
            </a:r>
            <a:r>
              <a:rPr lang="en-GB" dirty="0"/>
              <a:t> </a:t>
            </a:r>
            <a:r>
              <a:rPr lang="en-GB" dirty="0" err="1"/>
              <a:t>lokalitách</a:t>
            </a:r>
            <a:r>
              <a:rPr lang="en-GB" dirty="0"/>
              <a:t>.</a:t>
            </a:r>
          </a:p>
          <a:p>
            <a:r>
              <a:rPr lang="en-GB" b="1" dirty="0" err="1"/>
              <a:t>Vysvětlení</a:t>
            </a:r>
            <a:r>
              <a:rPr lang="en-GB" b="1" dirty="0"/>
              <a:t> </a:t>
            </a:r>
            <a:r>
              <a:rPr lang="en-GB" b="1" dirty="0" err="1"/>
              <a:t>chování</a:t>
            </a:r>
            <a:r>
              <a:rPr lang="en-GB" b="1" dirty="0"/>
              <a:t> </a:t>
            </a:r>
            <a:r>
              <a:rPr lang="en-GB" b="1" dirty="0" err="1"/>
              <a:t>spotřebitelů</a:t>
            </a:r>
            <a:r>
              <a:rPr lang="en-GB" b="1" dirty="0"/>
              <a:t>:</a:t>
            </a:r>
          </a:p>
          <a:p>
            <a:r>
              <a:rPr lang="en-GB" dirty="0"/>
              <a:t>U </a:t>
            </a:r>
            <a:r>
              <a:rPr lang="en-GB" dirty="0" err="1"/>
              <a:t>Veblenova</a:t>
            </a:r>
            <a:r>
              <a:rPr lang="en-GB" dirty="0"/>
              <a:t> </a:t>
            </a:r>
            <a:r>
              <a:rPr lang="en-GB" dirty="0" err="1"/>
              <a:t>zboží</a:t>
            </a:r>
            <a:r>
              <a:rPr lang="en-GB" dirty="0"/>
              <a:t> </a:t>
            </a:r>
            <a:r>
              <a:rPr lang="en-GB" dirty="0" err="1"/>
              <a:t>lidé</a:t>
            </a:r>
            <a:r>
              <a:rPr lang="en-GB" dirty="0"/>
              <a:t> </a:t>
            </a:r>
            <a:r>
              <a:rPr lang="en-GB" dirty="0" err="1"/>
              <a:t>nejednají</a:t>
            </a:r>
            <a:r>
              <a:rPr lang="en-GB" dirty="0"/>
              <a:t> </a:t>
            </a:r>
            <a:r>
              <a:rPr lang="en-GB" dirty="0" err="1"/>
              <a:t>racionálně</a:t>
            </a:r>
            <a:r>
              <a:rPr lang="en-GB" dirty="0"/>
              <a:t> </a:t>
            </a:r>
            <a:r>
              <a:rPr lang="en-GB" dirty="0" err="1"/>
              <a:t>ve</a:t>
            </a:r>
            <a:r>
              <a:rPr lang="en-GB" dirty="0"/>
              <a:t> </a:t>
            </a:r>
            <a:r>
              <a:rPr lang="en-GB" dirty="0" err="1"/>
              <a:t>smyslu</a:t>
            </a:r>
            <a:r>
              <a:rPr lang="en-GB" dirty="0"/>
              <a:t> </a:t>
            </a:r>
            <a:r>
              <a:rPr lang="en-GB" dirty="0" err="1"/>
              <a:t>maximalizace</a:t>
            </a:r>
            <a:r>
              <a:rPr lang="en-GB" dirty="0"/>
              <a:t> </a:t>
            </a:r>
            <a:r>
              <a:rPr lang="en-GB" dirty="0" err="1"/>
              <a:t>užitku</a:t>
            </a:r>
            <a:r>
              <a:rPr lang="en-GB" dirty="0"/>
              <a:t> za </a:t>
            </a:r>
            <a:r>
              <a:rPr lang="en-GB" dirty="0" err="1"/>
              <a:t>nejnižší</a:t>
            </a:r>
            <a:r>
              <a:rPr lang="en-GB" dirty="0"/>
              <a:t> </a:t>
            </a:r>
            <a:r>
              <a:rPr lang="en-GB" dirty="0" err="1"/>
              <a:t>cenu</a:t>
            </a:r>
            <a:r>
              <a:rPr lang="en-GB" dirty="0"/>
              <a:t>. </a:t>
            </a:r>
            <a:r>
              <a:rPr lang="en-GB" dirty="0" err="1"/>
              <a:t>Naopak</a:t>
            </a:r>
            <a:r>
              <a:rPr lang="en-GB" dirty="0"/>
              <a:t>, </a:t>
            </a:r>
            <a:r>
              <a:rPr lang="en-GB" dirty="0" err="1"/>
              <a:t>vyšší</a:t>
            </a:r>
            <a:r>
              <a:rPr lang="en-GB" dirty="0"/>
              <a:t> </a:t>
            </a:r>
            <a:r>
              <a:rPr lang="en-GB" dirty="0" err="1"/>
              <a:t>cena</a:t>
            </a:r>
            <a:r>
              <a:rPr lang="en-GB" dirty="0"/>
              <a:t> je </a:t>
            </a:r>
            <a:r>
              <a:rPr lang="en-GB" dirty="0" err="1"/>
              <a:t>vnímána</a:t>
            </a:r>
            <a:r>
              <a:rPr lang="en-GB" dirty="0"/>
              <a:t> </a:t>
            </a:r>
            <a:r>
              <a:rPr lang="en-GB" dirty="0" err="1"/>
              <a:t>jako</a:t>
            </a:r>
            <a:r>
              <a:rPr lang="en-GB" dirty="0"/>
              <a:t> </a:t>
            </a:r>
            <a:r>
              <a:rPr lang="en-GB" dirty="0" err="1"/>
              <a:t>ukazatel</a:t>
            </a:r>
            <a:r>
              <a:rPr lang="en-GB" dirty="0"/>
              <a:t> </a:t>
            </a:r>
            <a:r>
              <a:rPr lang="en-GB" dirty="0" err="1"/>
              <a:t>kvality</a:t>
            </a:r>
            <a:r>
              <a:rPr lang="en-GB" dirty="0"/>
              <a:t>, </a:t>
            </a:r>
            <a:r>
              <a:rPr lang="en-GB" dirty="0" err="1"/>
              <a:t>prestiže</a:t>
            </a:r>
            <a:r>
              <a:rPr lang="en-GB" dirty="0"/>
              <a:t> </a:t>
            </a:r>
            <a:r>
              <a:rPr lang="en-GB" dirty="0" err="1"/>
              <a:t>nebo</a:t>
            </a:r>
            <a:r>
              <a:rPr lang="en-GB" dirty="0"/>
              <a:t> </a:t>
            </a:r>
            <a:r>
              <a:rPr lang="en-GB" dirty="0" err="1"/>
              <a:t>výjimečnosti</a:t>
            </a:r>
            <a:r>
              <a:rPr lang="en-GB" dirty="0"/>
              <a:t>, </a:t>
            </a:r>
            <a:r>
              <a:rPr lang="en-GB" dirty="0" err="1"/>
              <a:t>což</a:t>
            </a:r>
            <a:r>
              <a:rPr lang="en-GB" dirty="0"/>
              <a:t> </a:t>
            </a:r>
            <a:r>
              <a:rPr lang="en-GB" dirty="0" err="1"/>
              <a:t>zvyšuje</a:t>
            </a:r>
            <a:r>
              <a:rPr lang="en-GB" dirty="0"/>
              <a:t> </a:t>
            </a:r>
            <a:r>
              <a:rPr lang="en-GB" dirty="0" err="1"/>
              <a:t>jejich</a:t>
            </a:r>
            <a:r>
              <a:rPr lang="en-GB" dirty="0"/>
              <a:t> </a:t>
            </a:r>
            <a:r>
              <a:rPr lang="en-GB" dirty="0" err="1"/>
              <a:t>ochotu</a:t>
            </a:r>
            <a:r>
              <a:rPr lang="en-GB" dirty="0"/>
              <a:t> </a:t>
            </a:r>
            <a:r>
              <a:rPr lang="en-GB" dirty="0" err="1"/>
              <a:t>zaplatit</a:t>
            </a:r>
            <a:r>
              <a:rPr lang="en-GB" dirty="0"/>
              <a:t>.</a:t>
            </a:r>
          </a:p>
          <a:p>
            <a:r>
              <a:rPr lang="en-GB" dirty="0" err="1"/>
              <a:t>Tento</a:t>
            </a:r>
            <a:r>
              <a:rPr lang="en-GB" dirty="0"/>
              <a:t> </a:t>
            </a:r>
            <a:r>
              <a:rPr lang="en-GB" dirty="0" err="1"/>
              <a:t>koncept</a:t>
            </a:r>
            <a:r>
              <a:rPr lang="en-GB" dirty="0"/>
              <a:t> je </a:t>
            </a:r>
            <a:r>
              <a:rPr lang="en-GB" dirty="0" err="1"/>
              <a:t>často</a:t>
            </a:r>
            <a:r>
              <a:rPr lang="en-GB" dirty="0"/>
              <a:t> </a:t>
            </a:r>
            <a:r>
              <a:rPr lang="en-GB" dirty="0" err="1"/>
              <a:t>využíván</a:t>
            </a:r>
            <a:r>
              <a:rPr lang="en-GB" dirty="0"/>
              <a:t> v </a:t>
            </a:r>
            <a:r>
              <a:rPr lang="en-GB" dirty="0" err="1"/>
              <a:t>marketingu</a:t>
            </a:r>
            <a:r>
              <a:rPr lang="en-GB" dirty="0"/>
              <a:t> a </a:t>
            </a:r>
            <a:r>
              <a:rPr lang="en-GB" dirty="0" err="1"/>
              <a:t>ekonomii</a:t>
            </a:r>
            <a:r>
              <a:rPr lang="en-GB" dirty="0"/>
              <a:t> </a:t>
            </a:r>
            <a:r>
              <a:rPr lang="en-GB" dirty="0" err="1"/>
              <a:t>luxusu</a:t>
            </a:r>
            <a:r>
              <a:rPr lang="en-GB" dirty="0"/>
              <a:t>, </a:t>
            </a:r>
            <a:r>
              <a:rPr lang="en-GB" dirty="0" err="1"/>
              <a:t>kde</a:t>
            </a:r>
            <a:r>
              <a:rPr lang="en-GB" dirty="0"/>
              <a:t> </a:t>
            </a:r>
            <a:r>
              <a:rPr lang="en-GB" dirty="0" err="1"/>
              <a:t>značky</a:t>
            </a:r>
            <a:r>
              <a:rPr lang="en-GB" dirty="0"/>
              <a:t> </a:t>
            </a:r>
            <a:r>
              <a:rPr lang="en-GB" dirty="0" err="1"/>
              <a:t>záměrně</a:t>
            </a:r>
            <a:r>
              <a:rPr lang="en-GB" dirty="0"/>
              <a:t> </a:t>
            </a:r>
            <a:r>
              <a:rPr lang="en-GB" dirty="0" err="1"/>
              <a:t>udržují</a:t>
            </a:r>
            <a:r>
              <a:rPr lang="en-GB" dirty="0"/>
              <a:t> </a:t>
            </a:r>
            <a:r>
              <a:rPr lang="en-GB" dirty="0" err="1"/>
              <a:t>vysoké</a:t>
            </a:r>
            <a:r>
              <a:rPr lang="en-GB" dirty="0"/>
              <a:t> </a:t>
            </a:r>
            <a:r>
              <a:rPr lang="en-GB" dirty="0" err="1"/>
              <a:t>ceny</a:t>
            </a:r>
            <a:r>
              <a:rPr lang="en-GB" dirty="0"/>
              <a:t>, aby </a:t>
            </a:r>
            <a:r>
              <a:rPr lang="en-GB" dirty="0" err="1"/>
              <a:t>posílily</a:t>
            </a:r>
            <a:r>
              <a:rPr lang="en-GB" dirty="0"/>
              <a:t> </a:t>
            </a:r>
            <a:r>
              <a:rPr lang="en-GB" dirty="0" err="1"/>
              <a:t>svou</a:t>
            </a:r>
            <a:r>
              <a:rPr lang="en-GB" dirty="0"/>
              <a:t> image </a:t>
            </a:r>
            <a:r>
              <a:rPr lang="en-GB" dirty="0" err="1"/>
              <a:t>exkluzivity</a:t>
            </a:r>
            <a:r>
              <a:rPr lang="en-GB" dirty="0"/>
              <a:t>.</a:t>
            </a:r>
          </a:p>
          <a:p>
            <a:endParaRPr lang="en-GB" dirty="0"/>
          </a:p>
        </p:txBody>
      </p:sp>
      <p:sp>
        <p:nvSpPr>
          <p:cNvPr id="4" name="Slide Number Placeholder 3">
            <a:extLst>
              <a:ext uri="{FF2B5EF4-FFF2-40B4-BE49-F238E27FC236}">
                <a16:creationId xmlns:a16="http://schemas.microsoft.com/office/drawing/2014/main" id="{9833B6E1-A6E7-376A-E5EA-C6E8A792932E}"/>
              </a:ext>
            </a:extLst>
          </p:cNvPr>
          <p:cNvSpPr>
            <a:spLocks noGrp="1"/>
          </p:cNvSpPr>
          <p:nvPr>
            <p:ph type="sldNum" sz="quarter" idx="5"/>
          </p:nvPr>
        </p:nvSpPr>
        <p:spPr/>
        <p:txBody>
          <a:bodyPr/>
          <a:lstStyle/>
          <a:p>
            <a:fld id="{C1FBACEA-0E58-48F9-95B3-41BD13C667D2}" type="slidenum">
              <a:rPr lang="en-GB" smtClean="0"/>
              <a:t>33</a:t>
            </a:fld>
            <a:endParaRPr lang="en-GB"/>
          </a:p>
        </p:txBody>
      </p:sp>
    </p:spTree>
    <p:extLst>
      <p:ext uri="{BB962C8B-B14F-4D97-AF65-F5344CB8AC3E}">
        <p14:creationId xmlns:p14="http://schemas.microsoft.com/office/powerpoint/2010/main" val="3214631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recent and the most comprehensive global political effort towards achieving SD is the post-2015 development agenda – the UN Agenda 2030, including the set of Sustainable Development Goals (SDGs), formulated by the UN in 2015 as a comprehensive global policy framework for addressing the most crucial economic, social and environmental challenges for humanity (UN General Assembly, 2015). The SDGs represent a comprehensive framework to promote synergies and manage trade-offs across sectoral policies in an integrated manner, to engage all actors in the policymaking process (OECD, 2020). The SDGs are </a:t>
            </a:r>
            <a:r>
              <a:rPr lang="en-US" sz="1200" b="0" i="1" u="none" strike="noStrike" kern="1200" baseline="0" dirty="0">
                <a:solidFill>
                  <a:schemeClr val="tx1"/>
                </a:solidFill>
                <a:latin typeface="+mn-lt"/>
                <a:ea typeface="+mn-ea"/>
                <a:cs typeface="+mn-cs"/>
              </a:rPr>
              <a:t>context specific</a:t>
            </a:r>
            <a:r>
              <a:rPr lang="en-US" sz="1200" b="0" i="0" u="none" strike="noStrike" kern="1200" baseline="0" dirty="0">
                <a:solidFill>
                  <a:schemeClr val="tx1"/>
                </a:solidFill>
                <a:latin typeface="+mn-lt"/>
                <a:ea typeface="+mn-ea"/>
                <a:cs typeface="+mn-cs"/>
              </a:rPr>
              <a:t>. To achieve the goals, it is necessary to consider the social, political and environmental circumstances of particular locations (Oliveira et al., 2019; Weitz et al., 2018). The agenda and the SDGs reflect the previous experience with the MDGs (applied during 2000-2015). While the MDGs focused on improving wellbeing in the developing world, the 17 SDGs address all countries and aim at reconciling economic and social with environmental goals (Eisenmenger et al., 2020). </a:t>
            </a:r>
            <a:r>
              <a:rPr lang="en-US" sz="1200" b="0" i="0" u="none" strike="noStrike" kern="1200" baseline="0" dirty="0" err="1">
                <a:solidFill>
                  <a:schemeClr val="tx1"/>
                </a:solidFill>
                <a:latin typeface="+mn-lt"/>
                <a:ea typeface="+mn-ea"/>
                <a:cs typeface="+mn-cs"/>
              </a:rPr>
              <a:t>Achiev-ing</a:t>
            </a:r>
            <a:r>
              <a:rPr lang="en-US" sz="1200" b="0" i="0" u="none" strike="noStrike" kern="1200" baseline="0" dirty="0">
                <a:solidFill>
                  <a:schemeClr val="tx1"/>
                </a:solidFill>
                <a:latin typeface="+mn-lt"/>
                <a:ea typeface="+mn-ea"/>
                <a:cs typeface="+mn-cs"/>
              </a:rPr>
              <a:t> this agenda, including all the SDGs, would require a comprehensive, holistic and transformative approach, combining different means of implementation and integrating the economic, social and environmental dimensions of SD. The UN Agenda 2030 should have been designed in such a way so as not to repeat the insufficiencies of the previous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such as lack of action and practical orientation, not creating a win-win strategy, etc. It is still not obvious to what extent these aims have been or will be met. To summarize the relationships between the SDGs and the MDGs, the first set is built on the second. The SDGs can be broadly divided into three categories. First group is an extension of MDGs and it includes the first seven SDGs. The second group can be referred to as inclusiveness. It includes jobs, infrastructure, industrialization, and distribution. Goals 8, 9, and 10 are involved in this group. The third group covers the last seven goals: sustainable cities and communities, responsible consumption and production, life on land and below water, climate action, peace and justice and the means of </a:t>
            </a:r>
            <a:r>
              <a:rPr lang="en-US" sz="1200" b="0" i="0" u="none" strike="noStrike" kern="1200" baseline="0" dirty="0" err="1">
                <a:solidFill>
                  <a:schemeClr val="tx1"/>
                </a:solidFill>
                <a:latin typeface="+mn-lt"/>
                <a:ea typeface="+mn-ea"/>
                <a:cs typeface="+mn-cs"/>
              </a:rPr>
              <a:t>implementa-tion</a:t>
            </a:r>
            <a:r>
              <a:rPr lang="en-US" sz="1200" b="0" i="0" u="none" strike="noStrike" kern="1200" baseline="0" dirty="0">
                <a:solidFill>
                  <a:schemeClr val="tx1"/>
                </a:solidFill>
                <a:latin typeface="+mn-lt"/>
                <a:ea typeface="+mn-ea"/>
                <a:cs typeface="+mn-cs"/>
              </a:rPr>
              <a:t>, and global partnership for it (Kumar et al., 2016)</a:t>
            </a:r>
          </a:p>
          <a:p>
            <a:r>
              <a:rPr lang="en-US" sz="1200" b="0" i="0" u="none" strike="noStrike" kern="1200" baseline="0" dirty="0">
                <a:solidFill>
                  <a:schemeClr val="tx1"/>
                </a:solidFill>
                <a:latin typeface="+mn-lt"/>
                <a:ea typeface="+mn-ea"/>
                <a:cs typeface="+mn-cs"/>
              </a:rPr>
              <a:t>The MDGs included specific targets and milestones in eliminating extreme poverty and therefore were narrower in scope and more specific, especially focusing on the social pillar of SD. In the group of the eight goals only MDG 7: ensure environmental sustainability includes the crucial targets in the environmental pillar of SD, </a:t>
            </a:r>
            <a:r>
              <a:rPr lang="en-US" sz="1200" b="0" i="0" u="none" strike="noStrike" kern="1200" baseline="0" dirty="0" err="1">
                <a:solidFill>
                  <a:schemeClr val="tx1"/>
                </a:solidFill>
                <a:latin typeface="+mn-lt"/>
                <a:ea typeface="+mn-ea"/>
                <a:cs typeface="+mn-cs"/>
              </a:rPr>
              <a:t>includ-ing</a:t>
            </a:r>
            <a:r>
              <a:rPr lang="en-US" sz="1200" b="0" i="0" u="none" strike="noStrike" kern="1200" baseline="0" dirty="0">
                <a:solidFill>
                  <a:schemeClr val="tx1"/>
                </a:solidFill>
                <a:latin typeface="+mn-lt"/>
                <a:ea typeface="+mn-ea"/>
                <a:cs typeface="+mn-cs"/>
              </a:rPr>
              <a:t> those of other key political strategies at the international level, while the target of halving the proportion of people without sustainable access to safe drinking water and basic sanitation is also included in this goal. It can be concluded that the key environmental pillar is quite compressed in one (the seventh) goal. The same, and to an even greater extent, applies to the economic pillar of SD. In this goal the aspects of the economic pillar of SD are compressed, but the targets are even limited to those which can reduce some burdens and obstacles which are faced by the developing countries, including the least developed countries. The SDGs expanded its scope to 17 goals from the eight (8) goals in the MDGs, which covers universal goals on fighting inequalities, increasing economic growth, providing decent jobs, sustainable cities and human settlements, industrialization, tackling ecosystems, oceans, climate change, sustainable consumption and production as well as building peace and strengthening jus-tice and institutions. Unlike the MDGs, which only targets the developing countries, the SDGs apply to all </a:t>
            </a:r>
            <a:r>
              <a:rPr lang="en-US" sz="1200" b="0" i="0" u="none" strike="noStrike" kern="1200" baseline="0" dirty="0" err="1">
                <a:solidFill>
                  <a:schemeClr val="tx1"/>
                </a:solidFill>
                <a:latin typeface="+mn-lt"/>
                <a:ea typeface="+mn-ea"/>
                <a:cs typeface="+mn-cs"/>
              </a:rPr>
              <a:t>coun</a:t>
            </a:r>
            <a:r>
              <a:rPr lang="en-US" sz="1200" b="0" i="0" u="none" strike="noStrike" kern="1200" baseline="0" dirty="0">
                <a:solidFill>
                  <a:schemeClr val="tx1"/>
                </a:solidFill>
                <a:latin typeface="+mn-lt"/>
                <a:ea typeface="+mn-ea"/>
                <a:cs typeface="+mn-cs"/>
              </a:rPr>
              <a:t>-tries, both the developed and developing ones. The SDGs are also nationally-owned and country-led, wherein each country is given the freedom to establish a national framework in achieving the SDGs (see e.g. PSA (2022)). Both the MDGs and the SDGs are summarized in Table 1.</a:t>
            </a: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34</a:t>
            </a:fld>
            <a:endParaRPr lang="cs-CZ"/>
          </a:p>
        </p:txBody>
      </p:sp>
    </p:spTree>
    <p:extLst>
      <p:ext uri="{BB962C8B-B14F-4D97-AF65-F5344CB8AC3E}">
        <p14:creationId xmlns:p14="http://schemas.microsoft.com/office/powerpoint/2010/main" val="3742213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endParaRPr lang="cs-CZ" dirty="0"/>
          </a:p>
          <a:p>
            <a:r>
              <a:rPr lang="cs-CZ" dirty="0"/>
              <a:t>UDRŽITELNOST - mnoho přístupů: </a:t>
            </a:r>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37</a:t>
            </a:fld>
            <a:endParaRPr lang="cs-CZ"/>
          </a:p>
        </p:txBody>
      </p:sp>
    </p:spTree>
    <p:extLst>
      <p:ext uri="{BB962C8B-B14F-4D97-AF65-F5344CB8AC3E}">
        <p14:creationId xmlns:p14="http://schemas.microsoft.com/office/powerpoint/2010/main" val="62587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34A0-66EF-5546-6C9A-34A448B14B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32FF32F-45C0-61B2-9BD7-68EE710CEC0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DBB0E9D-CF39-CC8A-1326-746C9FEAEA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6E2E6174-75A2-21CA-FDB6-BBF7CFCA4B18}"/>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E7D35B99-F9E5-A54F-2EE4-139083A24BAC}"/>
              </a:ext>
            </a:extLst>
          </p:cNvPr>
          <p:cNvSpPr>
            <a:spLocks noGrp="1"/>
          </p:cNvSpPr>
          <p:nvPr>
            <p:ph type="sldNum" sz="quarter" idx="5"/>
          </p:nvPr>
        </p:nvSpPr>
        <p:spPr/>
        <p:txBody>
          <a:bodyPr/>
          <a:lstStyle/>
          <a:p>
            <a:fld id="{74477E90-4C3A-1A40-BB34-28A95E688A19}" type="slidenum">
              <a:rPr lang="cs-CZ" smtClean="0"/>
              <a:t>5</a:t>
            </a:fld>
            <a:endParaRPr lang="cs-CZ"/>
          </a:p>
        </p:txBody>
      </p:sp>
    </p:spTree>
    <p:extLst>
      <p:ext uri="{BB962C8B-B14F-4D97-AF65-F5344CB8AC3E}">
        <p14:creationId xmlns:p14="http://schemas.microsoft.com/office/powerpoint/2010/main" val="94402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33C8-B3EE-991B-980B-607849724E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DC76D4E-B10D-7BEB-1B44-F0421639A2E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834A87-D3C9-7A9E-9153-A8CDA925ED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73621C6B-6CE6-F1C9-2E86-57574835B928}"/>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9B155598-D2C1-D49C-172E-C61F88F32090}"/>
              </a:ext>
            </a:extLst>
          </p:cNvPr>
          <p:cNvSpPr>
            <a:spLocks noGrp="1"/>
          </p:cNvSpPr>
          <p:nvPr>
            <p:ph type="sldNum" sz="quarter" idx="5"/>
          </p:nvPr>
        </p:nvSpPr>
        <p:spPr/>
        <p:txBody>
          <a:bodyPr/>
          <a:lstStyle/>
          <a:p>
            <a:fld id="{74477E90-4C3A-1A40-BB34-28A95E688A19}" type="slidenum">
              <a:rPr lang="cs-CZ" smtClean="0"/>
              <a:t>6</a:t>
            </a:fld>
            <a:endParaRPr lang="cs-CZ"/>
          </a:p>
        </p:txBody>
      </p:sp>
    </p:spTree>
    <p:extLst>
      <p:ext uri="{BB962C8B-B14F-4D97-AF65-F5344CB8AC3E}">
        <p14:creationId xmlns:p14="http://schemas.microsoft.com/office/powerpoint/2010/main" val="11465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BBAC-0CE1-70EA-53C1-002C7C82176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23097A1-85E8-3204-B227-E647A25EDA1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D04C682-B880-C302-6338-CD7D71A263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rgbClr val="0047BB"/>
              </a:solidFill>
              <a:ea typeface="Times New Roman" panose="02020603050405020304" pitchFamily="18" charset="0"/>
            </a:endParaRPr>
          </a:p>
          <a:p>
            <a:r>
              <a:rPr lang="en-GB" sz="1200" kern="1200" dirty="0">
                <a:solidFill>
                  <a:schemeClr val="tx1"/>
                </a:solidFill>
                <a:effectLst/>
                <a:latin typeface="+mn-lt"/>
                <a:ea typeface="+mn-ea"/>
                <a:cs typeface="+mn-cs"/>
              </a:rPr>
              <a:t>Pro </a:t>
            </a:r>
            <a:r>
              <a:rPr lang="en-GB" sz="1200" kern="1200" dirty="0" err="1">
                <a:solidFill>
                  <a:schemeClr val="tx1"/>
                </a:solidFill>
                <a:effectLst/>
                <a:latin typeface="+mn-lt"/>
                <a:ea typeface="+mn-ea"/>
                <a:cs typeface="+mn-cs"/>
              </a:rPr>
              <a:t>vysvětlení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souvislostí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použít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tisíce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spoustu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čísel</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tabulek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matematických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vzorců</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názorných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příkladů</a:t>
            </a:r>
            <a:r>
              <a:rPr lang="en-GB" sz="1200" kern="1200" dirty="0">
                <a:solidFill>
                  <a:schemeClr val="tx1"/>
                </a:solidFill>
                <a:effectLst/>
                <a:latin typeface="+mn-lt"/>
                <a:ea typeface="+mn-ea"/>
                <a:cs typeface="+mn-cs"/>
              </a:rPr>
              <a:t>, ale </a:t>
            </a:r>
            <a:r>
              <a:rPr lang="en-GB" sz="1200" kern="1200" dirty="0" err="1">
                <a:solidFill>
                  <a:schemeClr val="tx1"/>
                </a:solidFill>
                <a:effectLst/>
                <a:latin typeface="+mn-lt"/>
                <a:ea typeface="+mn-ea"/>
                <a:cs typeface="+mn-cs"/>
              </a:rPr>
              <a:t>též</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Graf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představuje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grafické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znázornění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chování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určité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Grafy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neobyčejně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důležitým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nástrojem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ekonomie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Dovolují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rychlou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vizuální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prezentaci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údajů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dvěma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proměnnými</a:t>
            </a:r>
            <a:r>
              <a:rPr lang="en-GB" sz="1200" kern="1200" dirty="0">
                <a:solidFill>
                  <a:schemeClr val="tx1"/>
                </a:solidFill>
                <a:effectLst/>
                <a:latin typeface="+mn-lt"/>
                <a:ea typeface="+mn-ea"/>
                <a:cs typeface="+mn-cs"/>
              </a:rPr>
              <a:t>. </a:t>
            </a:r>
            <a:endParaRPr lang="cs-CZ" sz="1200" b="1" dirty="0">
              <a:solidFill>
                <a:srgbClr val="0047BB"/>
              </a:solidFill>
              <a:ea typeface="Times New Roman" panose="02020603050405020304" pitchFamily="18" charset="0"/>
            </a:endParaRPr>
          </a:p>
        </p:txBody>
      </p:sp>
      <p:sp>
        <p:nvSpPr>
          <p:cNvPr id="4" name="Zástupný symbol pro zápatí 3">
            <a:extLst>
              <a:ext uri="{FF2B5EF4-FFF2-40B4-BE49-F238E27FC236}">
                <a16:creationId xmlns:a16="http://schemas.microsoft.com/office/drawing/2014/main" id="{24F58E7C-D2E5-BB04-A7B2-F6884431E1EA}"/>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141BC9D5-A6EF-8699-E2A8-D1C319DB9168}"/>
              </a:ext>
            </a:extLst>
          </p:cNvPr>
          <p:cNvSpPr>
            <a:spLocks noGrp="1"/>
          </p:cNvSpPr>
          <p:nvPr>
            <p:ph type="sldNum" sz="quarter" idx="5"/>
          </p:nvPr>
        </p:nvSpPr>
        <p:spPr/>
        <p:txBody>
          <a:bodyPr/>
          <a:lstStyle/>
          <a:p>
            <a:fld id="{74477E90-4C3A-1A40-BB34-28A95E688A19}" type="slidenum">
              <a:rPr lang="cs-CZ" smtClean="0"/>
              <a:t>7</a:t>
            </a:fld>
            <a:endParaRPr lang="cs-CZ"/>
          </a:p>
        </p:txBody>
      </p:sp>
    </p:spTree>
    <p:extLst>
      <p:ext uri="{BB962C8B-B14F-4D97-AF65-F5344CB8AC3E}">
        <p14:creationId xmlns:p14="http://schemas.microsoft.com/office/powerpoint/2010/main" val="385444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46D84-460E-2A71-1BB7-18C9B3518A8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FD10EB7-A346-7361-41A7-2133C28D2E0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BC5A5D3-10AE-023E-4998-3DF428873741}"/>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2895CB43-A573-A226-34A8-A805F13C83BD}"/>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F88AD8AA-15F9-8A2B-DE3F-2735D8C9EA7F}"/>
              </a:ext>
            </a:extLst>
          </p:cNvPr>
          <p:cNvSpPr>
            <a:spLocks noGrp="1"/>
          </p:cNvSpPr>
          <p:nvPr>
            <p:ph type="sldNum" sz="quarter" idx="5"/>
          </p:nvPr>
        </p:nvSpPr>
        <p:spPr/>
        <p:txBody>
          <a:bodyPr/>
          <a:lstStyle/>
          <a:p>
            <a:fld id="{74477E90-4C3A-1A40-BB34-28A95E688A19}" type="slidenum">
              <a:rPr lang="cs-CZ" smtClean="0"/>
              <a:t>8</a:t>
            </a:fld>
            <a:endParaRPr lang="cs-CZ"/>
          </a:p>
        </p:txBody>
      </p:sp>
    </p:spTree>
    <p:extLst>
      <p:ext uri="{BB962C8B-B14F-4D97-AF65-F5344CB8AC3E}">
        <p14:creationId xmlns:p14="http://schemas.microsoft.com/office/powerpoint/2010/main" val="206069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8E9AC-A19E-A2B8-1655-3D6D2D84091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2011791-EB26-3B7B-7777-C700F2F5818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8C26F1A-7171-590D-04E0-1813BE9804AE}"/>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AA16D68E-7479-144F-02DE-7825ADA5D627}"/>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AA3D6BB-317E-03F6-8E5E-44D66E8C8919}"/>
              </a:ext>
            </a:extLst>
          </p:cNvPr>
          <p:cNvSpPr>
            <a:spLocks noGrp="1"/>
          </p:cNvSpPr>
          <p:nvPr>
            <p:ph type="sldNum" sz="quarter" idx="5"/>
          </p:nvPr>
        </p:nvSpPr>
        <p:spPr/>
        <p:txBody>
          <a:bodyPr/>
          <a:lstStyle/>
          <a:p>
            <a:fld id="{74477E90-4C3A-1A40-BB34-28A95E688A19}" type="slidenum">
              <a:rPr lang="cs-CZ" smtClean="0"/>
              <a:t>9</a:t>
            </a:fld>
            <a:endParaRPr lang="cs-CZ"/>
          </a:p>
        </p:txBody>
      </p:sp>
    </p:spTree>
    <p:extLst>
      <p:ext uri="{BB962C8B-B14F-4D97-AF65-F5344CB8AC3E}">
        <p14:creationId xmlns:p14="http://schemas.microsoft.com/office/powerpoint/2010/main" val="247743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0A54-52B0-EA5C-E8B2-9D8B261FDF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2A43B21-454D-0AD3-86F4-4DB6B340694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C80DC75-8EA7-280E-251E-AE1176C553A6}"/>
              </a:ext>
            </a:extLst>
          </p:cNvPr>
          <p:cNvSpPr>
            <a:spLocks noGrp="1"/>
          </p:cNvSpPr>
          <p:nvPr>
            <p:ph type="body" idx="1"/>
          </p:nvPr>
        </p:nvSpPr>
        <p:spPr/>
        <p:txBody>
          <a:bodyPr/>
          <a:lstStyle/>
          <a:p>
            <a:endParaRPr lang="cs-CZ" dirty="0"/>
          </a:p>
        </p:txBody>
      </p:sp>
      <p:sp>
        <p:nvSpPr>
          <p:cNvPr id="4" name="Zástupný symbol pro zápatí 3">
            <a:extLst>
              <a:ext uri="{FF2B5EF4-FFF2-40B4-BE49-F238E27FC236}">
                <a16:creationId xmlns:a16="http://schemas.microsoft.com/office/drawing/2014/main" id="{5458E017-E4F9-4858-0537-E5FF876F3D13}"/>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07C36D23-C5BE-3379-8865-DA3CE982C6C3}"/>
              </a:ext>
            </a:extLst>
          </p:cNvPr>
          <p:cNvSpPr>
            <a:spLocks noGrp="1"/>
          </p:cNvSpPr>
          <p:nvPr>
            <p:ph type="sldNum" sz="quarter" idx="5"/>
          </p:nvPr>
        </p:nvSpPr>
        <p:spPr/>
        <p:txBody>
          <a:bodyPr/>
          <a:lstStyle/>
          <a:p>
            <a:fld id="{74477E90-4C3A-1A40-BB34-28A95E688A19}" type="slidenum">
              <a:rPr lang="cs-CZ" smtClean="0"/>
              <a:t>10</a:t>
            </a:fld>
            <a:endParaRPr lang="cs-CZ"/>
          </a:p>
        </p:txBody>
      </p:sp>
    </p:spTree>
    <p:extLst>
      <p:ext uri="{BB962C8B-B14F-4D97-AF65-F5344CB8AC3E}">
        <p14:creationId xmlns:p14="http://schemas.microsoft.com/office/powerpoint/2010/main" val="62005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14748-449A-C143-CFFE-65C75D2A965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1FFC3B-CB8F-978F-E9C8-41529410297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3FB0AB-AAF0-A531-7C08-70593AA260B4}"/>
              </a:ext>
            </a:extLst>
          </p:cNvPr>
          <p:cNvSpPr>
            <a:spLocks noGrp="1"/>
          </p:cNvSpPr>
          <p:nvPr>
            <p:ph type="body" idx="1"/>
          </p:nvPr>
        </p:nvSpPr>
        <p:spPr/>
        <p:txBody>
          <a:bodyPr/>
          <a:lstStyle/>
          <a:p>
            <a:r>
              <a:rPr lang="cs-CZ" dirty="0"/>
              <a:t>V</a:t>
            </a:r>
            <a:r>
              <a:rPr lang="en-GB" dirty="0" err="1"/>
              <a:t>ztah</a:t>
            </a:r>
            <a:r>
              <a:rPr lang="en-GB" dirty="0"/>
              <a:t> </a:t>
            </a:r>
            <a:r>
              <a:rPr lang="en-GB" dirty="0" err="1"/>
              <a:t>mezi</a:t>
            </a:r>
            <a:r>
              <a:rPr lang="en-GB" dirty="0"/>
              <a:t> </a:t>
            </a:r>
            <a:r>
              <a:rPr lang="en-GB" b="1" dirty="0" err="1"/>
              <a:t>sklonem</a:t>
            </a:r>
            <a:r>
              <a:rPr lang="en-GB" dirty="0"/>
              <a:t> a </a:t>
            </a:r>
            <a:r>
              <a:rPr lang="en-GB" b="1" dirty="0" err="1"/>
              <a:t>směrnicí</a:t>
            </a:r>
            <a:r>
              <a:rPr lang="en-GB" b="1" dirty="0"/>
              <a:t> </a:t>
            </a:r>
            <a:r>
              <a:rPr lang="en-GB" b="1" dirty="0" err="1"/>
              <a:t>přímky</a:t>
            </a:r>
            <a:r>
              <a:rPr lang="en-GB" dirty="0"/>
              <a:t> </a:t>
            </a:r>
            <a:r>
              <a:rPr lang="en-GB" dirty="0" err="1"/>
              <a:t>přímý</a:t>
            </a:r>
            <a:r>
              <a:rPr lang="en-GB" dirty="0"/>
              <a:t>, </a:t>
            </a:r>
            <a:r>
              <a:rPr lang="en-GB" dirty="0" err="1"/>
              <a:t>protože</a:t>
            </a:r>
            <a:r>
              <a:rPr lang="en-GB" dirty="0"/>
              <a:t> oba </a:t>
            </a:r>
            <a:r>
              <a:rPr lang="en-GB" dirty="0" err="1"/>
              <a:t>pojmy</a:t>
            </a:r>
            <a:r>
              <a:rPr lang="en-GB" dirty="0"/>
              <a:t> </a:t>
            </a:r>
            <a:r>
              <a:rPr lang="en-GB" dirty="0" err="1"/>
              <a:t>popisují</a:t>
            </a:r>
            <a:r>
              <a:rPr lang="en-GB" dirty="0"/>
              <a:t> </a:t>
            </a:r>
            <a:r>
              <a:rPr lang="en-GB" dirty="0" err="1"/>
              <a:t>totéž</a:t>
            </a:r>
            <a:r>
              <a:rPr lang="en-GB" dirty="0"/>
              <a:t>.</a:t>
            </a:r>
          </a:p>
          <a:p>
            <a:pPr>
              <a:buFont typeface="Arial" panose="020B0604020202020204" pitchFamily="34" charset="0"/>
              <a:buChar char="•"/>
            </a:pPr>
            <a:r>
              <a:rPr lang="en-GB" b="1" dirty="0" err="1"/>
              <a:t>Směrnice</a:t>
            </a:r>
            <a:r>
              <a:rPr lang="en-GB" dirty="0"/>
              <a:t> je </a:t>
            </a:r>
            <a:r>
              <a:rPr lang="en-GB" dirty="0" err="1"/>
              <a:t>hodnota</a:t>
            </a:r>
            <a:r>
              <a:rPr lang="en-GB" dirty="0"/>
              <a:t>, </a:t>
            </a:r>
            <a:r>
              <a:rPr lang="en-GB" dirty="0" err="1"/>
              <a:t>která</a:t>
            </a:r>
            <a:r>
              <a:rPr lang="en-GB" dirty="0"/>
              <a:t> </a:t>
            </a:r>
            <a:r>
              <a:rPr lang="en-GB" dirty="0" err="1"/>
              <a:t>vyjadřuje</a:t>
            </a:r>
            <a:r>
              <a:rPr lang="en-GB" dirty="0"/>
              <a:t> </a:t>
            </a:r>
            <a:r>
              <a:rPr lang="en-GB" dirty="0" err="1"/>
              <a:t>sklon</a:t>
            </a:r>
            <a:r>
              <a:rPr lang="en-GB" dirty="0"/>
              <a:t> </a:t>
            </a:r>
            <a:r>
              <a:rPr lang="en-GB" dirty="0" err="1"/>
              <a:t>přímky</a:t>
            </a:r>
            <a:r>
              <a:rPr lang="en-GB" dirty="0"/>
              <a:t> </a:t>
            </a:r>
            <a:r>
              <a:rPr lang="en-GB" dirty="0" err="1"/>
              <a:t>vůči</a:t>
            </a:r>
            <a:r>
              <a:rPr lang="en-GB" dirty="0"/>
              <a:t> </a:t>
            </a:r>
            <a:r>
              <a:rPr lang="en-GB" dirty="0" err="1"/>
              <a:t>ose</a:t>
            </a:r>
            <a:r>
              <a:rPr lang="en-GB" dirty="0"/>
              <a:t> x.</a:t>
            </a:r>
          </a:p>
          <a:p>
            <a:pPr>
              <a:buFont typeface="Arial" panose="020B0604020202020204" pitchFamily="34" charset="0"/>
              <a:buChar char="•"/>
            </a:pPr>
            <a:r>
              <a:rPr lang="en-GB" b="1" dirty="0" err="1"/>
              <a:t>Sklon</a:t>
            </a:r>
            <a:r>
              <a:rPr lang="en-GB" dirty="0"/>
              <a:t> je </a:t>
            </a:r>
            <a:r>
              <a:rPr lang="en-GB" dirty="0" err="1"/>
              <a:t>geometrická</a:t>
            </a:r>
            <a:r>
              <a:rPr lang="en-GB" dirty="0"/>
              <a:t> </a:t>
            </a:r>
            <a:r>
              <a:rPr lang="en-GB" dirty="0" err="1"/>
              <a:t>interpretace</a:t>
            </a:r>
            <a:r>
              <a:rPr lang="en-GB" dirty="0"/>
              <a:t> </a:t>
            </a:r>
            <a:r>
              <a:rPr lang="en-GB" dirty="0" err="1"/>
              <a:t>této</a:t>
            </a:r>
            <a:r>
              <a:rPr lang="en-GB" dirty="0"/>
              <a:t> </a:t>
            </a:r>
            <a:r>
              <a:rPr lang="en-GB" dirty="0" err="1"/>
              <a:t>hodnoty</a:t>
            </a:r>
            <a:r>
              <a:rPr lang="en-GB" dirty="0"/>
              <a:t> – jak </a:t>
            </a:r>
            <a:r>
              <a:rPr lang="en-GB" dirty="0" err="1"/>
              <a:t>strmě</a:t>
            </a:r>
            <a:r>
              <a:rPr lang="en-GB" dirty="0"/>
              <a:t> </a:t>
            </a:r>
            <a:r>
              <a:rPr lang="en-GB" dirty="0" err="1"/>
              <a:t>přímka</a:t>
            </a:r>
            <a:r>
              <a:rPr lang="en-GB" dirty="0"/>
              <a:t> </a:t>
            </a:r>
            <a:r>
              <a:rPr lang="en-GB" dirty="0" err="1"/>
              <a:t>stoupá</a:t>
            </a:r>
            <a:r>
              <a:rPr lang="en-GB" dirty="0"/>
              <a:t> </a:t>
            </a:r>
            <a:r>
              <a:rPr lang="en-GB" dirty="0" err="1"/>
              <a:t>nebo</a:t>
            </a:r>
            <a:r>
              <a:rPr lang="en-GB" dirty="0"/>
              <a:t> </a:t>
            </a:r>
            <a:r>
              <a:rPr lang="en-GB" dirty="0" err="1"/>
              <a:t>klesá</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noProof="0" dirty="0"/>
              <a:t>Čím větší je absolutní hodnota směrnice, tím strmější je přímka.</a:t>
            </a:r>
          </a:p>
          <a:p>
            <a:endParaRPr lang="cs-CZ" dirty="0"/>
          </a:p>
        </p:txBody>
      </p:sp>
      <p:sp>
        <p:nvSpPr>
          <p:cNvPr id="4" name="Zástupný symbol pro zápatí 3">
            <a:extLst>
              <a:ext uri="{FF2B5EF4-FFF2-40B4-BE49-F238E27FC236}">
                <a16:creationId xmlns:a16="http://schemas.microsoft.com/office/drawing/2014/main" id="{1AAA51D9-CF1C-F6FE-4378-4B14BA9D26E3}"/>
              </a:ext>
            </a:extLst>
          </p:cNvPr>
          <p:cNvSpPr>
            <a:spLocks noGrp="1"/>
          </p:cNvSpPr>
          <p:nvPr>
            <p:ph type="ftr" sz="quarter" idx="4"/>
          </p:nvPr>
        </p:nvSpPr>
        <p:spPr/>
        <p:txBody>
          <a:bodyPr/>
          <a:lstStyle/>
          <a:p>
            <a:endParaRPr lang="cs-CZ"/>
          </a:p>
        </p:txBody>
      </p:sp>
      <p:sp>
        <p:nvSpPr>
          <p:cNvPr id="5" name="Zástupný symbol pro číslo snímku 4">
            <a:extLst>
              <a:ext uri="{FF2B5EF4-FFF2-40B4-BE49-F238E27FC236}">
                <a16:creationId xmlns:a16="http://schemas.microsoft.com/office/drawing/2014/main" id="{ECA161BF-675A-EFF7-E84D-597BFCB48FCD}"/>
              </a:ext>
            </a:extLst>
          </p:cNvPr>
          <p:cNvSpPr>
            <a:spLocks noGrp="1"/>
          </p:cNvSpPr>
          <p:nvPr>
            <p:ph type="sldNum" sz="quarter" idx="5"/>
          </p:nvPr>
        </p:nvSpPr>
        <p:spPr/>
        <p:txBody>
          <a:bodyPr/>
          <a:lstStyle/>
          <a:p>
            <a:fld id="{74477E90-4C3A-1A40-BB34-28A95E688A19}" type="slidenum">
              <a:rPr lang="cs-CZ" smtClean="0"/>
              <a:t>11</a:t>
            </a:fld>
            <a:endParaRPr lang="cs-CZ"/>
          </a:p>
        </p:txBody>
      </p:sp>
    </p:spTree>
    <p:extLst>
      <p:ext uri="{BB962C8B-B14F-4D97-AF65-F5344CB8AC3E}">
        <p14:creationId xmlns:p14="http://schemas.microsoft.com/office/powerpoint/2010/main" val="3044213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6962115" y="6138250"/>
            <a:ext cx="5234651"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1738" b="5968"/>
          <a:stretch/>
        </p:blipFill>
        <p:spPr>
          <a:xfrm>
            <a:off x="8148783" y="1423284"/>
            <a:ext cx="4047983" cy="5434716"/>
          </a:xfrm>
          <a:prstGeom prst="rect">
            <a:avLst/>
          </a:prstGeom>
        </p:spPr>
      </p:pic>
      <p:sp>
        <p:nvSpPr>
          <p:cNvPr id="2" name="Nadpis 1"/>
          <p:cNvSpPr>
            <a:spLocks noGrp="1"/>
          </p:cNvSpPr>
          <p:nvPr>
            <p:ph type="ctrTitle" hasCustomPrompt="1"/>
          </p:nvPr>
        </p:nvSpPr>
        <p:spPr>
          <a:xfrm>
            <a:off x="838200" y="2362672"/>
            <a:ext cx="10515600" cy="2387600"/>
          </a:xfrm>
        </p:spPr>
        <p:txBody>
          <a:bodyPr anchor="b">
            <a:normAutofit/>
          </a:bodyPr>
          <a:lstStyle>
            <a:lvl1pPr algn="l">
              <a:defRPr sz="8000" b="0" cap="all" baseline="0">
                <a:solidFill>
                  <a:srgbClr val="CF1F28"/>
                </a:solidFill>
                <a:latin typeface="+mn-lt"/>
              </a:defRPr>
            </a:lvl1pPr>
          </a:lstStyle>
          <a:p>
            <a:r>
              <a:rPr lang="en-US" noProof="0" dirty="0"/>
              <a:t>Click to edit title style.</a:t>
            </a:r>
            <a:endParaRPr lang="cs-CZ" dirty="0"/>
          </a:p>
        </p:txBody>
      </p:sp>
      <p:sp>
        <p:nvSpPr>
          <p:cNvPr id="3" name="Podnadpis 2"/>
          <p:cNvSpPr>
            <a:spLocks noGrp="1"/>
          </p:cNvSpPr>
          <p:nvPr>
            <p:ph type="subTitle" idx="1" hasCustomPrompt="1"/>
          </p:nvPr>
        </p:nvSpPr>
        <p:spPr>
          <a:xfrm>
            <a:off x="838200" y="4762110"/>
            <a:ext cx="10515600" cy="821602"/>
          </a:xfrm>
        </p:spPr>
        <p:txBody>
          <a:bodyPr/>
          <a:lstStyle>
            <a:lvl1pPr marL="71998" indent="0" algn="l">
              <a:buNone/>
              <a:defRPr sz="2400">
                <a:solidFill>
                  <a:srgbClr val="31313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noProof="0" dirty="0"/>
              <a:t>Click to edit text styles</a:t>
            </a:r>
            <a:r>
              <a:rPr lang="cs-CZ" noProof="0" dirty="0"/>
              <a:t>.</a:t>
            </a:r>
            <a:endParaRPr lang="en-US" noProof="0"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346" y="6266849"/>
            <a:ext cx="4865165" cy="2052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8724902" y="365125"/>
            <a:ext cx="2628900" cy="5811838"/>
          </a:xfrm>
        </p:spPr>
        <p:txBody>
          <a:bodyPr vert="eaVert"/>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a:xfrm>
            <a:off x="838202" y="365125"/>
            <a:ext cx="7734300" cy="5811838"/>
          </a:xfrm>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atin typeface="+mn-lt"/>
              </a:defRPr>
            </a:lvl1pPr>
          </a:lstStyle>
          <a:p>
            <a:r>
              <a:rPr lang="en-US" noProof="0" dirty="0"/>
              <a:t>Click to edit title style.</a:t>
            </a:r>
            <a:endParaRPr lang="cs-CZ" dirty="0"/>
          </a:p>
        </p:txBody>
      </p:sp>
      <p:sp>
        <p:nvSpPr>
          <p:cNvPr id="3" name="Zástupný symbol pro obsah 2"/>
          <p:cNvSpPr>
            <a:spLocks noGrp="1"/>
          </p:cNvSpPr>
          <p:nvPr>
            <p:ph idx="1" hasCustomPrompt="1"/>
          </p:nvPr>
        </p:nvSpPr>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hasCustomPrompt="1"/>
          </p:nvPr>
        </p:nvSpPr>
        <p:spPr>
          <a:xfrm>
            <a:off x="838200" y="2362672"/>
            <a:ext cx="10515600" cy="2387600"/>
          </a:xfrm>
        </p:spPr>
        <p:txBody>
          <a:bodyPr anchor="b">
            <a:normAutofit/>
          </a:bodyPr>
          <a:lstStyle>
            <a:lvl1pPr algn="l">
              <a:defRPr sz="5500" b="0" cap="all" baseline="0">
                <a:solidFill>
                  <a:srgbClr val="CF1F28"/>
                </a:solidFill>
                <a:latin typeface="+mn-lt"/>
              </a:defRPr>
            </a:lvl1pPr>
          </a:lstStyle>
          <a:p>
            <a:r>
              <a:rPr lang="en-US" noProof="0" dirty="0"/>
              <a:t>Click to edit title style.</a:t>
            </a:r>
            <a:endParaRPr lang="cs-CZ" dirty="0"/>
          </a:p>
        </p:txBody>
      </p:sp>
      <p:sp>
        <p:nvSpPr>
          <p:cNvPr id="8" name="Podnadpis 2"/>
          <p:cNvSpPr>
            <a:spLocks noGrp="1"/>
          </p:cNvSpPr>
          <p:nvPr>
            <p:ph type="subTitle" idx="1" hasCustomPrompt="1"/>
          </p:nvPr>
        </p:nvSpPr>
        <p:spPr>
          <a:xfrm>
            <a:off x="838200" y="4762110"/>
            <a:ext cx="10515600" cy="821602"/>
          </a:xfrm>
        </p:spPr>
        <p:txBody>
          <a:bodyPr/>
          <a:lstStyle>
            <a:lvl1pPr marL="71998" indent="0" algn="l">
              <a:buNone/>
              <a:defRPr sz="2400">
                <a:solidFill>
                  <a:srgbClr val="31313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noProof="0" dirty="0"/>
              <a:t>Click to edit text styles</a:t>
            </a:r>
            <a:r>
              <a:rPr lang="cs-CZ" noProof="0" dirty="0"/>
              <a:t>.</a:t>
            </a:r>
            <a:endParaRPr lang="en-US" noProof="0"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obsah 2"/>
          <p:cNvSpPr>
            <a:spLocks noGrp="1"/>
          </p:cNvSpPr>
          <p:nvPr>
            <p:ph sz="half" idx="1" hasCustomPrompt="1"/>
          </p:nvPr>
        </p:nvSpPr>
        <p:spPr>
          <a:xfrm>
            <a:off x="838200" y="1825625"/>
            <a:ext cx="51816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obsah 3"/>
          <p:cNvSpPr>
            <a:spLocks noGrp="1"/>
          </p:cNvSpPr>
          <p:nvPr>
            <p:ph sz="half" idx="2" hasCustomPrompt="1"/>
          </p:nvPr>
        </p:nvSpPr>
        <p:spPr>
          <a:xfrm>
            <a:off x="6172200" y="1825625"/>
            <a:ext cx="51816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365129"/>
            <a:ext cx="10515600" cy="1325563"/>
          </a:xfrm>
        </p:spPr>
        <p:txBody>
          <a:bodyPr/>
          <a:lstStyle/>
          <a:p>
            <a:r>
              <a:rPr lang="en-US" noProof="0" dirty="0"/>
              <a:t>Click to edit title style.</a:t>
            </a:r>
            <a:endParaRPr lang="cs-CZ" dirty="0"/>
          </a:p>
        </p:txBody>
      </p:sp>
      <p:sp>
        <p:nvSpPr>
          <p:cNvPr id="3" name="Zástupný symbol pro text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dirty="0"/>
              <a:t>Click to edit text styles</a:t>
            </a:r>
            <a:r>
              <a:rPr lang="cs-CZ" noProof="0" dirty="0"/>
              <a:t>.</a:t>
            </a:r>
            <a:endParaRPr lang="en-US" noProof="0" dirty="0"/>
          </a:p>
        </p:txBody>
      </p:sp>
      <p:sp>
        <p:nvSpPr>
          <p:cNvPr id="4" name="Zástupný symbol pro obsah 3"/>
          <p:cNvSpPr>
            <a:spLocks noGrp="1"/>
          </p:cNvSpPr>
          <p:nvPr>
            <p:ph sz="half" idx="2" hasCustomPrompt="1"/>
          </p:nvPr>
        </p:nvSpPr>
        <p:spPr>
          <a:xfrm>
            <a:off x="839789" y="2505075"/>
            <a:ext cx="5157787"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Zástupný symbol pro text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dirty="0"/>
              <a:t>Click to edit text styles</a:t>
            </a:r>
            <a:r>
              <a:rPr lang="cs-CZ" noProof="0" dirty="0"/>
              <a:t>.</a:t>
            </a:r>
            <a:endParaRPr lang="en-US" noProof="0" dirty="0"/>
          </a:p>
        </p:txBody>
      </p:sp>
      <p:sp>
        <p:nvSpPr>
          <p:cNvPr id="6" name="Zástupný symbol pro obsah 5"/>
          <p:cNvSpPr>
            <a:spLocks noGrp="1"/>
          </p:cNvSpPr>
          <p:nvPr>
            <p:ph sz="quarter" idx="4" hasCustomPrompt="1"/>
          </p:nvPr>
        </p:nvSpPr>
        <p:spPr>
          <a:xfrm>
            <a:off x="6172202" y="2505075"/>
            <a:ext cx="5183188"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en-US" noProof="0" dirty="0"/>
              <a:t>Click to edit title style.</a:t>
            </a:r>
            <a:endParaRPr lang="cs-CZ" dirty="0"/>
          </a:p>
        </p:txBody>
      </p:sp>
      <p:sp>
        <p:nvSpPr>
          <p:cNvPr id="3" name="Zástupný symbol pro obsah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text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noProof="0" dirty="0"/>
              <a:t>Click to edit text styles</a:t>
            </a:r>
            <a:r>
              <a:rPr lang="cs-CZ" noProof="0" dirty="0"/>
              <a:t>.</a:t>
            </a:r>
            <a:endParaRPr lang="en-US" noProof="0" dirty="0"/>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en-US" noProof="0" dirty="0"/>
              <a:t>Click to edit title style.</a:t>
            </a:r>
            <a:endParaRPr lang="cs-CZ" dirty="0"/>
          </a:p>
        </p:txBody>
      </p:sp>
      <p:sp>
        <p:nvSpPr>
          <p:cNvPr id="3" name="Zástupný symbol pro obrázek 2"/>
          <p:cNvSpPr>
            <a:spLocks noGrp="1"/>
          </p:cNvSpPr>
          <p:nvPr>
            <p:ph type="pic" idx="1" hasCustomPrompt="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dirty="0"/>
              <a:t>Click to insert picture.</a:t>
            </a:r>
          </a:p>
        </p:txBody>
      </p:sp>
      <p:sp>
        <p:nvSpPr>
          <p:cNvPr id="4" name="Zástupný symbol pro text 3"/>
          <p:cNvSpPr>
            <a:spLocks noGrp="1"/>
          </p:cNvSpPr>
          <p:nvPr>
            <p:ph type="body" sz="half" idx="2" hasCustomPrompt="1"/>
          </p:nvPr>
        </p:nvSpPr>
        <p:spPr>
          <a:xfrm>
            <a:off x="839788" y="2057400"/>
            <a:ext cx="3932237" cy="3811588"/>
          </a:xfrm>
        </p:spPr>
        <p:txBody>
          <a:bodyPr/>
          <a:lstStyle>
            <a:lvl1pPr marL="0" marR="0" indent="0" algn="l"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None/>
              <a:tabLst/>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marL="0" marR="0" lvl="0" indent="0" algn="l"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None/>
              <a:tabLst/>
              <a:defRPr/>
            </a:pPr>
            <a:r>
              <a:rPr lang="en-US" noProof="0" dirty="0"/>
              <a:t>Click to edit text styles</a:t>
            </a:r>
            <a:endParaRPr lang="cs-CZ" dirty="0"/>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75697" y="6267600"/>
            <a:ext cx="3863720" cy="205200"/>
          </a:xfrm>
          <a:prstGeom prst="rect">
            <a:avLst/>
          </a:prstGeom>
        </p:spPr>
      </p:pic>
      <p:sp>
        <p:nvSpPr>
          <p:cNvPr id="2" name="Zástupný symbol pro nadpis 1"/>
          <p:cNvSpPr>
            <a:spLocks noGrp="1"/>
          </p:cNvSpPr>
          <p:nvPr>
            <p:ph type="title"/>
          </p:nvPr>
        </p:nvSpPr>
        <p:spPr>
          <a:xfrm>
            <a:off x="720000" y="365129"/>
            <a:ext cx="10752000" cy="1325563"/>
          </a:xfrm>
          <a:prstGeom prst="rect">
            <a:avLst/>
          </a:prstGeom>
        </p:spPr>
        <p:txBody>
          <a:bodyPr vert="horz" lIns="91440" tIns="45720" rIns="91440" bIns="45720" rtlCol="0" anchor="ctr">
            <a:noAutofit/>
          </a:bodyPr>
          <a:lstStyle/>
          <a:p>
            <a:r>
              <a:rPr lang="en-US" noProof="0" dirty="0"/>
              <a:t>Click to edit title style.</a:t>
            </a:r>
          </a:p>
        </p:txBody>
      </p:sp>
      <p:sp>
        <p:nvSpPr>
          <p:cNvPr id="3" name="Zástupný symbol pro text 2"/>
          <p:cNvSpPr>
            <a:spLocks noGrp="1"/>
          </p:cNvSpPr>
          <p:nvPr>
            <p:ph type="body" idx="1"/>
          </p:nvPr>
        </p:nvSpPr>
        <p:spPr>
          <a:xfrm>
            <a:off x="720000" y="1825625"/>
            <a:ext cx="10752000" cy="4081204"/>
          </a:xfrm>
          <a:prstGeom prst="rect">
            <a:avLst/>
          </a:prstGeom>
        </p:spPr>
        <p:txBody>
          <a:bodyPr vert="horz" lIns="91440" tIns="45720" rIns="91440" bIns="45720" rtlCol="0">
            <a:normAutofit/>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Obdélník 6"/>
          <p:cNvSpPr/>
          <p:nvPr userDrawn="1"/>
        </p:nvSpPr>
        <p:spPr>
          <a:xfrm>
            <a:off x="0" y="4"/>
            <a:ext cx="12192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sz="180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5500" b="0" kern="1200" cap="none" baseline="0">
          <a:solidFill>
            <a:srgbClr val="CF1F28"/>
          </a:solidFill>
          <a:latin typeface="+mn-lt"/>
          <a:ea typeface="+mj-ea"/>
          <a:cs typeface="+mj-cs"/>
        </a:defRPr>
      </a:lvl1pPr>
    </p:titleStyle>
    <p:bodyStyle>
      <a:lvl1pPr marL="228594"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800" kern="1200">
          <a:solidFill>
            <a:srgbClr val="313131"/>
          </a:solidFill>
          <a:latin typeface="+mj-lt"/>
          <a:ea typeface="+mn-ea"/>
          <a:cs typeface="+mn-cs"/>
        </a:defRPr>
      </a:lvl1pPr>
      <a:lvl2pPr marL="685783"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2pPr>
      <a:lvl3pPr marL="1142971"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3pPr>
      <a:lvl4pPr marL="1600160"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4pPr>
      <a:lvl5pPr marL="2057349"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08000" y="825500"/>
            <a:ext cx="11010900" cy="3670300"/>
          </a:xfrm>
        </p:spPr>
        <p:txBody>
          <a:bodyPr>
            <a:normAutofit/>
          </a:bodyPr>
          <a:lstStyle/>
          <a:p>
            <a:pPr algn="ctr"/>
            <a:r>
              <a:rPr lang="cs-CZ" dirty="0"/>
              <a:t>Mikroekonomie A</a:t>
            </a:r>
            <a:br>
              <a:rPr lang="cs-CZ" dirty="0"/>
            </a:br>
            <a:r>
              <a:rPr lang="cs-CZ" dirty="0"/>
              <a:t>cvičení 1</a:t>
            </a:r>
          </a:p>
        </p:txBody>
      </p:sp>
      <p:sp>
        <p:nvSpPr>
          <p:cNvPr id="4" name="Google Shape;90;p13">
            <a:extLst>
              <a:ext uri="{FF2B5EF4-FFF2-40B4-BE49-F238E27FC236}">
                <a16:creationId xmlns:a16="http://schemas.microsoft.com/office/drawing/2014/main" id="{99F3E017-4A34-4BE1-B968-CF3E3C186BF3}"/>
              </a:ext>
            </a:extLst>
          </p:cNvPr>
          <p:cNvSpPr txBox="1">
            <a:spLocks noGrp="1"/>
          </p:cNvSpPr>
          <p:nvPr>
            <p:ph type="subTitle" idx="1"/>
          </p:nvPr>
        </p:nvSpPr>
        <p:spPr>
          <a:xfrm>
            <a:off x="838200" y="4762110"/>
            <a:ext cx="5537200" cy="82160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Clr>
                <a:schemeClr val="dk1"/>
              </a:buClr>
              <a:buSzPts val="1800"/>
              <a:buFont typeface="Calibri" panose="020F0502020204030204"/>
              <a:buNone/>
            </a:pPr>
            <a:r>
              <a:rPr lang="cs-CZ" sz="24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doc. Ing. Magdaléna Drastichová, Ph.D.</a:t>
            </a:r>
            <a:endParaRPr sz="1800" dirty="0"/>
          </a:p>
          <a:p>
            <a:pPr marL="0" marR="0" lvl="0" indent="0" algn="l" rtl="0">
              <a:spcBef>
                <a:spcPts val="0"/>
              </a:spcBef>
              <a:spcAft>
                <a:spcPts val="0"/>
              </a:spcAft>
              <a:buClr>
                <a:schemeClr val="dk1"/>
              </a:buClr>
              <a:buSzPts val="1600"/>
              <a:buFont typeface="Calibri" panose="020F0502020204030204"/>
              <a:buNone/>
            </a:pP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92;p13">
            <a:extLst>
              <a:ext uri="{FF2B5EF4-FFF2-40B4-BE49-F238E27FC236}">
                <a16:creationId xmlns:a16="http://schemas.microsoft.com/office/drawing/2014/main" id="{E646A13F-72F6-49F0-8114-62731A6755C2}"/>
              </a:ext>
            </a:extLst>
          </p:cNvPr>
          <p:cNvSpPr txBox="1"/>
          <p:nvPr/>
        </p:nvSpPr>
        <p:spPr>
          <a:xfrm>
            <a:off x="6975988" y="4858119"/>
            <a:ext cx="4847712" cy="72559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panose="020F0502020204030204"/>
              <a:buNone/>
              <a:tabLst/>
              <a:defRPr/>
            </a:pPr>
            <a:r>
              <a:rPr kumimoji="0" lang="cs-CZ" sz="1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2025</a:t>
            </a:r>
          </a:p>
          <a:p>
            <a:pPr marL="0" marR="0" lvl="0" indent="0" algn="r" defTabSz="914400" rtl="0" eaLnBrk="1" fontAlgn="auto" latinLnBrk="0" hangingPunct="1">
              <a:lnSpc>
                <a:spcPct val="100000"/>
              </a:lnSpc>
              <a:spcBef>
                <a:spcPts val="0"/>
              </a:spcBef>
              <a:spcAft>
                <a:spcPts val="0"/>
              </a:spcAft>
              <a:buClr>
                <a:srgbClr val="000000"/>
              </a:buClr>
              <a:buSzPts val="1800"/>
              <a:buFont typeface="Calibri" panose="020F0502020204030204"/>
              <a:buNone/>
              <a:tabLst/>
              <a:defRPr/>
            </a:pPr>
            <a:r>
              <a:rPr kumimoji="0" lang="cs-CZ" sz="1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Olomouc</a:t>
            </a: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1600"/>
              <a:buFont typeface="Calibri" panose="020F0502020204030204"/>
              <a:buNone/>
              <a:tabLst/>
              <a:defRPr/>
            </a:pPr>
            <a:endParaRPr kumimoji="0" sz="16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5053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83F9-FE0C-A07E-424F-0FED2A4F66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F9511D-ED7C-1FA7-58EC-B075543A9549}"/>
              </a:ext>
            </a:extLst>
          </p:cNvPr>
          <p:cNvSpPr>
            <a:spLocks noGrp="1"/>
          </p:cNvSpPr>
          <p:nvPr>
            <p:ph type="title"/>
          </p:nvPr>
        </p:nvSpPr>
        <p:spPr>
          <a:xfrm>
            <a:off x="710983" y="493486"/>
            <a:ext cx="10770033" cy="548130"/>
          </a:xfrm>
        </p:spPr>
        <p:txBody>
          <a:bodyPr/>
          <a:lstStyle/>
          <a:p>
            <a:pPr algn="ctr"/>
            <a:r>
              <a:rPr lang="en-US" dirty="0" err="1">
                <a:solidFill>
                  <a:srgbClr val="FF0000"/>
                </a:solidFill>
              </a:rPr>
              <a:t>Lineární</a:t>
            </a:r>
            <a:r>
              <a:rPr lang="en-US" dirty="0">
                <a:solidFill>
                  <a:srgbClr val="FF0000"/>
                </a:solidFill>
              </a:rPr>
              <a:t> </a:t>
            </a:r>
            <a:r>
              <a:rPr lang="en-US" dirty="0" err="1">
                <a:solidFill>
                  <a:srgbClr val="FF0000"/>
                </a:solidFill>
              </a:rPr>
              <a:t>funkce</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ED484AEA-D17D-7B50-77B3-C558BE1A2E5C}"/>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10</a:t>
            </a:fld>
            <a:endParaRPr lang="cs-CZ"/>
          </a:p>
        </p:txBody>
      </p:sp>
      <p:pic>
        <p:nvPicPr>
          <p:cNvPr id="5" name="Picture 4">
            <a:extLst>
              <a:ext uri="{FF2B5EF4-FFF2-40B4-BE49-F238E27FC236}">
                <a16:creationId xmlns:a16="http://schemas.microsoft.com/office/drawing/2014/main" id="{857A7985-8CA5-4106-2180-0A6FA023F5B0}"/>
              </a:ext>
            </a:extLst>
          </p:cNvPr>
          <p:cNvPicPr>
            <a:picLocks noChangeAspect="1"/>
          </p:cNvPicPr>
          <p:nvPr/>
        </p:nvPicPr>
        <p:blipFill>
          <a:blip r:embed="rId3"/>
          <a:stretch>
            <a:fillRect/>
          </a:stretch>
        </p:blipFill>
        <p:spPr>
          <a:xfrm>
            <a:off x="139148" y="1590260"/>
            <a:ext cx="11811000" cy="4015409"/>
          </a:xfrm>
          <a:prstGeom prst="rect">
            <a:avLst/>
          </a:prstGeom>
        </p:spPr>
      </p:pic>
    </p:spTree>
    <p:extLst>
      <p:ext uri="{BB962C8B-B14F-4D97-AF65-F5344CB8AC3E}">
        <p14:creationId xmlns:p14="http://schemas.microsoft.com/office/powerpoint/2010/main" val="201720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4C9C-623B-1427-B447-5A51727E44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93442D-96D9-649D-02F7-85BDD97585F1}"/>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3" name="Content Placeholder 2">
            <a:extLst>
              <a:ext uri="{FF2B5EF4-FFF2-40B4-BE49-F238E27FC236}">
                <a16:creationId xmlns:a16="http://schemas.microsoft.com/office/drawing/2014/main" id="{03C777A6-1A10-3D9F-CB84-4E5CDD00CFB9}"/>
              </a:ext>
            </a:extLst>
          </p:cNvPr>
          <p:cNvSpPr>
            <a:spLocks noGrp="1"/>
          </p:cNvSpPr>
          <p:nvPr>
            <p:ph idx="1"/>
          </p:nvPr>
        </p:nvSpPr>
        <p:spPr>
          <a:xfrm>
            <a:off x="318052" y="1391478"/>
            <a:ext cx="11479695" cy="4850296"/>
          </a:xfrm>
        </p:spPr>
        <p:txBody>
          <a:bodyPr>
            <a:normAutofit fontScale="85000" lnSpcReduction="20000"/>
          </a:bodyPr>
          <a:lstStyle/>
          <a:p>
            <a:r>
              <a:rPr lang="cs-CZ" sz="2400" b="1" noProof="0" dirty="0"/>
              <a:t>Většina vztahů v ekonomii – není lineární, nelze je ilustrovat </a:t>
            </a:r>
            <a:r>
              <a:rPr lang="cs-CZ" sz="2400" b="1" noProof="0" dirty="0">
                <a:highlight>
                  <a:srgbClr val="FFFF00"/>
                </a:highlight>
              </a:rPr>
              <a:t>PŘÍMKOU</a:t>
            </a:r>
            <a:r>
              <a:rPr lang="cs-CZ" sz="2400" b="1" noProof="0" dirty="0"/>
              <a:t>, ale </a:t>
            </a:r>
            <a:r>
              <a:rPr lang="cs-CZ" sz="2400" b="1" noProof="0" dirty="0">
                <a:highlight>
                  <a:srgbClr val="FFFF00"/>
                </a:highlight>
              </a:rPr>
              <a:t>KŘIVKOU:</a:t>
            </a:r>
          </a:p>
          <a:p>
            <a:pPr>
              <a:buFont typeface="Wingdings" panose="05000000000000000000" pitchFamily="2" charset="2"/>
              <a:buChar char="Ø"/>
            </a:pPr>
            <a:r>
              <a:rPr lang="cs-CZ" sz="2400" b="1" dirty="0"/>
              <a:t>nutné </a:t>
            </a:r>
            <a:r>
              <a:rPr lang="cs-CZ" sz="2400" b="1" noProof="0" dirty="0"/>
              <a:t>rozlišovat </a:t>
            </a:r>
            <a:r>
              <a:rPr lang="cs-CZ" sz="2400" b="1" noProof="0" dirty="0">
                <a:highlight>
                  <a:srgbClr val="FFFF00"/>
                </a:highlight>
              </a:rPr>
              <a:t>SMĚRNICI PŘÍMKY </a:t>
            </a:r>
            <a:r>
              <a:rPr lang="cs-CZ" sz="2400" b="1" noProof="0" dirty="0"/>
              <a:t>a</a:t>
            </a:r>
            <a:r>
              <a:rPr lang="cs-CZ" sz="2400" b="1" noProof="0" dirty="0">
                <a:highlight>
                  <a:srgbClr val="FFFF00"/>
                </a:highlight>
              </a:rPr>
              <a:t> SMĚRNICI KŘIVKY</a:t>
            </a:r>
            <a:r>
              <a:rPr lang="cs-CZ" sz="2400" b="1" noProof="0" dirty="0"/>
              <a:t>. </a:t>
            </a:r>
          </a:p>
          <a:p>
            <a:endParaRPr lang="cs-CZ" sz="2400" b="1" noProof="0" dirty="0"/>
          </a:p>
          <a:p>
            <a:pPr>
              <a:buFont typeface="Wingdings" panose="05000000000000000000" pitchFamily="2" charset="2"/>
              <a:buChar char="v"/>
            </a:pPr>
            <a:r>
              <a:rPr lang="cs-CZ" sz="2400" b="1" noProof="0" dirty="0">
                <a:highlight>
                  <a:srgbClr val="FFFF00"/>
                </a:highlight>
              </a:rPr>
              <a:t>Směrnice přímky </a:t>
            </a:r>
          </a:p>
          <a:p>
            <a:pPr>
              <a:buFont typeface="Wingdings" panose="05000000000000000000" pitchFamily="2" charset="2"/>
              <a:buChar char="Ø"/>
            </a:pPr>
            <a:r>
              <a:rPr lang="cs-CZ" sz="2400" b="1" noProof="0" dirty="0"/>
              <a:t>numerická hodnota, která přímo určuje sklon přímky. </a:t>
            </a:r>
          </a:p>
          <a:p>
            <a:pPr>
              <a:buFont typeface="Wingdings" panose="05000000000000000000" pitchFamily="2" charset="2"/>
              <a:buChar char="Ø"/>
            </a:pPr>
            <a:r>
              <a:rPr lang="cs-CZ" sz="2400" b="1" noProof="0" dirty="0"/>
              <a:t>definovaná jako změna proměnné na vertikální ose (ose y) ke změně proměnné na horizontální ose (ose x):</a:t>
            </a:r>
          </a:p>
          <a:p>
            <a:pPr>
              <a:buFont typeface="Wingdings" panose="05000000000000000000" pitchFamily="2" charset="2"/>
              <a:buChar char="ü"/>
            </a:pPr>
            <a:r>
              <a:rPr lang="cs-CZ" sz="2400" b="1" noProof="0" dirty="0"/>
              <a:t>Směrnice přímky =</a:t>
            </a:r>
          </a:p>
          <a:p>
            <a:pPr>
              <a:buFont typeface="Wingdings" panose="05000000000000000000" pitchFamily="2" charset="2"/>
              <a:buChar char="Ø"/>
            </a:pPr>
            <a:endParaRPr lang="cs-CZ" sz="2400" b="1" noProof="0" dirty="0"/>
          </a:p>
          <a:p>
            <a:pPr>
              <a:buFont typeface="Wingdings" panose="05000000000000000000" pitchFamily="2" charset="2"/>
              <a:buChar char="ü"/>
            </a:pPr>
            <a:r>
              <a:rPr lang="cs-CZ" sz="2400" b="1" noProof="0" dirty="0"/>
              <a:t>Směrnice přímky: kladná nebo záporná. </a:t>
            </a:r>
          </a:p>
          <a:p>
            <a:pPr marL="571500" indent="-571500">
              <a:buFont typeface="+mj-lt"/>
              <a:buAutoNum type="romanUcPeriod"/>
            </a:pPr>
            <a:r>
              <a:rPr lang="cs-CZ" sz="2400" b="1" noProof="0" dirty="0">
                <a:highlight>
                  <a:srgbClr val="FFFF00"/>
                </a:highlight>
              </a:rPr>
              <a:t>Kladná směrnice přímky </a:t>
            </a:r>
            <a:r>
              <a:rPr lang="cs-CZ" sz="2400" b="1" noProof="0" dirty="0"/>
              <a:t>= přímo úměrná závislost proměnných </a:t>
            </a:r>
          </a:p>
          <a:p>
            <a:pPr marL="571500" indent="-571500">
              <a:buFont typeface="+mj-lt"/>
              <a:buAutoNum type="romanUcPeriod"/>
            </a:pPr>
            <a:r>
              <a:rPr lang="cs-CZ" sz="2400" b="1" noProof="0" dirty="0">
                <a:highlight>
                  <a:srgbClr val="FFFF00"/>
                </a:highlight>
              </a:rPr>
              <a:t>Záporná směrnice přímky </a:t>
            </a:r>
            <a:r>
              <a:rPr lang="cs-CZ" sz="2400" b="1" noProof="0" dirty="0"/>
              <a:t>= nepřímá úměrnost: růst x je provázen poklesem y – protisměrný vývoj proměnných. </a:t>
            </a:r>
          </a:p>
          <a:p>
            <a:pPr>
              <a:buFont typeface="Wingdings" panose="05000000000000000000" pitchFamily="2" charset="2"/>
              <a:buChar char="Ø"/>
            </a:pPr>
            <a:r>
              <a:rPr lang="cs-CZ" sz="2400" b="1" noProof="0" dirty="0">
                <a:highlight>
                  <a:srgbClr val="FFFF00"/>
                </a:highlight>
              </a:rPr>
              <a:t>Směrnice rovnoběžky s osou x = nula, směrnice rovnoběžky s osou y = nekonečno.</a:t>
            </a:r>
          </a:p>
        </p:txBody>
      </p:sp>
      <p:sp>
        <p:nvSpPr>
          <p:cNvPr id="6" name="Zástupný symbol pro číslo snímku 5">
            <a:extLst>
              <a:ext uri="{FF2B5EF4-FFF2-40B4-BE49-F238E27FC236}">
                <a16:creationId xmlns:a16="http://schemas.microsoft.com/office/drawing/2014/main" id="{0C2C4A18-5C95-1B85-D8FD-4F52DC496906}"/>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11</a:t>
            </a:fld>
            <a:endParaRPr lang="cs-CZ"/>
          </a:p>
        </p:txBody>
      </p:sp>
      <p:pic>
        <p:nvPicPr>
          <p:cNvPr id="7" name="Picture 6">
            <a:extLst>
              <a:ext uri="{FF2B5EF4-FFF2-40B4-BE49-F238E27FC236}">
                <a16:creationId xmlns:a16="http://schemas.microsoft.com/office/drawing/2014/main" id="{C4A6B7FE-804E-B181-CF8E-A9CD66F10B63}"/>
              </a:ext>
            </a:extLst>
          </p:cNvPr>
          <p:cNvPicPr>
            <a:picLocks noChangeAspect="1"/>
          </p:cNvPicPr>
          <p:nvPr/>
        </p:nvPicPr>
        <p:blipFill>
          <a:blip r:embed="rId3"/>
          <a:srcRect t="4959" r="33803"/>
          <a:stretch/>
        </p:blipFill>
        <p:spPr>
          <a:xfrm>
            <a:off x="2594113" y="3518452"/>
            <a:ext cx="467139" cy="665922"/>
          </a:xfrm>
          <a:prstGeom prst="rect">
            <a:avLst/>
          </a:prstGeom>
        </p:spPr>
      </p:pic>
    </p:spTree>
    <p:extLst>
      <p:ext uri="{BB962C8B-B14F-4D97-AF65-F5344CB8AC3E}">
        <p14:creationId xmlns:p14="http://schemas.microsoft.com/office/powerpoint/2010/main" val="392786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E013-3394-F806-F9D6-0992A58A57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0C0295D-AE44-528E-7740-96BA103163C5}"/>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3" name="Content Placeholder 2">
            <a:extLst>
              <a:ext uri="{FF2B5EF4-FFF2-40B4-BE49-F238E27FC236}">
                <a16:creationId xmlns:a16="http://schemas.microsoft.com/office/drawing/2014/main" id="{86249C0C-7FC4-00CB-5ACA-DFE2A8F2790F}"/>
              </a:ext>
            </a:extLst>
          </p:cNvPr>
          <p:cNvSpPr>
            <a:spLocks noGrp="1"/>
          </p:cNvSpPr>
          <p:nvPr>
            <p:ph idx="1"/>
          </p:nvPr>
        </p:nvSpPr>
        <p:spPr>
          <a:xfrm>
            <a:off x="318052" y="1391478"/>
            <a:ext cx="11479695" cy="4850296"/>
          </a:xfrm>
        </p:spPr>
        <p:txBody>
          <a:bodyPr>
            <a:normAutofit fontScale="92500" lnSpcReduction="20000"/>
          </a:bodyPr>
          <a:lstStyle/>
          <a:p>
            <a:pPr algn="just"/>
            <a:r>
              <a:rPr lang="cs-CZ" sz="2400" b="1" noProof="0" dirty="0">
                <a:highlight>
                  <a:srgbClr val="FFFF00"/>
                </a:highlight>
              </a:rPr>
              <a:t> Sklon přímky = absolutní hodnota směrnice přímky, tj. absolutní hodnota změny proměnné na ose y vůči změně proměnné na ose x (=grafická interpretace).</a:t>
            </a:r>
          </a:p>
          <a:p>
            <a:pPr algn="just">
              <a:buFont typeface="Wingdings" panose="05000000000000000000" pitchFamily="2" charset="2"/>
              <a:buChar char="Ø"/>
            </a:pPr>
            <a:r>
              <a:rPr lang="cs-CZ" sz="2400" b="1" noProof="0" dirty="0">
                <a:highlight>
                  <a:srgbClr val="FFFF00"/>
                </a:highlight>
              </a:rPr>
              <a:t>Sklon přímky / křivky = vždy vyjádřen číslem: </a:t>
            </a:r>
          </a:p>
          <a:p>
            <a:pPr algn="just">
              <a:buFont typeface="Wingdings" panose="05000000000000000000" pitchFamily="2" charset="2"/>
              <a:buChar char="Ø"/>
            </a:pPr>
            <a:r>
              <a:rPr lang="cs-CZ" sz="2400" b="1" noProof="0" dirty="0">
                <a:highlight>
                  <a:srgbClr val="FFFF00"/>
                </a:highlight>
              </a:rPr>
              <a:t>O kolik se změní y, změní-li se x o 1 jednotku. </a:t>
            </a:r>
          </a:p>
          <a:p>
            <a:pPr marL="457200" indent="-457200" algn="just">
              <a:buFont typeface="+mj-lt"/>
              <a:buAutoNum type="arabicPeriod"/>
            </a:pPr>
            <a:r>
              <a:rPr lang="cs-CZ" sz="2400" b="1" noProof="0" dirty="0">
                <a:solidFill>
                  <a:srgbClr val="FF0000"/>
                </a:solidFill>
                <a:highlight>
                  <a:srgbClr val="FFFF00"/>
                </a:highlight>
              </a:rPr>
              <a:t>Sklon přímky má konstantní hodnotu. </a:t>
            </a:r>
          </a:p>
          <a:p>
            <a:pPr marL="457200" indent="-457200" algn="just">
              <a:buFont typeface="+mj-lt"/>
              <a:buAutoNum type="arabicPeriod"/>
            </a:pPr>
            <a:r>
              <a:rPr lang="cs-CZ" sz="2400" b="1" noProof="0" dirty="0">
                <a:solidFill>
                  <a:srgbClr val="FF0000"/>
                </a:solidFill>
                <a:highlight>
                  <a:srgbClr val="FFFF00"/>
                </a:highlight>
              </a:rPr>
              <a:t>Křivka – </a:t>
            </a:r>
            <a:r>
              <a:rPr lang="cs-CZ" sz="2400" b="1" dirty="0">
                <a:solidFill>
                  <a:srgbClr val="FF0000"/>
                </a:solidFill>
                <a:highlight>
                  <a:srgbClr val="FFFF00"/>
                </a:highlight>
              </a:rPr>
              <a:t> má </a:t>
            </a:r>
            <a:r>
              <a:rPr lang="cs-CZ" sz="2400" b="1" noProof="0" dirty="0">
                <a:solidFill>
                  <a:srgbClr val="FF0000"/>
                </a:solidFill>
                <a:highlight>
                  <a:srgbClr val="FFFF00"/>
                </a:highlight>
              </a:rPr>
              <a:t>sklon v různých bodech různý. </a:t>
            </a:r>
          </a:p>
          <a:p>
            <a:pPr algn="just">
              <a:buFont typeface="Wingdings" panose="05000000000000000000" pitchFamily="2" charset="2"/>
              <a:buChar char="ü"/>
            </a:pPr>
            <a:r>
              <a:rPr lang="cs-CZ" sz="2400" b="1" noProof="0" dirty="0">
                <a:solidFill>
                  <a:schemeClr val="tx1"/>
                </a:solidFill>
              </a:rPr>
              <a:t>Absolutní hodnota směrnice křivky udává sklon křivky. </a:t>
            </a:r>
          </a:p>
          <a:p>
            <a:pPr algn="just">
              <a:buFont typeface="Wingdings" panose="05000000000000000000" pitchFamily="2" charset="2"/>
              <a:buChar char="ü"/>
            </a:pPr>
            <a:r>
              <a:rPr lang="cs-CZ" sz="2400" b="1" noProof="0" dirty="0">
                <a:solidFill>
                  <a:schemeClr val="tx1"/>
                </a:solidFill>
              </a:rPr>
              <a:t>Nutné rozlišovat směrnici – sklon křivky </a:t>
            </a:r>
            <a:r>
              <a:rPr lang="cs-CZ" sz="2400" b="1" noProof="0" dirty="0">
                <a:solidFill>
                  <a:schemeClr val="tx1"/>
                </a:solidFill>
                <a:highlight>
                  <a:srgbClr val="00FF00"/>
                </a:highlight>
              </a:rPr>
              <a:t>v bodě </a:t>
            </a:r>
            <a:r>
              <a:rPr lang="cs-CZ" sz="2400" b="1" noProof="0" dirty="0">
                <a:solidFill>
                  <a:schemeClr val="tx1"/>
                </a:solidFill>
              </a:rPr>
              <a:t>a </a:t>
            </a:r>
            <a:r>
              <a:rPr lang="cs-CZ" sz="2400" b="1" noProof="0" dirty="0">
                <a:solidFill>
                  <a:schemeClr val="tx1"/>
                </a:solidFill>
                <a:highlight>
                  <a:srgbClr val="00FF00"/>
                </a:highlight>
              </a:rPr>
              <a:t>mezi body. </a:t>
            </a:r>
          </a:p>
          <a:p>
            <a:pPr marL="457200" indent="-457200" algn="just">
              <a:buFont typeface="+mj-lt"/>
              <a:buAutoNum type="alphaUcPeriod"/>
            </a:pPr>
            <a:r>
              <a:rPr lang="cs-CZ" sz="2400" b="1" noProof="0" dirty="0">
                <a:solidFill>
                  <a:schemeClr val="tx1"/>
                </a:solidFill>
              </a:rPr>
              <a:t>Směrnici / sklon křivky v určitém</a:t>
            </a:r>
            <a:r>
              <a:rPr lang="cs-CZ" sz="2400" b="1" noProof="0" dirty="0">
                <a:solidFill>
                  <a:schemeClr val="tx1"/>
                </a:solidFill>
                <a:highlight>
                  <a:srgbClr val="00FF00"/>
                </a:highlight>
              </a:rPr>
              <a:t> bodě </a:t>
            </a:r>
            <a:r>
              <a:rPr lang="cs-CZ" sz="2400" b="1" noProof="0" dirty="0">
                <a:solidFill>
                  <a:schemeClr val="tx1"/>
                </a:solidFill>
              </a:rPr>
              <a:t>určíme tak, že narýsujeme tečnu k zakřivené čáře v tomto bodě:</a:t>
            </a:r>
          </a:p>
          <a:p>
            <a:pPr algn="just">
              <a:buFont typeface="Wingdings" panose="05000000000000000000" pitchFamily="2" charset="2"/>
              <a:buChar char="Ø"/>
            </a:pPr>
            <a:r>
              <a:rPr lang="cs-CZ" sz="2400" b="1" noProof="0" dirty="0">
                <a:solidFill>
                  <a:schemeClr val="tx1"/>
                </a:solidFill>
              </a:rPr>
              <a:t>Tečna ke křivce = přímka, která neprotíná křivku, nýbrž se jí pouze dotýká v jediném bodě:</a:t>
            </a:r>
          </a:p>
          <a:p>
            <a:pPr algn="just">
              <a:buFont typeface="Wingdings" panose="05000000000000000000" pitchFamily="2" charset="2"/>
              <a:buChar char="Ø"/>
            </a:pPr>
            <a:r>
              <a:rPr lang="cs-CZ" sz="2400" b="1" noProof="0" dirty="0">
                <a:solidFill>
                  <a:schemeClr val="tx1"/>
                </a:solidFill>
              </a:rPr>
              <a:t>Sklon této tečny měří sklon křivky v daném bodě. </a:t>
            </a:r>
          </a:p>
          <a:p>
            <a:pPr marL="514350" indent="-514350" algn="just">
              <a:buFont typeface="+mj-lt"/>
              <a:buAutoNum type="romanUcPeriod" startAt="2"/>
            </a:pPr>
            <a:endParaRPr lang="cs-CZ" sz="2400" b="1" dirty="0">
              <a:highlight>
                <a:srgbClr val="FFFF00"/>
              </a:highlight>
            </a:endParaRPr>
          </a:p>
        </p:txBody>
      </p:sp>
      <p:sp>
        <p:nvSpPr>
          <p:cNvPr id="6" name="Zástupný symbol pro číslo snímku 5">
            <a:extLst>
              <a:ext uri="{FF2B5EF4-FFF2-40B4-BE49-F238E27FC236}">
                <a16:creationId xmlns:a16="http://schemas.microsoft.com/office/drawing/2014/main" id="{1872BA0E-CCEA-265D-A62E-7A0B2EAA5473}"/>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12</a:t>
            </a:fld>
            <a:endParaRPr lang="cs-CZ"/>
          </a:p>
        </p:txBody>
      </p:sp>
    </p:spTree>
    <p:extLst>
      <p:ext uri="{BB962C8B-B14F-4D97-AF65-F5344CB8AC3E}">
        <p14:creationId xmlns:p14="http://schemas.microsoft.com/office/powerpoint/2010/main" val="385974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50F8-A367-3ADD-86FF-C1035D38506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F8769B-471A-8221-CAF9-33187EA3C1CA}"/>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3" name="Content Placeholder 2">
            <a:extLst>
              <a:ext uri="{FF2B5EF4-FFF2-40B4-BE49-F238E27FC236}">
                <a16:creationId xmlns:a16="http://schemas.microsoft.com/office/drawing/2014/main" id="{D8D00EED-ACD3-31B4-5DD3-CEF93D935DC7}"/>
              </a:ext>
            </a:extLst>
          </p:cNvPr>
          <p:cNvSpPr>
            <a:spLocks noGrp="1"/>
          </p:cNvSpPr>
          <p:nvPr>
            <p:ph idx="1"/>
          </p:nvPr>
        </p:nvSpPr>
        <p:spPr>
          <a:xfrm>
            <a:off x="318052" y="1391478"/>
            <a:ext cx="11479695" cy="4850296"/>
          </a:xfrm>
        </p:spPr>
        <p:txBody>
          <a:bodyPr>
            <a:normAutofit/>
          </a:bodyPr>
          <a:lstStyle/>
          <a:p>
            <a:pPr marL="457200" indent="-457200" algn="just">
              <a:buFont typeface="+mj-lt"/>
              <a:buAutoNum type="alphaUcPeriod" startAt="2"/>
            </a:pPr>
            <a:r>
              <a:rPr lang="cs-CZ" sz="2400" b="1" noProof="0" dirty="0">
                <a:solidFill>
                  <a:schemeClr val="tx1"/>
                </a:solidFill>
              </a:rPr>
              <a:t>Sklon křivky </a:t>
            </a:r>
            <a:r>
              <a:rPr lang="cs-CZ" sz="2400" b="1" noProof="0" dirty="0">
                <a:solidFill>
                  <a:schemeClr val="tx1"/>
                </a:solidFill>
                <a:highlight>
                  <a:srgbClr val="00FF00"/>
                </a:highlight>
              </a:rPr>
              <a:t>mezi body </a:t>
            </a:r>
            <a:r>
              <a:rPr lang="cs-CZ" sz="2400" b="1" noProof="0" dirty="0">
                <a:solidFill>
                  <a:schemeClr val="tx1"/>
                </a:solidFill>
              </a:rPr>
              <a:t>= sklon v oblouku: narýsujeme spojnici těchto bodů</a:t>
            </a:r>
          </a:p>
          <a:p>
            <a:pPr algn="just"/>
            <a:endParaRPr lang="cs-CZ" sz="2400" b="1" noProof="0" dirty="0"/>
          </a:p>
          <a:p>
            <a:pPr algn="just"/>
            <a:endParaRPr lang="cs-CZ" sz="2400" b="1" dirty="0"/>
          </a:p>
          <a:p>
            <a:pPr algn="just"/>
            <a:endParaRPr lang="cs-CZ" sz="2400" b="1" noProof="0" dirty="0"/>
          </a:p>
          <a:p>
            <a:pPr algn="just"/>
            <a:endParaRPr lang="cs-CZ" sz="2400" b="1" dirty="0"/>
          </a:p>
          <a:p>
            <a:pPr algn="just"/>
            <a:endParaRPr lang="cs-CZ" sz="2400" b="1" noProof="0" dirty="0"/>
          </a:p>
          <a:p>
            <a:pPr algn="just"/>
            <a:endParaRPr lang="cs-CZ" sz="2400" b="1" dirty="0"/>
          </a:p>
          <a:p>
            <a:pPr algn="just"/>
            <a:endParaRPr lang="cs-CZ" sz="2400" b="1" noProof="0" dirty="0"/>
          </a:p>
          <a:p>
            <a:pPr algn="just"/>
            <a:endParaRPr lang="cs-CZ" sz="2400" b="1" noProof="0" dirty="0"/>
          </a:p>
          <a:p>
            <a:pPr algn="just"/>
            <a:r>
              <a:rPr lang="cs-CZ" sz="2000" b="1" noProof="0" dirty="0"/>
              <a:t>Pozor: Pojem směrnice se někdy zaměňuje se strmostí. Strmost je ale pouze otázkou měřítka grafu. </a:t>
            </a:r>
          </a:p>
        </p:txBody>
      </p:sp>
      <p:sp>
        <p:nvSpPr>
          <p:cNvPr id="6" name="Zástupný symbol pro číslo snímku 5">
            <a:extLst>
              <a:ext uri="{FF2B5EF4-FFF2-40B4-BE49-F238E27FC236}">
                <a16:creationId xmlns:a16="http://schemas.microsoft.com/office/drawing/2014/main" id="{8684F509-293B-E283-3458-7A8E47206EB3}"/>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13</a:t>
            </a:fld>
            <a:endParaRPr lang="cs-CZ"/>
          </a:p>
        </p:txBody>
      </p:sp>
      <p:pic>
        <p:nvPicPr>
          <p:cNvPr id="5" name="Picture 4">
            <a:extLst>
              <a:ext uri="{FF2B5EF4-FFF2-40B4-BE49-F238E27FC236}">
                <a16:creationId xmlns:a16="http://schemas.microsoft.com/office/drawing/2014/main" id="{B4B5A75E-77C7-23F9-C005-CD449DE9FB6D}"/>
              </a:ext>
            </a:extLst>
          </p:cNvPr>
          <p:cNvPicPr>
            <a:picLocks noChangeAspect="1"/>
          </p:cNvPicPr>
          <p:nvPr/>
        </p:nvPicPr>
        <p:blipFill>
          <a:blip r:embed="rId3"/>
          <a:srcRect l="52643"/>
          <a:stretch/>
        </p:blipFill>
        <p:spPr>
          <a:xfrm>
            <a:off x="5396948" y="2037522"/>
            <a:ext cx="4273825" cy="3568148"/>
          </a:xfrm>
          <a:prstGeom prst="rect">
            <a:avLst/>
          </a:prstGeom>
        </p:spPr>
      </p:pic>
      <p:graphicFrame>
        <p:nvGraphicFramePr>
          <p:cNvPr id="7" name="Table 6">
            <a:extLst>
              <a:ext uri="{FF2B5EF4-FFF2-40B4-BE49-F238E27FC236}">
                <a16:creationId xmlns:a16="http://schemas.microsoft.com/office/drawing/2014/main" id="{F79A8AF3-E5F1-FF77-607C-0864F9A4C39D}"/>
              </a:ext>
            </a:extLst>
          </p:cNvPr>
          <p:cNvGraphicFramePr>
            <a:graphicFrameLocks noGrp="1"/>
          </p:cNvGraphicFramePr>
          <p:nvPr>
            <p:extLst>
              <p:ext uri="{D42A27DB-BD31-4B8C-83A1-F6EECF244321}">
                <p14:modId xmlns:p14="http://schemas.microsoft.com/office/powerpoint/2010/main" val="1440063443"/>
              </p:ext>
            </p:extLst>
          </p:nvPr>
        </p:nvGraphicFramePr>
        <p:xfrm>
          <a:off x="9790043" y="2838650"/>
          <a:ext cx="1043609" cy="365760"/>
        </p:xfrm>
        <a:graphic>
          <a:graphicData uri="http://schemas.openxmlformats.org/drawingml/2006/table">
            <a:tbl>
              <a:tblPr>
                <a:tableStyleId>{5C22544A-7EE6-4342-B048-85BDC9FD1C3A}</a:tableStyleId>
              </a:tblPr>
              <a:tblGrid>
                <a:gridCol w="1043609">
                  <a:extLst>
                    <a:ext uri="{9D8B030D-6E8A-4147-A177-3AD203B41FA5}">
                      <a16:colId xmlns:a16="http://schemas.microsoft.com/office/drawing/2014/main" val="1513575404"/>
                    </a:ext>
                  </a:extLst>
                </a:gridCol>
              </a:tblGrid>
              <a:tr h="182880">
                <a:tc>
                  <a:txBody>
                    <a:bodyPr/>
                    <a:lstStyle/>
                    <a:p>
                      <a:pPr algn="l" fontAlgn="b"/>
                      <a:r>
                        <a:rPr lang="en-GB" sz="1100" u="none" strike="noStrike" dirty="0">
                          <a:effectLst/>
                        </a:rPr>
                        <a:t>y=</a:t>
                      </a:r>
                      <a:r>
                        <a:rPr lang="en-GB" sz="1100" u="none" strike="noStrike" dirty="0" err="1">
                          <a:effectLst/>
                        </a:rPr>
                        <a:t>kx+q</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1982386"/>
                  </a:ext>
                </a:extLst>
              </a:tr>
              <a:tr h="182880">
                <a:tc>
                  <a:txBody>
                    <a:bodyPr/>
                    <a:lstStyle/>
                    <a:p>
                      <a:pPr algn="l" fontAlgn="b"/>
                      <a:r>
                        <a:rPr lang="en-GB" sz="1100" u="none" strike="noStrike" dirty="0">
                          <a:effectLst/>
                        </a:rPr>
                        <a:t>y=2x-1</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6783753"/>
                  </a:ext>
                </a:extLst>
              </a:tr>
            </a:tbl>
          </a:graphicData>
        </a:graphic>
      </p:graphicFrame>
      <p:pic>
        <p:nvPicPr>
          <p:cNvPr id="8" name="Picture 7">
            <a:extLst>
              <a:ext uri="{FF2B5EF4-FFF2-40B4-BE49-F238E27FC236}">
                <a16:creationId xmlns:a16="http://schemas.microsoft.com/office/drawing/2014/main" id="{F640D159-1285-51D4-54EB-D137125B8B8F}"/>
              </a:ext>
            </a:extLst>
          </p:cNvPr>
          <p:cNvPicPr>
            <a:picLocks noChangeAspect="1"/>
          </p:cNvPicPr>
          <p:nvPr/>
        </p:nvPicPr>
        <p:blipFill>
          <a:blip r:embed="rId3"/>
          <a:srcRect t="8357" r="54295"/>
          <a:stretch/>
        </p:blipFill>
        <p:spPr>
          <a:xfrm>
            <a:off x="646042" y="2335696"/>
            <a:ext cx="4124741" cy="3269973"/>
          </a:xfrm>
          <a:prstGeom prst="rect">
            <a:avLst/>
          </a:prstGeom>
        </p:spPr>
      </p:pic>
      <p:pic>
        <p:nvPicPr>
          <p:cNvPr id="10" name="Picture 9">
            <a:extLst>
              <a:ext uri="{FF2B5EF4-FFF2-40B4-BE49-F238E27FC236}">
                <a16:creationId xmlns:a16="http://schemas.microsoft.com/office/drawing/2014/main" id="{35EA6C79-AB5F-75C8-04C0-4462240A8FC5}"/>
              </a:ext>
            </a:extLst>
          </p:cNvPr>
          <p:cNvPicPr>
            <a:picLocks noChangeAspect="1"/>
          </p:cNvPicPr>
          <p:nvPr/>
        </p:nvPicPr>
        <p:blipFill>
          <a:blip r:embed="rId4"/>
          <a:stretch>
            <a:fillRect/>
          </a:stretch>
        </p:blipFill>
        <p:spPr>
          <a:xfrm>
            <a:off x="1818861" y="2037523"/>
            <a:ext cx="1162877" cy="371684"/>
          </a:xfrm>
          <a:prstGeom prst="rect">
            <a:avLst/>
          </a:prstGeom>
        </p:spPr>
      </p:pic>
      <p:pic>
        <p:nvPicPr>
          <p:cNvPr id="12" name="Picture 11">
            <a:extLst>
              <a:ext uri="{FF2B5EF4-FFF2-40B4-BE49-F238E27FC236}">
                <a16:creationId xmlns:a16="http://schemas.microsoft.com/office/drawing/2014/main" id="{53D77955-FBBE-3E25-A192-88FEDB930B8E}"/>
              </a:ext>
            </a:extLst>
          </p:cNvPr>
          <p:cNvPicPr>
            <a:picLocks noChangeAspect="1"/>
          </p:cNvPicPr>
          <p:nvPr/>
        </p:nvPicPr>
        <p:blipFill>
          <a:blip r:embed="rId5"/>
          <a:stretch>
            <a:fillRect/>
          </a:stretch>
        </p:blipFill>
        <p:spPr>
          <a:xfrm>
            <a:off x="3009715" y="2070064"/>
            <a:ext cx="1144842" cy="302111"/>
          </a:xfrm>
          <a:prstGeom prst="rect">
            <a:avLst/>
          </a:prstGeom>
        </p:spPr>
      </p:pic>
    </p:spTree>
    <p:extLst>
      <p:ext uri="{BB962C8B-B14F-4D97-AF65-F5344CB8AC3E}">
        <p14:creationId xmlns:p14="http://schemas.microsoft.com/office/powerpoint/2010/main" val="180768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3F0E-C3BB-35EF-D1DD-D32ED012FA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D5CA88-A01F-FD22-8B3B-7C198AA8A4F1}"/>
              </a:ext>
            </a:extLst>
          </p:cNvPr>
          <p:cNvSpPr>
            <a:spLocks noGrp="1"/>
          </p:cNvSpPr>
          <p:nvPr>
            <p:ph type="title"/>
          </p:nvPr>
        </p:nvSpPr>
        <p:spPr>
          <a:xfrm>
            <a:off x="720000" y="365130"/>
            <a:ext cx="10752000" cy="897142"/>
          </a:xfrm>
        </p:spPr>
        <p:txBody>
          <a:bodyPr/>
          <a:lstStyle/>
          <a:p>
            <a:pPr algn="ctr"/>
            <a:r>
              <a:rPr lang="en-US" dirty="0" err="1">
                <a:solidFill>
                  <a:srgbClr val="FF0000"/>
                </a:solidFill>
              </a:rPr>
              <a:t>Sklony</a:t>
            </a:r>
            <a:r>
              <a:rPr lang="en-US" dirty="0">
                <a:solidFill>
                  <a:srgbClr val="FF0000"/>
                </a:solidFill>
              </a:rPr>
              <a:t>, </a:t>
            </a:r>
            <a:r>
              <a:rPr lang="en-US" dirty="0" err="1">
                <a:solidFill>
                  <a:srgbClr val="FF0000"/>
                </a:solidFill>
              </a:rPr>
              <a:t>směrnice</a:t>
            </a:r>
            <a:r>
              <a:rPr lang="en-US" dirty="0">
                <a:solidFill>
                  <a:srgbClr val="FF0000"/>
                </a:solidFill>
              </a:rPr>
              <a:t> a </a:t>
            </a:r>
            <a:r>
              <a:rPr lang="en-US" dirty="0" err="1">
                <a:solidFill>
                  <a:srgbClr val="FF0000"/>
                </a:solidFill>
              </a:rPr>
              <a:t>průsečíky</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B19534B3-C89C-FF8F-32D7-08804F3906C5}"/>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14</a:t>
            </a:fld>
            <a:endParaRPr lang="cs-CZ"/>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1BC8749-E283-F29F-3D68-C8D5A1A58D30}"/>
                  </a:ext>
                </a:extLst>
              </p:cNvPr>
              <p:cNvSpPr>
                <a:spLocks noGrp="1"/>
              </p:cNvSpPr>
              <p:nvPr>
                <p:ph idx="1"/>
              </p:nvPr>
            </p:nvSpPr>
            <p:spPr>
              <a:xfrm>
                <a:off x="337930" y="1530626"/>
                <a:ext cx="11489635" cy="4502426"/>
              </a:xfrm>
            </p:spPr>
            <p:txBody>
              <a:bodyPr>
                <a:normAutofit fontScale="92500" lnSpcReduction="20000"/>
              </a:bodyPr>
              <a:lstStyle/>
              <a:p>
                <a:pPr>
                  <a:buFont typeface="Wingdings" panose="05000000000000000000" pitchFamily="2" charset="2"/>
                  <a:buChar char="ü"/>
                </a:pPr>
                <a:r>
                  <a:rPr lang="cs-CZ" noProof="0" dirty="0"/>
                  <a:t>Obecně: jestliže má lineární funkce formu </a:t>
                </a:r>
                <a:endParaRPr lang="cs-CZ" b="1" i="1" noProof="0"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cs-CZ" b="1" i="1" noProof="0" smtClean="0">
                          <a:latin typeface="Cambria Math" panose="02040503050406030204" pitchFamily="18" charset="0"/>
                        </a:rPr>
                        <m:t>𝒚</m:t>
                      </m:r>
                      <m:r>
                        <a:rPr lang="cs-CZ" b="1" i="1" noProof="0" smtClean="0">
                          <a:latin typeface="Cambria Math" panose="02040503050406030204" pitchFamily="18" charset="0"/>
                        </a:rPr>
                        <m:t> = </m:t>
                      </m:r>
                      <m:r>
                        <a:rPr lang="cs-CZ" b="1" i="1" noProof="0" smtClean="0">
                          <a:latin typeface="Cambria Math" panose="02040503050406030204" pitchFamily="18" charset="0"/>
                        </a:rPr>
                        <m:t>𝒂𝒙</m:t>
                      </m:r>
                      <m:r>
                        <a:rPr lang="cs-CZ" b="1" i="1" noProof="0" smtClean="0">
                          <a:latin typeface="Cambria Math" panose="02040503050406030204" pitchFamily="18" charset="0"/>
                        </a:rPr>
                        <m:t> +</m:t>
                      </m:r>
                      <m:r>
                        <a:rPr lang="cs-CZ" b="1" i="1" noProof="0" smtClean="0">
                          <a:latin typeface="Cambria Math" panose="02040503050406030204" pitchFamily="18" charset="0"/>
                        </a:rPr>
                        <m:t>𝒃</m:t>
                      </m:r>
                      <m:r>
                        <a:rPr lang="cs-CZ" b="1" i="1" noProof="0" smtClean="0">
                          <a:latin typeface="Cambria Math" panose="02040503050406030204" pitchFamily="18" charset="0"/>
                        </a:rPr>
                        <m:t>, </m:t>
                      </m:r>
                    </m:oMath>
                  </m:oMathPara>
                </a14:m>
                <a:endParaRPr lang="cs-CZ" b="1" noProof="0" dirty="0"/>
              </a:p>
              <a:p>
                <a:pPr marL="571500" indent="-571500">
                  <a:buFont typeface="+mj-lt"/>
                  <a:buAutoNum type="romanLcPeriod"/>
                </a:pPr>
                <a:r>
                  <a:rPr lang="cs-CZ" b="1" noProof="0" dirty="0"/>
                  <a:t>Vertikální průsečík bude </a:t>
                </a:r>
                <a14:m>
                  <m:oMath xmlns:m="http://schemas.openxmlformats.org/officeDocument/2006/math">
                    <m:r>
                      <a:rPr lang="cs-CZ" b="1" i="1" noProof="0" dirty="0" smtClean="0">
                        <a:latin typeface="Cambria Math" panose="02040503050406030204" pitchFamily="18" charset="0"/>
                      </a:rPr>
                      <m:t>𝒚</m:t>
                    </m:r>
                    <m:r>
                      <a:rPr lang="cs-CZ" b="1" i="1" noProof="0" dirty="0" smtClean="0">
                        <a:latin typeface="Cambria Math" panose="02040503050406030204" pitchFamily="18" charset="0"/>
                      </a:rPr>
                      <m:t>∗ = </m:t>
                    </m:r>
                    <m:r>
                      <a:rPr lang="cs-CZ" b="1" i="1" noProof="0" dirty="0" smtClean="0">
                        <a:latin typeface="Cambria Math" panose="02040503050406030204" pitchFamily="18" charset="0"/>
                      </a:rPr>
                      <m:t>𝒃</m:t>
                    </m:r>
                    <m:r>
                      <a:rPr lang="cs-CZ" b="1" i="1" noProof="0" dirty="0" smtClean="0">
                        <a:latin typeface="Cambria Math" panose="02040503050406030204" pitchFamily="18" charset="0"/>
                      </a:rPr>
                      <m:t>;   </m:t>
                    </m:r>
                  </m:oMath>
                </a14:m>
                <a:endParaRPr lang="cs-CZ" b="1" noProof="0" dirty="0"/>
              </a:p>
              <a:p>
                <a:pPr marL="571500" indent="-571500">
                  <a:buFont typeface="+mj-lt"/>
                  <a:buAutoNum type="romanLcPeriod"/>
                </a:pPr>
                <a:r>
                  <a:rPr lang="cs-CZ" b="1" noProof="0" dirty="0"/>
                  <a:t>Horizontální průsečík bude  </a:t>
                </a:r>
                <a14:m>
                  <m:oMath xmlns:m="http://schemas.openxmlformats.org/officeDocument/2006/math">
                    <m:r>
                      <a:rPr lang="cs-CZ" b="1" i="1" noProof="0" dirty="0" smtClean="0">
                        <a:latin typeface="Cambria Math" panose="02040503050406030204" pitchFamily="18" charset="0"/>
                      </a:rPr>
                      <m:t>𝒙</m:t>
                    </m:r>
                    <m:r>
                      <a:rPr lang="cs-CZ" b="1" i="1" noProof="0" dirty="0" smtClean="0">
                        <a:latin typeface="Cambria Math" panose="02040503050406030204" pitchFamily="18" charset="0"/>
                      </a:rPr>
                      <m:t>∗ = −</m:t>
                    </m:r>
                    <m:r>
                      <a:rPr lang="cs-CZ" b="1" i="1" noProof="0" dirty="0" smtClean="0">
                        <a:latin typeface="Cambria Math" panose="02040503050406030204" pitchFamily="18" charset="0"/>
                      </a:rPr>
                      <m:t>𝒃</m:t>
                    </m:r>
                    <m:r>
                      <a:rPr lang="cs-CZ" b="1" i="1" noProof="0" dirty="0" smtClean="0">
                        <a:latin typeface="Cambria Math" panose="02040503050406030204" pitchFamily="18" charset="0"/>
                      </a:rPr>
                      <m:t>/</m:t>
                    </m:r>
                    <m:r>
                      <a:rPr lang="cs-CZ" b="1" i="1" noProof="0" dirty="0" smtClean="0">
                        <a:latin typeface="Cambria Math" panose="02040503050406030204" pitchFamily="18" charset="0"/>
                      </a:rPr>
                      <m:t>𝒂</m:t>
                    </m:r>
                    <m:r>
                      <a:rPr lang="cs-CZ" b="1" i="1" noProof="0" dirty="0" smtClean="0">
                        <a:latin typeface="Cambria Math" panose="02040503050406030204" pitchFamily="18" charset="0"/>
                      </a:rPr>
                      <m:t>. </m:t>
                    </m:r>
                  </m:oMath>
                </a14:m>
                <a:endParaRPr lang="cs-CZ" b="1" noProof="0" dirty="0"/>
              </a:p>
              <a:p>
                <a:pPr marL="571500" indent="-571500">
                  <a:buFont typeface="+mj-lt"/>
                  <a:buAutoNum type="romanLcPeriod"/>
                </a:pPr>
                <a:endParaRPr lang="cs-CZ" b="1" noProof="0" dirty="0"/>
              </a:p>
              <a:p>
                <a:pPr>
                  <a:buFont typeface="Wingdings" panose="05000000000000000000" pitchFamily="2" charset="2"/>
                  <a:buChar char="ü"/>
                </a:pPr>
                <a:r>
                  <a:rPr lang="cs-CZ" noProof="0" dirty="0"/>
                  <a:t>Lineární funkce vyjádřena v podobě </a:t>
                </a:r>
              </a:p>
              <a:p>
                <a:pPr marL="0" indent="0" algn="ctr">
                  <a:buNone/>
                </a:pPr>
                <a14:m>
                  <m:oMath xmlns:m="http://schemas.openxmlformats.org/officeDocument/2006/math">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𝒂</m:t>
                        </m:r>
                      </m:e>
                      <m:sub>
                        <m:r>
                          <a:rPr lang="cs-CZ" b="1" i="1" noProof="0" dirty="0" smtClean="0">
                            <a:latin typeface="Cambria Math" panose="02040503050406030204" pitchFamily="18" charset="0"/>
                          </a:rPr>
                          <m:t>𝟏</m:t>
                        </m:r>
                      </m:sub>
                    </m:sSub>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𝒙</m:t>
                        </m:r>
                      </m:e>
                      <m:sub>
                        <m:r>
                          <a:rPr lang="cs-CZ" b="1" i="1" noProof="0" dirty="0" smtClean="0">
                            <a:latin typeface="Cambria Math" panose="02040503050406030204" pitchFamily="18" charset="0"/>
                          </a:rPr>
                          <m:t>𝟏</m:t>
                        </m:r>
                      </m:sub>
                    </m:sSub>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smtClean="0">
                            <a:latin typeface="Cambria Math" panose="02040503050406030204" pitchFamily="18" charset="0"/>
                          </a:rPr>
                          <m:t>𝟐</m:t>
                        </m:r>
                      </m:sub>
                    </m:sSub>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smtClean="0">
                            <a:latin typeface="Cambria Math" panose="02040503050406030204" pitchFamily="18" charset="0"/>
                          </a:rPr>
                          <m:t>𝟐</m:t>
                        </m:r>
                      </m:sub>
                    </m:sSub>
                    <m:r>
                      <a:rPr lang="cs-CZ" b="1" i="1" noProof="0" dirty="0" smtClean="0">
                        <a:latin typeface="Cambria Math" panose="02040503050406030204" pitchFamily="18" charset="0"/>
                      </a:rPr>
                      <m:t>=</m:t>
                    </m:r>
                    <m:r>
                      <a:rPr lang="cs-CZ" b="1" i="1" noProof="0" dirty="0" smtClean="0">
                        <a:latin typeface="Cambria Math" panose="02040503050406030204" pitchFamily="18" charset="0"/>
                      </a:rPr>
                      <m:t>𝒄</m:t>
                    </m:r>
                  </m:oMath>
                </a14:m>
                <a:r>
                  <a:rPr lang="cs-CZ" b="1" noProof="0" dirty="0"/>
                  <a:t>, </a:t>
                </a:r>
              </a:p>
              <a:p>
                <a:pPr marL="571500" indent="-571500">
                  <a:buFont typeface="+mj-lt"/>
                  <a:buAutoNum type="romanLcPeriod"/>
                </a:pPr>
                <a:r>
                  <a:rPr lang="cs-CZ" b="1" noProof="0" dirty="0"/>
                  <a:t>Horizontální průsečík odpovídá hodnotě </a:t>
                </a:r>
                <a14:m>
                  <m:oMath xmlns:m="http://schemas.openxmlformats.org/officeDocument/2006/math">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𝒙</m:t>
                        </m:r>
                      </m:e>
                      <m:sub>
                        <m:r>
                          <a:rPr lang="cs-CZ" b="1" i="1" noProof="0" dirty="0" smtClean="0">
                            <a:latin typeface="Cambria Math" panose="02040503050406030204" pitchFamily="18" charset="0"/>
                          </a:rPr>
                          <m:t>𝟏</m:t>
                        </m:r>
                      </m:sub>
                    </m:sSub>
                  </m:oMath>
                </a14:m>
                <a:r>
                  <a:rPr lang="cs-CZ" b="1" noProof="0" dirty="0"/>
                  <a:t>, pro kterou </a:t>
                </a:r>
                <a14:m>
                  <m:oMath xmlns:m="http://schemas.openxmlformats.org/officeDocument/2006/math">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a:latin typeface="Cambria Math" panose="02040503050406030204" pitchFamily="18" charset="0"/>
                          </a:rPr>
                          <m:t>𝟐</m:t>
                        </m:r>
                      </m:sub>
                    </m:sSub>
                  </m:oMath>
                </a14:m>
                <a:r>
                  <a:rPr lang="cs-CZ" b="1" noProof="0" dirty="0"/>
                  <a:t> = 0 </a:t>
                </a:r>
                <a14:m>
                  <m:oMath xmlns:m="http://schemas.openxmlformats.org/officeDocument/2006/math">
                    <m:r>
                      <a:rPr lang="cs-CZ" b="1" i="0" noProof="0" dirty="0" smtClean="0">
                        <a:latin typeface="Cambria Math" panose="02040503050406030204" pitchFamily="18" charset="0"/>
                      </a:rPr>
                      <m:t>=</m:t>
                    </m:r>
                    <m:r>
                      <a:rPr lang="cs-CZ" b="1" i="1" noProof="0" dirty="0" smtClean="0">
                        <a:latin typeface="Cambria Math" panose="02040503050406030204" pitchFamily="18" charset="0"/>
                        <a:ea typeface="Cambria Math" panose="02040503050406030204" pitchFamily="18" charset="0"/>
                      </a:rPr>
                      <m:t>&gt;</m:t>
                    </m:r>
                    <m:sSub>
                      <m:sSubPr>
                        <m:ctrlPr>
                          <a:rPr lang="cs-CZ" b="1" i="1" dirty="0">
                            <a:latin typeface="Cambria Math" panose="02040503050406030204" pitchFamily="18" charset="0"/>
                          </a:rPr>
                        </m:ctrlPr>
                      </m:sSubPr>
                      <m:e>
                        <m:r>
                          <a:rPr lang="cs-CZ" b="1" i="1" dirty="0">
                            <a:latin typeface="Cambria Math" panose="02040503050406030204" pitchFamily="18" charset="0"/>
                          </a:rPr>
                          <m:t>𝒙</m:t>
                        </m:r>
                      </m:e>
                      <m:sub>
                        <m:r>
                          <a:rPr lang="cs-CZ" b="1" i="1" dirty="0">
                            <a:latin typeface="Cambria Math" panose="02040503050406030204" pitchFamily="18" charset="0"/>
                          </a:rPr>
                          <m:t>𝟏</m:t>
                        </m:r>
                      </m:sub>
                    </m:sSub>
                    <m:r>
                      <a:rPr lang="cs-CZ" b="1" i="1" noProof="0" dirty="0" smtClean="0">
                        <a:latin typeface="Cambria Math" panose="02040503050406030204" pitchFamily="18" charset="0"/>
                      </a:rPr>
                      <m:t>= </m:t>
                    </m:r>
                    <m:r>
                      <a:rPr lang="cs-CZ" b="1" i="1" noProof="0" dirty="0" smtClean="0">
                        <a:latin typeface="Cambria Math" panose="02040503050406030204" pitchFamily="18" charset="0"/>
                      </a:rPr>
                      <m:t>𝒄</m:t>
                    </m:r>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𝟏</m:t>
                        </m:r>
                      </m:sub>
                    </m:sSub>
                  </m:oMath>
                </a14:m>
                <a:r>
                  <a:rPr lang="cs-CZ" b="1" noProof="0" dirty="0"/>
                  <a:t>;</a:t>
                </a:r>
              </a:p>
              <a:p>
                <a:pPr marL="571500" indent="-571500">
                  <a:buFont typeface="+mj-lt"/>
                  <a:buAutoNum type="romanLcPeriod"/>
                </a:pPr>
                <a:r>
                  <a:rPr lang="cs-CZ" b="1" noProof="0" dirty="0"/>
                  <a:t>Pro vertikální průsečík musí platit, že </a:t>
                </a:r>
                <a14:m>
                  <m:oMath xmlns:m="http://schemas.openxmlformats.org/officeDocument/2006/math">
                    <m:sSub>
                      <m:sSubPr>
                        <m:ctrlPr>
                          <a:rPr lang="cs-CZ" b="1" i="1" noProof="0" dirty="0" smtClean="0">
                            <a:latin typeface="Cambria Math" panose="02040503050406030204" pitchFamily="18" charset="0"/>
                          </a:rPr>
                        </m:ctrlPr>
                      </m:sSubPr>
                      <m:e>
                        <m:r>
                          <a:rPr lang="cs-CZ" b="1" i="1" noProof="0" dirty="0" smtClean="0">
                            <a:latin typeface="Cambria Math" panose="02040503050406030204" pitchFamily="18" charset="0"/>
                          </a:rPr>
                          <m:t>𝒙</m:t>
                        </m:r>
                      </m:e>
                      <m:sub>
                        <m:r>
                          <a:rPr lang="cs-CZ" b="1" i="1" noProof="0" dirty="0" smtClean="0">
                            <a:latin typeface="Cambria Math" panose="02040503050406030204" pitchFamily="18" charset="0"/>
                          </a:rPr>
                          <m:t>𝟏</m:t>
                        </m:r>
                      </m:sub>
                    </m:sSub>
                  </m:oMath>
                </a14:m>
                <a:r>
                  <a:rPr lang="cs-CZ" b="1" noProof="0" dirty="0"/>
                  <a:t> = 0, čemuž odpovídá</a:t>
                </a:r>
                <a14:m>
                  <m:oMath xmlns:m="http://schemas.openxmlformats.org/officeDocument/2006/math">
                    <m:sSub>
                      <m:sSubPr>
                        <m:ctrlPr>
                          <a:rPr lang="cs-CZ" b="1" i="1" dirty="0">
                            <a:latin typeface="Cambria Math" panose="02040503050406030204" pitchFamily="18" charset="0"/>
                          </a:rPr>
                        </m:ctrlPr>
                      </m:sSubPr>
                      <m:e>
                        <m:r>
                          <a:rPr lang="cs-CZ" b="1" i="1" dirty="0" smtClean="0">
                            <a:latin typeface="Cambria Math" panose="02040503050406030204" pitchFamily="18" charset="0"/>
                          </a:rPr>
                          <m:t> </m:t>
                        </m:r>
                        <m:r>
                          <a:rPr lang="cs-CZ" b="1" i="1" dirty="0">
                            <a:latin typeface="Cambria Math" panose="02040503050406030204" pitchFamily="18" charset="0"/>
                          </a:rPr>
                          <m:t>𝒙</m:t>
                        </m:r>
                      </m:e>
                      <m:sub>
                        <m:r>
                          <a:rPr lang="cs-CZ" b="1" i="1" dirty="0">
                            <a:latin typeface="Cambria Math" panose="02040503050406030204" pitchFamily="18" charset="0"/>
                          </a:rPr>
                          <m:t>𝟐</m:t>
                        </m:r>
                      </m:sub>
                    </m:sSub>
                    <m:r>
                      <a:rPr lang="cs-CZ" b="1" i="1" noProof="0" dirty="0" smtClean="0">
                        <a:latin typeface="Cambria Math" panose="02040503050406030204" pitchFamily="18" charset="0"/>
                      </a:rPr>
                      <m:t>= </m:t>
                    </m:r>
                    <m:r>
                      <a:rPr lang="cs-CZ" b="1" i="1" noProof="0" dirty="0" smtClean="0">
                        <a:latin typeface="Cambria Math" panose="02040503050406030204" pitchFamily="18" charset="0"/>
                      </a:rPr>
                      <m:t>𝒄</m:t>
                    </m:r>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𝟐</m:t>
                        </m:r>
                      </m:sub>
                    </m:sSub>
                    <m:r>
                      <a:rPr lang="cs-CZ" b="1" i="1" noProof="0" dirty="0" smtClean="0">
                        <a:latin typeface="Cambria Math" panose="02040503050406030204" pitchFamily="18" charset="0"/>
                      </a:rPr>
                      <m:t>. </m:t>
                    </m:r>
                  </m:oMath>
                </a14:m>
                <a:r>
                  <a:rPr lang="cs-CZ" b="1" noProof="0" dirty="0"/>
                  <a:t>Sklon této funkce je  </a:t>
                </a:r>
                <a14:m>
                  <m:oMath xmlns:m="http://schemas.openxmlformats.org/officeDocument/2006/math">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𝟏</m:t>
                        </m:r>
                      </m:sub>
                    </m:sSub>
                    <m:r>
                      <a:rPr lang="cs-CZ" b="1" i="1" noProof="0" dirty="0" smtClean="0">
                        <a:latin typeface="Cambria Math" panose="02040503050406030204" pitchFamily="18" charset="0"/>
                      </a:rPr>
                      <m:t>/</m:t>
                    </m:r>
                    <m:sSub>
                      <m:sSubPr>
                        <m:ctrlPr>
                          <a:rPr lang="cs-CZ" b="1" i="1" dirty="0">
                            <a:latin typeface="Cambria Math" panose="02040503050406030204" pitchFamily="18" charset="0"/>
                          </a:rPr>
                        </m:ctrlPr>
                      </m:sSubPr>
                      <m:e>
                        <m:r>
                          <a:rPr lang="cs-CZ" b="1" i="1" dirty="0">
                            <a:latin typeface="Cambria Math" panose="02040503050406030204" pitchFamily="18" charset="0"/>
                          </a:rPr>
                          <m:t>𝒂</m:t>
                        </m:r>
                      </m:e>
                      <m:sub>
                        <m:r>
                          <a:rPr lang="cs-CZ" b="1" i="1" dirty="0">
                            <a:latin typeface="Cambria Math" panose="02040503050406030204" pitchFamily="18" charset="0"/>
                          </a:rPr>
                          <m:t>𝟐</m:t>
                        </m:r>
                      </m:sub>
                    </m:sSub>
                  </m:oMath>
                </a14:m>
                <a:r>
                  <a:rPr lang="cs-CZ" b="1" noProof="0" dirty="0"/>
                  <a:t>. </a:t>
                </a:r>
              </a:p>
            </p:txBody>
          </p:sp>
        </mc:Choice>
        <mc:Fallback xmlns="">
          <p:sp>
            <p:nvSpPr>
              <p:cNvPr id="9" name="Content Placeholder 8">
                <a:extLst>
                  <a:ext uri="{FF2B5EF4-FFF2-40B4-BE49-F238E27FC236}">
                    <a16:creationId xmlns:a16="http://schemas.microsoft.com/office/drawing/2014/main" id="{01BC8749-E283-F29F-3D68-C8D5A1A58D30}"/>
                  </a:ext>
                </a:extLst>
              </p:cNvPr>
              <p:cNvSpPr>
                <a:spLocks noGrp="1" noRot="1" noChangeAspect="1" noMove="1" noResize="1" noEditPoints="1" noAdjustHandles="1" noChangeArrowheads="1" noChangeShapeType="1" noTextEdit="1"/>
              </p:cNvSpPr>
              <p:nvPr>
                <p:ph idx="1"/>
              </p:nvPr>
            </p:nvSpPr>
            <p:spPr>
              <a:xfrm>
                <a:off x="337930" y="1530626"/>
                <a:ext cx="11489635" cy="4502426"/>
              </a:xfrm>
              <a:blipFill>
                <a:blip r:embed="rId3"/>
                <a:stretch>
                  <a:fillRect l="-531" t="-2706"/>
                </a:stretch>
              </a:blipFill>
            </p:spPr>
            <p:txBody>
              <a:bodyPr/>
              <a:lstStyle/>
              <a:p>
                <a:r>
                  <a:rPr lang="en-GB">
                    <a:noFill/>
                  </a:rPr>
                  <a:t> </a:t>
                </a:r>
              </a:p>
            </p:txBody>
          </p:sp>
        </mc:Fallback>
      </mc:AlternateContent>
    </p:spTree>
    <p:extLst>
      <p:ext uri="{BB962C8B-B14F-4D97-AF65-F5344CB8AC3E}">
        <p14:creationId xmlns:p14="http://schemas.microsoft.com/office/powerpoint/2010/main" val="332004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4D50F-4B54-B49B-04B0-69F2F8D395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B9DB3B8-4AF6-4E8D-7C65-63B7EB974CF5}"/>
              </a:ext>
            </a:extLst>
          </p:cNvPr>
          <p:cNvSpPr>
            <a:spLocks noGrp="1"/>
          </p:cNvSpPr>
          <p:nvPr>
            <p:ph type="title"/>
          </p:nvPr>
        </p:nvSpPr>
        <p:spPr>
          <a:xfrm>
            <a:off x="720000" y="365130"/>
            <a:ext cx="10752000" cy="897142"/>
          </a:xfrm>
        </p:spPr>
        <p:txBody>
          <a:bodyPr/>
          <a:lstStyle/>
          <a:p>
            <a:pPr algn="ctr"/>
            <a:r>
              <a:rPr lang="en-US" sz="4400" dirty="0" err="1">
                <a:solidFill>
                  <a:srgbClr val="FF0000"/>
                </a:solidFill>
              </a:rPr>
              <a:t>Absolutní</a:t>
            </a:r>
            <a:r>
              <a:rPr lang="en-US" sz="4400" dirty="0">
                <a:solidFill>
                  <a:srgbClr val="FF0000"/>
                </a:solidFill>
              </a:rPr>
              <a:t> </a:t>
            </a:r>
            <a:r>
              <a:rPr lang="en-US" sz="4400" dirty="0" err="1">
                <a:solidFill>
                  <a:srgbClr val="FF0000"/>
                </a:solidFill>
              </a:rPr>
              <a:t>hodnoty</a:t>
            </a:r>
            <a:r>
              <a:rPr lang="en-US" sz="4400" dirty="0">
                <a:solidFill>
                  <a:srgbClr val="FF0000"/>
                </a:solidFill>
              </a:rPr>
              <a:t> a </a:t>
            </a:r>
            <a:r>
              <a:rPr lang="en-US" sz="4400" dirty="0" err="1">
                <a:solidFill>
                  <a:srgbClr val="FF0000"/>
                </a:solidFill>
              </a:rPr>
              <a:t>logaritmy</a:t>
            </a:r>
            <a:r>
              <a:rPr lang="en-US" sz="4400" dirty="0">
                <a:solidFill>
                  <a:srgbClr val="FF0000"/>
                </a:solidFill>
              </a:rPr>
              <a:t>, </a:t>
            </a:r>
            <a:r>
              <a:rPr lang="en-US" sz="4400" dirty="0" err="1">
                <a:solidFill>
                  <a:srgbClr val="FF0000"/>
                </a:solidFill>
              </a:rPr>
              <a:t>derivace</a:t>
            </a:r>
            <a:r>
              <a:rPr lang="en-US" sz="4400" dirty="0">
                <a:solidFill>
                  <a:srgbClr val="FF0000"/>
                </a:solidFill>
              </a:rPr>
              <a:t>:</a:t>
            </a:r>
          </a:p>
        </p:txBody>
      </p:sp>
      <p:sp>
        <p:nvSpPr>
          <p:cNvPr id="6" name="Zástupný symbol pro číslo snímku 5">
            <a:extLst>
              <a:ext uri="{FF2B5EF4-FFF2-40B4-BE49-F238E27FC236}">
                <a16:creationId xmlns:a16="http://schemas.microsoft.com/office/drawing/2014/main" id="{B2EE54D8-FB5B-E859-D0A6-D7C5EC0F0193}"/>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15</a:t>
            </a:fld>
            <a:endParaRPr lang="cs-CZ"/>
          </a:p>
        </p:txBody>
      </p:sp>
      <p:pic>
        <p:nvPicPr>
          <p:cNvPr id="7" name="Picture 6">
            <a:extLst>
              <a:ext uri="{FF2B5EF4-FFF2-40B4-BE49-F238E27FC236}">
                <a16:creationId xmlns:a16="http://schemas.microsoft.com/office/drawing/2014/main" id="{21872E28-2866-CF52-EFC3-4A9EB6F8D956}"/>
              </a:ext>
            </a:extLst>
          </p:cNvPr>
          <p:cNvPicPr>
            <a:picLocks noChangeAspect="1"/>
          </p:cNvPicPr>
          <p:nvPr/>
        </p:nvPicPr>
        <p:blipFill>
          <a:blip r:embed="rId3"/>
          <a:stretch>
            <a:fillRect/>
          </a:stretch>
        </p:blipFill>
        <p:spPr>
          <a:xfrm>
            <a:off x="626165" y="1520841"/>
            <a:ext cx="10845835" cy="2226211"/>
          </a:xfrm>
          <a:prstGeom prst="rect">
            <a:avLst/>
          </a:prstGeom>
        </p:spPr>
      </p:pic>
      <p:pic>
        <p:nvPicPr>
          <p:cNvPr id="10" name="Picture 9">
            <a:extLst>
              <a:ext uri="{FF2B5EF4-FFF2-40B4-BE49-F238E27FC236}">
                <a16:creationId xmlns:a16="http://schemas.microsoft.com/office/drawing/2014/main" id="{E4197BF8-FB5F-6996-F2DD-1A34EC726B1A}"/>
              </a:ext>
            </a:extLst>
          </p:cNvPr>
          <p:cNvPicPr>
            <a:picLocks noChangeAspect="1"/>
          </p:cNvPicPr>
          <p:nvPr/>
        </p:nvPicPr>
        <p:blipFill>
          <a:blip r:embed="rId4"/>
          <a:stretch>
            <a:fillRect/>
          </a:stretch>
        </p:blipFill>
        <p:spPr>
          <a:xfrm>
            <a:off x="477217" y="4104911"/>
            <a:ext cx="11102008" cy="1232248"/>
          </a:xfrm>
          <a:prstGeom prst="rect">
            <a:avLst/>
          </a:prstGeom>
        </p:spPr>
      </p:pic>
    </p:spTree>
    <p:extLst>
      <p:ext uri="{BB962C8B-B14F-4D97-AF65-F5344CB8AC3E}">
        <p14:creationId xmlns:p14="http://schemas.microsoft.com/office/powerpoint/2010/main" val="6147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FE9C2-36C7-A8FF-B0DE-475D59C88C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E109D9-826F-38CD-B697-0826505AFD32}"/>
              </a:ext>
            </a:extLst>
          </p:cNvPr>
          <p:cNvSpPr>
            <a:spLocks noGrp="1"/>
          </p:cNvSpPr>
          <p:nvPr>
            <p:ph type="title"/>
          </p:nvPr>
        </p:nvSpPr>
        <p:spPr>
          <a:xfrm>
            <a:off x="720000" y="365130"/>
            <a:ext cx="10752000" cy="897142"/>
          </a:xfrm>
        </p:spPr>
        <p:txBody>
          <a:bodyPr/>
          <a:lstStyle/>
          <a:p>
            <a:pPr algn="ctr"/>
            <a:r>
              <a:rPr lang="en-US" sz="4400" dirty="0" err="1">
                <a:solidFill>
                  <a:srgbClr val="FF0000"/>
                </a:solidFill>
              </a:rPr>
              <a:t>Absolutní</a:t>
            </a:r>
            <a:r>
              <a:rPr lang="en-US" sz="4400" dirty="0">
                <a:solidFill>
                  <a:srgbClr val="FF0000"/>
                </a:solidFill>
              </a:rPr>
              <a:t> </a:t>
            </a:r>
            <a:r>
              <a:rPr lang="en-US" sz="4400" dirty="0" err="1">
                <a:solidFill>
                  <a:srgbClr val="FF0000"/>
                </a:solidFill>
              </a:rPr>
              <a:t>hodnoty</a:t>
            </a:r>
            <a:r>
              <a:rPr lang="en-US" sz="4400" dirty="0">
                <a:solidFill>
                  <a:srgbClr val="FF0000"/>
                </a:solidFill>
              </a:rPr>
              <a:t> a </a:t>
            </a:r>
            <a:r>
              <a:rPr lang="en-US" sz="4400" dirty="0" err="1">
                <a:solidFill>
                  <a:srgbClr val="FF0000"/>
                </a:solidFill>
              </a:rPr>
              <a:t>logaritmy</a:t>
            </a:r>
            <a:r>
              <a:rPr lang="en-US" sz="4400" dirty="0">
                <a:solidFill>
                  <a:srgbClr val="FF0000"/>
                </a:solidFill>
              </a:rPr>
              <a:t>, </a:t>
            </a:r>
            <a:r>
              <a:rPr lang="en-US" sz="4400" dirty="0" err="1">
                <a:solidFill>
                  <a:srgbClr val="FF0000"/>
                </a:solidFill>
              </a:rPr>
              <a:t>derivace</a:t>
            </a:r>
            <a:r>
              <a:rPr lang="en-US" sz="4400" dirty="0">
                <a:solidFill>
                  <a:srgbClr val="FF0000"/>
                </a:solidFill>
              </a:rPr>
              <a:t>:</a:t>
            </a:r>
          </a:p>
        </p:txBody>
      </p:sp>
      <p:sp>
        <p:nvSpPr>
          <p:cNvPr id="6" name="Zástupný symbol pro číslo snímku 5">
            <a:extLst>
              <a:ext uri="{FF2B5EF4-FFF2-40B4-BE49-F238E27FC236}">
                <a16:creationId xmlns:a16="http://schemas.microsoft.com/office/drawing/2014/main" id="{F902DB01-EDF7-A78D-5494-D67DC45F4BBF}"/>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16</a:t>
            </a:fld>
            <a:endParaRPr lang="cs-CZ"/>
          </a:p>
        </p:txBody>
      </p:sp>
      <p:pic>
        <p:nvPicPr>
          <p:cNvPr id="4" name="Picture 3">
            <a:extLst>
              <a:ext uri="{FF2B5EF4-FFF2-40B4-BE49-F238E27FC236}">
                <a16:creationId xmlns:a16="http://schemas.microsoft.com/office/drawing/2014/main" id="{373CC4FE-D21E-E25A-7FD3-A8956BA4EF0C}"/>
              </a:ext>
            </a:extLst>
          </p:cNvPr>
          <p:cNvPicPr>
            <a:picLocks noChangeAspect="1"/>
          </p:cNvPicPr>
          <p:nvPr/>
        </p:nvPicPr>
        <p:blipFill>
          <a:blip r:embed="rId3"/>
          <a:stretch>
            <a:fillRect/>
          </a:stretch>
        </p:blipFill>
        <p:spPr>
          <a:xfrm>
            <a:off x="720000" y="1423677"/>
            <a:ext cx="10515599" cy="1366839"/>
          </a:xfrm>
          <a:prstGeom prst="rect">
            <a:avLst/>
          </a:prstGeom>
        </p:spPr>
      </p:pic>
      <p:pic>
        <p:nvPicPr>
          <p:cNvPr id="8" name="Picture 7">
            <a:extLst>
              <a:ext uri="{FF2B5EF4-FFF2-40B4-BE49-F238E27FC236}">
                <a16:creationId xmlns:a16="http://schemas.microsoft.com/office/drawing/2014/main" id="{EE56B05B-3A36-5E77-1E4B-BEDF6ED55523}"/>
              </a:ext>
            </a:extLst>
          </p:cNvPr>
          <p:cNvPicPr>
            <a:picLocks noChangeAspect="1"/>
          </p:cNvPicPr>
          <p:nvPr/>
        </p:nvPicPr>
        <p:blipFill>
          <a:blip r:embed="rId4"/>
          <a:srcRect b="62839"/>
          <a:stretch/>
        </p:blipFill>
        <p:spPr>
          <a:xfrm>
            <a:off x="720000" y="2790517"/>
            <a:ext cx="10752000" cy="409884"/>
          </a:xfrm>
          <a:prstGeom prst="rect">
            <a:avLst/>
          </a:prstGeom>
        </p:spPr>
      </p:pic>
      <p:pic>
        <p:nvPicPr>
          <p:cNvPr id="11" name="Picture 10">
            <a:extLst>
              <a:ext uri="{FF2B5EF4-FFF2-40B4-BE49-F238E27FC236}">
                <a16:creationId xmlns:a16="http://schemas.microsoft.com/office/drawing/2014/main" id="{DB1932BA-D30E-25F7-AEC7-E2FB52AC2FA6}"/>
              </a:ext>
            </a:extLst>
          </p:cNvPr>
          <p:cNvPicPr>
            <a:picLocks noChangeAspect="1"/>
          </p:cNvPicPr>
          <p:nvPr/>
        </p:nvPicPr>
        <p:blipFill>
          <a:blip r:embed="rId5"/>
          <a:stretch>
            <a:fillRect/>
          </a:stretch>
        </p:blipFill>
        <p:spPr>
          <a:xfrm>
            <a:off x="556591" y="3657601"/>
            <a:ext cx="10915409" cy="2494722"/>
          </a:xfrm>
          <a:prstGeom prst="rect">
            <a:avLst/>
          </a:prstGeom>
        </p:spPr>
      </p:pic>
      <p:pic>
        <p:nvPicPr>
          <p:cNvPr id="12" name="Picture 11">
            <a:extLst>
              <a:ext uri="{FF2B5EF4-FFF2-40B4-BE49-F238E27FC236}">
                <a16:creationId xmlns:a16="http://schemas.microsoft.com/office/drawing/2014/main" id="{F265AF65-B402-0217-85CB-F047339FACEE}"/>
              </a:ext>
            </a:extLst>
          </p:cNvPr>
          <p:cNvPicPr>
            <a:picLocks noChangeAspect="1"/>
          </p:cNvPicPr>
          <p:nvPr/>
        </p:nvPicPr>
        <p:blipFill>
          <a:blip r:embed="rId4"/>
          <a:srcRect t="57886"/>
          <a:stretch/>
        </p:blipFill>
        <p:spPr>
          <a:xfrm>
            <a:off x="720000" y="3210340"/>
            <a:ext cx="10752000" cy="464519"/>
          </a:xfrm>
          <a:prstGeom prst="rect">
            <a:avLst/>
          </a:prstGeom>
        </p:spPr>
      </p:pic>
    </p:spTree>
    <p:extLst>
      <p:ext uri="{BB962C8B-B14F-4D97-AF65-F5344CB8AC3E}">
        <p14:creationId xmlns:p14="http://schemas.microsoft.com/office/powerpoint/2010/main" val="23930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18D6B-BA39-4ED5-A542-3D277BABDEE6}"/>
              </a:ext>
            </a:extLst>
          </p:cNvPr>
          <p:cNvSpPr>
            <a:spLocks noGrp="1"/>
          </p:cNvSpPr>
          <p:nvPr>
            <p:ph type="title"/>
          </p:nvPr>
        </p:nvSpPr>
        <p:spPr>
          <a:xfrm>
            <a:off x="710983" y="493486"/>
            <a:ext cx="10770033" cy="548130"/>
          </a:xfrm>
        </p:spPr>
        <p:txBody>
          <a:bodyPr/>
          <a:lstStyle/>
          <a:p>
            <a:pPr algn="ctr"/>
            <a:r>
              <a:rPr lang="en-US" dirty="0" err="1">
                <a:solidFill>
                  <a:srgbClr val="FF0000"/>
                </a:solidFill>
              </a:rPr>
              <a:t>Definice</a:t>
            </a:r>
            <a:r>
              <a:rPr lang="en-US" dirty="0">
                <a:solidFill>
                  <a:srgbClr val="FF0000"/>
                </a:solidFill>
              </a:rPr>
              <a:t> </a:t>
            </a:r>
            <a:r>
              <a:rPr lang="en-US" dirty="0" err="1">
                <a:solidFill>
                  <a:srgbClr val="FF0000"/>
                </a:solidFill>
              </a:rPr>
              <a:t>derivace</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17</a:t>
            </a:fld>
            <a:endParaRPr lang="cs-CZ"/>
          </a:p>
        </p:txBody>
      </p:sp>
      <p:pic>
        <p:nvPicPr>
          <p:cNvPr id="4" name="Picture 3">
            <a:extLst>
              <a:ext uri="{FF2B5EF4-FFF2-40B4-BE49-F238E27FC236}">
                <a16:creationId xmlns:a16="http://schemas.microsoft.com/office/drawing/2014/main" id="{C75B6C03-E7FC-D3D7-4D08-D21008C9BFE9}"/>
              </a:ext>
            </a:extLst>
          </p:cNvPr>
          <p:cNvPicPr>
            <a:picLocks noChangeAspect="1"/>
          </p:cNvPicPr>
          <p:nvPr/>
        </p:nvPicPr>
        <p:blipFill>
          <a:blip r:embed="rId3"/>
          <a:srcRect t="32787"/>
          <a:stretch/>
        </p:blipFill>
        <p:spPr>
          <a:xfrm>
            <a:off x="297379" y="3919488"/>
            <a:ext cx="11597239" cy="2445026"/>
          </a:xfrm>
          <a:prstGeom prst="rect">
            <a:avLst/>
          </a:prstGeom>
        </p:spPr>
      </p:pic>
      <p:pic>
        <p:nvPicPr>
          <p:cNvPr id="3" name="Picture 2">
            <a:extLst>
              <a:ext uri="{FF2B5EF4-FFF2-40B4-BE49-F238E27FC236}">
                <a16:creationId xmlns:a16="http://schemas.microsoft.com/office/drawing/2014/main" id="{A210057A-22F8-2B47-918E-2BD126563872}"/>
              </a:ext>
            </a:extLst>
          </p:cNvPr>
          <p:cNvPicPr>
            <a:picLocks noChangeAspect="1"/>
          </p:cNvPicPr>
          <p:nvPr/>
        </p:nvPicPr>
        <p:blipFill>
          <a:blip r:embed="rId3"/>
          <a:srcRect b="70765"/>
          <a:stretch/>
        </p:blipFill>
        <p:spPr>
          <a:xfrm>
            <a:off x="198783" y="1696120"/>
            <a:ext cx="11695835" cy="1242392"/>
          </a:xfrm>
          <a:prstGeom prst="rect">
            <a:avLst/>
          </a:prstGeom>
        </p:spPr>
      </p:pic>
    </p:spTree>
    <p:extLst>
      <p:ext uri="{BB962C8B-B14F-4D97-AF65-F5344CB8AC3E}">
        <p14:creationId xmlns:p14="http://schemas.microsoft.com/office/powerpoint/2010/main" val="390120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obsah 2"/>
          <p:cNvSpPr>
            <a:spLocks noGrp="1"/>
          </p:cNvSpPr>
          <p:nvPr>
            <p:ph idx="1" hasCustomPrompt="1"/>
          </p:nvPr>
        </p:nvSpPr>
        <p:spPr>
          <a:xfrm>
            <a:off x="278296" y="1690693"/>
            <a:ext cx="11539330" cy="4401994"/>
          </a:xfrm>
        </p:spPr>
        <p:txBody>
          <a:bodyPr vert="horz" wrap="square" lIns="91440" tIns="45720" rIns="91440" bIns="45720" numCol="1" rtlCol="0" anchor="t" anchorCtr="0" compatLnSpc="1">
            <a:normAutofit lnSpcReduction="10000"/>
          </a:bodyPr>
          <a:lstStyle/>
          <a:p>
            <a:pPr algn="just">
              <a:lnSpc>
                <a:spcPct val="90000"/>
              </a:lnSpc>
              <a:buClrTx/>
              <a:buSzTx/>
              <a:defRPr/>
            </a:pPr>
            <a:r>
              <a:rPr lang="cs-CZ" altLang="cs-CZ" sz="2400" dirty="0">
                <a:solidFill>
                  <a:schemeClr val="accent4">
                    <a:lumMod val="75000"/>
                  </a:schemeClr>
                </a:solidFill>
                <a:latin typeface="+mn-lt"/>
              </a:rPr>
              <a:t>DERIVACE </a:t>
            </a:r>
            <a:r>
              <a:rPr lang="cs-CZ" altLang="cs-CZ" sz="2400" dirty="0">
                <a:solidFill>
                  <a:schemeClr val="tx1"/>
                </a:solidFill>
                <a:latin typeface="+mn-lt"/>
              </a:rPr>
              <a:t>= změna závisle proměnné vztažená k nekonečně malé změně nezávisle proměnné</a:t>
            </a:r>
          </a:p>
          <a:p>
            <a:pPr algn="just">
              <a:lnSpc>
                <a:spcPct val="90000"/>
              </a:lnSpc>
              <a:buClrTx/>
              <a:buSzTx/>
              <a:defRPr/>
            </a:pPr>
            <a:r>
              <a:rPr lang="cs-CZ" altLang="cs-CZ" sz="2400" b="1" dirty="0">
                <a:solidFill>
                  <a:schemeClr val="tx1"/>
                </a:solidFill>
                <a:latin typeface="+mn-lt"/>
              </a:rPr>
              <a:t>y = x² …..y´= 2x</a:t>
            </a:r>
          </a:p>
          <a:p>
            <a:pPr algn="just">
              <a:lnSpc>
                <a:spcPct val="90000"/>
              </a:lnSpc>
              <a:buClrTx/>
              <a:buSzTx/>
              <a:defRPr/>
            </a:pPr>
            <a:endParaRPr lang="cs-CZ" altLang="cs-CZ" sz="2400" dirty="0">
              <a:solidFill>
                <a:schemeClr val="tx1"/>
              </a:solidFill>
              <a:latin typeface="+mn-lt"/>
            </a:endParaRPr>
          </a:p>
          <a:p>
            <a:pPr algn="just">
              <a:lnSpc>
                <a:spcPct val="90000"/>
              </a:lnSpc>
              <a:buClrTx/>
              <a:buSzTx/>
              <a:defRPr/>
            </a:pPr>
            <a:r>
              <a:rPr lang="cs-CZ" altLang="cs-CZ" sz="2400" dirty="0">
                <a:solidFill>
                  <a:schemeClr val="tx1"/>
                </a:solidFill>
                <a:latin typeface="+mn-lt"/>
              </a:rPr>
              <a:t>Ekonomie interpretuje první derivaci funkce celkové veličiny jako její </a:t>
            </a:r>
            <a:r>
              <a:rPr lang="cs-CZ" altLang="cs-CZ" sz="2400" dirty="0">
                <a:solidFill>
                  <a:srgbClr val="FF0000"/>
                </a:solidFill>
                <a:latin typeface="+mn-lt"/>
              </a:rPr>
              <a:t>MEZNÍ (MARGINÁLNÍ) VELIČINU:</a:t>
            </a:r>
          </a:p>
          <a:p>
            <a:pPr algn="just">
              <a:lnSpc>
                <a:spcPct val="90000"/>
              </a:lnSpc>
              <a:buClrTx/>
              <a:buSzTx/>
              <a:defRPr/>
            </a:pPr>
            <a:endParaRPr lang="cs-CZ" altLang="cs-CZ" sz="2400" dirty="0">
              <a:solidFill>
                <a:schemeClr val="accent4">
                  <a:lumMod val="75000"/>
                </a:schemeClr>
              </a:solidFill>
              <a:latin typeface="+mn-lt"/>
            </a:endParaRPr>
          </a:p>
          <a:p>
            <a:pPr marL="457200" indent="-457200" algn="just">
              <a:lnSpc>
                <a:spcPct val="90000"/>
              </a:lnSpc>
              <a:buClrTx/>
              <a:buSzTx/>
              <a:buFont typeface="+mj-lt"/>
              <a:buAutoNum type="arabicPeriod"/>
              <a:defRPr/>
            </a:pPr>
            <a:r>
              <a:rPr lang="cs-CZ" altLang="cs-CZ" sz="2400" dirty="0">
                <a:solidFill>
                  <a:srgbClr val="FF0000"/>
                </a:solidFill>
                <a:latin typeface="+mn-lt"/>
              </a:rPr>
              <a:t>MEZNÍ VELIČINA: </a:t>
            </a:r>
            <a:r>
              <a:rPr lang="cs-CZ" altLang="cs-CZ" sz="2400" dirty="0">
                <a:solidFill>
                  <a:schemeClr val="tx1"/>
                </a:solidFill>
                <a:latin typeface="+mn-lt"/>
              </a:rPr>
              <a:t>vyjadřuje přírůstek závisle proměnné vyvolaný změnou nezávisle proměnné o jednu jednotku;</a:t>
            </a:r>
          </a:p>
          <a:p>
            <a:pPr marL="457200" lvl="1" indent="-457200" algn="just">
              <a:lnSpc>
                <a:spcPct val="90000"/>
              </a:lnSpc>
              <a:spcBef>
                <a:spcPts val="500"/>
              </a:spcBef>
              <a:buClrTx/>
              <a:buSzTx/>
              <a:buFont typeface="+mj-lt"/>
              <a:buAutoNum type="arabicPeriod" startAt="2"/>
              <a:defRPr/>
            </a:pPr>
            <a:r>
              <a:rPr lang="cs-CZ" altLang="cs-CZ" dirty="0">
                <a:solidFill>
                  <a:srgbClr val="FF0000"/>
                </a:solidFill>
                <a:latin typeface="+mn-lt"/>
              </a:rPr>
              <a:t>PRŮMĚRNÁ VELIČINA</a:t>
            </a:r>
            <a:r>
              <a:rPr lang="cs-CZ" altLang="cs-CZ" dirty="0">
                <a:solidFill>
                  <a:schemeClr val="accent4">
                    <a:lumMod val="75000"/>
                  </a:schemeClr>
                </a:solidFill>
                <a:latin typeface="+mn-lt"/>
              </a:rPr>
              <a:t>: </a:t>
            </a:r>
            <a:r>
              <a:rPr lang="cs-CZ" altLang="cs-CZ" dirty="0">
                <a:solidFill>
                  <a:schemeClr val="tx1"/>
                </a:solidFill>
                <a:latin typeface="+mn-lt"/>
              </a:rPr>
              <a:t>zachycují podíl závisle proměnné na jednotku nezávisle proměnné.</a:t>
            </a:r>
          </a:p>
          <a:p>
            <a:pPr>
              <a:lnSpc>
                <a:spcPct val="90000"/>
              </a:lnSpc>
              <a:buClrTx/>
              <a:buSzTx/>
              <a:defRPr/>
            </a:pPr>
            <a:endParaRPr lang="cs-CZ" altLang="cs-CZ" sz="2400" dirty="0">
              <a:solidFill>
                <a:schemeClr val="accent4">
                  <a:lumMod val="75000"/>
                </a:schemeClr>
              </a:solidFill>
              <a:latin typeface="+mn-lt"/>
            </a:endParaRPr>
          </a:p>
          <a:p>
            <a:pPr lvl="1">
              <a:lnSpc>
                <a:spcPct val="90000"/>
              </a:lnSpc>
              <a:spcBef>
                <a:spcPts val="500"/>
              </a:spcBef>
              <a:buClrTx/>
              <a:buSzTx/>
              <a:defRPr/>
            </a:pPr>
            <a:endParaRPr lang="cs-CZ" altLang="cs-CZ" dirty="0">
              <a:solidFill>
                <a:schemeClr val="tx1"/>
              </a:solidFill>
              <a:latin typeface="+mn-lt"/>
            </a:endParaRPr>
          </a:p>
          <a:p>
            <a:pPr lvl="1">
              <a:lnSpc>
                <a:spcPct val="90000"/>
              </a:lnSpc>
              <a:spcBef>
                <a:spcPts val="500"/>
              </a:spcBef>
              <a:buClrTx/>
              <a:buSzTx/>
              <a:defRPr/>
            </a:pPr>
            <a:endParaRPr lang="cs-CZ" altLang="cs-CZ" dirty="0">
              <a:solidFill>
                <a:schemeClr val="tx1"/>
              </a:solidFill>
              <a:latin typeface="+mn-lt"/>
            </a:endParaRPr>
          </a:p>
        </p:txBody>
      </p:sp>
      <p:sp>
        <p:nvSpPr>
          <p:cNvPr id="4" name="Title 3">
            <a:extLst>
              <a:ext uri="{FF2B5EF4-FFF2-40B4-BE49-F238E27FC236}">
                <a16:creationId xmlns:a16="http://schemas.microsoft.com/office/drawing/2014/main" id="{DEEBD59E-C547-83DB-C519-0E95191BB10B}"/>
              </a:ext>
            </a:extLst>
          </p:cNvPr>
          <p:cNvSpPr>
            <a:spLocks noGrp="1"/>
          </p:cNvSpPr>
          <p:nvPr>
            <p:ph type="title"/>
          </p:nvPr>
        </p:nvSpPr>
        <p:spPr/>
        <p:txBody>
          <a:bodyPr/>
          <a:lstStyle/>
          <a:p>
            <a:r>
              <a:rPr lang="en-US" dirty="0" err="1">
                <a:solidFill>
                  <a:srgbClr val="FF0000"/>
                </a:solidFill>
              </a:rPr>
              <a:t>Definice</a:t>
            </a:r>
            <a:r>
              <a:rPr lang="en-US" dirty="0">
                <a:solidFill>
                  <a:srgbClr val="FF0000"/>
                </a:solidFill>
              </a:rPr>
              <a:t> </a:t>
            </a:r>
            <a:r>
              <a:rPr lang="en-US" dirty="0" err="1">
                <a:solidFill>
                  <a:srgbClr val="FF0000"/>
                </a:solidFill>
              </a:rPr>
              <a:t>derivace</a:t>
            </a:r>
            <a:r>
              <a:rPr lang="en-US" dirty="0">
                <a:solidFill>
                  <a:srgbClr val="FF0000"/>
                </a:solidFill>
              </a:rPr>
              <a:t>:</a:t>
            </a:r>
            <a:endParaRPr lang="en-GB" dirty="0"/>
          </a:p>
        </p:txBody>
      </p:sp>
    </p:spTree>
    <p:extLst>
      <p:ext uri="{BB962C8B-B14F-4D97-AF65-F5344CB8AC3E}">
        <p14:creationId xmlns:p14="http://schemas.microsoft.com/office/powerpoint/2010/main" val="239390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BACEB-68D4-83C8-0D54-9374AE20816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573E83-0684-CFE6-146C-B68F7B9A5C4A}"/>
              </a:ext>
            </a:extLst>
          </p:cNvPr>
          <p:cNvSpPr>
            <a:spLocks noGrp="1"/>
          </p:cNvSpPr>
          <p:nvPr>
            <p:ph type="title"/>
          </p:nvPr>
        </p:nvSpPr>
        <p:spPr>
          <a:xfrm>
            <a:off x="710983" y="493486"/>
            <a:ext cx="10770033" cy="351340"/>
          </a:xfrm>
        </p:spPr>
        <p:txBody>
          <a:bodyPr/>
          <a:lstStyle/>
          <a:p>
            <a:pPr algn="ctr"/>
            <a:r>
              <a:rPr lang="en-US" dirty="0" err="1">
                <a:solidFill>
                  <a:srgbClr val="FF0000"/>
                </a:solidFill>
              </a:rPr>
              <a:t>Význam</a:t>
            </a:r>
            <a:r>
              <a:rPr lang="en-US" dirty="0">
                <a:solidFill>
                  <a:srgbClr val="FF0000"/>
                </a:solidFill>
              </a:rPr>
              <a:t> </a:t>
            </a:r>
            <a:r>
              <a:rPr lang="en-US" dirty="0" err="1">
                <a:solidFill>
                  <a:srgbClr val="FF0000"/>
                </a:solidFill>
              </a:rPr>
              <a:t>derivace</a:t>
            </a:r>
            <a:r>
              <a:rPr lang="en-US" dirty="0">
                <a:solidFill>
                  <a:srgbClr val="FF0000"/>
                </a:solidFill>
              </a:rPr>
              <a:t>:</a:t>
            </a:r>
          </a:p>
        </p:txBody>
      </p:sp>
      <p:sp>
        <p:nvSpPr>
          <p:cNvPr id="6" name="Zástupný symbol pro číslo snímku 5">
            <a:extLst>
              <a:ext uri="{FF2B5EF4-FFF2-40B4-BE49-F238E27FC236}">
                <a16:creationId xmlns:a16="http://schemas.microsoft.com/office/drawing/2014/main" id="{4931F32A-60F4-0C41-281A-377D45C034A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19</a:t>
            </a:fld>
            <a:endParaRPr lang="cs-CZ"/>
          </a:p>
        </p:txBody>
      </p:sp>
      <p:pic>
        <p:nvPicPr>
          <p:cNvPr id="5" name="Picture 4">
            <a:extLst>
              <a:ext uri="{FF2B5EF4-FFF2-40B4-BE49-F238E27FC236}">
                <a16:creationId xmlns:a16="http://schemas.microsoft.com/office/drawing/2014/main" id="{B92FFEA0-BCE9-58DA-6CA1-68B33E544E16}"/>
              </a:ext>
            </a:extLst>
          </p:cNvPr>
          <p:cNvPicPr>
            <a:picLocks noChangeAspect="1"/>
          </p:cNvPicPr>
          <p:nvPr/>
        </p:nvPicPr>
        <p:blipFill>
          <a:blip r:embed="rId3"/>
          <a:stretch>
            <a:fillRect/>
          </a:stretch>
        </p:blipFill>
        <p:spPr>
          <a:xfrm>
            <a:off x="157705" y="3894473"/>
            <a:ext cx="11500895" cy="2290626"/>
          </a:xfrm>
          <a:prstGeom prst="rect">
            <a:avLst/>
          </a:prstGeom>
        </p:spPr>
      </p:pic>
      <p:pic>
        <p:nvPicPr>
          <p:cNvPr id="8" name="Picture 7">
            <a:extLst>
              <a:ext uri="{FF2B5EF4-FFF2-40B4-BE49-F238E27FC236}">
                <a16:creationId xmlns:a16="http://schemas.microsoft.com/office/drawing/2014/main" id="{79AC2576-6310-D162-A182-0939D59CA90A}"/>
              </a:ext>
            </a:extLst>
          </p:cNvPr>
          <p:cNvPicPr>
            <a:picLocks noChangeAspect="1"/>
          </p:cNvPicPr>
          <p:nvPr/>
        </p:nvPicPr>
        <p:blipFill>
          <a:blip r:embed="rId4"/>
          <a:stretch>
            <a:fillRect/>
          </a:stretch>
        </p:blipFill>
        <p:spPr>
          <a:xfrm>
            <a:off x="526774" y="1122073"/>
            <a:ext cx="10614991" cy="2554787"/>
          </a:xfrm>
          <a:prstGeom prst="rect">
            <a:avLst/>
          </a:prstGeom>
        </p:spPr>
      </p:pic>
    </p:spTree>
    <p:extLst>
      <p:ext uri="{BB962C8B-B14F-4D97-AF65-F5344CB8AC3E}">
        <p14:creationId xmlns:p14="http://schemas.microsoft.com/office/powerpoint/2010/main" val="260742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540566" y="326680"/>
            <a:ext cx="8328992" cy="936625"/>
          </a:xfrm>
        </p:spPr>
        <p:txBody>
          <a:bodyPr vert="horz" lIns="91440" tIns="45720" rIns="91440" bIns="45720" rtlCol="0" anchor="ctr">
            <a:normAutofit/>
          </a:bodyPr>
          <a:lstStyle/>
          <a:p>
            <a:pPr algn="ctr">
              <a:defRPr/>
            </a:pPr>
            <a:r>
              <a:rPr lang="cs-CZ" sz="4000" cap="all" dirty="0">
                <a:solidFill>
                  <a:srgbClr val="FF0000"/>
                </a:solidFill>
                <a:latin typeface="+mj-lt"/>
              </a:rPr>
              <a:t>Ekonomická analýza</a:t>
            </a:r>
          </a:p>
        </p:txBody>
      </p:sp>
      <p:sp>
        <p:nvSpPr>
          <p:cNvPr id="16387" name="Zástupný symbol pro obsah 2"/>
          <p:cNvSpPr>
            <a:spLocks noGrp="1"/>
          </p:cNvSpPr>
          <p:nvPr>
            <p:ph idx="1" hasCustomPrompt="1"/>
          </p:nvPr>
        </p:nvSpPr>
        <p:spPr>
          <a:xfrm>
            <a:off x="327992" y="1263305"/>
            <a:ext cx="11400182" cy="5147434"/>
          </a:xfrm>
        </p:spPr>
        <p:txBody>
          <a:bodyPr vert="horz" wrap="square" lIns="91440" tIns="45720" rIns="91440" bIns="45720" numCol="1" rtlCol="0" anchor="t" anchorCtr="0" compatLnSpc="1">
            <a:normAutofit/>
          </a:bodyPr>
          <a:lstStyle/>
          <a:p>
            <a:pPr>
              <a:lnSpc>
                <a:spcPct val="90000"/>
              </a:lnSpc>
              <a:buClrTx/>
              <a:buSzTx/>
              <a:defRPr/>
            </a:pPr>
            <a:r>
              <a:rPr lang="cs-CZ" altLang="cs-CZ" sz="2200" b="1" dirty="0">
                <a:solidFill>
                  <a:schemeClr val="accent4">
                    <a:lumMod val="75000"/>
                  </a:schemeClr>
                </a:solidFill>
                <a:latin typeface="+mn-lt"/>
              </a:rPr>
              <a:t>Základní nástroje ekonomické analýzy </a:t>
            </a:r>
            <a:r>
              <a:rPr lang="cs-CZ" altLang="cs-CZ" sz="2200" b="1" dirty="0">
                <a:solidFill>
                  <a:schemeClr val="tx1"/>
                </a:solidFill>
                <a:latin typeface="+mn-lt"/>
              </a:rPr>
              <a:t>vycházejí z formulací ekonomických modelů a řadíme mezi ně:</a:t>
            </a:r>
          </a:p>
          <a:p>
            <a:pPr marL="971539" lvl="1" indent="-514350">
              <a:lnSpc>
                <a:spcPct val="90000"/>
              </a:lnSpc>
              <a:spcBef>
                <a:spcPts val="500"/>
              </a:spcBef>
              <a:buClrTx/>
              <a:buSzTx/>
              <a:buFont typeface="+mj-lt"/>
              <a:buAutoNum type="romanLcPeriod"/>
              <a:defRPr/>
            </a:pPr>
            <a:r>
              <a:rPr lang="cs-CZ" altLang="cs-CZ" sz="2000" b="1" dirty="0">
                <a:solidFill>
                  <a:schemeClr val="tx1"/>
                </a:solidFill>
                <a:highlight>
                  <a:srgbClr val="FFFF00"/>
                </a:highlight>
                <a:latin typeface="+mn-lt"/>
              </a:rPr>
              <a:t>funkce</a:t>
            </a:r>
          </a:p>
          <a:p>
            <a:pPr marL="971539" lvl="1" indent="-514350">
              <a:lnSpc>
                <a:spcPct val="90000"/>
              </a:lnSpc>
              <a:spcBef>
                <a:spcPts val="500"/>
              </a:spcBef>
              <a:buClrTx/>
              <a:buSzTx/>
              <a:buFont typeface="+mj-lt"/>
              <a:buAutoNum type="romanLcPeriod"/>
              <a:defRPr/>
            </a:pPr>
            <a:r>
              <a:rPr lang="cs-CZ" altLang="cs-CZ" sz="2000" b="1" dirty="0">
                <a:solidFill>
                  <a:schemeClr val="tx1"/>
                </a:solidFill>
                <a:highlight>
                  <a:srgbClr val="FFFF00"/>
                </a:highlight>
                <a:latin typeface="+mn-lt"/>
              </a:rPr>
              <a:t>grafy a sklony funkce</a:t>
            </a:r>
          </a:p>
          <a:p>
            <a:pPr marL="971539" lvl="1" indent="-514350">
              <a:lnSpc>
                <a:spcPct val="90000"/>
              </a:lnSpc>
              <a:spcBef>
                <a:spcPts val="500"/>
              </a:spcBef>
              <a:buClrTx/>
              <a:buSzTx/>
              <a:buFont typeface="+mj-lt"/>
              <a:buAutoNum type="romanLcPeriod"/>
              <a:defRPr/>
            </a:pPr>
            <a:r>
              <a:rPr lang="cs-CZ" altLang="cs-CZ" sz="2000" b="1" dirty="0">
                <a:solidFill>
                  <a:schemeClr val="tx1"/>
                </a:solidFill>
                <a:highlight>
                  <a:srgbClr val="FFFF00"/>
                </a:highlight>
                <a:latin typeface="+mn-lt"/>
              </a:rPr>
              <a:t>derivace  </a:t>
            </a:r>
            <a:r>
              <a:rPr lang="cs-CZ" altLang="cs-CZ" sz="2000" b="1" dirty="0">
                <a:solidFill>
                  <a:schemeClr val="accent4">
                    <a:lumMod val="75000"/>
                  </a:schemeClr>
                </a:solidFill>
                <a:highlight>
                  <a:srgbClr val="FFFF00"/>
                </a:highlight>
                <a:latin typeface="+mn-lt"/>
              </a:rPr>
              <a:t> </a:t>
            </a:r>
          </a:p>
          <a:p>
            <a:pPr>
              <a:lnSpc>
                <a:spcPct val="90000"/>
              </a:lnSpc>
              <a:buClrTx/>
              <a:buSzTx/>
              <a:defRPr/>
            </a:pPr>
            <a:endParaRPr lang="cs-CZ" altLang="cs-CZ" sz="1100" b="1" dirty="0">
              <a:solidFill>
                <a:schemeClr val="accent4">
                  <a:lumMod val="75000"/>
                </a:schemeClr>
              </a:solidFill>
              <a:latin typeface="+mn-lt"/>
            </a:endParaRPr>
          </a:p>
          <a:p>
            <a:pPr algn="just">
              <a:lnSpc>
                <a:spcPct val="90000"/>
              </a:lnSpc>
              <a:buClrTx/>
              <a:buSzTx/>
              <a:defRPr/>
            </a:pPr>
            <a:r>
              <a:rPr lang="cs-CZ" altLang="cs-CZ" sz="2200" b="1" dirty="0">
                <a:solidFill>
                  <a:schemeClr val="accent4">
                    <a:lumMod val="75000"/>
                  </a:schemeClr>
                </a:solidFill>
                <a:latin typeface="+mn-lt"/>
              </a:rPr>
              <a:t>Funkce – </a:t>
            </a:r>
            <a:r>
              <a:rPr lang="cs-CZ" altLang="cs-CZ" sz="2200" b="1" dirty="0">
                <a:solidFill>
                  <a:schemeClr val="tx1"/>
                </a:solidFill>
                <a:latin typeface="+mn-lt"/>
              </a:rPr>
              <a:t>matematická formulace vztahu, v němž hodnoty určitého počtu nezávisle proměnných určují hodnotu jedné závisle proměnné</a:t>
            </a:r>
            <a:endParaRPr lang="cs-CZ" altLang="cs-CZ" sz="2200" b="1" dirty="0">
              <a:solidFill>
                <a:schemeClr val="accent4">
                  <a:lumMod val="75000"/>
                </a:schemeClr>
              </a:solidFill>
              <a:latin typeface="+mn-lt"/>
            </a:endParaRPr>
          </a:p>
          <a:p>
            <a:pPr marL="45720" indent="0">
              <a:lnSpc>
                <a:spcPct val="90000"/>
              </a:lnSpc>
              <a:buClrTx/>
              <a:buSzTx/>
              <a:buNone/>
              <a:defRPr/>
            </a:pPr>
            <a:endParaRPr lang="cs-CZ" altLang="cs-CZ" sz="1000" b="1" dirty="0">
              <a:solidFill>
                <a:schemeClr val="accent4">
                  <a:lumMod val="75000"/>
                </a:schemeClr>
              </a:solidFill>
              <a:latin typeface="+mn-lt"/>
            </a:endParaRPr>
          </a:p>
          <a:p>
            <a:pPr>
              <a:lnSpc>
                <a:spcPct val="90000"/>
              </a:lnSpc>
              <a:buClrTx/>
              <a:buSzTx/>
              <a:defRPr/>
            </a:pPr>
            <a:r>
              <a:rPr lang="cs-CZ" altLang="cs-CZ" sz="2200" b="1" dirty="0">
                <a:solidFill>
                  <a:schemeClr val="accent4">
                    <a:lumMod val="75000"/>
                  </a:schemeClr>
                </a:solidFill>
                <a:latin typeface="+mn-lt"/>
              </a:rPr>
              <a:t>Lineární funkce - </a:t>
            </a:r>
            <a:r>
              <a:rPr lang="cs-CZ" sz="2200" b="1" dirty="0">
                <a:solidFill>
                  <a:schemeClr val="tx1"/>
                </a:solidFill>
                <a:latin typeface="+mn-lt"/>
              </a:rPr>
              <a:t>zachycuje aditivní vazbu mezi nezávisle proměnným</a:t>
            </a:r>
            <a:endParaRPr lang="cs-CZ" altLang="cs-CZ" sz="2200" b="1" dirty="0">
              <a:solidFill>
                <a:schemeClr val="accent4">
                  <a:lumMod val="75000"/>
                </a:schemeClr>
              </a:solidFill>
              <a:latin typeface="+mn-lt"/>
            </a:endParaRPr>
          </a:p>
          <a:p>
            <a:pPr marL="0" indent="0" algn="ctr">
              <a:lnSpc>
                <a:spcPct val="90000"/>
              </a:lnSpc>
              <a:buClrTx/>
              <a:buSzTx/>
              <a:buNone/>
              <a:defRPr/>
            </a:pPr>
            <a:r>
              <a:rPr lang="cs-CZ" altLang="cs-CZ" b="1" dirty="0">
                <a:solidFill>
                  <a:schemeClr val="tx1"/>
                </a:solidFill>
                <a:latin typeface="+mn-lt"/>
              </a:rPr>
              <a:t>y = a + </a:t>
            </a:r>
            <a:r>
              <a:rPr lang="cs-CZ" altLang="cs-CZ" b="1" dirty="0" err="1">
                <a:solidFill>
                  <a:schemeClr val="tx1"/>
                </a:solidFill>
                <a:latin typeface="+mn-lt"/>
              </a:rPr>
              <a:t>bx</a:t>
            </a:r>
            <a:endParaRPr lang="cs-CZ" altLang="cs-CZ" b="1" dirty="0">
              <a:solidFill>
                <a:schemeClr val="tx1"/>
              </a:solidFill>
              <a:latin typeface="+mn-lt"/>
            </a:endParaRPr>
          </a:p>
          <a:p>
            <a:pPr marL="365125" lvl="1" indent="0">
              <a:lnSpc>
                <a:spcPct val="90000"/>
              </a:lnSpc>
              <a:spcBef>
                <a:spcPts val="500"/>
              </a:spcBef>
              <a:buClrTx/>
              <a:buSzTx/>
              <a:buNone/>
              <a:defRPr/>
            </a:pPr>
            <a:endParaRPr lang="cs-CZ" altLang="cs-CZ" sz="2000" b="1" dirty="0">
              <a:solidFill>
                <a:schemeClr val="tx1"/>
              </a:solidFill>
              <a:latin typeface="+mn-lt"/>
            </a:endParaRPr>
          </a:p>
          <a:p>
            <a:pPr marL="708025" lvl="1" indent="-342900">
              <a:lnSpc>
                <a:spcPct val="90000"/>
              </a:lnSpc>
              <a:spcBef>
                <a:spcPts val="500"/>
              </a:spcBef>
              <a:buClrTx/>
              <a:buSzTx/>
              <a:defRPr/>
            </a:pPr>
            <a:r>
              <a:rPr lang="cs-CZ" altLang="cs-CZ" sz="2000" b="1" dirty="0">
                <a:solidFill>
                  <a:schemeClr val="tx1"/>
                </a:solidFill>
                <a:latin typeface="+mn-lt"/>
              </a:rPr>
              <a:t>Konstantní funkce  y = a </a:t>
            </a:r>
          </a:p>
          <a:p>
            <a:pPr marL="365125" lvl="1" indent="0">
              <a:lnSpc>
                <a:spcPct val="90000"/>
              </a:lnSpc>
              <a:spcBef>
                <a:spcPts val="500"/>
              </a:spcBef>
              <a:buClrTx/>
              <a:buSzTx/>
              <a:buNone/>
              <a:defRPr/>
            </a:pPr>
            <a:endParaRPr lang="cs-CZ" altLang="cs-CZ" sz="2000" b="1" dirty="0">
              <a:solidFill>
                <a:schemeClr val="tx1"/>
              </a:solidFill>
              <a:latin typeface="+mn-lt"/>
            </a:endParaRPr>
          </a:p>
          <a:p>
            <a:pPr marL="365125" lvl="1" indent="0">
              <a:lnSpc>
                <a:spcPct val="90000"/>
              </a:lnSpc>
              <a:spcBef>
                <a:spcPts val="500"/>
              </a:spcBef>
              <a:buClrTx/>
              <a:buSzTx/>
              <a:buNone/>
              <a:defRPr/>
            </a:pPr>
            <a:endParaRPr lang="cs-CZ" altLang="cs-CZ" sz="2000" b="1" dirty="0">
              <a:solidFill>
                <a:schemeClr val="tx1"/>
              </a:solidFill>
              <a:latin typeface="+mn-lt"/>
            </a:endParaRPr>
          </a:p>
          <a:p>
            <a:pPr marL="45720" indent="0">
              <a:lnSpc>
                <a:spcPct val="90000"/>
              </a:lnSpc>
              <a:buClrTx/>
              <a:buSzTx/>
              <a:buNone/>
              <a:defRPr/>
            </a:pPr>
            <a:endParaRPr lang="cs-CZ" altLang="cs-CZ" sz="2200" b="1" dirty="0">
              <a:solidFill>
                <a:schemeClr val="accent4">
                  <a:lumMod val="75000"/>
                </a:schemeClr>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86410" y="1321903"/>
            <a:ext cx="11092068" cy="4880113"/>
          </a:xfrm>
        </p:spPr>
        <p:txBody>
          <a:bodyPr vert="horz" wrap="square" lIns="91440" tIns="45720" rIns="91440" bIns="45720" numCol="1" rtlCol="0" anchor="t" anchorCtr="0" compatLnSpc="1">
            <a:normAutofit lnSpcReduction="10000"/>
          </a:bodyPr>
          <a:lstStyle/>
          <a:p>
            <a:pPr>
              <a:lnSpc>
                <a:spcPct val="90000"/>
              </a:lnSpc>
              <a:buClrTx/>
              <a:buSzTx/>
              <a:defRPr/>
            </a:pPr>
            <a:r>
              <a:rPr lang="cs-CZ" sz="2200" dirty="0">
                <a:solidFill>
                  <a:schemeClr val="tx1"/>
                </a:solidFill>
                <a:latin typeface="+mn-lt"/>
              </a:rPr>
              <a:t>Grafickým znázorněním určité funkce je </a:t>
            </a:r>
            <a:r>
              <a:rPr lang="cs-CZ" sz="2200" dirty="0">
                <a:solidFill>
                  <a:schemeClr val="accent4">
                    <a:lumMod val="75000"/>
                  </a:schemeClr>
                </a:solidFill>
                <a:latin typeface="+mn-lt"/>
              </a:rPr>
              <a:t>GRAF</a:t>
            </a:r>
          </a:p>
          <a:p>
            <a:pPr>
              <a:lnSpc>
                <a:spcPct val="90000"/>
              </a:lnSpc>
              <a:buClrTx/>
              <a:buSzTx/>
              <a:buFont typeface="Wingdings" panose="05000000000000000000" pitchFamily="2" charset="2"/>
              <a:buChar char="Ø"/>
              <a:defRPr/>
            </a:pPr>
            <a:r>
              <a:rPr lang="cs-CZ" sz="2200" dirty="0">
                <a:solidFill>
                  <a:schemeClr val="tx1"/>
                </a:solidFill>
                <a:latin typeface="+mn-lt"/>
              </a:rPr>
              <a:t>Změna funkce je zde vyjádřena </a:t>
            </a:r>
            <a:r>
              <a:rPr lang="cs-CZ" sz="2200" dirty="0">
                <a:solidFill>
                  <a:schemeClr val="accent4">
                    <a:lumMod val="75000"/>
                  </a:schemeClr>
                </a:solidFill>
                <a:latin typeface="+mn-lt"/>
              </a:rPr>
              <a:t>SKLONEM.</a:t>
            </a: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endParaRPr lang="cs-CZ" sz="2200" dirty="0">
              <a:solidFill>
                <a:schemeClr val="tx1"/>
              </a:solidFill>
              <a:latin typeface="+mn-lt"/>
            </a:endParaRPr>
          </a:p>
          <a:p>
            <a:pPr>
              <a:lnSpc>
                <a:spcPct val="90000"/>
              </a:lnSpc>
              <a:buClrTx/>
              <a:buSzTx/>
              <a:defRPr/>
            </a:pPr>
            <a:r>
              <a:rPr lang="cs-CZ" sz="2200" dirty="0">
                <a:solidFill>
                  <a:schemeClr val="tx1"/>
                </a:solidFill>
                <a:latin typeface="+mn-lt"/>
              </a:rPr>
              <a:t>Sklon grafu lineární funkce se matematicky vyjadřuje </a:t>
            </a:r>
            <a:r>
              <a:rPr lang="cs-CZ" sz="2200" dirty="0">
                <a:solidFill>
                  <a:srgbClr val="FF0000"/>
                </a:solidFill>
                <a:latin typeface="+mn-lt"/>
              </a:rPr>
              <a:t>PRVNÍ DERIVACÍ.</a:t>
            </a:r>
          </a:p>
        </p:txBody>
      </p:sp>
      <p:pic>
        <p:nvPicPr>
          <p:cNvPr id="39940" name="Obrázek 3"/>
          <p:cNvPicPr>
            <a:picLocks noChangeAspect="1"/>
          </p:cNvPicPr>
          <p:nvPr/>
        </p:nvPicPr>
        <p:blipFill>
          <a:blip r:embed="rId2"/>
          <a:stretch>
            <a:fillRect/>
          </a:stretch>
        </p:blipFill>
        <p:spPr>
          <a:xfrm>
            <a:off x="5863606" y="2087217"/>
            <a:ext cx="5741984" cy="2981739"/>
          </a:xfrm>
          <a:prstGeom prst="rect">
            <a:avLst/>
          </a:prstGeom>
          <a:noFill/>
          <a:ln w="9525">
            <a:noFill/>
          </a:ln>
        </p:spPr>
      </p:pic>
      <p:pic>
        <p:nvPicPr>
          <p:cNvPr id="39941" name="Obrázek 4"/>
          <p:cNvPicPr>
            <a:picLocks noChangeAspect="1"/>
          </p:cNvPicPr>
          <p:nvPr/>
        </p:nvPicPr>
        <p:blipFill>
          <a:blip r:embed="rId3"/>
          <a:stretch>
            <a:fillRect/>
          </a:stretch>
        </p:blipFill>
        <p:spPr>
          <a:xfrm>
            <a:off x="586410" y="2175668"/>
            <a:ext cx="5277196" cy="2981739"/>
          </a:xfrm>
          <a:prstGeom prst="rect">
            <a:avLst/>
          </a:prstGeom>
          <a:noFill/>
          <a:ln w="9525">
            <a:noFill/>
          </a:ln>
        </p:spPr>
      </p:pic>
      <p:sp>
        <p:nvSpPr>
          <p:cNvPr id="4" name="Nadpis 1">
            <a:extLst>
              <a:ext uri="{FF2B5EF4-FFF2-40B4-BE49-F238E27FC236}">
                <a16:creationId xmlns:a16="http://schemas.microsoft.com/office/drawing/2014/main" id="{D104BF91-EBCD-CDEA-9E19-F45FB30C33F5}"/>
              </a:ext>
            </a:extLst>
          </p:cNvPr>
          <p:cNvSpPr txBox="1">
            <a:spLocks/>
          </p:cNvSpPr>
          <p:nvPr/>
        </p:nvSpPr>
        <p:spPr>
          <a:xfrm>
            <a:off x="367748" y="394786"/>
            <a:ext cx="11449878" cy="5593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noProof="0" dirty="0">
                <a:solidFill>
                  <a:srgbClr val="FF0000"/>
                </a:solidFill>
              </a:rPr>
              <a:t>Příklady - aplikace: Grafy, sklony, derivace  </a:t>
            </a:r>
          </a:p>
        </p:txBody>
      </p:sp>
    </p:spTree>
    <p:extLst>
      <p:ext uri="{BB962C8B-B14F-4D97-AF65-F5344CB8AC3E}">
        <p14:creationId xmlns:p14="http://schemas.microsoft.com/office/powerpoint/2010/main" val="88123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B2DC-CB99-12E3-04A8-A56DE2844B1F}"/>
            </a:ext>
          </a:extLst>
        </p:cNvPr>
        <p:cNvGrpSpPr/>
        <p:nvPr/>
      </p:nvGrpSpPr>
      <p:grpSpPr>
        <a:xfrm>
          <a:off x="0" y="0"/>
          <a:ext cx="0" cy="0"/>
          <a:chOff x="0" y="0"/>
          <a:chExt cx="0" cy="0"/>
        </a:xfrm>
      </p:grpSpPr>
      <p:sp>
        <p:nvSpPr>
          <p:cNvPr id="17411" name="Zástupný symbol pro obsah 2">
            <a:extLst>
              <a:ext uri="{FF2B5EF4-FFF2-40B4-BE49-F238E27FC236}">
                <a16:creationId xmlns:a16="http://schemas.microsoft.com/office/drawing/2014/main" id="{EE33477B-596F-7C57-667F-865F603A319A}"/>
              </a:ext>
            </a:extLst>
          </p:cNvPr>
          <p:cNvSpPr>
            <a:spLocks noGrp="1"/>
          </p:cNvSpPr>
          <p:nvPr>
            <p:ph idx="1" hasCustomPrompt="1"/>
          </p:nvPr>
        </p:nvSpPr>
        <p:spPr>
          <a:xfrm>
            <a:off x="278295" y="1461052"/>
            <a:ext cx="11648661" cy="4800600"/>
          </a:xfrm>
        </p:spPr>
        <p:txBody>
          <a:bodyPr vert="horz" wrap="square" lIns="91440" tIns="45720" rIns="91440" bIns="45720" numCol="1" rtlCol="0" anchor="t" anchorCtr="0" compatLnSpc="1">
            <a:normAutofit lnSpcReduction="10000"/>
          </a:bodyPr>
          <a:lstStyle/>
          <a:p>
            <a:pPr algn="just">
              <a:lnSpc>
                <a:spcPct val="90000"/>
              </a:lnSpc>
              <a:buClrTx/>
              <a:buSzTx/>
              <a:defRPr/>
            </a:pPr>
            <a:r>
              <a:rPr lang="cs-CZ" altLang="cs-CZ" sz="2400" b="1" dirty="0">
                <a:solidFill>
                  <a:schemeClr val="tx1"/>
                </a:solidFill>
                <a:highlight>
                  <a:srgbClr val="FFFF00"/>
                </a:highlight>
                <a:latin typeface="+mn-lt"/>
              </a:rPr>
              <a:t>Proměnná – takový předmět zájmu, který může být definován a měřen. </a:t>
            </a:r>
          </a:p>
          <a:p>
            <a:pPr algn="just">
              <a:lnSpc>
                <a:spcPct val="90000"/>
              </a:lnSpc>
              <a:buClrTx/>
              <a:buSzTx/>
              <a:buFont typeface="Wingdings" panose="05000000000000000000" pitchFamily="2" charset="2"/>
              <a:buChar char="ü"/>
              <a:defRPr/>
            </a:pPr>
            <a:r>
              <a:rPr lang="cs-CZ" altLang="cs-CZ" sz="2400" b="1" dirty="0">
                <a:solidFill>
                  <a:schemeClr val="tx1"/>
                </a:solidFill>
                <a:latin typeface="+mn-lt"/>
              </a:rPr>
              <a:t>Důležité proměnné zkoumané v ekonomii – ceny, množství, odpracované hodiny, akry půdy, důchody v měnových jednotkách, počte zaměstnanců atd. </a:t>
            </a:r>
          </a:p>
          <a:p>
            <a:pPr marL="457200" indent="-457200" algn="just">
              <a:lnSpc>
                <a:spcPct val="90000"/>
              </a:lnSpc>
              <a:buClrTx/>
              <a:buSzTx/>
              <a:buFont typeface="+mj-lt"/>
              <a:buAutoNum type="arabicPeriod"/>
              <a:defRPr/>
            </a:pPr>
            <a:r>
              <a:rPr lang="cs-CZ" altLang="cs-CZ" sz="2400" b="1" dirty="0">
                <a:solidFill>
                  <a:schemeClr val="tx1"/>
                </a:solidFill>
                <a:latin typeface="+mn-lt"/>
              </a:rPr>
              <a:t>V matematice – na osu x nanášíme nezávisle proměnnou a na osu y závisle proměnnou. </a:t>
            </a:r>
          </a:p>
          <a:p>
            <a:pPr marL="457200" indent="-457200" algn="just">
              <a:lnSpc>
                <a:spcPct val="90000"/>
              </a:lnSpc>
              <a:buClrTx/>
              <a:buSzTx/>
              <a:buFont typeface="+mj-lt"/>
              <a:buAutoNum type="arabicPeriod"/>
              <a:defRPr/>
            </a:pPr>
            <a:r>
              <a:rPr lang="cs-CZ" altLang="cs-CZ" sz="2400" b="1" dirty="0">
                <a:solidFill>
                  <a:schemeClr val="tx1"/>
                </a:solidFill>
                <a:latin typeface="+mn-lt"/>
              </a:rPr>
              <a:t>V ekonomii jsou osy často přehozeny, tedy: na osu x nanášíme závisle proměnnou a na osu y nezávisle proměnnou, např. funkce nabídky a poptávky. </a:t>
            </a:r>
            <a:endParaRPr lang="cs-CZ" altLang="cs-CZ" b="1" dirty="0">
              <a:solidFill>
                <a:schemeClr val="tx1"/>
              </a:solidFill>
              <a:latin typeface="+mn-lt"/>
            </a:endParaRPr>
          </a:p>
          <a:p>
            <a:pPr>
              <a:lnSpc>
                <a:spcPct val="90000"/>
              </a:lnSpc>
              <a:buClrTx/>
              <a:buSzTx/>
              <a:defRPr/>
            </a:pPr>
            <a:endParaRPr lang="cs-CZ" altLang="cs-CZ" sz="2400" b="1" dirty="0">
              <a:solidFill>
                <a:schemeClr val="tx1"/>
              </a:solidFill>
              <a:latin typeface="+mn-lt"/>
            </a:endParaRPr>
          </a:p>
          <a:p>
            <a:pPr>
              <a:lnSpc>
                <a:spcPct val="90000"/>
              </a:lnSpc>
              <a:buClrTx/>
              <a:buSzTx/>
              <a:defRPr/>
            </a:pPr>
            <a:r>
              <a:rPr lang="cs-CZ" altLang="cs-CZ" sz="2400" b="1" dirty="0">
                <a:solidFill>
                  <a:schemeClr val="tx1"/>
                </a:solidFill>
                <a:latin typeface="+mn-lt"/>
              </a:rPr>
              <a:t>Většina </a:t>
            </a:r>
            <a:r>
              <a:rPr lang="cs-CZ" altLang="cs-CZ" sz="2400" b="1" dirty="0">
                <a:solidFill>
                  <a:srgbClr val="FF0000"/>
                </a:solidFill>
                <a:latin typeface="+mn-lt"/>
              </a:rPr>
              <a:t>grafických modelů (grafů) ekonomických souvislostí: vyjadřuje vztah mezi dvěma proměnnými veličinami:</a:t>
            </a:r>
          </a:p>
          <a:p>
            <a:pPr marL="357188" indent="-357188" algn="just">
              <a:lnSpc>
                <a:spcPct val="90000"/>
              </a:lnSpc>
              <a:buClrTx/>
              <a:buSzTx/>
              <a:buFont typeface="Wingdings" panose="05000000000000000000" pitchFamily="2" charset="2"/>
              <a:buChar char="Ø"/>
              <a:defRPr/>
            </a:pPr>
            <a:r>
              <a:rPr lang="cs-CZ" altLang="cs-CZ" sz="2400" b="1" dirty="0">
                <a:solidFill>
                  <a:schemeClr val="tx1"/>
                </a:solidFill>
                <a:latin typeface="+mn-lt"/>
              </a:rPr>
              <a:t>vyjadřuje pouze závislost jednoho jevu na jevu druhém a od všech ostatních ekonomických jevů abstrahujeme.</a:t>
            </a:r>
          </a:p>
          <a:p>
            <a:pPr lvl="1">
              <a:lnSpc>
                <a:spcPct val="90000"/>
              </a:lnSpc>
              <a:spcBef>
                <a:spcPts val="500"/>
              </a:spcBef>
              <a:buClrTx/>
              <a:buSzTx/>
              <a:defRPr/>
            </a:pPr>
            <a:endParaRPr lang="cs-CZ" altLang="cs-CZ" b="1" dirty="0">
              <a:solidFill>
                <a:schemeClr val="tx1"/>
              </a:solidFill>
              <a:latin typeface="+mn-lt"/>
            </a:endParaRPr>
          </a:p>
          <a:p>
            <a:pPr lvl="1">
              <a:lnSpc>
                <a:spcPct val="90000"/>
              </a:lnSpc>
              <a:spcBef>
                <a:spcPts val="500"/>
              </a:spcBef>
              <a:buClrTx/>
              <a:buSzTx/>
              <a:defRPr/>
            </a:pPr>
            <a:endParaRPr lang="cs-CZ" altLang="cs-CZ" b="1" dirty="0">
              <a:solidFill>
                <a:schemeClr val="tx1"/>
              </a:solidFill>
              <a:latin typeface="+mn-lt"/>
            </a:endParaRPr>
          </a:p>
        </p:txBody>
      </p:sp>
      <p:sp>
        <p:nvSpPr>
          <p:cNvPr id="4" name="Title 3">
            <a:extLst>
              <a:ext uri="{FF2B5EF4-FFF2-40B4-BE49-F238E27FC236}">
                <a16:creationId xmlns:a16="http://schemas.microsoft.com/office/drawing/2014/main" id="{DB7F619C-4D8B-9A66-9CC6-01600D904C08}"/>
              </a:ext>
            </a:extLst>
          </p:cNvPr>
          <p:cNvSpPr>
            <a:spLocks noGrp="1"/>
          </p:cNvSpPr>
          <p:nvPr>
            <p:ph type="title"/>
          </p:nvPr>
        </p:nvSpPr>
        <p:spPr>
          <a:xfrm>
            <a:off x="720000" y="365129"/>
            <a:ext cx="10752000" cy="847445"/>
          </a:xfrm>
        </p:spPr>
        <p:txBody>
          <a:bodyPr/>
          <a:lstStyle/>
          <a:p>
            <a:r>
              <a:rPr lang="en-US" dirty="0" err="1">
                <a:solidFill>
                  <a:srgbClr val="FF0000"/>
                </a:solidFill>
              </a:rPr>
              <a:t>Vztahy</a:t>
            </a:r>
            <a:r>
              <a:rPr lang="en-US" dirty="0">
                <a:solidFill>
                  <a:srgbClr val="FF0000"/>
                </a:solidFill>
              </a:rPr>
              <a:t> </a:t>
            </a:r>
            <a:r>
              <a:rPr lang="en-US" dirty="0" err="1">
                <a:solidFill>
                  <a:srgbClr val="FF0000"/>
                </a:solidFill>
              </a:rPr>
              <a:t>mezi</a:t>
            </a:r>
            <a:r>
              <a:rPr lang="en-US" dirty="0">
                <a:solidFill>
                  <a:srgbClr val="FF0000"/>
                </a:solidFill>
              </a:rPr>
              <a:t> </a:t>
            </a:r>
            <a:r>
              <a:rPr lang="en-US" dirty="0" err="1">
                <a:solidFill>
                  <a:srgbClr val="FF0000"/>
                </a:solidFill>
              </a:rPr>
              <a:t>proměnnými</a:t>
            </a:r>
            <a:r>
              <a:rPr lang="en-US" dirty="0">
                <a:solidFill>
                  <a:srgbClr val="FF0000"/>
                </a:solidFill>
              </a:rPr>
              <a:t>:</a:t>
            </a:r>
            <a:endParaRPr lang="en-GB" dirty="0"/>
          </a:p>
        </p:txBody>
      </p:sp>
    </p:spTree>
    <p:extLst>
      <p:ext uri="{BB962C8B-B14F-4D97-AF65-F5344CB8AC3E}">
        <p14:creationId xmlns:p14="http://schemas.microsoft.com/office/powerpoint/2010/main" val="1127603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C1A63-CF5B-B506-A297-D858C668354B}"/>
            </a:ext>
          </a:extLst>
        </p:cNvPr>
        <p:cNvGrpSpPr/>
        <p:nvPr/>
      </p:nvGrpSpPr>
      <p:grpSpPr>
        <a:xfrm>
          <a:off x="0" y="0"/>
          <a:ext cx="0" cy="0"/>
          <a:chOff x="0" y="0"/>
          <a:chExt cx="0" cy="0"/>
        </a:xfrm>
      </p:grpSpPr>
      <p:sp>
        <p:nvSpPr>
          <p:cNvPr id="17411" name="Zástupný symbol pro obsah 2">
            <a:extLst>
              <a:ext uri="{FF2B5EF4-FFF2-40B4-BE49-F238E27FC236}">
                <a16:creationId xmlns:a16="http://schemas.microsoft.com/office/drawing/2014/main" id="{DB681636-8E83-A166-B36D-8522892A5AB5}"/>
              </a:ext>
            </a:extLst>
          </p:cNvPr>
          <p:cNvSpPr>
            <a:spLocks noGrp="1"/>
          </p:cNvSpPr>
          <p:nvPr>
            <p:ph idx="1" hasCustomPrompt="1"/>
          </p:nvPr>
        </p:nvSpPr>
        <p:spPr>
          <a:xfrm>
            <a:off x="278295" y="1461052"/>
            <a:ext cx="11648661" cy="4800600"/>
          </a:xfrm>
        </p:spPr>
        <p:txBody>
          <a:bodyPr vert="horz" wrap="square" lIns="91440" tIns="45720" rIns="91440" bIns="45720" numCol="1" rtlCol="0" anchor="t" anchorCtr="0" compatLnSpc="1">
            <a:normAutofit lnSpcReduction="10000"/>
          </a:bodyPr>
          <a:lstStyle/>
          <a:p>
            <a:pPr algn="just">
              <a:lnSpc>
                <a:spcPct val="90000"/>
              </a:lnSpc>
              <a:buClrTx/>
              <a:buSzTx/>
              <a:defRPr/>
            </a:pPr>
            <a:r>
              <a:rPr lang="cs-CZ" altLang="cs-CZ" sz="2400" b="1" dirty="0">
                <a:solidFill>
                  <a:schemeClr val="tx1"/>
                </a:solidFill>
                <a:highlight>
                  <a:srgbClr val="FFFF00"/>
                </a:highlight>
                <a:latin typeface="+mn-lt"/>
              </a:rPr>
              <a:t>Funkční závislost mezi dvěma proměnnými </a:t>
            </a:r>
            <a:r>
              <a:rPr lang="cs-CZ" altLang="cs-CZ" sz="2400" b="1" dirty="0">
                <a:solidFill>
                  <a:schemeClr val="tx1"/>
                </a:solidFill>
                <a:latin typeface="+mn-lt"/>
              </a:rPr>
              <a:t>existuje v případě, že jedna proměnná je závislá na druhé proměnné, tzn., že hodnota závisle proměnné je určena hodnotou nezávisle proměnné. </a:t>
            </a:r>
          </a:p>
          <a:p>
            <a:pPr marL="357188" indent="-357188" algn="just">
              <a:lnSpc>
                <a:spcPct val="90000"/>
              </a:lnSpc>
              <a:buClrTx/>
              <a:buSzTx/>
              <a:buFont typeface="Wingdings" panose="05000000000000000000" pitchFamily="2" charset="2"/>
              <a:buChar char="Ø"/>
              <a:defRPr/>
            </a:pPr>
            <a:r>
              <a:rPr lang="cs-CZ" altLang="cs-CZ" sz="2400" b="1" dirty="0">
                <a:solidFill>
                  <a:schemeClr val="tx1"/>
                </a:solidFill>
                <a:latin typeface="+mn-lt"/>
              </a:rPr>
              <a:t>Např.</a:t>
            </a:r>
            <a:r>
              <a:rPr lang="cs-CZ" altLang="cs-CZ" sz="2400" b="1" dirty="0">
                <a:solidFill>
                  <a:srgbClr val="FF0000"/>
                </a:solidFill>
                <a:latin typeface="+mn-lt"/>
              </a:rPr>
              <a:t> cena (nezávisle proměnná) </a:t>
            </a:r>
            <a:r>
              <a:rPr lang="cs-CZ" altLang="cs-CZ" sz="2400" b="1" dirty="0">
                <a:solidFill>
                  <a:schemeClr val="tx1"/>
                </a:solidFill>
                <a:latin typeface="+mn-lt"/>
              </a:rPr>
              <a:t>určuje </a:t>
            </a:r>
            <a:r>
              <a:rPr lang="cs-CZ" altLang="cs-CZ" sz="2400" b="1" dirty="0">
                <a:solidFill>
                  <a:srgbClr val="FF0000"/>
                </a:solidFill>
                <a:latin typeface="+mn-lt"/>
              </a:rPr>
              <a:t>množství zboží, </a:t>
            </a:r>
            <a:r>
              <a:rPr lang="cs-CZ" altLang="cs-CZ" sz="2400" b="1" dirty="0">
                <a:solidFill>
                  <a:schemeClr val="tx1"/>
                </a:solidFill>
                <a:latin typeface="+mn-lt"/>
              </a:rPr>
              <a:t>které si koupíte </a:t>
            </a:r>
            <a:r>
              <a:rPr lang="cs-CZ" altLang="cs-CZ" sz="2400" b="1" dirty="0">
                <a:solidFill>
                  <a:srgbClr val="FF0000"/>
                </a:solidFill>
                <a:latin typeface="+mn-lt"/>
              </a:rPr>
              <a:t>(závisle proměnná).</a:t>
            </a:r>
          </a:p>
          <a:p>
            <a:pPr marL="357188" indent="-357188" algn="just">
              <a:lnSpc>
                <a:spcPct val="90000"/>
              </a:lnSpc>
              <a:buClrTx/>
              <a:buSzTx/>
              <a:buFont typeface="Wingdings" panose="05000000000000000000" pitchFamily="2" charset="2"/>
              <a:buChar char="Ø"/>
              <a:defRPr/>
            </a:pPr>
            <a:endParaRPr lang="cs-CZ" altLang="cs-CZ" sz="2400" b="1" dirty="0">
              <a:solidFill>
                <a:schemeClr val="tx1"/>
              </a:solidFill>
              <a:latin typeface="+mn-lt"/>
            </a:endParaRPr>
          </a:p>
          <a:p>
            <a:pPr marL="357188" lvl="1" indent="-357188">
              <a:lnSpc>
                <a:spcPct val="90000"/>
              </a:lnSpc>
              <a:spcBef>
                <a:spcPts val="500"/>
              </a:spcBef>
              <a:buClrTx/>
              <a:buSzTx/>
              <a:buFont typeface="Wingdings" panose="05000000000000000000" pitchFamily="2" charset="2"/>
              <a:buChar char="ü"/>
              <a:defRPr/>
            </a:pPr>
            <a:r>
              <a:rPr lang="cs-CZ" altLang="cs-CZ" b="1" dirty="0">
                <a:solidFill>
                  <a:schemeClr val="tx1"/>
                </a:solidFill>
                <a:latin typeface="+mn-lt"/>
              </a:rPr>
              <a:t>Tři možné </a:t>
            </a:r>
            <a:r>
              <a:rPr lang="cs-CZ" altLang="cs-CZ" b="1" dirty="0">
                <a:solidFill>
                  <a:srgbClr val="FF0000"/>
                </a:solidFill>
                <a:latin typeface="+mn-lt"/>
              </a:rPr>
              <a:t>typy vztahů mezi proměnnými: </a:t>
            </a:r>
          </a:p>
          <a:p>
            <a:pPr marL="357188" lvl="1" indent="-357188" algn="just">
              <a:lnSpc>
                <a:spcPct val="90000"/>
              </a:lnSpc>
              <a:spcBef>
                <a:spcPts val="500"/>
              </a:spcBef>
              <a:buClrTx/>
              <a:buSzTx/>
              <a:defRPr/>
            </a:pPr>
            <a:r>
              <a:rPr lang="cs-CZ" altLang="cs-CZ" b="1" dirty="0">
                <a:solidFill>
                  <a:srgbClr val="FF0000"/>
                </a:solidFill>
                <a:latin typeface="+mn-lt"/>
              </a:rPr>
              <a:t>PŘÍMO ÚMĚRNÝ </a:t>
            </a:r>
            <a:r>
              <a:rPr lang="cs-CZ" altLang="cs-CZ" b="1" dirty="0">
                <a:solidFill>
                  <a:schemeClr val="tx1"/>
                </a:solidFill>
                <a:latin typeface="+mn-lt"/>
              </a:rPr>
              <a:t>– kladný vztah, vyjadřující, že růst jedné proměnné je doprovázen růstem druhé proměnné, např. mezi cenou a nabízeným množství = funkce nabídky;</a:t>
            </a:r>
          </a:p>
          <a:p>
            <a:pPr marL="357188" lvl="1" indent="-357188" algn="just">
              <a:lnSpc>
                <a:spcPct val="90000"/>
              </a:lnSpc>
              <a:spcBef>
                <a:spcPts val="500"/>
              </a:spcBef>
              <a:buClrTx/>
              <a:buSzTx/>
              <a:defRPr/>
            </a:pPr>
            <a:r>
              <a:rPr lang="cs-CZ" altLang="cs-CZ" b="1" dirty="0">
                <a:solidFill>
                  <a:srgbClr val="FF0000"/>
                </a:solidFill>
                <a:latin typeface="+mn-lt"/>
              </a:rPr>
              <a:t>NEPŘÍMO ÚMĚRNÝ</a:t>
            </a:r>
            <a:r>
              <a:rPr lang="cs-CZ" altLang="cs-CZ" b="1" dirty="0">
                <a:solidFill>
                  <a:schemeClr val="tx1"/>
                </a:solidFill>
                <a:latin typeface="+mn-lt"/>
              </a:rPr>
              <a:t> – záporný vztah, vyjadřující, že růst jedné proměnné je doprovázen současným poklesem druhé proměnné, např. mezi cenou a poptávaným množstvím = funkce poptávky; </a:t>
            </a:r>
          </a:p>
          <a:p>
            <a:pPr marL="357188" lvl="1" indent="-357188" algn="just">
              <a:lnSpc>
                <a:spcPct val="90000"/>
              </a:lnSpc>
              <a:spcBef>
                <a:spcPts val="500"/>
              </a:spcBef>
              <a:buClrTx/>
              <a:buSzTx/>
              <a:defRPr/>
            </a:pPr>
            <a:r>
              <a:rPr lang="cs-CZ" altLang="cs-CZ" b="1" dirty="0">
                <a:solidFill>
                  <a:srgbClr val="FF0000"/>
                </a:solidFill>
                <a:latin typeface="+mn-lt"/>
              </a:rPr>
              <a:t>NEUTRÁLNÍ</a:t>
            </a:r>
            <a:r>
              <a:rPr lang="cs-CZ" altLang="cs-CZ" b="1" dirty="0">
                <a:solidFill>
                  <a:schemeClr val="tx1"/>
                </a:solidFill>
                <a:latin typeface="+mn-lt"/>
              </a:rPr>
              <a:t> – vzájemná nezávislost proměnných, to znamená, že růst jedné proměnné nevede ke změně druhé proměnné.</a:t>
            </a:r>
          </a:p>
          <a:p>
            <a:pPr lvl="1">
              <a:lnSpc>
                <a:spcPct val="90000"/>
              </a:lnSpc>
              <a:spcBef>
                <a:spcPts val="500"/>
              </a:spcBef>
              <a:buClrTx/>
              <a:buSzTx/>
              <a:defRPr/>
            </a:pPr>
            <a:endParaRPr lang="cs-CZ" altLang="cs-CZ" b="1" dirty="0">
              <a:solidFill>
                <a:schemeClr val="tx1"/>
              </a:solidFill>
              <a:latin typeface="+mn-lt"/>
            </a:endParaRPr>
          </a:p>
        </p:txBody>
      </p:sp>
      <p:sp>
        <p:nvSpPr>
          <p:cNvPr id="4" name="Title 3">
            <a:extLst>
              <a:ext uri="{FF2B5EF4-FFF2-40B4-BE49-F238E27FC236}">
                <a16:creationId xmlns:a16="http://schemas.microsoft.com/office/drawing/2014/main" id="{E27C2093-908B-4D4F-F6B7-BE51F099F314}"/>
              </a:ext>
            </a:extLst>
          </p:cNvPr>
          <p:cNvSpPr>
            <a:spLocks noGrp="1"/>
          </p:cNvSpPr>
          <p:nvPr>
            <p:ph type="title"/>
          </p:nvPr>
        </p:nvSpPr>
        <p:spPr>
          <a:xfrm>
            <a:off x="720000" y="365129"/>
            <a:ext cx="10752000" cy="847445"/>
          </a:xfrm>
        </p:spPr>
        <p:txBody>
          <a:bodyPr/>
          <a:lstStyle/>
          <a:p>
            <a:r>
              <a:rPr lang="en-US" dirty="0" err="1">
                <a:solidFill>
                  <a:srgbClr val="FF0000"/>
                </a:solidFill>
              </a:rPr>
              <a:t>Vztahy</a:t>
            </a:r>
            <a:r>
              <a:rPr lang="en-US" dirty="0">
                <a:solidFill>
                  <a:srgbClr val="FF0000"/>
                </a:solidFill>
              </a:rPr>
              <a:t> </a:t>
            </a:r>
            <a:r>
              <a:rPr lang="en-US" dirty="0" err="1">
                <a:solidFill>
                  <a:srgbClr val="FF0000"/>
                </a:solidFill>
              </a:rPr>
              <a:t>mezi</a:t>
            </a:r>
            <a:r>
              <a:rPr lang="en-US" dirty="0">
                <a:solidFill>
                  <a:srgbClr val="FF0000"/>
                </a:solidFill>
              </a:rPr>
              <a:t> </a:t>
            </a:r>
            <a:r>
              <a:rPr lang="en-US" dirty="0" err="1">
                <a:solidFill>
                  <a:srgbClr val="FF0000"/>
                </a:solidFill>
              </a:rPr>
              <a:t>proměnnými</a:t>
            </a:r>
            <a:r>
              <a:rPr lang="en-US" dirty="0">
                <a:solidFill>
                  <a:srgbClr val="FF0000"/>
                </a:solidFill>
              </a:rPr>
              <a:t>:</a:t>
            </a:r>
            <a:endParaRPr lang="en-GB" dirty="0"/>
          </a:p>
        </p:txBody>
      </p:sp>
    </p:spTree>
    <p:extLst>
      <p:ext uri="{BB962C8B-B14F-4D97-AF65-F5344CB8AC3E}">
        <p14:creationId xmlns:p14="http://schemas.microsoft.com/office/powerpoint/2010/main" val="354748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2DB71-11CE-DAB8-A5CC-862822C5775B}"/>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1D5E41C6-7FB3-DE5D-B482-734EC54EF456}"/>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23</a:t>
            </a:fld>
            <a:endParaRPr lang="cs-CZ"/>
          </a:p>
        </p:txBody>
      </p:sp>
      <p:sp>
        <p:nvSpPr>
          <p:cNvPr id="5" name="Nadpis 1">
            <a:extLst>
              <a:ext uri="{FF2B5EF4-FFF2-40B4-BE49-F238E27FC236}">
                <a16:creationId xmlns:a16="http://schemas.microsoft.com/office/drawing/2014/main" id="{A311EFD4-02F8-F337-787E-A3DA9A5258BA}"/>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kumimoji="0" lang="cs-CZ" sz="4000" b="1" i="0" u="none" strike="noStrike" kern="1200" cap="none" spc="0" normalizeH="0" baseline="0" noProof="0" dirty="0">
                <a:ln>
                  <a:noFill/>
                </a:ln>
                <a:solidFill>
                  <a:srgbClr val="FF0000"/>
                </a:solidFill>
                <a:effectLst/>
                <a:uLnTx/>
                <a:uFillTx/>
                <a:latin typeface="Calibri Light" panose="020F0302020204030204"/>
                <a:ea typeface="+mn-ea"/>
                <a:cs typeface="+mn-cs"/>
              </a:rPr>
              <a:t>ÚKOLY</a:t>
            </a:r>
            <a:endParaRPr lang="cs-CZ" sz="4000" noProof="0" dirty="0">
              <a:solidFill>
                <a:srgbClr val="FF0000"/>
              </a:solidFill>
            </a:endParaRPr>
          </a:p>
        </p:txBody>
      </p:sp>
      <p:sp>
        <p:nvSpPr>
          <p:cNvPr id="10" name="TextBox 9">
            <a:extLst>
              <a:ext uri="{FF2B5EF4-FFF2-40B4-BE49-F238E27FC236}">
                <a16:creationId xmlns:a16="http://schemas.microsoft.com/office/drawing/2014/main" id="{C3DB5665-878C-FE40-A88E-671B40BCA688}"/>
              </a:ext>
            </a:extLst>
          </p:cNvPr>
          <p:cNvSpPr txBox="1"/>
          <p:nvPr/>
        </p:nvSpPr>
        <p:spPr>
          <a:xfrm>
            <a:off x="440634" y="1540679"/>
            <a:ext cx="11310731" cy="4442242"/>
          </a:xfrm>
          <a:prstGeom prst="rect">
            <a:avLst/>
          </a:prstGeom>
          <a:noFill/>
        </p:spPr>
        <p:txBody>
          <a:bodyPr wrap="square">
            <a:spAutoFit/>
          </a:bodyPr>
          <a:lstStyle/>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q"/>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ÚKOL 1</a:t>
            </a:r>
          </a:p>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Nakreslete dvě přímky se stejným sklonem, ale různě strmé (ploché).</a:t>
            </a:r>
          </a:p>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endPar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endParaRP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q"/>
              <a:tabLst/>
              <a:defRPr/>
            </a:pPr>
            <a:r>
              <a:rPr lang="cs-CZ" sz="2400" b="1" dirty="0">
                <a:solidFill>
                  <a:srgbClr val="313131"/>
                </a:solidFill>
                <a:latin typeface="Calibri Light" panose="020F0302020204030204"/>
              </a:rPr>
              <a:t>ÚKOL 2</a:t>
            </a:r>
            <a:endPar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endParaRPr>
          </a:p>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Nakreslete křivku, která má:</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sklon 0; </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sklon nekonečno; </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pozitivní sklon;</a:t>
            </a:r>
          </a:p>
          <a:p>
            <a:pPr marL="342900" marR="0" lvl="0" indent="-342900" algn="just" defTabSz="914377" rtl="0" eaLnBrk="1" fontAlgn="auto" latinLnBrk="0" hangingPunct="1">
              <a:lnSpc>
                <a:spcPct val="100000"/>
              </a:lnSpc>
              <a:spcBef>
                <a:spcPts val="1000"/>
              </a:spcBef>
              <a:spcAft>
                <a:spcPts val="0"/>
              </a:spcAft>
              <a:buClr>
                <a:srgbClr val="CF1F28"/>
              </a:buClr>
              <a:buSzPct val="75000"/>
              <a:buFont typeface="Wingdings" panose="05000000000000000000" pitchFamily="2" charset="2"/>
              <a:buChar char="Ø"/>
              <a:tabLst/>
              <a:defRPr/>
            </a:pPr>
            <a:r>
              <a:rPr kumimoji="0" lang="cs-CZ" sz="2400" b="1" i="0" u="none" strike="noStrike" kern="1200" cap="none" spc="0" normalizeH="0" baseline="0" noProof="0" dirty="0">
                <a:ln>
                  <a:noFill/>
                </a:ln>
                <a:solidFill>
                  <a:srgbClr val="313131"/>
                </a:solidFill>
                <a:effectLst/>
                <a:uLnTx/>
                <a:uFillTx/>
                <a:latin typeface="Calibri Light" panose="020F0302020204030204"/>
                <a:ea typeface="+mn-ea"/>
                <a:cs typeface="+mn-cs"/>
              </a:rPr>
              <a:t>negativní sklon.</a:t>
            </a:r>
          </a:p>
        </p:txBody>
      </p:sp>
    </p:spTree>
    <p:extLst>
      <p:ext uri="{BB962C8B-B14F-4D97-AF65-F5344CB8AC3E}">
        <p14:creationId xmlns:p14="http://schemas.microsoft.com/office/powerpoint/2010/main" val="4193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619B-85FD-EE78-E7BE-04B3E2371B2D}"/>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595BA598-DFE2-0408-13E0-122C9BA87D79}"/>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24</a:t>
            </a:fld>
            <a:endParaRPr lang="cs-CZ"/>
          </a:p>
        </p:txBody>
      </p:sp>
      <p:sp>
        <p:nvSpPr>
          <p:cNvPr id="8" name="Nadpis 1">
            <a:extLst>
              <a:ext uri="{FF2B5EF4-FFF2-40B4-BE49-F238E27FC236}">
                <a16:creationId xmlns:a16="http://schemas.microsoft.com/office/drawing/2014/main" id="{1806794D-8E2B-A76B-BBB7-E5766550CC15}"/>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1</a:t>
            </a:r>
            <a:endParaRPr lang="en-US" sz="3200" dirty="0">
              <a:solidFill>
                <a:srgbClr val="FF0000"/>
              </a:solidFill>
            </a:endParaRPr>
          </a:p>
        </p:txBody>
      </p:sp>
      <p:pic>
        <p:nvPicPr>
          <p:cNvPr id="3" name="Picture 2">
            <a:extLst>
              <a:ext uri="{FF2B5EF4-FFF2-40B4-BE49-F238E27FC236}">
                <a16:creationId xmlns:a16="http://schemas.microsoft.com/office/drawing/2014/main" id="{2DBE8216-6D93-651C-C286-B3FE21D27E0E}"/>
              </a:ext>
            </a:extLst>
          </p:cNvPr>
          <p:cNvPicPr>
            <a:picLocks noChangeAspect="1"/>
          </p:cNvPicPr>
          <p:nvPr/>
        </p:nvPicPr>
        <p:blipFill>
          <a:blip r:embed="rId3"/>
          <a:stretch>
            <a:fillRect/>
          </a:stretch>
        </p:blipFill>
        <p:spPr>
          <a:xfrm>
            <a:off x="417443" y="1033967"/>
            <a:ext cx="10934770" cy="5118356"/>
          </a:xfrm>
          <a:prstGeom prst="rect">
            <a:avLst/>
          </a:prstGeom>
        </p:spPr>
      </p:pic>
    </p:spTree>
    <p:extLst>
      <p:ext uri="{BB962C8B-B14F-4D97-AF65-F5344CB8AC3E}">
        <p14:creationId xmlns:p14="http://schemas.microsoft.com/office/powerpoint/2010/main" val="316541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3735-876B-4228-97DC-EDC15AB16AAB}"/>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1B358E4-D63B-7CDA-AAD8-ACC378809281}"/>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25</a:t>
            </a:fld>
            <a:endParaRPr lang="cs-CZ"/>
          </a:p>
        </p:txBody>
      </p:sp>
      <p:sp>
        <p:nvSpPr>
          <p:cNvPr id="8" name="Nadpis 1">
            <a:extLst>
              <a:ext uri="{FF2B5EF4-FFF2-40B4-BE49-F238E27FC236}">
                <a16:creationId xmlns:a16="http://schemas.microsoft.com/office/drawing/2014/main" id="{2CDA71E6-83AB-8FD4-F114-089D3294134A}"/>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2</a:t>
            </a:r>
            <a:endParaRPr lang="en-US" sz="3200" dirty="0">
              <a:solidFill>
                <a:srgbClr val="FF0000"/>
              </a:solidFill>
            </a:endParaRPr>
          </a:p>
        </p:txBody>
      </p:sp>
      <p:pic>
        <p:nvPicPr>
          <p:cNvPr id="4" name="Picture 3">
            <a:extLst>
              <a:ext uri="{FF2B5EF4-FFF2-40B4-BE49-F238E27FC236}">
                <a16:creationId xmlns:a16="http://schemas.microsoft.com/office/drawing/2014/main" id="{939E0F6B-6CFB-7CBA-3B49-7A07CB3BA2ED}"/>
              </a:ext>
            </a:extLst>
          </p:cNvPr>
          <p:cNvPicPr>
            <a:picLocks noChangeAspect="1"/>
          </p:cNvPicPr>
          <p:nvPr/>
        </p:nvPicPr>
        <p:blipFill>
          <a:blip r:embed="rId3"/>
          <a:stretch>
            <a:fillRect/>
          </a:stretch>
        </p:blipFill>
        <p:spPr>
          <a:xfrm>
            <a:off x="616226" y="1093304"/>
            <a:ext cx="10336695" cy="5128591"/>
          </a:xfrm>
          <a:prstGeom prst="rect">
            <a:avLst/>
          </a:prstGeom>
        </p:spPr>
      </p:pic>
    </p:spTree>
    <p:extLst>
      <p:ext uri="{BB962C8B-B14F-4D97-AF65-F5344CB8AC3E}">
        <p14:creationId xmlns:p14="http://schemas.microsoft.com/office/powerpoint/2010/main" val="401519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92EE7-07F2-EDF5-3B9B-7A33E5EF8214}"/>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EC9EB195-A040-6960-F53E-EE0AC459B2BF}"/>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26</a:t>
            </a:fld>
            <a:endParaRPr lang="cs-CZ"/>
          </a:p>
        </p:txBody>
      </p:sp>
      <p:sp>
        <p:nvSpPr>
          <p:cNvPr id="8" name="Nadpis 1">
            <a:extLst>
              <a:ext uri="{FF2B5EF4-FFF2-40B4-BE49-F238E27FC236}">
                <a16:creationId xmlns:a16="http://schemas.microsoft.com/office/drawing/2014/main" id="{A5049CF8-7A27-1432-AA28-5AC4B7590D57}"/>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3</a:t>
            </a:r>
            <a:endParaRPr lang="en-US" sz="3200" dirty="0">
              <a:solidFill>
                <a:srgbClr val="FF0000"/>
              </a:solidFill>
            </a:endParaRPr>
          </a:p>
        </p:txBody>
      </p:sp>
      <p:pic>
        <p:nvPicPr>
          <p:cNvPr id="3" name="Picture 2">
            <a:extLst>
              <a:ext uri="{FF2B5EF4-FFF2-40B4-BE49-F238E27FC236}">
                <a16:creationId xmlns:a16="http://schemas.microsoft.com/office/drawing/2014/main" id="{5DF78D30-9F83-3E41-AFC4-44242DE0A6DE}"/>
              </a:ext>
            </a:extLst>
          </p:cNvPr>
          <p:cNvPicPr>
            <a:picLocks noChangeAspect="1"/>
          </p:cNvPicPr>
          <p:nvPr/>
        </p:nvPicPr>
        <p:blipFill>
          <a:blip r:embed="rId3"/>
          <a:stretch>
            <a:fillRect/>
          </a:stretch>
        </p:blipFill>
        <p:spPr>
          <a:xfrm>
            <a:off x="526774" y="1063487"/>
            <a:ext cx="10616538" cy="5138530"/>
          </a:xfrm>
          <a:prstGeom prst="rect">
            <a:avLst/>
          </a:prstGeom>
        </p:spPr>
      </p:pic>
    </p:spTree>
    <p:extLst>
      <p:ext uri="{BB962C8B-B14F-4D97-AF65-F5344CB8AC3E}">
        <p14:creationId xmlns:p14="http://schemas.microsoft.com/office/powerpoint/2010/main" val="43838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23B9-2520-5E82-432B-1E3C43A7786C}"/>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3698AA8-B7C5-7230-FE2F-517EF93E154F}"/>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27</a:t>
            </a:fld>
            <a:endParaRPr lang="cs-CZ"/>
          </a:p>
        </p:txBody>
      </p:sp>
      <p:sp>
        <p:nvSpPr>
          <p:cNvPr id="8" name="Nadpis 1">
            <a:extLst>
              <a:ext uri="{FF2B5EF4-FFF2-40B4-BE49-F238E27FC236}">
                <a16:creationId xmlns:a16="http://schemas.microsoft.com/office/drawing/2014/main" id="{1B7D1145-CBD2-880D-CC92-A8A8CFBEF3B4}"/>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4</a:t>
            </a:r>
            <a:endParaRPr lang="en-US" sz="3200" dirty="0">
              <a:solidFill>
                <a:srgbClr val="FF0000"/>
              </a:solidFill>
            </a:endParaRPr>
          </a:p>
        </p:txBody>
      </p:sp>
      <p:pic>
        <p:nvPicPr>
          <p:cNvPr id="4" name="Picture 3">
            <a:extLst>
              <a:ext uri="{FF2B5EF4-FFF2-40B4-BE49-F238E27FC236}">
                <a16:creationId xmlns:a16="http://schemas.microsoft.com/office/drawing/2014/main" id="{9A917B44-07F7-831E-8F53-467711D0BA94}"/>
              </a:ext>
            </a:extLst>
          </p:cNvPr>
          <p:cNvPicPr>
            <a:picLocks noChangeAspect="1"/>
          </p:cNvPicPr>
          <p:nvPr/>
        </p:nvPicPr>
        <p:blipFill>
          <a:blip r:embed="rId3"/>
          <a:stretch>
            <a:fillRect/>
          </a:stretch>
        </p:blipFill>
        <p:spPr>
          <a:xfrm>
            <a:off x="417443" y="1017970"/>
            <a:ext cx="11209984" cy="4822059"/>
          </a:xfrm>
          <a:prstGeom prst="rect">
            <a:avLst/>
          </a:prstGeom>
        </p:spPr>
      </p:pic>
    </p:spTree>
    <p:extLst>
      <p:ext uri="{BB962C8B-B14F-4D97-AF65-F5344CB8AC3E}">
        <p14:creationId xmlns:p14="http://schemas.microsoft.com/office/powerpoint/2010/main" val="392870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CF7D7-DED6-326A-CBFD-83B867F93155}"/>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93C30E74-750F-52E2-78C3-33FF4B62A67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28</a:t>
            </a:fld>
            <a:endParaRPr lang="cs-CZ"/>
          </a:p>
        </p:txBody>
      </p:sp>
      <p:sp>
        <p:nvSpPr>
          <p:cNvPr id="8" name="Nadpis 1">
            <a:extLst>
              <a:ext uri="{FF2B5EF4-FFF2-40B4-BE49-F238E27FC236}">
                <a16:creationId xmlns:a16="http://schemas.microsoft.com/office/drawing/2014/main" id="{A88CB4CB-A8A0-830D-239D-5D0E4B853166}"/>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4</a:t>
            </a:r>
            <a:endParaRPr lang="en-US" sz="3200" dirty="0">
              <a:solidFill>
                <a:srgbClr val="FF0000"/>
              </a:solidFill>
            </a:endParaRPr>
          </a:p>
        </p:txBody>
      </p:sp>
      <p:pic>
        <p:nvPicPr>
          <p:cNvPr id="3" name="Picture 2">
            <a:extLst>
              <a:ext uri="{FF2B5EF4-FFF2-40B4-BE49-F238E27FC236}">
                <a16:creationId xmlns:a16="http://schemas.microsoft.com/office/drawing/2014/main" id="{2017FF6D-DB08-9849-EFC1-329C8AA008E2}"/>
              </a:ext>
            </a:extLst>
          </p:cNvPr>
          <p:cNvPicPr>
            <a:picLocks noChangeAspect="1"/>
          </p:cNvPicPr>
          <p:nvPr/>
        </p:nvPicPr>
        <p:blipFill>
          <a:blip r:embed="rId3"/>
          <a:stretch>
            <a:fillRect/>
          </a:stretch>
        </p:blipFill>
        <p:spPr>
          <a:xfrm>
            <a:off x="188843" y="1262269"/>
            <a:ext cx="11776145" cy="4244009"/>
          </a:xfrm>
          <a:prstGeom prst="rect">
            <a:avLst/>
          </a:prstGeom>
        </p:spPr>
      </p:pic>
    </p:spTree>
    <p:extLst>
      <p:ext uri="{BB962C8B-B14F-4D97-AF65-F5344CB8AC3E}">
        <p14:creationId xmlns:p14="http://schemas.microsoft.com/office/powerpoint/2010/main" val="418806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397239C-7112-4A6C-AE04-326555C0A3AF}"/>
              </a:ext>
            </a:extLst>
          </p:cNvPr>
          <p:cNvSpPr>
            <a:spLocks noGrp="1"/>
          </p:cNvSpPr>
          <p:nvPr>
            <p:ph idx="1"/>
          </p:nvPr>
        </p:nvSpPr>
        <p:spPr>
          <a:xfrm>
            <a:off x="227012" y="1188720"/>
            <a:ext cx="11400415" cy="5451100"/>
          </a:xfrm>
        </p:spPr>
        <p:txBody>
          <a:bodyPr>
            <a:normAutofit/>
          </a:bodyPr>
          <a:lstStyle/>
          <a:p>
            <a:pPr algn="just"/>
            <a:r>
              <a:rPr lang="cs-CZ" sz="4000" b="1" noProof="0" dirty="0">
                <a:solidFill>
                  <a:schemeClr val="tx1"/>
                </a:solidFill>
                <a:ea typeface="Times New Roman" panose="02020603050405020304" pitchFamily="18" charset="0"/>
              </a:rPr>
              <a:t>Vyhledejte reálný ekonomický problém, který může být modelován pomocí funkce:</a:t>
            </a:r>
          </a:p>
          <a:p>
            <a:pPr algn="just">
              <a:buFont typeface="Wingdings" panose="05000000000000000000" pitchFamily="2" charset="2"/>
              <a:buChar char="Ø"/>
            </a:pPr>
            <a:r>
              <a:rPr lang="cs-CZ" sz="4000" b="1" noProof="0" dirty="0">
                <a:solidFill>
                  <a:schemeClr val="tx1"/>
                </a:solidFill>
                <a:ea typeface="Times New Roman" panose="02020603050405020304" pitchFamily="18" charset="0"/>
              </a:rPr>
              <a:t>Doporučení: vztah mezi CENOU a POPTÁVANÝM MNOŽSTVÍM. </a:t>
            </a:r>
          </a:p>
          <a:p>
            <a:pPr algn="just">
              <a:buFont typeface="Wingdings" panose="05000000000000000000" pitchFamily="2" charset="2"/>
              <a:buChar char="ü"/>
            </a:pPr>
            <a:r>
              <a:rPr lang="cs-CZ" sz="4000" b="1" noProof="0" dirty="0">
                <a:solidFill>
                  <a:schemeClr val="tx1"/>
                </a:solidFill>
                <a:ea typeface="Times New Roman" panose="02020603050405020304" pitchFamily="18" charset="0"/>
              </a:rPr>
              <a:t>Navrhněte vhodnou funkci a graficky znázorněte, jak by změny ceny ovlivnily poptávané množství. </a:t>
            </a:r>
          </a:p>
          <a:p>
            <a:pPr algn="just">
              <a:buFont typeface="Wingdings" panose="05000000000000000000" pitchFamily="2" charset="2"/>
              <a:buChar char="ü"/>
            </a:pPr>
            <a:r>
              <a:rPr lang="cs-CZ" sz="4000" b="1" noProof="0" dirty="0">
                <a:solidFill>
                  <a:schemeClr val="tx1"/>
                </a:solidFill>
                <a:ea typeface="Times New Roman" panose="02020603050405020304" pitchFamily="18" charset="0"/>
              </a:rPr>
              <a:t>Vysvětlete své zjištění.</a:t>
            </a:r>
            <a:r>
              <a:rPr lang="cs-CZ" sz="3600" b="1" noProof="0" dirty="0">
                <a:solidFill>
                  <a:schemeClr val="tx1"/>
                </a:solidFill>
                <a:ea typeface="Times New Roman" panose="02020603050405020304" pitchFamily="18" charset="0"/>
              </a:rPr>
              <a:t> </a:t>
            </a:r>
          </a:p>
          <a:p>
            <a:pPr marL="0" indent="0" algn="just">
              <a:buNone/>
            </a:pPr>
            <a:endParaRPr lang="cs-CZ" sz="4000" b="1" noProof="0" dirty="0">
              <a:solidFill>
                <a:schemeClr val="tx1"/>
              </a:solidFill>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29</a:t>
            </a:fld>
            <a:endParaRPr lang="cs-CZ"/>
          </a:p>
        </p:txBody>
      </p:sp>
      <p:sp>
        <p:nvSpPr>
          <p:cNvPr id="8" name="Nadpis 1">
            <a:extLst>
              <a:ext uri="{FF2B5EF4-FFF2-40B4-BE49-F238E27FC236}">
                <a16:creationId xmlns:a16="http://schemas.microsoft.com/office/drawing/2014/main" id="{C0EE02D7-E321-4929-AFE4-5556D30E0986}"/>
              </a:ext>
            </a:extLst>
          </p:cNvPr>
          <p:cNvSpPr txBox="1">
            <a:spLocks/>
          </p:cNvSpPr>
          <p:nvPr/>
        </p:nvSpPr>
        <p:spPr>
          <a:xfrm>
            <a:off x="1010888" y="218180"/>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5</a:t>
            </a:r>
            <a:endParaRPr lang="en-US" sz="3200" dirty="0">
              <a:solidFill>
                <a:srgbClr val="FF0000"/>
              </a:solidFill>
            </a:endParaRPr>
          </a:p>
        </p:txBody>
      </p:sp>
    </p:spTree>
    <p:extLst>
      <p:ext uri="{BB962C8B-B14F-4D97-AF65-F5344CB8AC3E}">
        <p14:creationId xmlns:p14="http://schemas.microsoft.com/office/powerpoint/2010/main" val="153007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a:t>
            </a:fld>
            <a:endParaRPr lang="cs-CZ"/>
          </a:p>
        </p:txBody>
      </p:sp>
      <p:sp>
        <p:nvSpPr>
          <p:cNvPr id="5" name="Nadpis 1">
            <a:extLst>
              <a:ext uri="{FF2B5EF4-FFF2-40B4-BE49-F238E27FC236}">
                <a16:creationId xmlns:a16="http://schemas.microsoft.com/office/drawing/2014/main" id="{5266BC58-F132-4894-B54F-49A90EEE4A4E}"/>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err="1">
                <a:solidFill>
                  <a:srgbClr val="FF0000"/>
                </a:solidFill>
              </a:rPr>
              <a:t>Matematické</a:t>
            </a:r>
            <a:r>
              <a:rPr lang="en-US" sz="3200" dirty="0">
                <a:solidFill>
                  <a:srgbClr val="FF0000"/>
                </a:solidFill>
              </a:rPr>
              <a:t> </a:t>
            </a:r>
            <a:r>
              <a:rPr lang="en-US" sz="3200" dirty="0" err="1">
                <a:solidFill>
                  <a:srgbClr val="FF0000"/>
                </a:solidFill>
              </a:rPr>
              <a:t>nástroje</a:t>
            </a:r>
            <a:r>
              <a:rPr lang="en-US" sz="3200" dirty="0">
                <a:solidFill>
                  <a:srgbClr val="FF0000"/>
                </a:solidFill>
              </a:rPr>
              <a:t> v </a:t>
            </a:r>
            <a:r>
              <a:rPr lang="en-US" sz="3200" dirty="0" err="1">
                <a:solidFill>
                  <a:srgbClr val="FF0000"/>
                </a:solidFill>
              </a:rPr>
              <a:t>ekonomii</a:t>
            </a:r>
            <a:r>
              <a:rPr lang="cs-CZ" sz="3200" dirty="0">
                <a:solidFill>
                  <a:srgbClr val="FF0000"/>
                </a:solidFill>
              </a:rPr>
              <a:t>: Funkce  </a:t>
            </a:r>
            <a:endParaRPr lang="en-US" sz="3200" dirty="0">
              <a:solidFill>
                <a:srgbClr val="FF0000"/>
              </a:solidFill>
            </a:endParaRPr>
          </a:p>
        </p:txBody>
      </p:sp>
      <p:pic>
        <p:nvPicPr>
          <p:cNvPr id="8" name="Picture 7">
            <a:extLst>
              <a:ext uri="{FF2B5EF4-FFF2-40B4-BE49-F238E27FC236}">
                <a16:creationId xmlns:a16="http://schemas.microsoft.com/office/drawing/2014/main" id="{BDC20A5E-58BA-A3AF-92FC-8C4B7C029D64}"/>
              </a:ext>
            </a:extLst>
          </p:cNvPr>
          <p:cNvPicPr>
            <a:picLocks noChangeAspect="1"/>
          </p:cNvPicPr>
          <p:nvPr/>
        </p:nvPicPr>
        <p:blipFill>
          <a:blip r:embed="rId3"/>
          <a:srcRect b="43101"/>
          <a:stretch/>
        </p:blipFill>
        <p:spPr>
          <a:xfrm>
            <a:off x="626165" y="1277177"/>
            <a:ext cx="10726048" cy="2151823"/>
          </a:xfrm>
          <a:prstGeom prst="rect">
            <a:avLst/>
          </a:prstGeom>
        </p:spPr>
      </p:pic>
      <p:pic>
        <p:nvPicPr>
          <p:cNvPr id="11" name="Picture 10">
            <a:extLst>
              <a:ext uri="{FF2B5EF4-FFF2-40B4-BE49-F238E27FC236}">
                <a16:creationId xmlns:a16="http://schemas.microsoft.com/office/drawing/2014/main" id="{1DD9C5EB-FB8C-4E40-92A0-AD5AC3BE16BF}"/>
              </a:ext>
            </a:extLst>
          </p:cNvPr>
          <p:cNvPicPr>
            <a:picLocks noChangeAspect="1"/>
          </p:cNvPicPr>
          <p:nvPr/>
        </p:nvPicPr>
        <p:blipFill>
          <a:blip r:embed="rId3"/>
          <a:srcRect t="63206"/>
          <a:stretch/>
        </p:blipFill>
        <p:spPr>
          <a:xfrm>
            <a:off x="626164" y="3617843"/>
            <a:ext cx="10664687" cy="1391477"/>
          </a:xfrm>
          <a:prstGeom prst="rect">
            <a:avLst/>
          </a:prstGeom>
        </p:spPr>
      </p:pic>
      <p:pic>
        <p:nvPicPr>
          <p:cNvPr id="13" name="Picture 12">
            <a:extLst>
              <a:ext uri="{FF2B5EF4-FFF2-40B4-BE49-F238E27FC236}">
                <a16:creationId xmlns:a16="http://schemas.microsoft.com/office/drawing/2014/main" id="{4F50677A-1E2A-7B4C-75E0-989595A8AC67}"/>
              </a:ext>
            </a:extLst>
          </p:cNvPr>
          <p:cNvPicPr>
            <a:picLocks noChangeAspect="1"/>
          </p:cNvPicPr>
          <p:nvPr/>
        </p:nvPicPr>
        <p:blipFill>
          <a:blip r:embed="rId4"/>
          <a:stretch>
            <a:fillRect/>
          </a:stretch>
        </p:blipFill>
        <p:spPr>
          <a:xfrm>
            <a:off x="626164" y="5044109"/>
            <a:ext cx="10664687" cy="1073428"/>
          </a:xfrm>
          <a:prstGeom prst="rect">
            <a:avLst/>
          </a:prstGeom>
        </p:spPr>
      </p:pic>
    </p:spTree>
    <p:extLst>
      <p:ext uri="{BB962C8B-B14F-4D97-AF65-F5344CB8AC3E}">
        <p14:creationId xmlns:p14="http://schemas.microsoft.com/office/powerpoint/2010/main" val="182835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18D6B-BA39-4ED5-A542-3D277BABDEE6}"/>
              </a:ext>
            </a:extLst>
          </p:cNvPr>
          <p:cNvSpPr>
            <a:spLocks noGrp="1"/>
          </p:cNvSpPr>
          <p:nvPr>
            <p:ph type="title"/>
          </p:nvPr>
        </p:nvSpPr>
        <p:spPr>
          <a:xfrm>
            <a:off x="536713" y="523991"/>
            <a:ext cx="11121887" cy="694944"/>
          </a:xfrm>
        </p:spPr>
        <p:txBody>
          <a:bodyPr/>
          <a:lstStyle/>
          <a:p>
            <a:pPr algn="ctr"/>
            <a:r>
              <a:rPr lang="cs-CZ" sz="4400" dirty="0">
                <a:solidFill>
                  <a:srgbClr val="FF0000"/>
                </a:solidFill>
              </a:rPr>
              <a:t>1. Vztah mezi cenou a poptávaným množstvím zboží (klasická poptávková křivka)</a:t>
            </a:r>
            <a:endParaRPr lang="en-US" sz="4400" dirty="0">
              <a:solidFill>
                <a:srgbClr val="FF0000"/>
              </a:solidFill>
            </a:endParaRPr>
          </a:p>
        </p:txBody>
      </p:sp>
      <p:sp>
        <p:nvSpPr>
          <p:cNvPr id="3" name="Zástupný obsah 2">
            <a:extLst>
              <a:ext uri="{FF2B5EF4-FFF2-40B4-BE49-F238E27FC236}">
                <a16:creationId xmlns:a16="http://schemas.microsoft.com/office/drawing/2014/main" id="{7397239C-7112-4A6C-AE04-326555C0A3AF}"/>
              </a:ext>
            </a:extLst>
          </p:cNvPr>
          <p:cNvSpPr>
            <a:spLocks noGrp="1"/>
          </p:cNvSpPr>
          <p:nvPr>
            <p:ph idx="1"/>
          </p:nvPr>
        </p:nvSpPr>
        <p:spPr>
          <a:xfrm>
            <a:off x="227012" y="1600200"/>
            <a:ext cx="11775104" cy="4873752"/>
          </a:xfrm>
        </p:spPr>
        <p:txBody>
          <a:bodyPr>
            <a:normAutofit/>
          </a:bodyPr>
          <a:lstStyle/>
          <a:p>
            <a:pPr lvl="0" algn="just">
              <a:buFont typeface="Wingdings" panose="05000000000000000000" pitchFamily="2" charset="2"/>
              <a:buChar char="§"/>
            </a:pPr>
            <a:r>
              <a:rPr lang="cs-CZ" sz="4000" b="1" dirty="0">
                <a:solidFill>
                  <a:srgbClr val="7030A0"/>
                </a:solidFill>
                <a:ea typeface="Times New Roman" panose="02020603050405020304" pitchFamily="18" charset="0"/>
              </a:rPr>
              <a:t>Problém: </a:t>
            </a:r>
            <a:r>
              <a:rPr lang="cs-CZ" sz="4000" b="1" dirty="0">
                <a:solidFill>
                  <a:schemeClr val="tx1"/>
                </a:solidFill>
                <a:ea typeface="Times New Roman" panose="02020603050405020304" pitchFamily="18" charset="0"/>
              </a:rPr>
              <a:t>Jak změna ceny ovlivňuje poptávku po určitém zboží, například chlebu.</a:t>
            </a:r>
          </a:p>
          <a:p>
            <a:pPr lvl="0" algn="just">
              <a:buFont typeface="Wingdings" panose="05000000000000000000" pitchFamily="2" charset="2"/>
              <a:buChar char="§"/>
            </a:pPr>
            <a:r>
              <a:rPr lang="cs-CZ" sz="4000" b="1" dirty="0">
                <a:solidFill>
                  <a:srgbClr val="7030A0"/>
                </a:solidFill>
                <a:ea typeface="Times New Roman" panose="02020603050405020304" pitchFamily="18" charset="0"/>
              </a:rPr>
              <a:t>Navrhovaná funkce: </a:t>
            </a:r>
            <a:r>
              <a:rPr lang="cs-CZ" sz="4000" b="1" dirty="0">
                <a:solidFill>
                  <a:schemeClr val="tx1"/>
                </a:solidFill>
                <a:ea typeface="Times New Roman" panose="02020603050405020304" pitchFamily="18" charset="0"/>
              </a:rPr>
              <a:t>Poptávku lze modelovat pomocí lineární funkce:</a:t>
            </a:r>
          </a:p>
          <a:p>
            <a:pPr lvl="0" algn="just">
              <a:buFont typeface="Wingdings" panose="05000000000000000000" pitchFamily="2" charset="2"/>
              <a:buChar char="§"/>
            </a:pPr>
            <a:endParaRPr lang="cs-CZ" sz="4000" b="1" dirty="0">
              <a:solidFill>
                <a:schemeClr val="tx1"/>
              </a:solidFill>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30</a:t>
            </a:fld>
            <a:endParaRPr lang="cs-CZ"/>
          </a:p>
        </p:txBody>
      </p:sp>
      <p:pic>
        <p:nvPicPr>
          <p:cNvPr id="7" name="Picture 6">
            <a:extLst>
              <a:ext uri="{FF2B5EF4-FFF2-40B4-BE49-F238E27FC236}">
                <a16:creationId xmlns:a16="http://schemas.microsoft.com/office/drawing/2014/main" id="{2388F624-03D7-BE83-096C-745E2421E2F6}"/>
              </a:ext>
            </a:extLst>
          </p:cNvPr>
          <p:cNvPicPr>
            <a:picLocks noChangeAspect="1"/>
          </p:cNvPicPr>
          <p:nvPr/>
        </p:nvPicPr>
        <p:blipFill>
          <a:blip r:embed="rId3"/>
          <a:srcRect b="51462"/>
          <a:stretch/>
        </p:blipFill>
        <p:spPr>
          <a:xfrm>
            <a:off x="4452729" y="3754334"/>
            <a:ext cx="6539948" cy="2308535"/>
          </a:xfrm>
          <a:prstGeom prst="rect">
            <a:avLst/>
          </a:prstGeom>
        </p:spPr>
      </p:pic>
    </p:spTree>
    <p:extLst>
      <p:ext uri="{BB962C8B-B14F-4D97-AF65-F5344CB8AC3E}">
        <p14:creationId xmlns:p14="http://schemas.microsoft.com/office/powerpoint/2010/main" val="332843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F8E5-568B-0C4E-ED02-A37FE88044A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8B7E0E-8F5C-33DF-FE8E-4EA8108025A6}"/>
              </a:ext>
            </a:extLst>
          </p:cNvPr>
          <p:cNvSpPr>
            <a:spLocks noGrp="1"/>
          </p:cNvSpPr>
          <p:nvPr>
            <p:ph type="title"/>
          </p:nvPr>
        </p:nvSpPr>
        <p:spPr>
          <a:xfrm>
            <a:off x="705679" y="384048"/>
            <a:ext cx="10952922" cy="694944"/>
          </a:xfrm>
        </p:spPr>
        <p:txBody>
          <a:bodyPr/>
          <a:lstStyle/>
          <a:p>
            <a:pPr algn="ctr"/>
            <a:r>
              <a:rPr lang="cs-CZ" sz="4400" dirty="0">
                <a:solidFill>
                  <a:srgbClr val="FF0000"/>
                </a:solidFill>
              </a:rPr>
              <a:t>1. Vztah mezi cenou a poptávkou po zboží (klasická poptávková křivka)</a:t>
            </a:r>
            <a:endParaRPr lang="en-US" sz="4400" dirty="0">
              <a:solidFill>
                <a:srgbClr val="FF0000"/>
              </a:solidFill>
            </a:endParaRPr>
          </a:p>
        </p:txBody>
      </p:sp>
      <p:sp>
        <p:nvSpPr>
          <p:cNvPr id="3" name="Zástupný obsah 2">
            <a:extLst>
              <a:ext uri="{FF2B5EF4-FFF2-40B4-BE49-F238E27FC236}">
                <a16:creationId xmlns:a16="http://schemas.microsoft.com/office/drawing/2014/main" id="{0559D69E-A487-F61F-25FA-E8357D9C3466}"/>
              </a:ext>
            </a:extLst>
          </p:cNvPr>
          <p:cNvSpPr>
            <a:spLocks noGrp="1"/>
          </p:cNvSpPr>
          <p:nvPr>
            <p:ph idx="1"/>
          </p:nvPr>
        </p:nvSpPr>
        <p:spPr>
          <a:xfrm>
            <a:off x="7495146" y="1638966"/>
            <a:ext cx="4469842" cy="4873752"/>
          </a:xfrm>
        </p:spPr>
        <p:txBody>
          <a:bodyPr>
            <a:normAutofit fontScale="77500" lnSpcReduction="20000"/>
          </a:bodyPr>
          <a:lstStyle/>
          <a:p>
            <a:pPr lvl="0" algn="just">
              <a:buFont typeface="Wingdings" panose="05000000000000000000" pitchFamily="2" charset="2"/>
              <a:buChar char="§"/>
            </a:pPr>
            <a:r>
              <a:rPr lang="cs-CZ" sz="4000" b="1" dirty="0">
                <a:solidFill>
                  <a:schemeClr val="tx1"/>
                </a:solidFill>
                <a:ea typeface="Times New Roman" panose="02020603050405020304" pitchFamily="18" charset="0"/>
              </a:rPr>
              <a:t>Graf: Lineární poptávková křivka: klesající: vyšší cena snižuje poptávané množství.</a:t>
            </a:r>
          </a:p>
          <a:p>
            <a:pPr lvl="0" algn="just">
              <a:buFont typeface="Wingdings" panose="05000000000000000000" pitchFamily="2" charset="2"/>
              <a:buChar char="§"/>
            </a:pPr>
            <a:r>
              <a:rPr lang="cs-CZ" sz="4000" b="1" dirty="0">
                <a:solidFill>
                  <a:schemeClr val="tx1"/>
                </a:solidFill>
                <a:ea typeface="Times New Roman" panose="02020603050405020304" pitchFamily="18" charset="0"/>
              </a:rPr>
              <a:t>Vysvětlení: Křivka ukazuje negativní vztah mezi cenou a poptávkou – čím vyšší cena, tím méně spotřebitelů je ochotno nakupovat.</a:t>
            </a:r>
          </a:p>
          <a:p>
            <a:pPr lvl="0" algn="just">
              <a:buFont typeface="Wingdings" panose="05000000000000000000" pitchFamily="2" charset="2"/>
              <a:buChar char="§"/>
            </a:pPr>
            <a:endParaRPr lang="cs-CZ" sz="4000" b="1" dirty="0">
              <a:solidFill>
                <a:schemeClr val="tx1"/>
              </a:solidFill>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05EAF206-E458-B5D9-194D-4B628B4C581E}"/>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31</a:t>
            </a:fld>
            <a:endParaRPr lang="cs-CZ"/>
          </a:p>
        </p:txBody>
      </p:sp>
      <p:pic>
        <p:nvPicPr>
          <p:cNvPr id="5" name="Picture 4">
            <a:extLst>
              <a:ext uri="{FF2B5EF4-FFF2-40B4-BE49-F238E27FC236}">
                <a16:creationId xmlns:a16="http://schemas.microsoft.com/office/drawing/2014/main" id="{DCD92792-075A-4ADB-3029-CB1B1EDD6251}"/>
              </a:ext>
            </a:extLst>
          </p:cNvPr>
          <p:cNvPicPr>
            <a:picLocks noChangeAspect="1"/>
          </p:cNvPicPr>
          <p:nvPr/>
        </p:nvPicPr>
        <p:blipFill>
          <a:blip r:embed="rId3"/>
          <a:srcRect t="50418"/>
          <a:stretch/>
        </p:blipFill>
        <p:spPr>
          <a:xfrm>
            <a:off x="227012" y="1728418"/>
            <a:ext cx="7027511" cy="2992669"/>
          </a:xfrm>
          <a:prstGeom prst="rect">
            <a:avLst/>
          </a:prstGeom>
        </p:spPr>
      </p:pic>
    </p:spTree>
    <p:extLst>
      <p:ext uri="{BB962C8B-B14F-4D97-AF65-F5344CB8AC3E}">
        <p14:creationId xmlns:p14="http://schemas.microsoft.com/office/powerpoint/2010/main" val="1900048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a:t>2. </a:t>
            </a:r>
            <a:r>
              <a:rPr lang="cs-CZ" sz="4400" dirty="0"/>
              <a:t>Vztah mezi cenou a poptávkou u luxusního zboží (efekt </a:t>
            </a:r>
            <a:r>
              <a:rPr lang="cs-CZ" sz="4400" dirty="0" err="1"/>
              <a:t>Veblenova</a:t>
            </a:r>
            <a:r>
              <a:rPr lang="cs-CZ" sz="4400" dirty="0"/>
              <a:t> zboží)</a:t>
            </a:r>
          </a:p>
        </p:txBody>
      </p:sp>
      <p:sp>
        <p:nvSpPr>
          <p:cNvPr id="3" name="Zástupný symbol pro obsah 2"/>
          <p:cNvSpPr>
            <a:spLocks noGrp="1"/>
          </p:cNvSpPr>
          <p:nvPr>
            <p:ph idx="1"/>
          </p:nvPr>
        </p:nvSpPr>
        <p:spPr>
          <a:xfrm>
            <a:off x="322117" y="1690692"/>
            <a:ext cx="11461173" cy="4564635"/>
          </a:xfrm>
        </p:spPr>
        <p:txBody>
          <a:bodyPr>
            <a:normAutofit/>
          </a:bodyPr>
          <a:lstStyle/>
          <a:p>
            <a:pPr lvl="0" algn="just">
              <a:buFont typeface="Wingdings" panose="05000000000000000000" pitchFamily="2" charset="2"/>
              <a:buChar char="§"/>
            </a:pPr>
            <a:r>
              <a:rPr lang="cs-CZ" sz="3200" b="1" dirty="0">
                <a:solidFill>
                  <a:srgbClr val="7030A0"/>
                </a:solidFill>
                <a:ea typeface="Times New Roman" panose="02020603050405020304" pitchFamily="18" charset="0"/>
              </a:rPr>
              <a:t>Problém: </a:t>
            </a:r>
            <a:r>
              <a:rPr lang="cs-CZ" sz="3200" b="1" dirty="0">
                <a:solidFill>
                  <a:schemeClr val="tx1"/>
                </a:solidFill>
                <a:ea typeface="Times New Roman" panose="02020603050405020304" pitchFamily="18" charset="0"/>
              </a:rPr>
              <a:t>Jak změna ceny luxusního zboží, například diamantů, ovlivňuje poptávku.</a:t>
            </a:r>
          </a:p>
          <a:p>
            <a:pPr lvl="0" algn="just">
              <a:buFont typeface="Wingdings" panose="05000000000000000000" pitchFamily="2" charset="2"/>
              <a:buChar char="§"/>
            </a:pPr>
            <a:r>
              <a:rPr lang="cs-CZ" sz="3200" b="1" dirty="0">
                <a:solidFill>
                  <a:srgbClr val="7030A0"/>
                </a:solidFill>
                <a:ea typeface="Times New Roman" panose="02020603050405020304" pitchFamily="18" charset="0"/>
              </a:rPr>
              <a:t>Navrhovaná funkce: </a:t>
            </a:r>
            <a:r>
              <a:rPr lang="cs-CZ" sz="3200" b="1" dirty="0">
                <a:solidFill>
                  <a:schemeClr val="tx1"/>
                </a:solidFill>
                <a:ea typeface="Times New Roman" panose="02020603050405020304" pitchFamily="18" charset="0"/>
              </a:rPr>
              <a:t>Poptávka může být modelována pomocí nelineární funkce:</a:t>
            </a:r>
          </a:p>
        </p:txBody>
      </p:sp>
      <p:pic>
        <p:nvPicPr>
          <p:cNvPr id="5" name="Picture 4">
            <a:extLst>
              <a:ext uri="{FF2B5EF4-FFF2-40B4-BE49-F238E27FC236}">
                <a16:creationId xmlns:a16="http://schemas.microsoft.com/office/drawing/2014/main" id="{FC8E08AF-BCEE-5D82-3D51-7010DFDBDB58}"/>
              </a:ext>
            </a:extLst>
          </p:cNvPr>
          <p:cNvPicPr>
            <a:picLocks noChangeAspect="1"/>
          </p:cNvPicPr>
          <p:nvPr/>
        </p:nvPicPr>
        <p:blipFill>
          <a:blip r:embed="rId3"/>
          <a:stretch>
            <a:fillRect/>
          </a:stretch>
        </p:blipFill>
        <p:spPr>
          <a:xfrm>
            <a:off x="4104862" y="3561823"/>
            <a:ext cx="4969566" cy="2693504"/>
          </a:xfrm>
          <a:prstGeom prst="rect">
            <a:avLst/>
          </a:prstGeom>
        </p:spPr>
      </p:pic>
    </p:spTree>
    <p:extLst>
      <p:ext uri="{BB962C8B-B14F-4D97-AF65-F5344CB8AC3E}">
        <p14:creationId xmlns:p14="http://schemas.microsoft.com/office/powerpoint/2010/main" val="4071529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BF84-602C-D475-CA19-4339934A8C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FE11C1-91B3-A7B0-08F8-E2E2462DFE8D}"/>
              </a:ext>
            </a:extLst>
          </p:cNvPr>
          <p:cNvSpPr>
            <a:spLocks noGrp="1"/>
          </p:cNvSpPr>
          <p:nvPr>
            <p:ph type="title"/>
          </p:nvPr>
        </p:nvSpPr>
        <p:spPr>
          <a:xfrm>
            <a:off x="720000" y="335312"/>
            <a:ext cx="10752000" cy="1046227"/>
          </a:xfrm>
        </p:spPr>
        <p:txBody>
          <a:bodyPr/>
          <a:lstStyle/>
          <a:p>
            <a:r>
              <a:rPr lang="cs-CZ" sz="4400" dirty="0"/>
              <a:t>2. Vztah mezi cenou a poptávkou u luxusního zboží (efekt </a:t>
            </a:r>
            <a:r>
              <a:rPr lang="cs-CZ" sz="4400" dirty="0" err="1"/>
              <a:t>Veblenova</a:t>
            </a:r>
            <a:r>
              <a:rPr lang="cs-CZ" sz="4400" dirty="0"/>
              <a:t> zboží)</a:t>
            </a:r>
          </a:p>
        </p:txBody>
      </p:sp>
      <p:pic>
        <p:nvPicPr>
          <p:cNvPr id="6" name="Content Placeholder 5">
            <a:extLst>
              <a:ext uri="{FF2B5EF4-FFF2-40B4-BE49-F238E27FC236}">
                <a16:creationId xmlns:a16="http://schemas.microsoft.com/office/drawing/2014/main" id="{F4D3C26C-4086-0E6E-9B94-77D28E70BAAA}"/>
              </a:ext>
            </a:extLst>
          </p:cNvPr>
          <p:cNvPicPr>
            <a:picLocks noGrp="1" noChangeAspect="1"/>
          </p:cNvPicPr>
          <p:nvPr>
            <p:ph idx="1"/>
          </p:nvPr>
        </p:nvPicPr>
        <p:blipFill>
          <a:blip r:embed="rId3"/>
          <a:stretch>
            <a:fillRect/>
          </a:stretch>
        </p:blipFill>
        <p:spPr>
          <a:xfrm>
            <a:off x="227013" y="1638966"/>
            <a:ext cx="7088188" cy="2217417"/>
          </a:xfrm>
        </p:spPr>
      </p:pic>
      <p:sp>
        <p:nvSpPr>
          <p:cNvPr id="9" name="Zástupný obsah 2">
            <a:extLst>
              <a:ext uri="{FF2B5EF4-FFF2-40B4-BE49-F238E27FC236}">
                <a16:creationId xmlns:a16="http://schemas.microsoft.com/office/drawing/2014/main" id="{D857FCF6-A23F-CD22-B894-1102041C12B0}"/>
              </a:ext>
            </a:extLst>
          </p:cNvPr>
          <p:cNvSpPr txBox="1">
            <a:spLocks/>
          </p:cNvSpPr>
          <p:nvPr/>
        </p:nvSpPr>
        <p:spPr>
          <a:xfrm>
            <a:off x="7495146" y="1638966"/>
            <a:ext cx="4469842" cy="448353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800" kern="1200">
                <a:solidFill>
                  <a:srgbClr val="313131"/>
                </a:solidFill>
                <a:latin typeface="+mj-lt"/>
                <a:ea typeface="+mn-ea"/>
                <a:cs typeface="+mn-cs"/>
              </a:defRPr>
            </a:lvl1pPr>
            <a:lvl2pPr marL="685783"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2pPr>
            <a:lvl3pPr marL="1142971"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400" kern="1200">
                <a:solidFill>
                  <a:srgbClr val="313131"/>
                </a:solidFill>
                <a:latin typeface="+mj-lt"/>
                <a:ea typeface="+mn-ea"/>
                <a:cs typeface="+mn-cs"/>
              </a:defRPr>
            </a:lvl3pPr>
            <a:lvl4pPr marL="1600160"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4pPr>
            <a:lvl5pPr marL="2057349" indent="-228594" algn="l" defTabSz="914377" rtl="0" eaLnBrk="1" latinLnBrk="0" hangingPunct="1">
              <a:lnSpc>
                <a:spcPct val="100000"/>
              </a:lnSpc>
              <a:spcBef>
                <a:spcPts val="1000"/>
              </a:spcBef>
              <a:buClr>
                <a:srgbClr val="CF1F28"/>
              </a:buClr>
              <a:buSzPct val="75000"/>
              <a:buFont typeface="Arial" panose="020B0604020202020204" pitchFamily="34" charset="0"/>
              <a:buChar char="•"/>
              <a:defRPr sz="2000" kern="1200">
                <a:solidFill>
                  <a:srgbClr val="31313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cs-CZ" sz="3600" b="1" dirty="0">
                <a:solidFill>
                  <a:srgbClr val="7030A0"/>
                </a:solidFill>
                <a:ea typeface="Times New Roman" panose="02020603050405020304" pitchFamily="18" charset="0"/>
              </a:rPr>
              <a:t>Graf: </a:t>
            </a:r>
            <a:r>
              <a:rPr lang="cs-CZ" sz="3600" b="1" dirty="0">
                <a:solidFill>
                  <a:schemeClr val="tx1"/>
                </a:solidFill>
                <a:ea typeface="Times New Roman" panose="02020603050405020304" pitchFamily="18" charset="0"/>
              </a:rPr>
              <a:t>Křivka má tvar rostoucí paraboly, protože vyšší cena může zvýšit vnímanou hodnotu luxusního zboží, což vede k vyšší poptávce.</a:t>
            </a:r>
          </a:p>
          <a:p>
            <a:pPr algn="just">
              <a:buFont typeface="Wingdings" panose="05000000000000000000" pitchFamily="2" charset="2"/>
              <a:buChar char="§"/>
            </a:pPr>
            <a:endParaRPr lang="cs-CZ" sz="3600" b="1" dirty="0">
              <a:solidFill>
                <a:schemeClr val="tx1"/>
              </a:solidFill>
              <a:ea typeface="Times New Roman" panose="02020603050405020304" pitchFamily="18" charset="0"/>
            </a:endParaRPr>
          </a:p>
        </p:txBody>
      </p:sp>
      <p:sp>
        <p:nvSpPr>
          <p:cNvPr id="4" name="TextBox 3">
            <a:extLst>
              <a:ext uri="{FF2B5EF4-FFF2-40B4-BE49-F238E27FC236}">
                <a16:creationId xmlns:a16="http://schemas.microsoft.com/office/drawing/2014/main" id="{164A1B3B-7988-5D83-163D-1379DC58B05C}"/>
              </a:ext>
            </a:extLst>
          </p:cNvPr>
          <p:cNvSpPr txBox="1"/>
          <p:nvPr/>
        </p:nvSpPr>
        <p:spPr>
          <a:xfrm>
            <a:off x="227012" y="3968143"/>
            <a:ext cx="7268134"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3600" b="1" i="0" u="none" strike="noStrike" kern="1200" cap="none" spc="0" normalizeH="0" baseline="0" noProof="0" dirty="0">
                <a:ln>
                  <a:noFill/>
                </a:ln>
                <a:solidFill>
                  <a:srgbClr val="7030A0"/>
                </a:solidFill>
                <a:effectLst/>
                <a:uLnTx/>
                <a:uFillTx/>
                <a:latin typeface="Calibri" panose="020F0502020204030204"/>
                <a:ea typeface="Times New Roman" panose="02020603050405020304" pitchFamily="18" charset="0"/>
                <a:cs typeface="+mn-cs"/>
              </a:rPr>
              <a:t>Vysvětlení: </a:t>
            </a:r>
            <a:r>
              <a:rPr kumimoji="0" lang="cs-CZ"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V případě luxusního zboží může vyšší cena lákat více kupujících,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protože cena signalizuje prestiž.</a:t>
            </a:r>
          </a:p>
        </p:txBody>
      </p:sp>
    </p:spTree>
    <p:extLst>
      <p:ext uri="{BB962C8B-B14F-4D97-AF65-F5344CB8AC3E}">
        <p14:creationId xmlns:p14="http://schemas.microsoft.com/office/powerpoint/2010/main" val="242944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34</a:t>
            </a:fld>
            <a:endParaRPr lang="cs-CZ"/>
          </a:p>
        </p:txBody>
      </p:sp>
      <p:pic>
        <p:nvPicPr>
          <p:cNvPr id="10" name="Picture 9" descr="A graph of different colored lines&#10;&#10;Description automatically generated">
            <a:extLst>
              <a:ext uri="{FF2B5EF4-FFF2-40B4-BE49-F238E27FC236}">
                <a16:creationId xmlns:a16="http://schemas.microsoft.com/office/drawing/2014/main" id="{2B3474DE-35D2-FD7B-0CF8-100109361ED3}"/>
              </a:ext>
            </a:extLst>
          </p:cNvPr>
          <p:cNvPicPr>
            <a:picLocks noChangeAspect="1"/>
          </p:cNvPicPr>
          <p:nvPr/>
        </p:nvPicPr>
        <p:blipFill>
          <a:blip r:embed="rId3">
            <a:extLst>
              <a:ext uri="{28A0092B-C50C-407E-A947-70E740481C1C}">
                <a14:useLocalDpi xmlns:a14="http://schemas.microsoft.com/office/drawing/2010/main" val="0"/>
              </a:ext>
            </a:extLst>
          </a:blip>
          <a:srcRect b="35942"/>
          <a:stretch/>
        </p:blipFill>
        <p:spPr>
          <a:xfrm>
            <a:off x="1" y="0"/>
            <a:ext cx="12192000" cy="6788426"/>
          </a:xfrm>
          <a:prstGeom prst="rect">
            <a:avLst/>
          </a:prstGeom>
        </p:spPr>
      </p:pic>
    </p:spTree>
    <p:extLst>
      <p:ext uri="{BB962C8B-B14F-4D97-AF65-F5344CB8AC3E}">
        <p14:creationId xmlns:p14="http://schemas.microsoft.com/office/powerpoint/2010/main" val="16660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FFD1-3104-04B0-75DA-08A7E1F9C41C}"/>
              </a:ext>
            </a:extLst>
          </p:cNvPr>
          <p:cNvSpPr>
            <a:spLocks noGrp="1"/>
          </p:cNvSpPr>
          <p:nvPr>
            <p:ph type="title"/>
          </p:nvPr>
        </p:nvSpPr>
        <p:spPr/>
        <p:txBody>
          <a:bodyPr/>
          <a:lstStyle/>
          <a:p>
            <a:r>
              <a:rPr lang="en-GB" dirty="0"/>
              <a:t>Hranice </a:t>
            </a:r>
            <a:r>
              <a:rPr lang="en-GB" dirty="0" err="1"/>
              <a:t>produkčních</a:t>
            </a:r>
            <a:r>
              <a:rPr lang="en-GB" dirty="0"/>
              <a:t> </a:t>
            </a:r>
            <a:r>
              <a:rPr lang="en-GB" dirty="0" err="1"/>
              <a:t>možností</a:t>
            </a:r>
            <a:r>
              <a:rPr lang="en-GB" dirty="0"/>
              <a:t> (PPF)</a:t>
            </a:r>
          </a:p>
        </p:txBody>
      </p:sp>
      <p:sp>
        <p:nvSpPr>
          <p:cNvPr id="3" name="Content Placeholder 2">
            <a:extLst>
              <a:ext uri="{FF2B5EF4-FFF2-40B4-BE49-F238E27FC236}">
                <a16:creationId xmlns:a16="http://schemas.microsoft.com/office/drawing/2014/main" id="{C2D2DF44-09A5-F43F-6BA1-923623C69804}"/>
              </a:ext>
            </a:extLst>
          </p:cNvPr>
          <p:cNvSpPr>
            <a:spLocks noGrp="1"/>
          </p:cNvSpPr>
          <p:nvPr>
            <p:ph idx="1"/>
          </p:nvPr>
        </p:nvSpPr>
        <p:spPr>
          <a:xfrm>
            <a:off x="407505" y="1690692"/>
            <a:ext cx="11064496" cy="4411933"/>
          </a:xfrm>
        </p:spPr>
        <p:txBody>
          <a:bodyPr>
            <a:normAutofit fontScale="85000" lnSpcReduction="20000"/>
          </a:bodyPr>
          <a:lstStyle/>
          <a:p>
            <a:pPr algn="just"/>
            <a:r>
              <a:rPr lang="cs-CZ" b="1" noProof="0" dirty="0"/>
              <a:t>PPF:</a:t>
            </a:r>
          </a:p>
          <a:p>
            <a:pPr marL="357188" lvl="1" indent="-268288" algn="just">
              <a:buFont typeface="Wingdings" panose="05000000000000000000" pitchFamily="2" charset="2"/>
              <a:buChar char="Ø"/>
            </a:pPr>
            <a:r>
              <a:rPr lang="cs-CZ" sz="2800" b="1" noProof="0" dirty="0"/>
              <a:t>znázorňuje maximální kombinace množství dvou statků, které může společnost vyrobit při plném využití dostupných zdrojů a technologií;</a:t>
            </a:r>
          </a:p>
          <a:p>
            <a:pPr marL="357188" lvl="1" indent="-268288" algn="just">
              <a:buFont typeface="Wingdings" panose="05000000000000000000" pitchFamily="2" charset="2"/>
              <a:buChar char="Ø"/>
            </a:pPr>
            <a:r>
              <a:rPr lang="cs-CZ" sz="2800" b="1" noProof="0" dirty="0"/>
              <a:t>používána k ilustraci ekonomických konceptů, jako jsou efektivnost, alokace zdrojů, ekonomický růst (posun PPF směrem ven) nebo dopady technologických inovací.</a:t>
            </a:r>
          </a:p>
          <a:p>
            <a:pPr marL="357188" lvl="1" indent="-268288" algn="just">
              <a:buFont typeface="Wingdings" panose="05000000000000000000" pitchFamily="2" charset="2"/>
              <a:buChar char="Ø"/>
            </a:pPr>
            <a:endParaRPr lang="cs-CZ" sz="2800" b="1" dirty="0"/>
          </a:p>
          <a:p>
            <a:pPr marL="268288" lvl="1" indent="-268288" algn="just"/>
            <a:r>
              <a:rPr lang="cs-CZ" sz="2800" b="1" noProof="0" dirty="0"/>
              <a:t>Klíčové vlastnosti hranice produkčních možností:</a:t>
            </a:r>
          </a:p>
          <a:p>
            <a:pPr marL="660400" lvl="1" indent="-571500" algn="just">
              <a:buFont typeface="+mj-lt"/>
              <a:buAutoNum type="romanLcPeriod"/>
            </a:pPr>
            <a:r>
              <a:rPr lang="cs-CZ" sz="2800" b="1" noProof="0" dirty="0">
                <a:highlight>
                  <a:srgbClr val="FFFF00"/>
                </a:highlight>
              </a:rPr>
              <a:t>Efektivnost:</a:t>
            </a:r>
            <a:r>
              <a:rPr lang="cs-CZ" sz="2800" b="1" noProof="0" dirty="0"/>
              <a:t> Body ležící na hranici představují efektivní alokaci zdrojů, kdy není možné zvýšit produkci jednoho statku, aniž by došlo ke snížení produkce jiného.</a:t>
            </a:r>
          </a:p>
          <a:p>
            <a:pPr marL="660400" lvl="1" indent="-571500" algn="just">
              <a:buFont typeface="+mj-lt"/>
              <a:buAutoNum type="romanLcPeriod"/>
            </a:pPr>
            <a:r>
              <a:rPr lang="cs-CZ" sz="2800" b="1" noProof="0" dirty="0">
                <a:highlight>
                  <a:srgbClr val="FFFF00"/>
                </a:highlight>
              </a:rPr>
              <a:t>Neefektivnost: </a:t>
            </a:r>
            <a:r>
              <a:rPr lang="cs-CZ" sz="2800" b="1" noProof="0" dirty="0"/>
              <a:t>Body uvnitř hranice signalizují nevyužití zdrojů nebo neefektivní alokaci.</a:t>
            </a:r>
          </a:p>
          <a:p>
            <a:pPr marL="431800" lvl="1" indent="-342900" algn="just"/>
            <a:endParaRPr lang="cs-CZ" sz="2800" b="1" noProof="0" dirty="0"/>
          </a:p>
        </p:txBody>
      </p:sp>
    </p:spTree>
    <p:extLst>
      <p:ext uri="{BB962C8B-B14F-4D97-AF65-F5344CB8AC3E}">
        <p14:creationId xmlns:p14="http://schemas.microsoft.com/office/powerpoint/2010/main" val="1458270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A509-95FE-4D5E-43E9-D168049B4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8623B-4215-E269-8070-38C98B830ECE}"/>
              </a:ext>
            </a:extLst>
          </p:cNvPr>
          <p:cNvSpPr>
            <a:spLocks noGrp="1"/>
          </p:cNvSpPr>
          <p:nvPr>
            <p:ph type="title"/>
          </p:nvPr>
        </p:nvSpPr>
        <p:spPr/>
        <p:txBody>
          <a:bodyPr/>
          <a:lstStyle/>
          <a:p>
            <a:r>
              <a:rPr lang="en-GB" dirty="0"/>
              <a:t>Hranice </a:t>
            </a:r>
            <a:r>
              <a:rPr lang="en-GB" dirty="0" err="1"/>
              <a:t>produkčních</a:t>
            </a:r>
            <a:r>
              <a:rPr lang="en-GB" dirty="0"/>
              <a:t> </a:t>
            </a:r>
            <a:r>
              <a:rPr lang="en-GB" dirty="0" err="1"/>
              <a:t>možností</a:t>
            </a:r>
            <a:r>
              <a:rPr lang="en-GB" dirty="0"/>
              <a:t> (PPF)</a:t>
            </a:r>
          </a:p>
        </p:txBody>
      </p:sp>
      <p:sp>
        <p:nvSpPr>
          <p:cNvPr id="3" name="Content Placeholder 2">
            <a:extLst>
              <a:ext uri="{FF2B5EF4-FFF2-40B4-BE49-F238E27FC236}">
                <a16:creationId xmlns:a16="http://schemas.microsoft.com/office/drawing/2014/main" id="{B69B913C-1D7A-9FE6-92EA-C57ADADDA414}"/>
              </a:ext>
            </a:extLst>
          </p:cNvPr>
          <p:cNvSpPr>
            <a:spLocks noGrp="1"/>
          </p:cNvSpPr>
          <p:nvPr>
            <p:ph idx="1"/>
          </p:nvPr>
        </p:nvSpPr>
        <p:spPr>
          <a:xfrm>
            <a:off x="308113" y="1620078"/>
            <a:ext cx="11430000" cy="4286751"/>
          </a:xfrm>
        </p:spPr>
        <p:txBody>
          <a:bodyPr>
            <a:normAutofit lnSpcReduction="10000"/>
          </a:bodyPr>
          <a:lstStyle/>
          <a:p>
            <a:pPr marL="660400" lvl="1" indent="-571500" algn="just">
              <a:buFont typeface="+mj-lt"/>
              <a:buAutoNum type="romanLcPeriod"/>
            </a:pPr>
            <a:r>
              <a:rPr lang="cs-CZ" sz="2400" b="1" noProof="0" dirty="0">
                <a:highlight>
                  <a:srgbClr val="FFFF00"/>
                </a:highlight>
              </a:rPr>
              <a:t>Nedosažitelnost:</a:t>
            </a:r>
            <a:r>
              <a:rPr lang="cs-CZ" sz="2400" b="1" noProof="0" dirty="0"/>
              <a:t> Body ležící mimo hranici jsou při daných zdrojích a technologii nedosažitelné.</a:t>
            </a:r>
          </a:p>
          <a:p>
            <a:pPr marL="660400" lvl="1" indent="-571500" algn="just">
              <a:buFont typeface="+mj-lt"/>
              <a:buAutoNum type="romanLcPeriod"/>
            </a:pPr>
            <a:r>
              <a:rPr lang="cs-CZ" sz="2400" b="1" noProof="0" dirty="0">
                <a:highlight>
                  <a:srgbClr val="FFFF00"/>
                </a:highlight>
              </a:rPr>
              <a:t>Náklady obětované příležitosti: </a:t>
            </a:r>
            <a:r>
              <a:rPr lang="cs-CZ" sz="2400" b="1" noProof="0" dirty="0"/>
              <a:t>Sklon hranice ukazuje náklady obětované příležitosti, tedy kolik jednoho statku je třeba obětovat pro zvýšení produkce druhého.</a:t>
            </a:r>
          </a:p>
          <a:p>
            <a:pPr marL="431800" lvl="1" indent="-342900" algn="just"/>
            <a:endParaRPr lang="cs-CZ" b="1" dirty="0"/>
          </a:p>
          <a:p>
            <a:pPr marL="431800" lvl="1" indent="-342900" algn="just"/>
            <a:r>
              <a:rPr lang="cs-CZ" b="1" noProof="0" dirty="0"/>
              <a:t>Tvar PPF:</a:t>
            </a:r>
          </a:p>
          <a:p>
            <a:pPr marL="546100" lvl="1" indent="-457200" algn="just">
              <a:buFont typeface="+mj-lt"/>
              <a:buAutoNum type="arabicPeriod"/>
            </a:pPr>
            <a:r>
              <a:rPr lang="cs-CZ" b="1" noProof="0" dirty="0">
                <a:highlight>
                  <a:srgbClr val="FFFF00"/>
                </a:highlight>
              </a:rPr>
              <a:t>Konkávní tvar (běžný): </a:t>
            </a:r>
            <a:r>
              <a:rPr lang="cs-CZ" b="1" noProof="0" dirty="0"/>
              <a:t>Odráží rostoucí náklady obětované příležitosti, protože některé zdroje jsou specializované a nejsou stejně efektivní při výrobě obou statků.</a:t>
            </a:r>
          </a:p>
          <a:p>
            <a:pPr marL="546100" lvl="1" indent="-457200" algn="just">
              <a:buFont typeface="+mj-lt"/>
              <a:buAutoNum type="arabicPeriod"/>
            </a:pPr>
            <a:r>
              <a:rPr lang="cs-CZ" b="1" noProof="0" dirty="0">
                <a:highlight>
                  <a:srgbClr val="FFFF00"/>
                </a:highlight>
              </a:rPr>
              <a:t>Lineární tvar: </a:t>
            </a:r>
            <a:r>
              <a:rPr lang="cs-CZ" b="1" noProof="0" dirty="0"/>
              <a:t>Naznačuje konstantní náklady obětované příležitosti.</a:t>
            </a:r>
          </a:p>
          <a:p>
            <a:pPr marL="546100" lvl="1" indent="-457200" algn="just">
              <a:buFont typeface="+mj-lt"/>
              <a:buAutoNum type="arabicPeriod"/>
            </a:pPr>
            <a:r>
              <a:rPr lang="cs-CZ" b="1" noProof="0" dirty="0">
                <a:highlight>
                  <a:srgbClr val="FFFF00"/>
                </a:highlight>
              </a:rPr>
              <a:t>Konvexní tvar: </a:t>
            </a:r>
            <a:r>
              <a:rPr lang="cs-CZ" b="1" noProof="0" dirty="0"/>
              <a:t>Ojedinělý, signalizuje klesající náklady obětované příležitosti.</a:t>
            </a:r>
          </a:p>
        </p:txBody>
      </p:sp>
    </p:spTree>
    <p:extLst>
      <p:ext uri="{BB962C8B-B14F-4D97-AF65-F5344CB8AC3E}">
        <p14:creationId xmlns:p14="http://schemas.microsoft.com/office/powerpoint/2010/main" val="236595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E5DFFED-8ADC-4844-88F7-6CFF3DB3C7F0}"/>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37</a:t>
            </a:fld>
            <a:endParaRPr lang="cs-CZ"/>
          </a:p>
        </p:txBody>
      </p:sp>
      <p:sp>
        <p:nvSpPr>
          <p:cNvPr id="8" name="Nadpis 1">
            <a:extLst>
              <a:ext uri="{FF2B5EF4-FFF2-40B4-BE49-F238E27FC236}">
                <a16:creationId xmlns:a16="http://schemas.microsoft.com/office/drawing/2014/main" id="{C0EE02D7-E321-4929-AFE4-5556D30E0986}"/>
              </a:ext>
            </a:extLst>
          </p:cNvPr>
          <p:cNvSpPr txBox="1">
            <a:spLocks/>
          </p:cNvSpPr>
          <p:nvPr/>
        </p:nvSpPr>
        <p:spPr>
          <a:xfrm>
            <a:off x="1348449" y="267967"/>
            <a:ext cx="10616539"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dirty="0">
                <a:solidFill>
                  <a:srgbClr val="FF0000"/>
                </a:solidFill>
              </a:rPr>
              <a:t>Příklad 6</a:t>
            </a:r>
            <a:endParaRPr lang="en-US" sz="3200" dirty="0">
              <a:solidFill>
                <a:srgbClr val="FF0000"/>
              </a:solidFill>
            </a:endParaRPr>
          </a:p>
        </p:txBody>
      </p:sp>
      <p:pic>
        <p:nvPicPr>
          <p:cNvPr id="7" name="Picture 6">
            <a:extLst>
              <a:ext uri="{FF2B5EF4-FFF2-40B4-BE49-F238E27FC236}">
                <a16:creationId xmlns:a16="http://schemas.microsoft.com/office/drawing/2014/main" id="{EB4D885E-7A18-C302-828A-109362344E8C}"/>
              </a:ext>
            </a:extLst>
          </p:cNvPr>
          <p:cNvPicPr>
            <a:picLocks noChangeAspect="1"/>
          </p:cNvPicPr>
          <p:nvPr/>
        </p:nvPicPr>
        <p:blipFill>
          <a:blip r:embed="rId3"/>
          <a:stretch>
            <a:fillRect/>
          </a:stretch>
        </p:blipFill>
        <p:spPr>
          <a:xfrm>
            <a:off x="238539" y="1321904"/>
            <a:ext cx="11320670" cy="4899992"/>
          </a:xfrm>
          <a:prstGeom prst="rect">
            <a:avLst/>
          </a:prstGeom>
        </p:spPr>
      </p:pic>
    </p:spTree>
    <p:extLst>
      <p:ext uri="{BB962C8B-B14F-4D97-AF65-F5344CB8AC3E}">
        <p14:creationId xmlns:p14="http://schemas.microsoft.com/office/powerpoint/2010/main" val="385749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A2C70F-F2BA-6AD0-33F6-8C73649F5814}"/>
              </a:ext>
            </a:extLst>
          </p:cNvPr>
          <p:cNvPicPr>
            <a:picLocks noChangeAspect="1"/>
          </p:cNvPicPr>
          <p:nvPr/>
        </p:nvPicPr>
        <p:blipFill>
          <a:blip r:embed="rId2"/>
          <a:stretch>
            <a:fillRect/>
          </a:stretch>
        </p:blipFill>
        <p:spPr>
          <a:xfrm>
            <a:off x="228600" y="1192695"/>
            <a:ext cx="11559208" cy="4949687"/>
          </a:xfrm>
          <a:prstGeom prst="rect">
            <a:avLst/>
          </a:prstGeom>
        </p:spPr>
      </p:pic>
      <p:sp>
        <p:nvSpPr>
          <p:cNvPr id="7" name="TextBox 6">
            <a:extLst>
              <a:ext uri="{FF2B5EF4-FFF2-40B4-BE49-F238E27FC236}">
                <a16:creationId xmlns:a16="http://schemas.microsoft.com/office/drawing/2014/main" id="{FCDE5AD8-4DE3-9110-46BB-AAE2DCE0DD89}"/>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6</a:t>
            </a:r>
            <a:endParaRPr lang="en-US" sz="3200" b="1" dirty="0">
              <a:solidFill>
                <a:srgbClr val="FF0000"/>
              </a:solidFill>
            </a:endParaRPr>
          </a:p>
        </p:txBody>
      </p:sp>
    </p:spTree>
    <p:extLst>
      <p:ext uri="{BB962C8B-B14F-4D97-AF65-F5344CB8AC3E}">
        <p14:creationId xmlns:p14="http://schemas.microsoft.com/office/powerpoint/2010/main" val="2144617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28B9-3039-7A84-A64C-A87A4E4668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E536757-FF9C-ABA1-A2F4-D7C17F22DD57}"/>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7</a:t>
            </a:r>
            <a:endParaRPr lang="en-US" sz="3200" b="1" dirty="0">
              <a:solidFill>
                <a:srgbClr val="FF0000"/>
              </a:solidFill>
            </a:endParaRPr>
          </a:p>
        </p:txBody>
      </p:sp>
      <p:pic>
        <p:nvPicPr>
          <p:cNvPr id="3" name="Picture 2">
            <a:extLst>
              <a:ext uri="{FF2B5EF4-FFF2-40B4-BE49-F238E27FC236}">
                <a16:creationId xmlns:a16="http://schemas.microsoft.com/office/drawing/2014/main" id="{C3C80819-9F12-B157-F3FB-3F56C8BB9853}"/>
              </a:ext>
            </a:extLst>
          </p:cNvPr>
          <p:cNvPicPr>
            <a:picLocks noChangeAspect="1"/>
          </p:cNvPicPr>
          <p:nvPr/>
        </p:nvPicPr>
        <p:blipFill>
          <a:blip r:embed="rId2"/>
          <a:stretch>
            <a:fillRect/>
          </a:stretch>
        </p:blipFill>
        <p:spPr>
          <a:xfrm>
            <a:off x="139148" y="1171911"/>
            <a:ext cx="11628781" cy="4036194"/>
          </a:xfrm>
          <a:prstGeom prst="rect">
            <a:avLst/>
          </a:prstGeom>
        </p:spPr>
      </p:pic>
    </p:spTree>
    <p:extLst>
      <p:ext uri="{BB962C8B-B14F-4D97-AF65-F5344CB8AC3E}">
        <p14:creationId xmlns:p14="http://schemas.microsoft.com/office/powerpoint/2010/main" val="248200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26E2-F139-76D5-1C5A-6E3BFC39227D}"/>
            </a:ext>
          </a:extLst>
        </p:cNvPr>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36C6FC9F-DF0F-0109-8123-A9D34F9613FC}"/>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4</a:t>
            </a:fld>
            <a:endParaRPr lang="cs-CZ"/>
          </a:p>
        </p:txBody>
      </p:sp>
      <p:sp>
        <p:nvSpPr>
          <p:cNvPr id="5" name="Nadpis 1">
            <a:extLst>
              <a:ext uri="{FF2B5EF4-FFF2-40B4-BE49-F238E27FC236}">
                <a16:creationId xmlns:a16="http://schemas.microsoft.com/office/drawing/2014/main" id="{1895F5DC-CB3B-D9CE-B5F5-9F6B70BE8B32}"/>
              </a:ext>
            </a:extLst>
          </p:cNvPr>
          <p:cNvSpPr txBox="1">
            <a:spLocks/>
          </p:cNvSpPr>
          <p:nvPr/>
        </p:nvSpPr>
        <p:spPr>
          <a:xfrm>
            <a:off x="983974" y="436841"/>
            <a:ext cx="9355116" cy="5471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en-US" sz="3200" dirty="0" err="1">
                <a:solidFill>
                  <a:srgbClr val="FF0000"/>
                </a:solidFill>
              </a:rPr>
              <a:t>Matematické</a:t>
            </a:r>
            <a:r>
              <a:rPr lang="en-US" sz="3200" dirty="0">
                <a:solidFill>
                  <a:srgbClr val="FF0000"/>
                </a:solidFill>
              </a:rPr>
              <a:t> </a:t>
            </a:r>
            <a:r>
              <a:rPr lang="en-US" sz="3200" dirty="0" err="1">
                <a:solidFill>
                  <a:srgbClr val="FF0000"/>
                </a:solidFill>
              </a:rPr>
              <a:t>nástroje</a:t>
            </a:r>
            <a:r>
              <a:rPr lang="en-US" sz="3200" dirty="0">
                <a:solidFill>
                  <a:srgbClr val="FF0000"/>
                </a:solidFill>
              </a:rPr>
              <a:t> v </a:t>
            </a:r>
            <a:r>
              <a:rPr lang="en-US" sz="3200" dirty="0" err="1">
                <a:solidFill>
                  <a:srgbClr val="FF0000"/>
                </a:solidFill>
              </a:rPr>
              <a:t>ekonomii</a:t>
            </a:r>
            <a:r>
              <a:rPr lang="cs-CZ" sz="3200" dirty="0">
                <a:solidFill>
                  <a:srgbClr val="FF0000"/>
                </a:solidFill>
              </a:rPr>
              <a:t>: Funkce  </a:t>
            </a:r>
            <a:endParaRPr lang="en-US" sz="3200" dirty="0">
              <a:solidFill>
                <a:srgbClr val="FF0000"/>
              </a:solidFill>
            </a:endParaRPr>
          </a:p>
        </p:txBody>
      </p:sp>
      <p:pic>
        <p:nvPicPr>
          <p:cNvPr id="10" name="Picture 9">
            <a:extLst>
              <a:ext uri="{FF2B5EF4-FFF2-40B4-BE49-F238E27FC236}">
                <a16:creationId xmlns:a16="http://schemas.microsoft.com/office/drawing/2014/main" id="{226C7B60-5F73-C392-CC56-1540B8082575}"/>
              </a:ext>
            </a:extLst>
          </p:cNvPr>
          <p:cNvPicPr>
            <a:picLocks noChangeAspect="1"/>
          </p:cNvPicPr>
          <p:nvPr/>
        </p:nvPicPr>
        <p:blipFill>
          <a:blip r:embed="rId3"/>
          <a:stretch>
            <a:fillRect/>
          </a:stretch>
        </p:blipFill>
        <p:spPr>
          <a:xfrm>
            <a:off x="854765" y="1162878"/>
            <a:ext cx="9968948" cy="5039140"/>
          </a:xfrm>
          <a:prstGeom prst="rect">
            <a:avLst/>
          </a:prstGeom>
        </p:spPr>
      </p:pic>
    </p:spTree>
    <p:extLst>
      <p:ext uri="{BB962C8B-B14F-4D97-AF65-F5344CB8AC3E}">
        <p14:creationId xmlns:p14="http://schemas.microsoft.com/office/powerpoint/2010/main" val="514951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AE994-D089-9FF7-C194-C4AD7B18BF2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F2BEA0-2754-90F4-9BD4-E82C9ABECA8B}"/>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7</a:t>
            </a:r>
            <a:endParaRPr lang="en-US" sz="3200" b="1" dirty="0">
              <a:solidFill>
                <a:srgbClr val="FF0000"/>
              </a:solidFill>
            </a:endParaRPr>
          </a:p>
        </p:txBody>
      </p:sp>
      <p:pic>
        <p:nvPicPr>
          <p:cNvPr id="4" name="Picture 3">
            <a:extLst>
              <a:ext uri="{FF2B5EF4-FFF2-40B4-BE49-F238E27FC236}">
                <a16:creationId xmlns:a16="http://schemas.microsoft.com/office/drawing/2014/main" id="{8BF718E7-E2EF-A4C8-0449-F63829B6F4B3}"/>
              </a:ext>
            </a:extLst>
          </p:cNvPr>
          <p:cNvPicPr>
            <a:picLocks noChangeAspect="1"/>
          </p:cNvPicPr>
          <p:nvPr/>
        </p:nvPicPr>
        <p:blipFill>
          <a:blip r:embed="rId2"/>
          <a:stretch>
            <a:fillRect/>
          </a:stretch>
        </p:blipFill>
        <p:spPr>
          <a:xfrm>
            <a:off x="1786558" y="1351722"/>
            <a:ext cx="5608154" cy="4621696"/>
          </a:xfrm>
          <a:prstGeom prst="rect">
            <a:avLst/>
          </a:prstGeom>
        </p:spPr>
      </p:pic>
    </p:spTree>
    <p:extLst>
      <p:ext uri="{BB962C8B-B14F-4D97-AF65-F5344CB8AC3E}">
        <p14:creationId xmlns:p14="http://schemas.microsoft.com/office/powerpoint/2010/main" val="3372982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3997-1DD7-3DE5-B8BE-D9D10467444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EAB4C25-38E5-9717-9782-87EEB5E26CB4}"/>
              </a:ext>
            </a:extLst>
          </p:cNvPr>
          <p:cNvSpPr txBox="1"/>
          <p:nvPr/>
        </p:nvSpPr>
        <p:spPr>
          <a:xfrm>
            <a:off x="2959376" y="346286"/>
            <a:ext cx="6097656" cy="584775"/>
          </a:xfrm>
          <a:prstGeom prst="rect">
            <a:avLst/>
          </a:prstGeom>
          <a:noFill/>
        </p:spPr>
        <p:txBody>
          <a:bodyPr wrap="square">
            <a:spAutoFit/>
          </a:bodyPr>
          <a:lstStyle/>
          <a:p>
            <a:pPr algn="ctr"/>
            <a:r>
              <a:rPr lang="cs-CZ" sz="3200" b="1" dirty="0">
                <a:solidFill>
                  <a:srgbClr val="FF0000"/>
                </a:solidFill>
              </a:rPr>
              <a:t>Příklad 8</a:t>
            </a:r>
            <a:endParaRPr lang="en-US" sz="3200" b="1" dirty="0">
              <a:solidFill>
                <a:srgbClr val="FF0000"/>
              </a:solidFill>
            </a:endParaRPr>
          </a:p>
        </p:txBody>
      </p:sp>
      <p:pic>
        <p:nvPicPr>
          <p:cNvPr id="3" name="Picture 2">
            <a:extLst>
              <a:ext uri="{FF2B5EF4-FFF2-40B4-BE49-F238E27FC236}">
                <a16:creationId xmlns:a16="http://schemas.microsoft.com/office/drawing/2014/main" id="{DBF3EC3D-6FEC-FD26-8B6C-D1BB093E883A}"/>
              </a:ext>
            </a:extLst>
          </p:cNvPr>
          <p:cNvPicPr>
            <a:picLocks noChangeAspect="1"/>
          </p:cNvPicPr>
          <p:nvPr/>
        </p:nvPicPr>
        <p:blipFill>
          <a:blip r:embed="rId2"/>
          <a:stretch>
            <a:fillRect/>
          </a:stretch>
        </p:blipFill>
        <p:spPr>
          <a:xfrm>
            <a:off x="159025" y="931061"/>
            <a:ext cx="11459817" cy="2027583"/>
          </a:xfrm>
          <a:prstGeom prst="rect">
            <a:avLst/>
          </a:prstGeom>
        </p:spPr>
      </p:pic>
      <p:sp>
        <p:nvSpPr>
          <p:cNvPr id="4" name="TextBox 3">
            <a:extLst>
              <a:ext uri="{FF2B5EF4-FFF2-40B4-BE49-F238E27FC236}">
                <a16:creationId xmlns:a16="http://schemas.microsoft.com/office/drawing/2014/main" id="{94A8C986-6F83-0A0F-CC0A-01BD8F4EB68D}"/>
              </a:ext>
            </a:extLst>
          </p:cNvPr>
          <p:cNvSpPr txBox="1"/>
          <p:nvPr/>
        </p:nvSpPr>
        <p:spPr>
          <a:xfrm>
            <a:off x="2959376" y="2958644"/>
            <a:ext cx="6097656" cy="584775"/>
          </a:xfrm>
          <a:prstGeom prst="rect">
            <a:avLst/>
          </a:prstGeom>
          <a:noFill/>
        </p:spPr>
        <p:txBody>
          <a:bodyPr wrap="square">
            <a:spAutoFit/>
          </a:bodyPr>
          <a:lstStyle/>
          <a:p>
            <a:pPr algn="ctr"/>
            <a:r>
              <a:rPr lang="cs-CZ" sz="3200" b="1" dirty="0">
                <a:solidFill>
                  <a:srgbClr val="FF0000"/>
                </a:solidFill>
              </a:rPr>
              <a:t>Příklad 9</a:t>
            </a:r>
            <a:endParaRPr lang="en-US" sz="3200" b="1" dirty="0">
              <a:solidFill>
                <a:srgbClr val="FF0000"/>
              </a:solidFill>
            </a:endParaRPr>
          </a:p>
        </p:txBody>
      </p:sp>
      <p:pic>
        <p:nvPicPr>
          <p:cNvPr id="8" name="Picture 7">
            <a:extLst>
              <a:ext uri="{FF2B5EF4-FFF2-40B4-BE49-F238E27FC236}">
                <a16:creationId xmlns:a16="http://schemas.microsoft.com/office/drawing/2014/main" id="{638E9315-BD18-574B-A92E-2403FB96D95B}"/>
              </a:ext>
            </a:extLst>
          </p:cNvPr>
          <p:cNvPicPr>
            <a:picLocks noChangeAspect="1"/>
          </p:cNvPicPr>
          <p:nvPr/>
        </p:nvPicPr>
        <p:blipFill>
          <a:blip r:embed="rId3"/>
          <a:stretch>
            <a:fillRect/>
          </a:stretch>
        </p:blipFill>
        <p:spPr>
          <a:xfrm>
            <a:off x="315640" y="3768564"/>
            <a:ext cx="4206897" cy="453982"/>
          </a:xfrm>
          <a:prstGeom prst="rect">
            <a:avLst/>
          </a:prstGeom>
        </p:spPr>
      </p:pic>
      <p:pic>
        <p:nvPicPr>
          <p:cNvPr id="10" name="Picture 9">
            <a:extLst>
              <a:ext uri="{FF2B5EF4-FFF2-40B4-BE49-F238E27FC236}">
                <a16:creationId xmlns:a16="http://schemas.microsoft.com/office/drawing/2014/main" id="{6EC7CF66-C348-2B17-9B1B-B5D9AF1E2024}"/>
              </a:ext>
            </a:extLst>
          </p:cNvPr>
          <p:cNvPicPr>
            <a:picLocks noChangeAspect="1"/>
          </p:cNvPicPr>
          <p:nvPr/>
        </p:nvPicPr>
        <p:blipFill>
          <a:blip r:embed="rId4"/>
          <a:stretch>
            <a:fillRect/>
          </a:stretch>
        </p:blipFill>
        <p:spPr>
          <a:xfrm>
            <a:off x="4830417" y="3768564"/>
            <a:ext cx="3896140" cy="2413575"/>
          </a:xfrm>
          <a:prstGeom prst="rect">
            <a:avLst/>
          </a:prstGeom>
        </p:spPr>
      </p:pic>
    </p:spTree>
    <p:extLst>
      <p:ext uri="{BB962C8B-B14F-4D97-AF65-F5344CB8AC3E}">
        <p14:creationId xmlns:p14="http://schemas.microsoft.com/office/powerpoint/2010/main" val="351518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8522-6C40-7DD6-C651-FBB3B039EA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59958-859A-7004-64B4-3F71CD5BF885}"/>
              </a:ext>
            </a:extLst>
          </p:cNvPr>
          <p:cNvSpPr>
            <a:spLocks noGrp="1"/>
          </p:cNvSpPr>
          <p:nvPr>
            <p:ph idx="1"/>
          </p:nvPr>
        </p:nvSpPr>
        <p:spPr>
          <a:xfrm>
            <a:off x="341244" y="1480930"/>
            <a:ext cx="11509512" cy="4651513"/>
          </a:xfrm>
        </p:spPr>
        <p:txBody>
          <a:bodyPr>
            <a:normAutofit fontScale="70000" lnSpcReduction="20000"/>
          </a:bodyPr>
          <a:lstStyle/>
          <a:p>
            <a:pPr algn="just"/>
            <a:r>
              <a:rPr lang="cs-CZ" b="1" noProof="0" dirty="0"/>
              <a:t>Graf určité funkce: grafické znázornění chování určité funkce; ilustrace, která ukazuje vzájemný vztah mezi 2 nebo více veličinami (proměnnými).</a:t>
            </a:r>
          </a:p>
          <a:p>
            <a:pPr algn="just"/>
            <a:r>
              <a:rPr lang="cs-CZ" b="1" dirty="0">
                <a:highlight>
                  <a:srgbClr val="FFFF00"/>
                </a:highlight>
              </a:rPr>
              <a:t>Proměnná = předmět zájmu/zkoumání, může být definována a měřena</a:t>
            </a:r>
            <a:r>
              <a:rPr lang="cs-CZ" b="1" dirty="0"/>
              <a:t> (cena výrobku, množství produktu, odpracované hodiny, rozloha půdy, teplota , tlak, hmotnost…)</a:t>
            </a:r>
          </a:p>
          <a:p>
            <a:pPr algn="just"/>
            <a:r>
              <a:rPr lang="cs-CZ" b="1" dirty="0"/>
              <a:t>Vztah mezi proměnnými: přímá nebo nepřímá úměra/závislost, nezávislé veličiny</a:t>
            </a:r>
          </a:p>
          <a:p>
            <a:pPr algn="just"/>
            <a:r>
              <a:rPr lang="cs-CZ" b="1" noProof="0" dirty="0"/>
              <a:t>Výhoda grafu: přehledný, názorný, srozumitelný.</a:t>
            </a:r>
          </a:p>
          <a:p>
            <a:pPr algn="just"/>
            <a:endParaRPr lang="cs-CZ" b="1" noProof="0" dirty="0"/>
          </a:p>
          <a:p>
            <a:pPr algn="just">
              <a:buFont typeface="Wingdings" panose="05000000000000000000" pitchFamily="2" charset="2"/>
              <a:buChar char="v"/>
            </a:pPr>
            <a:r>
              <a:rPr lang="cs-CZ" b="1" noProof="0" dirty="0"/>
              <a:t>Náležitosti grafu: osy, počátek, popisky os a křivek</a:t>
            </a:r>
          </a:p>
          <a:p>
            <a:pPr algn="just">
              <a:buFont typeface="Wingdings" panose="05000000000000000000" pitchFamily="2" charset="2"/>
              <a:buChar char="Ø"/>
            </a:pPr>
            <a:r>
              <a:rPr lang="cs-CZ" b="1" noProof="0" dirty="0"/>
              <a:t>Osy grafu svislá, vodorovná, měřítko, popisek osy, jednotky</a:t>
            </a:r>
          </a:p>
          <a:p>
            <a:pPr algn="just"/>
            <a:endParaRPr lang="cs-CZ" b="1" noProof="0" dirty="0"/>
          </a:p>
          <a:p>
            <a:pPr algn="just">
              <a:buFont typeface="Wingdings" panose="05000000000000000000" pitchFamily="2" charset="2"/>
              <a:buChar char="v"/>
            </a:pPr>
            <a:r>
              <a:rPr lang="cs-CZ" b="1" noProof="0" dirty="0"/>
              <a:t>Typy grafů: bodový graf, časová řada, sloupcový graf, spojnicový graf, koláčový graf….</a:t>
            </a:r>
          </a:p>
          <a:p>
            <a:pPr algn="just">
              <a:buFont typeface="Wingdings" panose="05000000000000000000" pitchFamily="2" charset="2"/>
              <a:buChar char="v"/>
            </a:pPr>
            <a:endParaRPr lang="cs-CZ" b="1" noProof="0" dirty="0"/>
          </a:p>
          <a:p>
            <a:pPr algn="just">
              <a:buFont typeface="Wingdings" panose="05000000000000000000" pitchFamily="2" charset="2"/>
              <a:buChar char="v"/>
            </a:pPr>
            <a:r>
              <a:rPr lang="cs-CZ" b="1" noProof="0" dirty="0">
                <a:highlight>
                  <a:srgbClr val="FFFF00"/>
                </a:highlight>
              </a:rPr>
              <a:t>Přímka vs. křivka konvexní, konkávní.</a:t>
            </a:r>
          </a:p>
          <a:p>
            <a:pPr marL="447675" indent="-358775" algn="just">
              <a:buFont typeface="Wingdings" panose="05000000000000000000" pitchFamily="2" charset="2"/>
              <a:buChar char="Ø"/>
            </a:pPr>
            <a:endParaRPr lang="cs-CZ" b="1" noProof="0" dirty="0"/>
          </a:p>
        </p:txBody>
      </p:sp>
      <p:sp>
        <p:nvSpPr>
          <p:cNvPr id="6" name="Zástupný symbol pro číslo snímku 5">
            <a:extLst>
              <a:ext uri="{FF2B5EF4-FFF2-40B4-BE49-F238E27FC236}">
                <a16:creationId xmlns:a16="http://schemas.microsoft.com/office/drawing/2014/main" id="{F7F15AEA-1E77-4E8A-2633-BA359A1C04AF}"/>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5</a:t>
            </a:fld>
            <a:endParaRPr lang="cs-CZ"/>
          </a:p>
        </p:txBody>
      </p:sp>
      <p:sp>
        <p:nvSpPr>
          <p:cNvPr id="5" name="Nadpis 1">
            <a:extLst>
              <a:ext uri="{FF2B5EF4-FFF2-40B4-BE49-F238E27FC236}">
                <a16:creationId xmlns:a16="http://schemas.microsoft.com/office/drawing/2014/main" id="{70C3DF2F-EAAC-A26B-F917-2D25CC2521AF}"/>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noProof="0" dirty="0">
                <a:solidFill>
                  <a:srgbClr val="FF0000"/>
                </a:solidFill>
              </a:rPr>
              <a:t>Matematické nástroje v ekonomii: Grafy  </a:t>
            </a:r>
          </a:p>
        </p:txBody>
      </p:sp>
    </p:spTree>
    <p:extLst>
      <p:ext uri="{BB962C8B-B14F-4D97-AF65-F5344CB8AC3E}">
        <p14:creationId xmlns:p14="http://schemas.microsoft.com/office/powerpoint/2010/main" val="325126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8F73-E8C4-28E3-DD24-D1D538EA01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DA413-7A23-E6B1-0341-462B5E093275}"/>
              </a:ext>
            </a:extLst>
          </p:cNvPr>
          <p:cNvSpPr>
            <a:spLocks noGrp="1"/>
          </p:cNvSpPr>
          <p:nvPr>
            <p:ph idx="1"/>
          </p:nvPr>
        </p:nvSpPr>
        <p:spPr>
          <a:xfrm>
            <a:off x="341244" y="1480930"/>
            <a:ext cx="11509512" cy="4651513"/>
          </a:xfrm>
        </p:spPr>
        <p:txBody>
          <a:bodyPr>
            <a:normAutofit lnSpcReduction="10000"/>
          </a:bodyPr>
          <a:lstStyle/>
          <a:p>
            <a:pPr algn="just">
              <a:buFont typeface="Wingdings" panose="05000000000000000000" pitchFamily="2" charset="2"/>
              <a:buChar char="§"/>
            </a:pPr>
            <a:r>
              <a:rPr lang="cs-CZ" b="1" noProof="0" dirty="0"/>
              <a:t>Graf = důležitý nástroj moderní ekonomie: rychlá vizuální prezentaci údajů nebo vztahu mezi dvěma proměnnými. </a:t>
            </a:r>
          </a:p>
          <a:p>
            <a:pPr algn="just">
              <a:buFont typeface="Wingdings" panose="05000000000000000000" pitchFamily="2" charset="2"/>
              <a:buChar char="v"/>
            </a:pPr>
            <a:endParaRPr lang="cs-CZ" b="1" noProof="0" dirty="0"/>
          </a:p>
          <a:p>
            <a:pPr marL="514350" indent="-514350" algn="just">
              <a:buFont typeface="+mj-lt"/>
              <a:buAutoNum type="arabicPeriod"/>
            </a:pPr>
            <a:r>
              <a:rPr lang="cs-CZ" b="1" noProof="0" dirty="0">
                <a:highlight>
                  <a:srgbClr val="FFFF00"/>
                </a:highlight>
              </a:rPr>
              <a:t>V matematice: </a:t>
            </a:r>
            <a:r>
              <a:rPr lang="cs-CZ" b="1" noProof="0" dirty="0"/>
              <a:t>nezávisle proměnná obvykle znázorněna na horizontální ose, závisle proměnné se obvykle vynáší na vertikální osu. Graf poté indikuje vztah mezi nezávisle a závisle proměnnou. </a:t>
            </a:r>
          </a:p>
          <a:p>
            <a:pPr marL="514350" indent="-514350" algn="just">
              <a:buFont typeface="+mj-lt"/>
              <a:buAutoNum type="arabicPeriod"/>
            </a:pPr>
            <a:r>
              <a:rPr lang="cs-CZ" b="1" noProof="0" dirty="0">
                <a:highlight>
                  <a:srgbClr val="FFFF00"/>
                </a:highlight>
              </a:rPr>
              <a:t>V ekonomii: </a:t>
            </a:r>
            <a:r>
              <a:rPr lang="cs-CZ" b="1" noProof="0" dirty="0"/>
              <a:t>běžné grafické znázornění funkce s nezávisle proměnnou na vertikální ose a závisle proměnnou na horizontální ose:</a:t>
            </a:r>
          </a:p>
          <a:p>
            <a:pPr algn="just">
              <a:buFont typeface="Wingdings" panose="05000000000000000000" pitchFamily="2" charset="2"/>
              <a:buChar char="Ø"/>
            </a:pPr>
            <a:r>
              <a:rPr lang="cs-CZ" b="1" noProof="0" dirty="0"/>
              <a:t>Například </a:t>
            </a:r>
            <a:r>
              <a:rPr lang="cs-CZ" b="1" noProof="0" dirty="0">
                <a:solidFill>
                  <a:srgbClr val="FF0000"/>
                </a:solidFill>
              </a:rPr>
              <a:t>FUNKCE POPTÁVKY: </a:t>
            </a:r>
            <a:r>
              <a:rPr lang="cs-CZ" b="1" noProof="0" dirty="0"/>
              <a:t>vyjádřena s cenou na vertikální ose a s poptávaným množstvím na ose horizontální.</a:t>
            </a:r>
          </a:p>
        </p:txBody>
      </p:sp>
      <p:sp>
        <p:nvSpPr>
          <p:cNvPr id="6" name="Zástupný symbol pro číslo snímku 5">
            <a:extLst>
              <a:ext uri="{FF2B5EF4-FFF2-40B4-BE49-F238E27FC236}">
                <a16:creationId xmlns:a16="http://schemas.microsoft.com/office/drawing/2014/main" id="{B284F69F-E8D2-DE8B-FCFA-1F753B7547A8}"/>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6</a:t>
            </a:fld>
            <a:endParaRPr lang="cs-CZ"/>
          </a:p>
        </p:txBody>
      </p:sp>
      <p:sp>
        <p:nvSpPr>
          <p:cNvPr id="5" name="Nadpis 1">
            <a:extLst>
              <a:ext uri="{FF2B5EF4-FFF2-40B4-BE49-F238E27FC236}">
                <a16:creationId xmlns:a16="http://schemas.microsoft.com/office/drawing/2014/main" id="{E042686C-67D4-3713-069C-43291D0E1344}"/>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noProof="0" dirty="0">
                <a:solidFill>
                  <a:srgbClr val="FF0000"/>
                </a:solidFill>
              </a:rPr>
              <a:t>Matematické nástroje v ekonomii: Grafy  </a:t>
            </a:r>
          </a:p>
        </p:txBody>
      </p:sp>
    </p:spTree>
    <p:extLst>
      <p:ext uri="{BB962C8B-B14F-4D97-AF65-F5344CB8AC3E}">
        <p14:creationId xmlns:p14="http://schemas.microsoft.com/office/powerpoint/2010/main" val="36026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FD22-9288-E048-4DB0-A2D36BAE4A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C461B-C48B-29E4-0A00-F449389E2B63}"/>
              </a:ext>
            </a:extLst>
          </p:cNvPr>
          <p:cNvSpPr>
            <a:spLocks noGrp="1"/>
          </p:cNvSpPr>
          <p:nvPr>
            <p:ph idx="1"/>
          </p:nvPr>
        </p:nvSpPr>
        <p:spPr>
          <a:xfrm>
            <a:off x="129209" y="1272210"/>
            <a:ext cx="11721547" cy="4860234"/>
          </a:xfrm>
        </p:spPr>
        <p:txBody>
          <a:bodyPr>
            <a:normAutofit/>
          </a:bodyPr>
          <a:lstStyle/>
          <a:p>
            <a:pPr algn="just"/>
            <a:r>
              <a:rPr lang="cs-CZ" b="1" noProof="0" dirty="0"/>
              <a:t>Grafické znázornění chování určité funkce: umožňuje rychlou vizuální prezentaci údajů nebo vztahu mezi dvěma proměnnými. Obr. 1 – dva grafy funkcí. </a:t>
            </a:r>
          </a:p>
          <a:p>
            <a:pPr algn="just"/>
            <a:endParaRPr lang="cs-CZ" b="1" noProof="0" dirty="0"/>
          </a:p>
        </p:txBody>
      </p:sp>
      <p:sp>
        <p:nvSpPr>
          <p:cNvPr id="6" name="Zástupný symbol pro číslo snímku 5">
            <a:extLst>
              <a:ext uri="{FF2B5EF4-FFF2-40B4-BE49-F238E27FC236}">
                <a16:creationId xmlns:a16="http://schemas.microsoft.com/office/drawing/2014/main" id="{F19DC1CE-D302-80D5-A041-A77688A62DD8}"/>
              </a:ext>
            </a:extLst>
          </p:cNvPr>
          <p:cNvSpPr>
            <a:spLocks noGrp="1"/>
          </p:cNvSpPr>
          <p:nvPr>
            <p:ph type="sldNum" sz="quarter" idx="4294967295"/>
          </p:nvPr>
        </p:nvSpPr>
        <p:spPr>
          <a:xfrm>
            <a:off x="11579225" y="6356350"/>
            <a:ext cx="612775" cy="31273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7</a:t>
            </a:fld>
            <a:endParaRPr lang="cs-CZ"/>
          </a:p>
        </p:txBody>
      </p:sp>
      <p:sp>
        <p:nvSpPr>
          <p:cNvPr id="5" name="Nadpis 1">
            <a:extLst>
              <a:ext uri="{FF2B5EF4-FFF2-40B4-BE49-F238E27FC236}">
                <a16:creationId xmlns:a16="http://schemas.microsoft.com/office/drawing/2014/main" id="{91F30034-F708-7EAD-0559-9A741808CD2B}"/>
              </a:ext>
            </a:extLst>
          </p:cNvPr>
          <p:cNvSpPr txBox="1">
            <a:spLocks/>
          </p:cNvSpPr>
          <p:nvPr/>
        </p:nvSpPr>
        <p:spPr>
          <a:xfrm>
            <a:off x="983974" y="436841"/>
            <a:ext cx="9355116" cy="7362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mj-ea"/>
                <a:cs typeface="Calibri" panose="020F0502020204030204" pitchFamily="34" charset="0"/>
              </a:defRPr>
            </a:lvl1pPr>
          </a:lstStyle>
          <a:p>
            <a:pPr algn="ctr"/>
            <a:r>
              <a:rPr lang="cs-CZ" sz="3200" noProof="0" dirty="0">
                <a:solidFill>
                  <a:srgbClr val="FF0000"/>
                </a:solidFill>
              </a:rPr>
              <a:t>Matematické nástroje v ekonomii: Grafy  </a:t>
            </a:r>
          </a:p>
        </p:txBody>
      </p:sp>
      <p:pic>
        <p:nvPicPr>
          <p:cNvPr id="4" name="Picture 3">
            <a:extLst>
              <a:ext uri="{FF2B5EF4-FFF2-40B4-BE49-F238E27FC236}">
                <a16:creationId xmlns:a16="http://schemas.microsoft.com/office/drawing/2014/main" id="{C0C315AD-9C0D-438D-CF53-85D40B78E991}"/>
              </a:ext>
            </a:extLst>
          </p:cNvPr>
          <p:cNvPicPr>
            <a:picLocks noChangeAspect="1"/>
          </p:cNvPicPr>
          <p:nvPr/>
        </p:nvPicPr>
        <p:blipFill>
          <a:blip r:embed="rId3"/>
          <a:stretch>
            <a:fillRect/>
          </a:stretch>
        </p:blipFill>
        <p:spPr>
          <a:xfrm>
            <a:off x="341244" y="2663928"/>
            <a:ext cx="7799734" cy="3346939"/>
          </a:xfrm>
          <a:prstGeom prst="rect">
            <a:avLst/>
          </a:prstGeom>
        </p:spPr>
      </p:pic>
      <p:sp>
        <p:nvSpPr>
          <p:cNvPr id="10" name="TextBox 9">
            <a:extLst>
              <a:ext uri="{FF2B5EF4-FFF2-40B4-BE49-F238E27FC236}">
                <a16:creationId xmlns:a16="http://schemas.microsoft.com/office/drawing/2014/main" id="{3E959E67-F854-25A8-0923-A4D6093A434C}"/>
              </a:ext>
            </a:extLst>
          </p:cNvPr>
          <p:cNvSpPr txBox="1"/>
          <p:nvPr/>
        </p:nvSpPr>
        <p:spPr>
          <a:xfrm>
            <a:off x="8358809" y="2405383"/>
            <a:ext cx="3491947" cy="3426579"/>
          </a:xfrm>
          <a:prstGeom prst="rect">
            <a:avLst/>
          </a:prstGeom>
          <a:noFill/>
        </p:spPr>
        <p:txBody>
          <a:bodyPr wrap="square">
            <a:spAutoFit/>
          </a:bodyPr>
          <a:lstStyle/>
          <a:p>
            <a:pPr marL="228594" marR="0" lvl="0" indent="-228594" algn="just" defTabSz="914377" rtl="0" eaLnBrk="1" fontAlgn="auto" latinLnBrk="0" hangingPunct="1">
              <a:lnSpc>
                <a:spcPct val="100000"/>
              </a:lnSpc>
              <a:spcBef>
                <a:spcPts val="1000"/>
              </a:spcBef>
              <a:spcAft>
                <a:spcPts val="0"/>
              </a:spcAft>
              <a:buClr>
                <a:srgbClr val="CF1F28"/>
              </a:buClr>
              <a:buSzPct val="75000"/>
              <a:buFont typeface="Arial" panose="020B0604020202020204" pitchFamily="34" charset="0"/>
              <a:buChar char="•"/>
              <a:tabLst/>
              <a:defRPr/>
            </a:pPr>
            <a:r>
              <a:rPr kumimoji="0" lang="cs-CZ" sz="2000" b="1" i="0" u="none" strike="noStrike" kern="1200" cap="none" spc="0" normalizeH="0" baseline="0" noProof="0" dirty="0">
                <a:ln>
                  <a:noFill/>
                </a:ln>
                <a:solidFill>
                  <a:srgbClr val="313131"/>
                </a:solidFill>
                <a:effectLst/>
                <a:uLnTx/>
                <a:uFillTx/>
                <a:latin typeface="Calibri Light" panose="020F0302020204030204"/>
                <a:ea typeface="+mn-ea"/>
                <a:cs typeface="+mn-cs"/>
              </a:rPr>
              <a:t>V ekonomii = graf důležitým nástrojem pro vysvětlení ekonomických souvislostí: často zobrazuje</a:t>
            </a:r>
          </a:p>
          <a:p>
            <a:pPr marL="514350" marR="0" lvl="0" indent="-514350" algn="just" defTabSz="914377" rtl="0" eaLnBrk="1" fontAlgn="auto" latinLnBrk="0" hangingPunct="1">
              <a:lnSpc>
                <a:spcPct val="100000"/>
              </a:lnSpc>
              <a:spcBef>
                <a:spcPts val="1000"/>
              </a:spcBef>
              <a:spcAft>
                <a:spcPts val="0"/>
              </a:spcAft>
              <a:buClr>
                <a:srgbClr val="CF1F28"/>
              </a:buClr>
              <a:buSzPct val="75000"/>
              <a:buFont typeface="+mj-lt"/>
              <a:buAutoNum type="romanUcPeriod"/>
              <a:tabLst/>
              <a:defRPr/>
            </a:pPr>
            <a:r>
              <a:rPr kumimoji="0" lang="cs-CZ" sz="2000" b="1" i="0" u="none" strike="noStrike" kern="1200" cap="none" spc="0" normalizeH="0" baseline="0" noProof="0" dirty="0">
                <a:ln>
                  <a:noFill/>
                </a:ln>
                <a:solidFill>
                  <a:srgbClr val="313131"/>
                </a:solidFill>
                <a:effectLst/>
                <a:uLnTx/>
                <a:uFillTx/>
                <a:latin typeface="Calibri Light" panose="020F0302020204030204"/>
                <a:ea typeface="+mn-ea"/>
                <a:cs typeface="+mn-cs"/>
              </a:rPr>
              <a:t>nezávisle proměnnou (např. cenu) na vertikální ose </a:t>
            </a:r>
          </a:p>
          <a:p>
            <a:pPr marL="514350" marR="0" lvl="0" indent="-514350" algn="just" defTabSz="914377" rtl="0" eaLnBrk="1" fontAlgn="auto" latinLnBrk="0" hangingPunct="1">
              <a:lnSpc>
                <a:spcPct val="100000"/>
              </a:lnSpc>
              <a:spcBef>
                <a:spcPts val="1000"/>
              </a:spcBef>
              <a:spcAft>
                <a:spcPts val="0"/>
              </a:spcAft>
              <a:buClr>
                <a:srgbClr val="CF1F28"/>
              </a:buClr>
              <a:buSzPct val="75000"/>
              <a:buFont typeface="+mj-lt"/>
              <a:buAutoNum type="romanUcPeriod"/>
              <a:tabLst/>
              <a:defRPr/>
            </a:pPr>
            <a:r>
              <a:rPr kumimoji="0" lang="cs-CZ" sz="2000" b="1" i="0" u="none" strike="noStrike" kern="1200" cap="none" spc="0" normalizeH="0" baseline="0" noProof="0" dirty="0">
                <a:ln>
                  <a:noFill/>
                </a:ln>
                <a:solidFill>
                  <a:srgbClr val="313131"/>
                </a:solidFill>
                <a:effectLst/>
                <a:uLnTx/>
                <a:uFillTx/>
                <a:latin typeface="Calibri Light" panose="020F0302020204030204"/>
                <a:ea typeface="+mn-ea"/>
                <a:cs typeface="+mn-cs"/>
              </a:rPr>
              <a:t>a závisle proměnnou (např. poptávané množství) na horizontální ose.</a:t>
            </a:r>
          </a:p>
        </p:txBody>
      </p:sp>
    </p:spTree>
    <p:extLst>
      <p:ext uri="{BB962C8B-B14F-4D97-AF65-F5344CB8AC3E}">
        <p14:creationId xmlns:p14="http://schemas.microsoft.com/office/powerpoint/2010/main" val="15802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47C86-978B-38CB-1D24-C4786843C3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FBBC16-520A-C347-9693-C4B9876FDD52}"/>
              </a:ext>
            </a:extLst>
          </p:cNvPr>
          <p:cNvSpPr>
            <a:spLocks noGrp="1"/>
          </p:cNvSpPr>
          <p:nvPr>
            <p:ph type="title"/>
          </p:nvPr>
        </p:nvSpPr>
        <p:spPr>
          <a:xfrm>
            <a:off x="710983" y="493486"/>
            <a:ext cx="10770033" cy="548130"/>
          </a:xfrm>
        </p:spPr>
        <p:txBody>
          <a:bodyPr/>
          <a:lstStyle/>
          <a:p>
            <a:pPr algn="ctr"/>
            <a:r>
              <a:rPr lang="en-US" dirty="0" err="1">
                <a:solidFill>
                  <a:srgbClr val="FF0000"/>
                </a:solidFill>
              </a:rPr>
              <a:t>Rovnice</a:t>
            </a:r>
            <a:r>
              <a:rPr lang="en-US" dirty="0">
                <a:solidFill>
                  <a:srgbClr val="FF0000"/>
                </a:solidFill>
              </a:rPr>
              <a:t> a identity:</a:t>
            </a:r>
          </a:p>
        </p:txBody>
      </p:sp>
      <p:sp>
        <p:nvSpPr>
          <p:cNvPr id="6" name="Zástupný symbol pro číslo snímku 5">
            <a:extLst>
              <a:ext uri="{FF2B5EF4-FFF2-40B4-BE49-F238E27FC236}">
                <a16:creationId xmlns:a16="http://schemas.microsoft.com/office/drawing/2014/main" id="{DE3FE570-5C9F-9F36-BDD7-08464F953295}"/>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8</a:t>
            </a:fld>
            <a:endParaRPr lang="cs-CZ"/>
          </a:p>
        </p:txBody>
      </p:sp>
      <p:pic>
        <p:nvPicPr>
          <p:cNvPr id="7" name="Picture 6">
            <a:extLst>
              <a:ext uri="{FF2B5EF4-FFF2-40B4-BE49-F238E27FC236}">
                <a16:creationId xmlns:a16="http://schemas.microsoft.com/office/drawing/2014/main" id="{DA5253A8-9B3C-9A41-7BCF-026402FBEAE2}"/>
              </a:ext>
            </a:extLst>
          </p:cNvPr>
          <p:cNvPicPr>
            <a:picLocks noChangeAspect="1"/>
          </p:cNvPicPr>
          <p:nvPr/>
        </p:nvPicPr>
        <p:blipFill>
          <a:blip r:embed="rId3"/>
          <a:stretch>
            <a:fillRect/>
          </a:stretch>
        </p:blipFill>
        <p:spPr>
          <a:xfrm>
            <a:off x="188843" y="1308656"/>
            <a:ext cx="11598965" cy="1142999"/>
          </a:xfrm>
          <a:prstGeom prst="rect">
            <a:avLst/>
          </a:prstGeom>
        </p:spPr>
      </p:pic>
      <p:pic>
        <p:nvPicPr>
          <p:cNvPr id="9" name="Picture 8">
            <a:extLst>
              <a:ext uri="{FF2B5EF4-FFF2-40B4-BE49-F238E27FC236}">
                <a16:creationId xmlns:a16="http://schemas.microsoft.com/office/drawing/2014/main" id="{82324E0E-2213-2CE8-E6E6-F0B0D918876C}"/>
              </a:ext>
            </a:extLst>
          </p:cNvPr>
          <p:cNvPicPr>
            <a:picLocks noChangeAspect="1"/>
          </p:cNvPicPr>
          <p:nvPr/>
        </p:nvPicPr>
        <p:blipFill>
          <a:blip r:embed="rId4"/>
          <a:stretch>
            <a:fillRect/>
          </a:stretch>
        </p:blipFill>
        <p:spPr>
          <a:xfrm>
            <a:off x="188843" y="2544418"/>
            <a:ext cx="11776145" cy="3170582"/>
          </a:xfrm>
          <a:prstGeom prst="rect">
            <a:avLst/>
          </a:prstGeom>
        </p:spPr>
      </p:pic>
    </p:spTree>
    <p:extLst>
      <p:ext uri="{BB962C8B-B14F-4D97-AF65-F5344CB8AC3E}">
        <p14:creationId xmlns:p14="http://schemas.microsoft.com/office/powerpoint/2010/main" val="349240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BA5D-897A-D21C-6CA3-F57D791EF9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75F2F9E-D49F-3DBF-0AEC-60E6FDA27000}"/>
              </a:ext>
            </a:extLst>
          </p:cNvPr>
          <p:cNvSpPr>
            <a:spLocks noGrp="1"/>
          </p:cNvSpPr>
          <p:nvPr>
            <p:ph type="title"/>
          </p:nvPr>
        </p:nvSpPr>
        <p:spPr>
          <a:xfrm>
            <a:off x="710983" y="493486"/>
            <a:ext cx="10770033" cy="548130"/>
          </a:xfrm>
        </p:spPr>
        <p:txBody>
          <a:bodyPr/>
          <a:lstStyle/>
          <a:p>
            <a:pPr algn="ctr"/>
            <a:r>
              <a:rPr lang="en-US" dirty="0" err="1">
                <a:solidFill>
                  <a:srgbClr val="FF0000"/>
                </a:solidFill>
              </a:rPr>
              <a:t>Rovnice</a:t>
            </a:r>
            <a:r>
              <a:rPr lang="en-US" dirty="0">
                <a:solidFill>
                  <a:srgbClr val="FF0000"/>
                </a:solidFill>
              </a:rPr>
              <a:t> a identity:</a:t>
            </a:r>
          </a:p>
        </p:txBody>
      </p:sp>
      <p:sp>
        <p:nvSpPr>
          <p:cNvPr id="6" name="Zástupný symbol pro číslo snímku 5">
            <a:extLst>
              <a:ext uri="{FF2B5EF4-FFF2-40B4-BE49-F238E27FC236}">
                <a16:creationId xmlns:a16="http://schemas.microsoft.com/office/drawing/2014/main" id="{276726F5-ACC9-56BC-6D73-5C37342728D7}"/>
              </a:ext>
            </a:extLst>
          </p:cNvPr>
          <p:cNvSpPr>
            <a:spLocks noGrp="1"/>
          </p:cNvSpPr>
          <p:nvPr>
            <p:ph type="sldNum" sz="quarter" idx="12"/>
          </p:nvPr>
        </p:nvSpPr>
        <p:spPr>
          <a:xfrm>
            <a:off x="11352213" y="6356349"/>
            <a:ext cx="612775" cy="312739"/>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A44BAA-1A06-B141-8215-9D88CF6A7203}" type="slidenum">
              <a:rPr lang="cs-CZ" smtClean="0"/>
              <a:pPr/>
              <a:t>9</a:t>
            </a:fld>
            <a:endParaRPr lang="cs-CZ"/>
          </a:p>
        </p:txBody>
      </p:sp>
      <p:pic>
        <p:nvPicPr>
          <p:cNvPr id="4" name="Picture 3">
            <a:extLst>
              <a:ext uri="{FF2B5EF4-FFF2-40B4-BE49-F238E27FC236}">
                <a16:creationId xmlns:a16="http://schemas.microsoft.com/office/drawing/2014/main" id="{05117203-F162-325D-C819-7683FCA54F19}"/>
              </a:ext>
            </a:extLst>
          </p:cNvPr>
          <p:cNvPicPr>
            <a:picLocks noChangeAspect="1"/>
          </p:cNvPicPr>
          <p:nvPr/>
        </p:nvPicPr>
        <p:blipFill>
          <a:blip r:embed="rId3"/>
          <a:stretch>
            <a:fillRect/>
          </a:stretch>
        </p:blipFill>
        <p:spPr>
          <a:xfrm>
            <a:off x="198783" y="1361661"/>
            <a:ext cx="11766205" cy="4711148"/>
          </a:xfrm>
          <a:prstGeom prst="rect">
            <a:avLst/>
          </a:prstGeom>
        </p:spPr>
      </p:pic>
    </p:spTree>
    <p:extLst>
      <p:ext uri="{BB962C8B-B14F-4D97-AF65-F5344CB8AC3E}">
        <p14:creationId xmlns:p14="http://schemas.microsoft.com/office/powerpoint/2010/main" val="117041986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blona PPT_sirokouhla_EN" id="{AA597C83-6A14-4E58-BA34-569343BBF7A2}" vid="{69F25061-9D6E-485F-9CD1-ABF9137ACA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79BC1-98DF-4ACF-81A9-36DEFA2CDA4B}">
  <ds:schemaRefs>
    <ds:schemaRef ds:uri="http://purl.org/dc/elements/1.1/"/>
    <ds:schemaRef ds:uri="bf7e5f55-07d1-4868-9b85-42c16e5f375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6f60b1d1-a4e8-4e81-b0d2-f5a86210fe53"/>
    <ds:schemaRef ds:uri="http://www.w3.org/XML/1998/namespace"/>
  </ds:schemaRefs>
</ds:datastoreItem>
</file>

<file path=customXml/itemProps2.xml><?xml version="1.0" encoding="utf-8"?>
<ds:datastoreItem xmlns:ds="http://schemas.openxmlformats.org/officeDocument/2006/customXml" ds:itemID="{3775E0E1-E5A0-438E-BEC4-272DC1D4CC59}">
  <ds:schemaRefs>
    <ds:schemaRef ds:uri="http://schemas.microsoft.com/sharepoint/v3/contenttype/forms"/>
  </ds:schemaRefs>
</ds:datastoreItem>
</file>

<file path=customXml/itemProps3.xml><?xml version="1.0" encoding="utf-8"?>
<ds:datastoreItem xmlns:ds="http://schemas.openxmlformats.org/officeDocument/2006/customXml" ds:itemID="{2CBF716B-02C5-45B3-84B5-58AA1A8F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e5f55-07d1-4868-9b85-42c16e5f375e"/>
    <ds:schemaRef ds:uri="6f60b1d1-a4e8-4e81-b0d2-f5a86210f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Sablona PPT_sirokouhla_EN</Template>
  <TotalTime>21071</TotalTime>
  <Words>10632</Words>
  <Application>Microsoft Office PowerPoint</Application>
  <PresentationFormat>Widescreen</PresentationFormat>
  <Paragraphs>437</Paragraphs>
  <Slides>41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Times New Roman</vt:lpstr>
      <vt:lpstr>Wingdings</vt:lpstr>
      <vt:lpstr>Motiv Office</vt:lpstr>
      <vt:lpstr>Mikroekonomie A cvičení 1</vt:lpstr>
      <vt:lpstr>Ekonomická analýza</vt:lpstr>
      <vt:lpstr>PowerPoint Presentation</vt:lpstr>
      <vt:lpstr>PowerPoint Presentation</vt:lpstr>
      <vt:lpstr>PowerPoint Presentation</vt:lpstr>
      <vt:lpstr>PowerPoint Presentation</vt:lpstr>
      <vt:lpstr>PowerPoint Presentation</vt:lpstr>
      <vt:lpstr>Rovnice a identity:</vt:lpstr>
      <vt:lpstr>Rovnice a identity:</vt:lpstr>
      <vt:lpstr>Lineární funkce:</vt:lpstr>
      <vt:lpstr>Sklony, směrnice a průsečíky:</vt:lpstr>
      <vt:lpstr>Sklony, směrnice a průsečíky:</vt:lpstr>
      <vt:lpstr>Sklony, směrnice a průsečíky:</vt:lpstr>
      <vt:lpstr>Sklony, směrnice a průsečíky:</vt:lpstr>
      <vt:lpstr>Absolutní hodnoty a logaritmy, derivace:</vt:lpstr>
      <vt:lpstr>Absolutní hodnoty a logaritmy, derivace:</vt:lpstr>
      <vt:lpstr>Definice derivace:</vt:lpstr>
      <vt:lpstr>Definice derivace:</vt:lpstr>
      <vt:lpstr>Význam derivace:</vt:lpstr>
      <vt:lpstr>PowerPoint Presentation</vt:lpstr>
      <vt:lpstr>Vztahy mezi proměnnými:</vt:lpstr>
      <vt:lpstr>Vztahy mezi proměnnými: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Vztah mezi cenou a poptávaným množstvím zboží (klasická poptávková křivka)</vt:lpstr>
      <vt:lpstr>1. Vztah mezi cenou a poptávkou po zboží (klasická poptávková křivka)</vt:lpstr>
      <vt:lpstr>2. Vztah mezi cenou a poptávkou u luxusního zboží (efekt Veblenova zboží)</vt:lpstr>
      <vt:lpstr>2. Vztah mezi cenou a poptávkou u luxusního zboží (efekt Veblenova zboží)</vt:lpstr>
      <vt:lpstr>PowerPoint Presentation</vt:lpstr>
      <vt:lpstr>Hranice produkčních možností (PPF)</vt:lpstr>
      <vt:lpstr>Hranice produkčních možností (PPF)</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Drastichová Magdaléna</dc:creator>
  <cp:lastModifiedBy>Drastichová Magdaléna</cp:lastModifiedBy>
  <cp:revision>56</cp:revision>
  <dcterms:created xsi:type="dcterms:W3CDTF">2024-04-11T13:24:11Z</dcterms:created>
  <dcterms:modified xsi:type="dcterms:W3CDTF">2025-02-13T12:12:13Z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0x0101008C6E2AD65BA15249A7B05B7D5E97129C</vt:lpwstr>
  </property>
</Properties>
</file>