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7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3" r:id="rId17"/>
    <p:sldId id="274" r:id="rId18"/>
    <p:sldId id="275" r:id="rId19"/>
    <p:sldId id="276" r:id="rId20"/>
    <p:sldId id="36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15" autoAdjust="0"/>
    <p:restoredTop sz="78870" autoAdjust="0"/>
  </p:normalViewPr>
  <p:slideViewPr>
    <p:cSldViewPr snapToGrid="0">
      <p:cViewPr varScale="1">
        <p:scale>
          <a:sx n="94" d="100"/>
          <a:sy n="94" d="100"/>
        </p:scale>
        <p:origin x="6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2DA611-F100-429B-B052-9EC1F438761B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B4AD3D-6C93-44BC-9123-10DDA05B807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995" y="302586"/>
            <a:ext cx="127472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335360" y="260650"/>
            <a:ext cx="6048672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335360" y="932723"/>
            <a:ext cx="9889099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335360" y="6309320"/>
            <a:ext cx="11547355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14987" y="6309321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10416480" y="6309321"/>
            <a:ext cx="144016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995" y="302586"/>
            <a:ext cx="127472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335360" y="260650"/>
            <a:ext cx="6048672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335360" y="932723"/>
            <a:ext cx="9889099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335360" y="6309320"/>
            <a:ext cx="11547355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14987" y="6309321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10416480" y="6309321"/>
            <a:ext cx="144016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048C7-E40B-490C-831A-CBA34959DE19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 panose="020F0502020204030204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FE385-C4F9-6483-7055-95A8EE5AD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AEA08-B533-3191-B8D2-A77BA7DF4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26DDF-1A08-70AB-3603-75D7E6F78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AADF-6786-4205-A3B0-0EA2B457C8DB}" type="datetimeFigureOut">
              <a:rPr lang="en-GB" smtClean="0"/>
              <a:t>10/04/2025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9B736-0ECB-D35E-97E2-0C379D874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B2BF3-7C72-B945-2E2F-94F5AA034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C72B8-2AE8-4373-B3D4-93AE945B5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1155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6752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 panose="020F0502020204030204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 panose="020F0502020204030204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833020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285039" y="1828801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697039" y="-812800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1"/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fld id="{00000000-1234-1234-1234-12341234123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2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567159" y="1159707"/>
            <a:ext cx="10776031" cy="3901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50000"/>
              </a:lnSpc>
              <a:buClr>
                <a:srgbClr val="D10202"/>
              </a:buClr>
              <a:buSzPts val="4400"/>
            </a:pPr>
            <a:r>
              <a:rPr lang="cs-CZ" sz="6000" b="1" kern="1200" baseline="0">
                <a:latin typeface="Tahoma" panose="020B0604030504040204" pitchFamily="34" charset="0"/>
              </a:rPr>
              <a:t>Trh práce a politika zaměstnanosti</a:t>
            </a:r>
            <a:endParaRPr lang="cs-CZ" sz="6000" b="1"/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5943600" y="1703718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6324942" y="5604869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algn="r">
              <a:buClr>
                <a:schemeClr val="dk1"/>
              </a:buClr>
              <a:buSzPts val="1800"/>
            </a:pPr>
            <a:r>
              <a:rPr lang="cs-CZ" b="1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2025</a:t>
            </a:r>
          </a:p>
          <a:p>
            <a:pPr algn="r">
              <a:buClr>
                <a:schemeClr val="dk1"/>
              </a:buClr>
              <a:buSzPts val="1800"/>
            </a:pPr>
            <a:r>
              <a:rPr lang="cs-CZ" b="1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Olomouc</a:t>
            </a:r>
            <a:endParaRPr dirty="0"/>
          </a:p>
          <a:p>
            <a:pPr>
              <a:buClr>
                <a:schemeClr val="dk1"/>
              </a:buClr>
              <a:buSzPts val="1600"/>
            </a:pPr>
            <a:endParaRPr sz="1600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6" name="Google Shape;90;p13"/>
          <p:cNvSpPr txBox="1"/>
          <p:nvPr/>
        </p:nvSpPr>
        <p:spPr>
          <a:xfrm>
            <a:off x="1988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>
              <a:buClr>
                <a:schemeClr val="dk1"/>
              </a:buClr>
              <a:buSzPts val="1800"/>
            </a:pPr>
            <a:r>
              <a:rPr lang="cs-CZ" b="1" dirty="0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Autor: doc. Ing. Magdaléna Drastichová, Ph.D.</a:t>
            </a:r>
            <a:endParaRPr dirty="0"/>
          </a:p>
          <a:p>
            <a:pPr>
              <a:buClr>
                <a:schemeClr val="dk1"/>
              </a:buClr>
              <a:buSzPts val="1600"/>
            </a:pPr>
            <a:endParaRPr sz="1600" dirty="0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Placeholder 11266"/>
          <p:cNvSpPr>
            <a:spLocks noGrp="1" noRot="1"/>
          </p:cNvSpPr>
          <p:nvPr>
            <p:ph type="body" idx="1"/>
          </p:nvPr>
        </p:nvSpPr>
        <p:spPr>
          <a:xfrm>
            <a:off x="182880" y="1600201"/>
            <a:ext cx="6350000" cy="4638036"/>
          </a:xfrm>
          <a:ln/>
        </p:spPr>
        <p:txBody>
          <a:bodyPr/>
          <a:lstStyle/>
          <a:p>
            <a:pPr marL="361950" indent="93980">
              <a:lnSpc>
                <a:spcPct val="90000"/>
              </a:lnSpc>
              <a:buNone/>
              <a:tabLst>
                <a:tab pos="354330" algn="l"/>
              </a:tabLst>
            </a:pPr>
            <a:r>
              <a:rPr sz="2400" b="1" u="sng" dirty="0"/>
              <a:t>1.3 </a:t>
            </a:r>
            <a:r>
              <a:rPr sz="2400" b="1" u="sng" dirty="0" err="1"/>
              <a:t>Poptávka</a:t>
            </a:r>
            <a:r>
              <a:rPr sz="2400" b="1" u="sng" dirty="0"/>
              <a:t> </a:t>
            </a:r>
            <a:r>
              <a:rPr sz="2400" b="1" u="sng" dirty="0" err="1"/>
              <a:t>na</a:t>
            </a:r>
            <a:r>
              <a:rPr sz="2400" b="1" u="sng" dirty="0"/>
              <a:t> </a:t>
            </a:r>
            <a:r>
              <a:rPr sz="2400" b="1" u="sng" dirty="0" err="1"/>
              <a:t>trhu</a:t>
            </a:r>
            <a:r>
              <a:rPr sz="2400" b="1" u="sng" dirty="0"/>
              <a:t> </a:t>
            </a:r>
            <a:r>
              <a:rPr sz="2400" b="1" u="sng" dirty="0" err="1"/>
              <a:t>práce</a:t>
            </a:r>
            <a:endParaRPr sz="2400" b="1" u="sng" dirty="0"/>
          </a:p>
          <a:p>
            <a:pPr marL="361950" indent="93980">
              <a:lnSpc>
                <a:spcPct val="90000"/>
              </a:lnSpc>
              <a:buNone/>
              <a:tabLst>
                <a:tab pos="354330" algn="l"/>
              </a:tabLst>
            </a:pPr>
            <a:endParaRPr sz="1000" b="1" u="sng" dirty="0"/>
          </a:p>
          <a:p>
            <a:pPr marL="361950" indent="93980">
              <a:lnSpc>
                <a:spcPct val="90000"/>
              </a:lnSpc>
              <a:buNone/>
              <a:tabLst>
                <a:tab pos="354330" algn="l"/>
              </a:tabLst>
            </a:pPr>
            <a:r>
              <a:rPr sz="2000" dirty="0"/>
              <a:t>1.3.1 </a:t>
            </a:r>
            <a:r>
              <a:rPr sz="2000" dirty="0" err="1"/>
              <a:t>Poptávka</a:t>
            </a:r>
            <a:r>
              <a:rPr sz="2000" dirty="0"/>
              <a:t> </a:t>
            </a:r>
            <a:r>
              <a:rPr sz="2000" dirty="0" err="1"/>
              <a:t>firmy</a:t>
            </a:r>
            <a:r>
              <a:rPr sz="2000" dirty="0"/>
              <a:t>, </a:t>
            </a:r>
            <a:r>
              <a:rPr sz="2000" dirty="0" err="1"/>
              <a:t>prodávající</a:t>
            </a:r>
            <a:r>
              <a:rPr sz="2000" dirty="0"/>
              <a:t> </a:t>
            </a:r>
            <a:r>
              <a:rPr sz="2000" dirty="0" err="1"/>
              <a:t>svůj</a:t>
            </a:r>
            <a:r>
              <a:rPr sz="2000" dirty="0"/>
              <a:t> </a:t>
            </a:r>
            <a:r>
              <a:rPr sz="2000" dirty="0" err="1"/>
              <a:t>výstup</a:t>
            </a:r>
            <a:r>
              <a:rPr sz="2000" dirty="0"/>
              <a:t> </a:t>
            </a:r>
            <a:r>
              <a:rPr sz="2000" dirty="0" err="1"/>
              <a:t>na</a:t>
            </a:r>
            <a:r>
              <a:rPr sz="2000" dirty="0"/>
              <a:t> </a:t>
            </a:r>
            <a:r>
              <a:rPr sz="2000" dirty="0" err="1"/>
              <a:t>dokonale</a:t>
            </a:r>
            <a:r>
              <a:rPr sz="2000" dirty="0"/>
              <a:t> </a:t>
            </a:r>
            <a:r>
              <a:rPr sz="2000" dirty="0" err="1"/>
              <a:t>konkurenčním</a:t>
            </a:r>
            <a:r>
              <a:rPr sz="2000" dirty="0"/>
              <a:t> </a:t>
            </a:r>
            <a:r>
              <a:rPr sz="2000" dirty="0" err="1"/>
              <a:t>trhu</a:t>
            </a:r>
            <a:endParaRPr sz="2000" dirty="0"/>
          </a:p>
          <a:p>
            <a:pPr marL="725805" lvl="1" indent="-90805">
              <a:lnSpc>
                <a:spcPct val="90000"/>
              </a:lnSpc>
              <a:buNone/>
              <a:tabLst>
                <a:tab pos="354330" algn="l"/>
              </a:tabLst>
            </a:pPr>
            <a:endParaRPr sz="800" dirty="0"/>
          </a:p>
          <a:p>
            <a:pPr marL="361950" indent="93980">
              <a:lnSpc>
                <a:spcPct val="90000"/>
              </a:lnSpc>
              <a:buNone/>
              <a:tabLst>
                <a:tab pos="354330" algn="l"/>
              </a:tabLst>
            </a:pPr>
            <a:r>
              <a:rPr sz="1800" dirty="0"/>
              <a:t>1.3.1.2 </a:t>
            </a:r>
            <a:r>
              <a:rPr sz="1800" b="1" dirty="0" err="1"/>
              <a:t>Poptávka</a:t>
            </a:r>
            <a:r>
              <a:rPr sz="1800" b="1" dirty="0"/>
              <a:t> </a:t>
            </a:r>
            <a:r>
              <a:rPr sz="1800" b="1" dirty="0" err="1"/>
              <a:t>firmy</a:t>
            </a:r>
            <a:r>
              <a:rPr sz="1800" b="1" dirty="0"/>
              <a:t> po </a:t>
            </a:r>
            <a:r>
              <a:rPr sz="1800" b="1" dirty="0" err="1"/>
              <a:t>práci</a:t>
            </a:r>
            <a:r>
              <a:rPr sz="1800" b="1" dirty="0"/>
              <a:t> v </a:t>
            </a:r>
            <a:r>
              <a:rPr sz="1800" b="1" dirty="0" err="1"/>
              <a:t>dlouhém</a:t>
            </a:r>
            <a:r>
              <a:rPr sz="1800" b="1" dirty="0"/>
              <a:t> </a:t>
            </a:r>
            <a:r>
              <a:rPr sz="1800" b="1" dirty="0" err="1"/>
              <a:t>období</a:t>
            </a:r>
            <a:endParaRPr sz="1800" b="1" dirty="0"/>
          </a:p>
          <a:p>
            <a:pPr marL="361950" indent="93980">
              <a:lnSpc>
                <a:spcPct val="90000"/>
              </a:lnSpc>
              <a:buNone/>
              <a:tabLst>
                <a:tab pos="354330" algn="l"/>
              </a:tabLst>
            </a:pPr>
            <a:endParaRPr sz="1600" dirty="0"/>
          </a:p>
          <a:p>
            <a:pPr marL="361950" indent="93980">
              <a:lnSpc>
                <a:spcPct val="90000"/>
              </a:lnSpc>
              <a:buNone/>
              <a:tabLst>
                <a:tab pos="354330" algn="l"/>
              </a:tabLst>
            </a:pPr>
            <a:r>
              <a:rPr sz="1600" dirty="0"/>
              <a:t>	</a:t>
            </a:r>
            <a:r>
              <a:rPr sz="1600" dirty="0" err="1"/>
              <a:t>Celkový</a:t>
            </a:r>
            <a:r>
              <a:rPr sz="1600" dirty="0"/>
              <a:t> </a:t>
            </a:r>
            <a:r>
              <a:rPr sz="1600" dirty="0" err="1"/>
              <a:t>efekt</a:t>
            </a:r>
            <a:r>
              <a:rPr sz="1600" dirty="0"/>
              <a:t> </a:t>
            </a:r>
            <a:r>
              <a:rPr sz="1600" dirty="0" err="1"/>
              <a:t>změny</a:t>
            </a:r>
            <a:r>
              <a:rPr sz="1600" dirty="0"/>
              <a:t> </a:t>
            </a:r>
            <a:r>
              <a:rPr sz="1600" dirty="0" err="1"/>
              <a:t>mzdové</a:t>
            </a:r>
            <a:r>
              <a:rPr sz="1600" dirty="0"/>
              <a:t> </a:t>
            </a:r>
            <a:r>
              <a:rPr sz="1600" dirty="0" err="1"/>
              <a:t>sazby</a:t>
            </a:r>
            <a:r>
              <a:rPr sz="1600" dirty="0"/>
              <a:t> </a:t>
            </a:r>
            <a:r>
              <a:rPr sz="1600" dirty="0" err="1"/>
              <a:t>můžeme</a:t>
            </a:r>
            <a:r>
              <a:rPr sz="1600" dirty="0"/>
              <a:t> </a:t>
            </a:r>
            <a:r>
              <a:rPr sz="1600" dirty="0" err="1"/>
              <a:t>rozdělit</a:t>
            </a:r>
            <a:r>
              <a:rPr sz="1600" dirty="0"/>
              <a:t> </a:t>
            </a:r>
            <a:r>
              <a:rPr sz="1600" dirty="0" err="1"/>
              <a:t>na</a:t>
            </a:r>
            <a:r>
              <a:rPr sz="1600" dirty="0"/>
              <a:t> </a:t>
            </a:r>
            <a:r>
              <a:rPr sz="1600" dirty="0" err="1"/>
              <a:t>tři</a:t>
            </a:r>
            <a:r>
              <a:rPr sz="1600" dirty="0"/>
              <a:t> </a:t>
            </a:r>
            <a:r>
              <a:rPr sz="1600" dirty="0" err="1"/>
              <a:t>dílčí</a:t>
            </a:r>
            <a:r>
              <a:rPr sz="1600" dirty="0"/>
              <a:t> </a:t>
            </a:r>
            <a:r>
              <a:rPr sz="1600" dirty="0" err="1"/>
              <a:t>efekty</a:t>
            </a:r>
            <a:r>
              <a:rPr sz="1600" dirty="0"/>
              <a:t>: </a:t>
            </a:r>
          </a:p>
          <a:p>
            <a:pPr marL="725805" lvl="1" indent="-90805">
              <a:lnSpc>
                <a:spcPct val="90000"/>
              </a:lnSpc>
              <a:tabLst>
                <a:tab pos="354330" algn="l"/>
              </a:tabLst>
            </a:pPr>
            <a:r>
              <a:rPr lang="cs-CZ" sz="1400" dirty="0">
                <a:solidFill>
                  <a:srgbClr val="C00000"/>
                </a:solidFill>
              </a:rPr>
              <a:t>SUBSTITUČNÍ EFEKT, </a:t>
            </a:r>
          </a:p>
          <a:p>
            <a:pPr marL="725805" lvl="1" indent="-90805">
              <a:lnSpc>
                <a:spcPct val="90000"/>
              </a:lnSpc>
              <a:tabLst>
                <a:tab pos="354330" algn="l"/>
              </a:tabLst>
            </a:pPr>
            <a:r>
              <a:rPr lang="cs-CZ" sz="1400" dirty="0">
                <a:solidFill>
                  <a:srgbClr val="C00000"/>
                </a:solidFill>
              </a:rPr>
              <a:t>PRODUKČNÍ EFEKT </a:t>
            </a:r>
            <a:r>
              <a:rPr sz="1400" dirty="0"/>
              <a:t>a </a:t>
            </a:r>
          </a:p>
          <a:p>
            <a:pPr marL="725805" lvl="1" indent="-90805">
              <a:lnSpc>
                <a:spcPct val="90000"/>
              </a:lnSpc>
              <a:tabLst>
                <a:tab pos="354330" algn="l"/>
              </a:tabLst>
            </a:pPr>
            <a:r>
              <a:rPr lang="cs-CZ" sz="1400" dirty="0">
                <a:solidFill>
                  <a:srgbClr val="C00000"/>
                </a:solidFill>
              </a:rPr>
              <a:t>NÁKLADOVÝ EFEKT</a:t>
            </a:r>
          </a:p>
          <a:p>
            <a:pPr marL="361950" indent="93980">
              <a:lnSpc>
                <a:spcPct val="90000"/>
              </a:lnSpc>
              <a:buNone/>
              <a:tabLst>
                <a:tab pos="354330" algn="l"/>
              </a:tabLst>
            </a:pPr>
            <a:endParaRPr sz="1600" b="1" dirty="0"/>
          </a:p>
          <a:p>
            <a:pPr marL="361950" indent="93980">
              <a:lnSpc>
                <a:spcPct val="90000"/>
              </a:lnSpc>
              <a:buNone/>
              <a:tabLst>
                <a:tab pos="354330" algn="l"/>
              </a:tabLst>
            </a:pPr>
            <a:endParaRPr sz="1800" dirty="0"/>
          </a:p>
        </p:txBody>
      </p:sp>
      <p:sp>
        <p:nvSpPr>
          <p:cNvPr id="11268" name="Rectangles 11267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1269" name="Rectangles 11268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Rectangles 11274"/>
          <p:cNvSpPr/>
          <p:nvPr/>
        </p:nvSpPr>
        <p:spPr>
          <a:xfrm>
            <a:off x="2208213" y="125413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</a:defRPr>
            </a:lvl1pPr>
          </a:lstStyle>
          <a:p>
            <a:pPr lvl="0"/>
            <a:r>
              <a:rPr sz="2800" b="1" dirty="0">
                <a:solidFill>
                  <a:srgbClr val="C00000"/>
                </a:solidFill>
              </a:rPr>
              <a:t>1. DOKONALE KONKURENČNÍ TRH PRÁCE</a:t>
            </a:r>
          </a:p>
        </p:txBody>
      </p:sp>
      <p:pic>
        <p:nvPicPr>
          <p:cNvPr id="11276" name="Picture 11275" descr="Ob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6726" y="1412875"/>
            <a:ext cx="3578225" cy="3181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7" name="Rectangles 11276"/>
          <p:cNvSpPr/>
          <p:nvPr/>
        </p:nvSpPr>
        <p:spPr>
          <a:xfrm>
            <a:off x="6685281" y="5088185"/>
            <a:ext cx="4531360" cy="276999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lstStyle/>
          <a:p>
            <a:r>
              <a:rPr sz="1200" b="1" dirty="0" err="1">
                <a:latin typeface="Arial" panose="020B0604020202020204" pitchFamily="34" charset="0"/>
              </a:rPr>
              <a:t>Substituční</a:t>
            </a:r>
            <a:r>
              <a:rPr sz="1200" b="1" dirty="0">
                <a:latin typeface="Arial" panose="020B0604020202020204" pitchFamily="34" charset="0"/>
              </a:rPr>
              <a:t> a </a:t>
            </a:r>
            <a:r>
              <a:rPr sz="1200" b="1" dirty="0" err="1">
                <a:latin typeface="Arial" panose="020B0604020202020204" pitchFamily="34" charset="0"/>
              </a:rPr>
              <a:t>produkční</a:t>
            </a:r>
            <a:r>
              <a:rPr sz="1200" b="1" dirty="0">
                <a:latin typeface="Arial" panose="020B0604020202020204" pitchFamily="34" charset="0"/>
              </a:rPr>
              <a:t> </a:t>
            </a:r>
            <a:r>
              <a:rPr sz="1200" b="1" dirty="0" err="1">
                <a:latin typeface="Arial" panose="020B0604020202020204" pitchFamily="34" charset="0"/>
              </a:rPr>
              <a:t>efekt</a:t>
            </a:r>
            <a:r>
              <a:rPr sz="1200" b="1" dirty="0">
                <a:latin typeface="Arial" panose="020B0604020202020204" pitchFamily="34" charset="0"/>
              </a:rPr>
              <a:t> </a:t>
            </a:r>
            <a:r>
              <a:rPr sz="1200" b="1" dirty="0" err="1">
                <a:latin typeface="Arial" panose="020B0604020202020204" pitchFamily="34" charset="0"/>
              </a:rPr>
              <a:t>poklesu</a:t>
            </a:r>
            <a:r>
              <a:rPr sz="1200" b="1" dirty="0">
                <a:latin typeface="Arial" panose="020B0604020202020204" pitchFamily="34" charset="0"/>
              </a:rPr>
              <a:t> </a:t>
            </a:r>
            <a:r>
              <a:rPr sz="1200" b="1" dirty="0" err="1">
                <a:latin typeface="Arial" panose="020B0604020202020204" pitchFamily="34" charset="0"/>
              </a:rPr>
              <a:t>mzdové</a:t>
            </a:r>
            <a:r>
              <a:rPr sz="1200" b="1" dirty="0">
                <a:latin typeface="Arial" panose="020B0604020202020204" pitchFamily="34" charset="0"/>
              </a:rPr>
              <a:t> </a:t>
            </a:r>
            <a:r>
              <a:rPr sz="1200" b="1" dirty="0" err="1">
                <a:latin typeface="Arial" panose="020B0604020202020204" pitchFamily="34" charset="0"/>
              </a:rPr>
              <a:t>sazby</a:t>
            </a:r>
            <a:r>
              <a:rPr sz="1200" b="1" dirty="0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Placeholder 12290"/>
          <p:cNvSpPr>
            <a:spLocks noGrp="1" noRot="1"/>
          </p:cNvSpPr>
          <p:nvPr>
            <p:ph type="body" idx="1"/>
          </p:nvPr>
        </p:nvSpPr>
        <p:spPr>
          <a:xfrm>
            <a:off x="518160" y="1268413"/>
            <a:ext cx="11125200" cy="4857751"/>
          </a:xfrm>
          <a:ln/>
        </p:spPr>
        <p:txBody>
          <a:bodyPr/>
          <a:lstStyle/>
          <a:p>
            <a:pPr marL="354330" indent="-265430">
              <a:lnSpc>
                <a:spcPct val="90000"/>
              </a:lnSpc>
              <a:buNone/>
              <a:tabLst>
                <a:tab pos="354330" algn="l"/>
              </a:tabLst>
            </a:pPr>
            <a:r>
              <a:rPr lang="cs-CZ" sz="2400" b="1" u="sng" dirty="0"/>
              <a:t>1.3 Poptávka na trhu práce</a:t>
            </a:r>
          </a:p>
          <a:p>
            <a:pPr marL="354330" indent="-265430">
              <a:lnSpc>
                <a:spcPct val="90000"/>
              </a:lnSpc>
              <a:buNone/>
              <a:tabLst>
                <a:tab pos="354330" algn="l"/>
              </a:tabLst>
            </a:pPr>
            <a:endParaRPr lang="cs-CZ" sz="1000" b="1" u="sng" dirty="0"/>
          </a:p>
          <a:p>
            <a:pPr marL="354330" indent="-265430">
              <a:lnSpc>
                <a:spcPct val="90000"/>
              </a:lnSpc>
              <a:buNone/>
              <a:tabLst>
                <a:tab pos="354330" algn="l"/>
              </a:tabLst>
            </a:pPr>
            <a:r>
              <a:rPr lang="cs-CZ" sz="2000" dirty="0"/>
              <a:t>1.3.1 Poptávka firmy, prodávající svůj výstup na dokonale konkurenčním trhu</a:t>
            </a:r>
          </a:p>
          <a:p>
            <a:pPr marL="1066800" lvl="1" indent="-533400">
              <a:lnSpc>
                <a:spcPct val="90000"/>
              </a:lnSpc>
              <a:buNone/>
              <a:tabLst>
                <a:tab pos="354330" algn="l"/>
              </a:tabLst>
            </a:pPr>
            <a:endParaRPr lang="cs-CZ" sz="1000" dirty="0"/>
          </a:p>
          <a:p>
            <a:pPr marL="354330" indent="-265430">
              <a:lnSpc>
                <a:spcPct val="90000"/>
              </a:lnSpc>
              <a:buNone/>
              <a:tabLst>
                <a:tab pos="354330" algn="l"/>
              </a:tabLst>
            </a:pPr>
            <a:r>
              <a:rPr lang="cs-CZ" sz="1800" dirty="0"/>
              <a:t>1.3.1.2 </a:t>
            </a:r>
            <a:r>
              <a:rPr lang="cs-CZ" sz="1800" b="1" dirty="0"/>
              <a:t>Poptávka firmy po práci v dlouhém období</a:t>
            </a:r>
          </a:p>
        </p:txBody>
      </p:sp>
      <p:sp>
        <p:nvSpPr>
          <p:cNvPr id="12292" name="Rectangles 12291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2293" name="Rectangles 12292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pic>
        <p:nvPicPr>
          <p:cNvPr id="12294" name="Picture 12293" descr="Ob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8213" y="3573463"/>
            <a:ext cx="3270250" cy="2578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5" name="Rectangles 12294"/>
          <p:cNvSpPr/>
          <p:nvPr/>
        </p:nvSpPr>
        <p:spPr>
          <a:xfrm>
            <a:off x="2208213" y="6237289"/>
            <a:ext cx="3078162" cy="27463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r>
              <a:rPr sz="1200" b="1">
                <a:latin typeface="Arial" panose="020B0604020202020204" pitchFamily="34" charset="0"/>
              </a:rPr>
              <a:t>Nákladový efekt poklesu mzdové sazby</a:t>
            </a:r>
            <a:r>
              <a:rPr sz="1200">
                <a:latin typeface="Arial" panose="020B0604020202020204" pitchFamily="34" charset="0"/>
              </a:rPr>
              <a:t> </a:t>
            </a:r>
          </a:p>
        </p:txBody>
      </p:sp>
      <p:pic>
        <p:nvPicPr>
          <p:cNvPr id="12296" name="Picture 12295" descr="Obr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2263" y="3573463"/>
            <a:ext cx="3270250" cy="2578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7" name="Rectangles 12296"/>
          <p:cNvSpPr/>
          <p:nvPr/>
        </p:nvSpPr>
        <p:spPr>
          <a:xfrm>
            <a:off x="6959601" y="6146800"/>
            <a:ext cx="3459163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lstStyle/>
          <a:p>
            <a:r>
              <a:rPr sz="1200" b="1">
                <a:latin typeface="Arial" panose="020B0604020202020204" pitchFamily="34" charset="0"/>
              </a:rPr>
              <a:t>Dlouhodobá poptávka dokonale konkurenční firmy na dokonale konkurenčním trhu práce </a:t>
            </a:r>
          </a:p>
        </p:txBody>
      </p:sp>
      <p:sp>
        <p:nvSpPr>
          <p:cNvPr id="12299" name="Rectangles 12298"/>
          <p:cNvSpPr/>
          <p:nvPr/>
        </p:nvSpPr>
        <p:spPr>
          <a:xfrm>
            <a:off x="2208213" y="125413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</a:defRPr>
            </a:lvl1pPr>
          </a:lstStyle>
          <a:p>
            <a:pPr lvl="0"/>
            <a:r>
              <a:rPr sz="2800" b="1" dirty="0">
                <a:solidFill>
                  <a:srgbClr val="C00000"/>
                </a:solidFill>
              </a:rPr>
              <a:t>1. DOKONALE KONKURENČNÍ TRH PRÁCE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Placeholder 13314"/>
          <p:cNvSpPr>
            <a:spLocks noGrp="1" noRot="1"/>
          </p:cNvSpPr>
          <p:nvPr>
            <p:ph type="body" idx="1"/>
          </p:nvPr>
        </p:nvSpPr>
        <p:spPr>
          <a:xfrm>
            <a:off x="1825625" y="1600201"/>
            <a:ext cx="8382000" cy="4498975"/>
          </a:xfrm>
          <a:ln/>
        </p:spPr>
        <p:txBody>
          <a:bodyPr/>
          <a:lstStyle/>
          <a:p>
            <a:pPr marL="546100" indent="-457200">
              <a:lnSpc>
                <a:spcPct val="90000"/>
              </a:lnSpc>
              <a:buNone/>
              <a:tabLst>
                <a:tab pos="354330" algn="l"/>
              </a:tabLst>
            </a:pPr>
            <a:r>
              <a:rPr sz="2400" b="1" u="sng"/>
              <a:t>1.3 Poptávka na trhu práce</a:t>
            </a:r>
          </a:p>
          <a:p>
            <a:pPr marL="546100" indent="-457200">
              <a:lnSpc>
                <a:spcPct val="90000"/>
              </a:lnSpc>
              <a:buNone/>
              <a:tabLst>
                <a:tab pos="354330" algn="l"/>
              </a:tabLst>
            </a:pPr>
            <a:endParaRPr sz="1000" b="1" u="sng"/>
          </a:p>
          <a:p>
            <a:pPr marL="546100" indent="-457200">
              <a:lnSpc>
                <a:spcPct val="90000"/>
              </a:lnSpc>
              <a:buNone/>
              <a:tabLst>
                <a:tab pos="354330" algn="l"/>
              </a:tabLst>
            </a:pPr>
            <a:r>
              <a:rPr sz="2000"/>
              <a:t>1.3.1 Poptávka firmy, prodávající svůj výstup na dokonale konkurenčním trhu</a:t>
            </a:r>
          </a:p>
          <a:p>
            <a:pPr marL="1066800" lvl="1" indent="-533400">
              <a:lnSpc>
                <a:spcPct val="90000"/>
              </a:lnSpc>
              <a:buNone/>
              <a:tabLst>
                <a:tab pos="354330" algn="l"/>
              </a:tabLst>
            </a:pPr>
            <a:endParaRPr sz="1000"/>
          </a:p>
          <a:p>
            <a:pPr marL="546100" indent="-457200">
              <a:lnSpc>
                <a:spcPct val="90000"/>
              </a:lnSpc>
              <a:buNone/>
              <a:tabLst>
                <a:tab pos="354330" algn="l"/>
              </a:tabLst>
            </a:pPr>
            <a:r>
              <a:rPr sz="1800"/>
              <a:t>1.3.1.3 Faktory ovlivňující poptávku firmy po práci</a:t>
            </a:r>
          </a:p>
          <a:p>
            <a:pPr marL="546100" indent="-457200">
              <a:lnSpc>
                <a:spcPct val="90000"/>
              </a:lnSpc>
              <a:buNone/>
              <a:tabLst>
                <a:tab pos="354330" algn="l"/>
              </a:tabLst>
            </a:pPr>
            <a:endParaRPr sz="800"/>
          </a:p>
          <a:p>
            <a:pPr marL="546100" indent="-457200">
              <a:lnSpc>
                <a:spcPct val="90000"/>
              </a:lnSpc>
              <a:tabLst>
                <a:tab pos="354330" algn="l"/>
              </a:tabLst>
            </a:pPr>
            <a:r>
              <a:rPr sz="1800"/>
              <a:t>cena práce, jejíž změna způsobuje pohyb podél dané křivky poptávky</a:t>
            </a:r>
          </a:p>
          <a:p>
            <a:pPr marL="546100" indent="-457200">
              <a:lnSpc>
                <a:spcPct val="90000"/>
              </a:lnSpc>
              <a:tabLst>
                <a:tab pos="354330" algn="l"/>
              </a:tabLst>
            </a:pPr>
            <a:r>
              <a:rPr sz="1800"/>
              <a:t>ostatní faktory, které vyvolávají posun celé křivky poptávky</a:t>
            </a:r>
          </a:p>
          <a:p>
            <a:pPr marL="546100" indent="-457200">
              <a:lnSpc>
                <a:spcPct val="90000"/>
              </a:lnSpc>
              <a:buNone/>
              <a:tabLst>
                <a:tab pos="354330" algn="l"/>
              </a:tabLst>
            </a:pPr>
            <a:endParaRPr sz="1800"/>
          </a:p>
          <a:p>
            <a:pPr marL="546100" indent="-457200">
              <a:lnSpc>
                <a:spcPct val="90000"/>
              </a:lnSpc>
              <a:buFontTx/>
              <a:buAutoNum type="alphaLcParenR"/>
              <a:tabLst>
                <a:tab pos="354330" algn="l"/>
              </a:tabLst>
            </a:pPr>
            <a:r>
              <a:rPr sz="1800" b="1"/>
              <a:t>Cenová elasticita poptávky po práci</a:t>
            </a:r>
            <a:r>
              <a:rPr sz="1800"/>
              <a:t> (</a:t>
            </a:r>
            <a:r>
              <a:rPr sz="1800" err="1"/>
              <a:t>eDL</a:t>
            </a:r>
            <a:r>
              <a:rPr sz="1800"/>
              <a:t>):</a:t>
            </a:r>
          </a:p>
          <a:p>
            <a:pPr marL="546100" indent="-457200">
              <a:lnSpc>
                <a:spcPct val="90000"/>
              </a:lnSpc>
              <a:buNone/>
              <a:tabLst>
                <a:tab pos="354330" algn="l"/>
              </a:tabLst>
            </a:pPr>
            <a:r>
              <a:rPr sz="1800" err="1"/>
              <a:t>eDL</a:t>
            </a:r>
            <a:r>
              <a:rPr sz="1800"/>
              <a:t> = </a:t>
            </a:r>
            <a:r>
              <a:rPr sz="1800">
                <a:cs typeface="Arial" panose="020B0604020202020204" pitchFamily="34" charset="0"/>
              </a:rPr>
              <a:t>∆L/L/∆w/w</a:t>
            </a:r>
          </a:p>
          <a:p>
            <a:pPr marL="546100" indent="-457200">
              <a:lnSpc>
                <a:spcPct val="90000"/>
              </a:lnSpc>
              <a:buNone/>
              <a:tabLst>
                <a:tab pos="354330" algn="l"/>
              </a:tabLst>
            </a:pPr>
            <a:r>
              <a:rPr sz="1800" b="1">
                <a:cs typeface="Arial" panose="020B0604020202020204" pitchFamily="34" charset="0"/>
              </a:rPr>
              <a:t>b)</a:t>
            </a:r>
            <a:r>
              <a:rPr sz="1800">
                <a:cs typeface="Arial" panose="020B0604020202020204" pitchFamily="34" charset="0"/>
              </a:rPr>
              <a:t> </a:t>
            </a:r>
            <a:r>
              <a:rPr sz="1800" b="1">
                <a:cs typeface="Arial" panose="020B0604020202020204" pitchFamily="34" charset="0"/>
              </a:rPr>
              <a:t>Křížová elasticita poptávky po práci</a:t>
            </a:r>
            <a:r>
              <a:rPr sz="1800">
                <a:cs typeface="Arial" panose="020B0604020202020204" pitchFamily="34" charset="0"/>
              </a:rPr>
              <a:t>:</a:t>
            </a:r>
          </a:p>
          <a:p>
            <a:pPr marL="546100" indent="-457200">
              <a:lnSpc>
                <a:spcPct val="90000"/>
              </a:lnSpc>
              <a:buNone/>
              <a:tabLst>
                <a:tab pos="354330" algn="l"/>
              </a:tabLst>
            </a:pPr>
            <a:r>
              <a:rPr sz="1800" err="1">
                <a:cs typeface="Arial" panose="020B0604020202020204" pitchFamily="34" charset="0"/>
              </a:rPr>
              <a:t>eDL</a:t>
            </a:r>
            <a:r>
              <a:rPr sz="1800">
                <a:cs typeface="Arial" panose="020B0604020202020204" pitchFamily="34" charset="0"/>
              </a:rPr>
              <a:t> = ∆L/L/ ∆r/r </a:t>
            </a:r>
          </a:p>
          <a:p>
            <a:pPr marL="546100" indent="-457200">
              <a:lnSpc>
                <a:spcPct val="90000"/>
              </a:lnSpc>
              <a:buNone/>
              <a:tabLst>
                <a:tab pos="354330" algn="l"/>
              </a:tabLst>
            </a:pPr>
            <a:endParaRPr sz="1800" i="1"/>
          </a:p>
        </p:txBody>
      </p:sp>
      <p:sp>
        <p:nvSpPr>
          <p:cNvPr id="13316" name="Rectangles 13315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317" name="Rectangles 13316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Rectangles 13322"/>
          <p:cNvSpPr/>
          <p:nvPr/>
        </p:nvSpPr>
        <p:spPr>
          <a:xfrm>
            <a:off x="2208213" y="125413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</a:defRPr>
            </a:lvl1pPr>
          </a:lstStyle>
          <a:p>
            <a:pPr lvl="0"/>
            <a:r>
              <a:rPr sz="2800" b="1"/>
              <a:t>1. DOKONALE KONKURENČNÍ TRH PRÁCE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Placeholder 14338"/>
          <p:cNvSpPr>
            <a:spLocks noGrp="1" noRot="1"/>
          </p:cNvSpPr>
          <p:nvPr>
            <p:ph type="body" idx="1"/>
          </p:nvPr>
        </p:nvSpPr>
        <p:spPr>
          <a:xfrm>
            <a:off x="1825625" y="1600201"/>
            <a:ext cx="8382000" cy="4498975"/>
          </a:xfrm>
          <a:ln/>
        </p:spPr>
        <p:txBody>
          <a:bodyPr/>
          <a:lstStyle/>
          <a:p>
            <a:pPr marL="546100" indent="-457200">
              <a:lnSpc>
                <a:spcPct val="90000"/>
              </a:lnSpc>
              <a:buNone/>
              <a:tabLst>
                <a:tab pos="354330" algn="l"/>
              </a:tabLst>
            </a:pPr>
            <a:r>
              <a:rPr sz="2400" b="1" u="sng"/>
              <a:t>1.3 Poptávka na trhu práce</a:t>
            </a:r>
          </a:p>
          <a:p>
            <a:pPr marL="546100" indent="-457200">
              <a:lnSpc>
                <a:spcPct val="90000"/>
              </a:lnSpc>
              <a:buNone/>
              <a:tabLst>
                <a:tab pos="354330" algn="l"/>
              </a:tabLst>
            </a:pPr>
            <a:endParaRPr sz="1000" b="1" u="sng"/>
          </a:p>
          <a:p>
            <a:pPr marL="546100" indent="-457200">
              <a:lnSpc>
                <a:spcPct val="90000"/>
              </a:lnSpc>
              <a:buNone/>
              <a:tabLst>
                <a:tab pos="354330" algn="l"/>
              </a:tabLst>
            </a:pPr>
            <a:r>
              <a:rPr sz="2000"/>
              <a:t>1.3.1 Poptávka firmy, prodávající svůj výstup na dokonale konkurenčním trhu</a:t>
            </a:r>
          </a:p>
          <a:p>
            <a:pPr marL="1066800" lvl="1" indent="-533400">
              <a:lnSpc>
                <a:spcPct val="90000"/>
              </a:lnSpc>
              <a:buNone/>
              <a:tabLst>
                <a:tab pos="354330" algn="l"/>
              </a:tabLst>
            </a:pPr>
            <a:endParaRPr sz="900"/>
          </a:p>
          <a:p>
            <a:pPr marL="546100" indent="-457200">
              <a:lnSpc>
                <a:spcPct val="90000"/>
              </a:lnSpc>
              <a:buNone/>
              <a:tabLst>
                <a:tab pos="354330" algn="l"/>
              </a:tabLst>
            </a:pPr>
            <a:r>
              <a:rPr sz="1800"/>
              <a:t>1.3.1.4 </a:t>
            </a:r>
            <a:r>
              <a:rPr sz="1800" b="1"/>
              <a:t>Tržní poptávka po práci</a:t>
            </a:r>
          </a:p>
          <a:p>
            <a:pPr marL="546100" indent="-457200">
              <a:lnSpc>
                <a:spcPct val="90000"/>
              </a:lnSpc>
              <a:buFontTx/>
              <a:buChar char="-"/>
              <a:tabLst>
                <a:tab pos="354330" algn="l"/>
              </a:tabLst>
            </a:pPr>
            <a:r>
              <a:rPr sz="1800"/>
              <a:t>poptávka všech firem po práci</a:t>
            </a:r>
          </a:p>
          <a:p>
            <a:pPr marL="546100" indent="-457200">
              <a:lnSpc>
                <a:spcPct val="90000"/>
              </a:lnSpc>
              <a:buFontTx/>
              <a:buChar char="-"/>
              <a:tabLst>
                <a:tab pos="354330" algn="l"/>
              </a:tabLst>
            </a:pPr>
            <a:r>
              <a:rPr sz="1800"/>
              <a:t>není definována jako horizontální součet individuálních poptávkových křivek!!</a:t>
            </a:r>
          </a:p>
          <a:p>
            <a:pPr marL="546100" indent="-457200">
              <a:lnSpc>
                <a:spcPct val="90000"/>
              </a:lnSpc>
              <a:buFontTx/>
              <a:buChar char="-"/>
              <a:tabLst>
                <a:tab pos="354330" algn="l"/>
              </a:tabLst>
            </a:pPr>
            <a:endParaRPr sz="2400"/>
          </a:p>
        </p:txBody>
      </p:sp>
      <p:sp>
        <p:nvSpPr>
          <p:cNvPr id="14340" name="Rectangles 14339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4341" name="Rectangles 14340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Rectangles 14342"/>
          <p:cNvSpPr/>
          <p:nvPr/>
        </p:nvSpPr>
        <p:spPr>
          <a:xfrm>
            <a:off x="2208213" y="125413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</a:defRPr>
            </a:lvl1pPr>
          </a:lstStyle>
          <a:p>
            <a:pPr lvl="0"/>
            <a:r>
              <a:rPr sz="2800" b="1"/>
              <a:t>1. DOKONALE KONKURENČNÍ TRH PRÁCE</a:t>
            </a:r>
          </a:p>
        </p:txBody>
      </p:sp>
      <p:pic>
        <p:nvPicPr>
          <p:cNvPr id="14344" name="Picture 143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3976" y="3933825"/>
            <a:ext cx="5705475" cy="2628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5" name="Rectangles 14344"/>
          <p:cNvSpPr/>
          <p:nvPr/>
        </p:nvSpPr>
        <p:spPr>
          <a:xfrm>
            <a:off x="5808664" y="6524626"/>
            <a:ext cx="2287587" cy="24447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r>
              <a:rPr sz="1000" b="1">
                <a:latin typeface="Arial" panose="020B0604020202020204" pitchFamily="34" charset="0"/>
              </a:rPr>
              <a:t>Formování tržní poptávky po práci</a:t>
            </a:r>
            <a:r>
              <a:rPr sz="1000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Placeholder 15362"/>
          <p:cNvSpPr>
            <a:spLocks noGrp="1" noRot="1"/>
          </p:cNvSpPr>
          <p:nvPr>
            <p:ph type="body" idx="1"/>
          </p:nvPr>
        </p:nvSpPr>
        <p:spPr>
          <a:xfrm>
            <a:off x="1825625" y="1600201"/>
            <a:ext cx="8382000" cy="4498975"/>
          </a:xfrm>
          <a:ln/>
        </p:spPr>
        <p:txBody>
          <a:bodyPr>
            <a:normAutofit fontScale="85000" lnSpcReduction="10000"/>
          </a:bodyPr>
          <a:lstStyle/>
          <a:p>
            <a:pPr marL="546100" indent="-457200">
              <a:lnSpc>
                <a:spcPct val="90000"/>
              </a:lnSpc>
              <a:buNone/>
              <a:tabLst>
                <a:tab pos="354330" algn="l"/>
              </a:tabLst>
            </a:pPr>
            <a:r>
              <a:rPr sz="2400" b="1" u="sng"/>
              <a:t>1.3 Poptávka na trhu práce</a:t>
            </a:r>
          </a:p>
          <a:p>
            <a:pPr marL="546100" indent="-457200">
              <a:lnSpc>
                <a:spcPct val="90000"/>
              </a:lnSpc>
              <a:buNone/>
              <a:tabLst>
                <a:tab pos="354330" algn="l"/>
              </a:tabLst>
            </a:pPr>
            <a:endParaRPr sz="1000" b="1" u="sng"/>
          </a:p>
          <a:p>
            <a:pPr marL="546100" indent="-457200">
              <a:lnSpc>
                <a:spcPct val="90000"/>
              </a:lnSpc>
              <a:buNone/>
              <a:tabLst>
                <a:tab pos="354330" algn="l"/>
              </a:tabLst>
            </a:pPr>
            <a:r>
              <a:rPr sz="2000"/>
              <a:t>1.3.2 Poptávky firmy, prodávající výstup na nedokonale konkurenčním trhu</a:t>
            </a:r>
          </a:p>
          <a:p>
            <a:pPr marL="1066800" lvl="1" indent="-533400">
              <a:lnSpc>
                <a:spcPct val="90000"/>
              </a:lnSpc>
              <a:buNone/>
              <a:tabLst>
                <a:tab pos="354330" algn="l"/>
              </a:tabLst>
            </a:pPr>
            <a:endParaRPr sz="1000" b="1"/>
          </a:p>
          <a:p>
            <a:pPr marL="546100" indent="-457200">
              <a:lnSpc>
                <a:spcPct val="90000"/>
              </a:lnSpc>
              <a:buFontTx/>
              <a:buAutoNum type="alphaLcParenR"/>
              <a:tabLst>
                <a:tab pos="354330" algn="l"/>
              </a:tabLst>
            </a:pPr>
            <a:r>
              <a:rPr sz="2000"/>
              <a:t>Krátkodobá poptávka po práci – odvození analogické jako </a:t>
            </a:r>
            <a:r>
              <a:rPr sz="1800"/>
              <a:t>1.3.1.1</a:t>
            </a:r>
          </a:p>
          <a:p>
            <a:pPr marL="546100" indent="-457200">
              <a:lnSpc>
                <a:spcPct val="90000"/>
              </a:lnSpc>
              <a:buFontTx/>
              <a:buAutoNum type="alphaLcParenR"/>
              <a:tabLst>
                <a:tab pos="354330" algn="l"/>
              </a:tabLst>
            </a:pPr>
            <a:r>
              <a:rPr sz="2000"/>
              <a:t>Dlouhodobá poptávka po práci – odvození analogické jako 1.3.1.2 </a:t>
            </a:r>
            <a:r>
              <a:rPr lang="en-US" altLang="x-none" sz="2000">
                <a:cs typeface="Arial" panose="020B0604020202020204" pitchFamily="34" charset="0"/>
              </a:rPr>
              <a:t>+</a:t>
            </a:r>
            <a:r>
              <a:rPr sz="2000">
                <a:cs typeface="Arial" panose="020B0604020202020204" pitchFamily="34" charset="0"/>
              </a:rPr>
              <a:t> </a:t>
            </a:r>
            <a:r>
              <a:rPr sz="2000" b="1">
                <a:cs typeface="Arial" panose="020B0604020202020204" pitchFamily="34" charset="0"/>
              </a:rPr>
              <a:t>příjmový efekt</a:t>
            </a:r>
          </a:p>
          <a:p>
            <a:pPr marL="546100" indent="-457200">
              <a:lnSpc>
                <a:spcPct val="90000"/>
              </a:lnSpc>
              <a:buFontTx/>
              <a:buAutoNum type="alphaLcParenR" startAt="3"/>
              <a:tabLst>
                <a:tab pos="354330" algn="l"/>
              </a:tabLst>
            </a:pPr>
            <a:endParaRPr sz="2000">
              <a:cs typeface="Arial" panose="020B0604020202020204" pitchFamily="34" charset="0"/>
            </a:endParaRPr>
          </a:p>
          <a:p>
            <a:pPr marL="546100" indent="-457200">
              <a:lnSpc>
                <a:spcPct val="90000"/>
              </a:lnSpc>
              <a:buFontTx/>
              <a:buAutoNum type="alphaLcParenR" startAt="3"/>
              <a:tabLst>
                <a:tab pos="354330" algn="l"/>
              </a:tabLst>
            </a:pPr>
            <a:endParaRPr sz="2000">
              <a:cs typeface="Arial" panose="020B0604020202020204" pitchFamily="34" charset="0"/>
            </a:endParaRPr>
          </a:p>
          <a:p>
            <a:pPr marL="546100" indent="-457200">
              <a:lnSpc>
                <a:spcPct val="90000"/>
              </a:lnSpc>
              <a:buFontTx/>
              <a:buAutoNum type="alphaLcParenR" startAt="3"/>
              <a:tabLst>
                <a:tab pos="354330" algn="l"/>
              </a:tabLst>
            </a:pPr>
            <a:endParaRPr sz="2000">
              <a:cs typeface="Arial" panose="020B0604020202020204" pitchFamily="34" charset="0"/>
            </a:endParaRPr>
          </a:p>
          <a:p>
            <a:pPr marL="546100" indent="-457200">
              <a:lnSpc>
                <a:spcPct val="90000"/>
              </a:lnSpc>
              <a:buFontTx/>
              <a:buAutoNum type="alphaLcParenR" startAt="3"/>
              <a:tabLst>
                <a:tab pos="354330" algn="l"/>
              </a:tabLst>
            </a:pPr>
            <a:endParaRPr sz="2000">
              <a:cs typeface="Arial" panose="020B0604020202020204" pitchFamily="34" charset="0"/>
            </a:endParaRPr>
          </a:p>
          <a:p>
            <a:pPr marL="546100" indent="-457200">
              <a:lnSpc>
                <a:spcPct val="90000"/>
              </a:lnSpc>
              <a:buFontTx/>
              <a:buAutoNum type="alphaLcParenR" startAt="3"/>
              <a:tabLst>
                <a:tab pos="354330" algn="l"/>
              </a:tabLst>
            </a:pPr>
            <a:endParaRPr sz="2000">
              <a:cs typeface="Arial" panose="020B0604020202020204" pitchFamily="34" charset="0"/>
            </a:endParaRPr>
          </a:p>
          <a:p>
            <a:pPr marL="546100" indent="-457200">
              <a:lnSpc>
                <a:spcPct val="90000"/>
              </a:lnSpc>
              <a:buFontTx/>
              <a:buAutoNum type="alphaLcParenR" startAt="3"/>
              <a:tabLst>
                <a:tab pos="354330" algn="l"/>
              </a:tabLst>
            </a:pPr>
            <a:endParaRPr sz="2000">
              <a:cs typeface="Arial" panose="020B0604020202020204" pitchFamily="34" charset="0"/>
            </a:endParaRPr>
          </a:p>
          <a:p>
            <a:pPr marL="546100" indent="-457200">
              <a:lnSpc>
                <a:spcPct val="90000"/>
              </a:lnSpc>
              <a:buFontTx/>
              <a:buAutoNum type="alphaLcParenR" startAt="3"/>
              <a:tabLst>
                <a:tab pos="354330" algn="l"/>
              </a:tabLst>
            </a:pPr>
            <a:endParaRPr sz="2000">
              <a:cs typeface="Arial" panose="020B0604020202020204" pitchFamily="34" charset="0"/>
            </a:endParaRPr>
          </a:p>
          <a:p>
            <a:pPr marL="546100" indent="-457200">
              <a:lnSpc>
                <a:spcPct val="90000"/>
              </a:lnSpc>
              <a:buFontTx/>
              <a:buAutoNum type="alphaLcParenR" startAt="3"/>
              <a:tabLst>
                <a:tab pos="354330" algn="l"/>
              </a:tabLst>
            </a:pPr>
            <a:r>
              <a:rPr sz="2000">
                <a:cs typeface="Arial" panose="020B0604020202020204" pitchFamily="34" charset="0"/>
              </a:rPr>
              <a:t>Tržní poptávka po práci - odvození analogické jako </a:t>
            </a:r>
            <a:r>
              <a:rPr sz="1800"/>
              <a:t>1.3.1.4</a:t>
            </a:r>
          </a:p>
          <a:p>
            <a:pPr marL="546100" indent="-457200">
              <a:lnSpc>
                <a:spcPct val="90000"/>
              </a:lnSpc>
              <a:buNone/>
              <a:tabLst>
                <a:tab pos="354330" algn="l"/>
              </a:tabLst>
            </a:pPr>
            <a:endParaRPr sz="2000">
              <a:cs typeface="Arial" panose="020B0604020202020204" pitchFamily="34" charset="0"/>
            </a:endParaRPr>
          </a:p>
          <a:p>
            <a:pPr marL="546100" indent="-457200">
              <a:lnSpc>
                <a:spcPct val="90000"/>
              </a:lnSpc>
              <a:buNone/>
              <a:tabLst>
                <a:tab pos="354330" algn="l"/>
              </a:tabLst>
            </a:pPr>
            <a:r>
              <a:rPr sz="2000">
                <a:cs typeface="Arial" panose="020B0604020202020204" pitchFamily="34" charset="0"/>
              </a:rPr>
              <a:t>  </a:t>
            </a:r>
            <a:endParaRPr lang="en-US" altLang="x-none" sz="2000">
              <a:ea typeface="Arial" panose="020B0604020202020204" pitchFamily="34" charset="0"/>
            </a:endParaRPr>
          </a:p>
        </p:txBody>
      </p:sp>
      <p:sp>
        <p:nvSpPr>
          <p:cNvPr id="15364" name="Rectangles 15363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Rectangles 15364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Rectangles 15366"/>
          <p:cNvSpPr/>
          <p:nvPr/>
        </p:nvSpPr>
        <p:spPr>
          <a:xfrm>
            <a:off x="2208213" y="125413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</a:defRPr>
            </a:lvl1pPr>
          </a:lstStyle>
          <a:p>
            <a:pPr lvl="0"/>
            <a:r>
              <a:rPr sz="2800" b="1"/>
              <a:t>1. DOKONALE KONKURENČNÍ TRH PRÁCE</a:t>
            </a:r>
          </a:p>
        </p:txBody>
      </p:sp>
      <p:pic>
        <p:nvPicPr>
          <p:cNvPr id="15368" name="Picture 15367" descr="Ob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1401" y="3573464"/>
            <a:ext cx="3038475" cy="2352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Placeholder 18434"/>
          <p:cNvSpPr>
            <a:spLocks noGrp="1" noRot="1"/>
          </p:cNvSpPr>
          <p:nvPr>
            <p:ph type="body" idx="1"/>
          </p:nvPr>
        </p:nvSpPr>
        <p:spPr>
          <a:xfrm>
            <a:off x="1825625" y="1600201"/>
            <a:ext cx="8382000" cy="4498975"/>
          </a:xfrm>
          <a:ln/>
        </p:spPr>
        <p:txBody>
          <a:bodyPr/>
          <a:lstStyle/>
          <a:p>
            <a:pPr marL="546100" indent="-457200">
              <a:lnSpc>
                <a:spcPct val="90000"/>
              </a:lnSpc>
              <a:buNone/>
              <a:tabLst>
                <a:tab pos="354330" algn="l"/>
              </a:tabLst>
            </a:pPr>
            <a:r>
              <a:rPr sz="2400" b="1" u="sng"/>
              <a:t>1.4 Nabídka práce</a:t>
            </a:r>
          </a:p>
          <a:p>
            <a:pPr marL="546100" indent="-457200">
              <a:lnSpc>
                <a:spcPct val="90000"/>
              </a:lnSpc>
              <a:buNone/>
              <a:tabLst>
                <a:tab pos="354330" algn="l"/>
              </a:tabLst>
            </a:pPr>
            <a:endParaRPr sz="1000" b="1" u="sng"/>
          </a:p>
          <a:p>
            <a:pPr marL="546100" indent="-457200">
              <a:lnSpc>
                <a:spcPct val="90000"/>
              </a:lnSpc>
              <a:buNone/>
              <a:tabLst>
                <a:tab pos="354330" algn="l"/>
              </a:tabLst>
            </a:pPr>
            <a:r>
              <a:rPr sz="2000"/>
              <a:t>= </a:t>
            </a:r>
            <a:r>
              <a:rPr sz="2000" b="1"/>
              <a:t>individuální nabídka práce jednoho člověka</a:t>
            </a:r>
            <a:r>
              <a:rPr sz="2000"/>
              <a:t> (tj. z hlediska jednoho nabízejícího)</a:t>
            </a:r>
          </a:p>
          <a:p>
            <a:pPr marL="546100" indent="-457200">
              <a:lnSpc>
                <a:spcPct val="90000"/>
              </a:lnSpc>
              <a:buFontTx/>
              <a:buChar char="-"/>
              <a:tabLst>
                <a:tab pos="354330" algn="l"/>
              </a:tabLst>
            </a:pPr>
            <a:r>
              <a:rPr sz="2000"/>
              <a:t>odvození individuální nabídky vychází z analýzy chování spotřebitele</a:t>
            </a:r>
          </a:p>
          <a:p>
            <a:pPr marL="546100" indent="-457200">
              <a:lnSpc>
                <a:spcPct val="90000"/>
              </a:lnSpc>
              <a:buFontTx/>
              <a:buChar char="-"/>
              <a:tabLst>
                <a:tab pos="354330" algn="l"/>
              </a:tabLst>
            </a:pPr>
            <a:r>
              <a:rPr sz="2000"/>
              <a:t>spotřebitel volí mezi kombinací práce a volného času, tak aby maximalizoval svůj užitek, při čemž jeho rozpočtovým omezením počet hodin jednoho dne</a:t>
            </a:r>
          </a:p>
          <a:p>
            <a:pPr marL="546100" indent="-457200">
              <a:lnSpc>
                <a:spcPct val="90000"/>
              </a:lnSpc>
              <a:buFontTx/>
              <a:buChar char="-"/>
              <a:tabLst>
                <a:tab pos="354330" algn="l"/>
              </a:tabLst>
            </a:pPr>
            <a:r>
              <a:rPr sz="2000"/>
              <a:t>L</a:t>
            </a:r>
            <a:r>
              <a:rPr lang="en-US" altLang="x-none" sz="2000">
                <a:cs typeface="Arial" panose="020B0604020202020204" pitchFamily="34" charset="0"/>
              </a:rPr>
              <a:t>+</a:t>
            </a:r>
            <a:r>
              <a:rPr sz="2000">
                <a:cs typeface="Arial" panose="020B0604020202020204" pitchFamily="34" charset="0"/>
              </a:rPr>
              <a:t>H=24</a:t>
            </a:r>
          </a:p>
          <a:p>
            <a:pPr marL="546100" indent="-457200">
              <a:lnSpc>
                <a:spcPct val="90000"/>
              </a:lnSpc>
              <a:buFontTx/>
              <a:buChar char="-"/>
              <a:tabLst>
                <a:tab pos="354330" algn="l"/>
              </a:tabLst>
            </a:pPr>
            <a:r>
              <a:rPr sz="2000">
                <a:cs typeface="Arial" panose="020B0604020202020204" pitchFamily="34" charset="0"/>
              </a:rPr>
              <a:t>U=f (C,H)</a:t>
            </a:r>
          </a:p>
          <a:p>
            <a:pPr marL="546100" indent="-457200">
              <a:lnSpc>
                <a:spcPct val="90000"/>
              </a:lnSpc>
              <a:buFontTx/>
              <a:buChar char="-"/>
              <a:tabLst>
                <a:tab pos="354330" algn="l"/>
              </a:tabLst>
            </a:pPr>
            <a:r>
              <a:rPr sz="2000">
                <a:cs typeface="Arial" panose="020B0604020202020204" pitchFamily="34" charset="0"/>
              </a:rPr>
              <a:t>Rovnice rozpočtového omezení: C=w</a:t>
            </a:r>
            <a:r>
              <a:rPr lang="en-US" altLang="x-none" sz="2000">
                <a:cs typeface="Arial" panose="020B0604020202020204" pitchFamily="34" charset="0"/>
              </a:rPr>
              <a:t>*</a:t>
            </a:r>
            <a:r>
              <a:rPr sz="2000">
                <a:cs typeface="Arial" panose="020B0604020202020204" pitchFamily="34" charset="0"/>
              </a:rPr>
              <a:t>(24-H)</a:t>
            </a:r>
            <a:endParaRPr lang="en-US" altLang="x-none" sz="2000">
              <a:cs typeface="Arial" panose="020B0604020202020204" pitchFamily="34" charset="0"/>
            </a:endParaRPr>
          </a:p>
          <a:p>
            <a:pPr marL="546100" indent="-457200">
              <a:lnSpc>
                <a:spcPct val="90000"/>
              </a:lnSpc>
              <a:buFontTx/>
              <a:buChar char="-"/>
              <a:tabLst>
                <a:tab pos="354330" algn="l"/>
              </a:tabLst>
            </a:pPr>
            <a:endParaRPr lang="en-US" altLang="x-none" sz="2000">
              <a:cs typeface="Arial" panose="020B0604020202020204" pitchFamily="34" charset="0"/>
            </a:endParaRPr>
          </a:p>
          <a:p>
            <a:pPr marL="546100" indent="-457200">
              <a:lnSpc>
                <a:spcPct val="90000"/>
              </a:lnSpc>
              <a:buFontTx/>
              <a:buChar char="-"/>
              <a:tabLst>
                <a:tab pos="354330" algn="l"/>
              </a:tabLst>
            </a:pPr>
            <a:endParaRPr sz="2000"/>
          </a:p>
          <a:p>
            <a:pPr marL="546100" indent="-457200">
              <a:lnSpc>
                <a:spcPct val="90000"/>
              </a:lnSpc>
              <a:buNone/>
              <a:tabLst>
                <a:tab pos="354330" algn="l"/>
              </a:tabLst>
            </a:pPr>
            <a:endParaRPr sz="2000"/>
          </a:p>
          <a:p>
            <a:pPr marL="546100" indent="-457200">
              <a:lnSpc>
                <a:spcPct val="90000"/>
              </a:lnSpc>
              <a:buNone/>
              <a:tabLst>
                <a:tab pos="354330" algn="l"/>
              </a:tabLst>
            </a:pPr>
            <a:endParaRPr sz="2400" b="1"/>
          </a:p>
          <a:p>
            <a:pPr marL="1066800" lvl="1" indent="-533400">
              <a:lnSpc>
                <a:spcPct val="90000"/>
              </a:lnSpc>
              <a:buNone/>
              <a:tabLst>
                <a:tab pos="354330" algn="l"/>
              </a:tabLst>
            </a:pPr>
            <a:endParaRPr sz="1000" b="1"/>
          </a:p>
          <a:p>
            <a:pPr marL="1066800" lvl="1" indent="-533400">
              <a:lnSpc>
                <a:spcPct val="90000"/>
              </a:lnSpc>
              <a:buNone/>
              <a:tabLst>
                <a:tab pos="354330" algn="l"/>
              </a:tabLst>
            </a:pPr>
            <a:endParaRPr sz="1000" b="1"/>
          </a:p>
        </p:txBody>
      </p:sp>
      <p:sp>
        <p:nvSpPr>
          <p:cNvPr id="18436" name="Rectangles 18435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8437" name="Rectangles 18436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8439" name="Rectangles 18438"/>
          <p:cNvSpPr/>
          <p:nvPr/>
        </p:nvSpPr>
        <p:spPr>
          <a:xfrm>
            <a:off x="2208213" y="125413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</a:defRPr>
            </a:lvl1pPr>
          </a:lstStyle>
          <a:p>
            <a:pPr lvl="0"/>
            <a:r>
              <a:rPr sz="2800" b="1"/>
              <a:t>1. DOKONALE KONKURENČNÍ TRH PRÁCE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Placeholder 19458"/>
          <p:cNvSpPr>
            <a:spLocks noGrp="1" noRot="1"/>
          </p:cNvSpPr>
          <p:nvPr>
            <p:ph type="body" sz="half" idx="1"/>
          </p:nvPr>
        </p:nvSpPr>
        <p:spPr>
          <a:xfrm>
            <a:off x="1825625" y="1600201"/>
            <a:ext cx="4191000" cy="4498975"/>
          </a:xfrm>
          <a:ln/>
        </p:spPr>
        <p:txBody>
          <a:bodyPr/>
          <a:lstStyle/>
          <a:p>
            <a:pPr marL="452755" indent="-452755">
              <a:lnSpc>
                <a:spcPct val="90000"/>
              </a:lnSpc>
              <a:buClr>
                <a:schemeClr val="hlink"/>
              </a:buClr>
              <a:buSzPct val="80000"/>
              <a:tabLst>
                <a:tab pos="354330" algn="l"/>
              </a:tabLst>
            </a:pPr>
            <a:r>
              <a:rPr sz="2000" b="1" u="sng"/>
              <a:t>1.4 Nabídka práce:</a:t>
            </a:r>
          </a:p>
          <a:p>
            <a:pPr marL="452755" indent="-452755">
              <a:lnSpc>
                <a:spcPct val="90000"/>
              </a:lnSpc>
              <a:buClr>
                <a:schemeClr val="hlink"/>
              </a:buClr>
              <a:buSzPct val="80000"/>
              <a:tabLst>
                <a:tab pos="354330" algn="l"/>
              </a:tabLst>
            </a:pPr>
            <a:endParaRPr sz="900" b="1" u="sng"/>
          </a:p>
          <a:p>
            <a:pPr marL="452755" indent="-452755">
              <a:lnSpc>
                <a:spcPct val="90000"/>
              </a:lnSpc>
              <a:buClr>
                <a:schemeClr val="hlink"/>
              </a:buClr>
              <a:buSzPct val="80000"/>
              <a:tabLst>
                <a:tab pos="354330" algn="l"/>
              </a:tabLst>
            </a:pPr>
            <a:r>
              <a:rPr sz="1800"/>
              <a:t>1.4.1 </a:t>
            </a:r>
            <a:r>
              <a:rPr sz="1800" b="1"/>
              <a:t>Individuální nabídka práce</a:t>
            </a:r>
          </a:p>
          <a:p>
            <a:pPr marL="452755" indent="-452755">
              <a:lnSpc>
                <a:spcPct val="90000"/>
              </a:lnSpc>
              <a:buClr>
                <a:schemeClr val="hlink"/>
              </a:buClr>
              <a:buSzPct val="80000"/>
              <a:tabLst>
                <a:tab pos="354330" algn="l"/>
              </a:tabLst>
            </a:pPr>
            <a:endParaRPr sz="2000" b="1"/>
          </a:p>
          <a:p>
            <a:pPr marL="452755" indent="-452755">
              <a:lnSpc>
                <a:spcPct val="90000"/>
              </a:lnSpc>
              <a:buClr>
                <a:schemeClr val="hlink"/>
              </a:buClr>
              <a:buSzPct val="80000"/>
              <a:tabLst>
                <a:tab pos="354330" algn="l"/>
              </a:tabLst>
            </a:pPr>
            <a:r>
              <a:rPr sz="1800"/>
              <a:t>Aby jednotlivec při dané reálné mzdové sazbě maximalizoval svůj užitek, měl by pracovat tolik hodin, aby se mezní míra substituce volného času spotřebou rovnala mzdové sazbě (w).</a:t>
            </a:r>
            <a:endParaRPr sz="2000" u="sng"/>
          </a:p>
          <a:p>
            <a:pPr marL="1602105" lvl="1" indent="-970280">
              <a:lnSpc>
                <a:spcPct val="90000"/>
              </a:lnSpc>
              <a:buClr>
                <a:schemeClr val="folHlink"/>
              </a:buClr>
              <a:tabLst>
                <a:tab pos="354330" algn="l"/>
              </a:tabLst>
            </a:pPr>
            <a:endParaRPr sz="900"/>
          </a:p>
        </p:txBody>
      </p:sp>
      <p:sp>
        <p:nvSpPr>
          <p:cNvPr id="19460" name="Rectangles 19459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9461" name="Rectangles 19460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9463" name="Rectangles 19462"/>
          <p:cNvSpPr/>
          <p:nvPr/>
        </p:nvSpPr>
        <p:spPr>
          <a:xfrm>
            <a:off x="2208213" y="125413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</a:defRPr>
            </a:lvl1pPr>
          </a:lstStyle>
          <a:p>
            <a:pPr lvl="0"/>
            <a:r>
              <a:rPr sz="2800" b="1"/>
              <a:t>1. DOKONALE KONKURENČNÍ TRH PRÁCE</a:t>
            </a:r>
          </a:p>
        </p:txBody>
      </p:sp>
      <p:pic>
        <p:nvPicPr>
          <p:cNvPr id="19464" name="Picture 19463" descr="Ob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2264" y="2492375"/>
            <a:ext cx="3716337" cy="24447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465" name="Rectangles 19464"/>
          <p:cNvSpPr/>
          <p:nvPr/>
        </p:nvSpPr>
        <p:spPr>
          <a:xfrm>
            <a:off x="7104063" y="5084763"/>
            <a:ext cx="3167062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lstStyle/>
          <a:p>
            <a:r>
              <a:rPr sz="1200" b="1">
                <a:latin typeface="Arial" panose="020B0604020202020204" pitchFamily="34" charset="0"/>
              </a:rPr>
              <a:t>Optimální rozložení 24 hodin mezi práci a volný čas</a:t>
            </a:r>
            <a:r>
              <a:rPr sz="1200">
                <a:latin typeface="Arial" panose="020B0604020202020204" pitchFamily="34" charset="0"/>
              </a:rPr>
              <a:t> </a:t>
            </a:r>
          </a:p>
        </p:txBody>
      </p:sp>
      <p:graphicFrame>
        <p:nvGraphicFramePr>
          <p:cNvPr id="19466" name="Content Placeholder 19465"/>
          <p:cNvGraphicFramePr>
            <a:graphicFrameLocks noGrp="1"/>
          </p:cNvGraphicFramePr>
          <p:nvPr>
            <p:ph sz="half" idx="2"/>
          </p:nvPr>
        </p:nvGraphicFramePr>
        <p:xfrm>
          <a:off x="2351089" y="4437063"/>
          <a:ext cx="2325687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256665" imgH="584200" progId="Equation.3">
                  <p:embed/>
                </p:oleObj>
              </mc:Choice>
              <mc:Fallback>
                <p:oleObj r:id="rId3" imgW="1256665" imgH="584200" progId="Equation.3">
                  <p:embed/>
                  <p:pic>
                    <p:nvPicPr>
                      <p:cNvPr id="19466" name="Content Placeholder 1946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51089" y="4437063"/>
                        <a:ext cx="2325687" cy="1033462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Placeholder 20481"/>
          <p:cNvSpPr>
            <a:spLocks noGrp="1" noRot="1"/>
          </p:cNvSpPr>
          <p:nvPr>
            <p:ph type="body" idx="1"/>
          </p:nvPr>
        </p:nvSpPr>
        <p:spPr>
          <a:xfrm>
            <a:off x="1825626" y="1600201"/>
            <a:ext cx="8455025" cy="4498975"/>
          </a:xfrm>
          <a:ln/>
        </p:spPr>
        <p:txBody>
          <a:bodyPr/>
          <a:lstStyle/>
          <a:p>
            <a:pPr marL="452755" indent="-452755">
              <a:lnSpc>
                <a:spcPct val="90000"/>
              </a:lnSpc>
              <a:buNone/>
              <a:tabLst>
                <a:tab pos="354330" algn="l"/>
              </a:tabLst>
            </a:pPr>
            <a:r>
              <a:rPr sz="2400" b="1" u="sng"/>
              <a:t>1.4 Nabídka práce:</a:t>
            </a:r>
          </a:p>
          <a:p>
            <a:pPr marL="452755" indent="-452755">
              <a:lnSpc>
                <a:spcPct val="90000"/>
              </a:lnSpc>
              <a:buNone/>
              <a:tabLst>
                <a:tab pos="354330" algn="l"/>
              </a:tabLst>
            </a:pPr>
            <a:endParaRPr sz="1000" b="1" u="sng"/>
          </a:p>
          <a:p>
            <a:pPr marL="452755" indent="-452755">
              <a:lnSpc>
                <a:spcPct val="90000"/>
              </a:lnSpc>
              <a:buNone/>
              <a:tabLst>
                <a:tab pos="354330" algn="l"/>
              </a:tabLst>
            </a:pPr>
            <a:r>
              <a:rPr sz="2000"/>
              <a:t>1.4.1 </a:t>
            </a:r>
            <a:r>
              <a:rPr sz="2000" b="1"/>
              <a:t>Individuální nabídka práce</a:t>
            </a:r>
          </a:p>
          <a:p>
            <a:pPr marL="452755" indent="-452755">
              <a:lnSpc>
                <a:spcPct val="90000"/>
              </a:lnSpc>
              <a:buNone/>
              <a:tabLst>
                <a:tab pos="354330" algn="l"/>
              </a:tabLst>
            </a:pPr>
            <a:endParaRPr sz="2400" b="1"/>
          </a:p>
          <a:p>
            <a:pPr marL="452755" indent="-452755">
              <a:lnSpc>
                <a:spcPct val="90000"/>
              </a:lnSpc>
              <a:tabLst>
                <a:tab pos="354330" algn="l"/>
              </a:tabLst>
            </a:pPr>
            <a:r>
              <a:rPr sz="1800"/>
              <a:t>Celkový efekt (TE)</a:t>
            </a:r>
          </a:p>
          <a:p>
            <a:pPr marL="452755" indent="-452755">
              <a:lnSpc>
                <a:spcPct val="90000"/>
              </a:lnSpc>
              <a:tabLst>
                <a:tab pos="354330" algn="l"/>
              </a:tabLst>
            </a:pPr>
            <a:r>
              <a:rPr sz="1800"/>
              <a:t>Substituční efekt (SE)</a:t>
            </a:r>
          </a:p>
          <a:p>
            <a:pPr marL="452755" indent="-452755">
              <a:lnSpc>
                <a:spcPct val="90000"/>
              </a:lnSpc>
              <a:tabLst>
                <a:tab pos="354330" algn="l"/>
              </a:tabLst>
            </a:pPr>
            <a:r>
              <a:rPr sz="1800"/>
              <a:t>Důchodový efekt (IE)</a:t>
            </a:r>
            <a:r>
              <a:rPr sz="2800" b="1"/>
              <a:t> </a:t>
            </a:r>
          </a:p>
          <a:p>
            <a:pPr marL="1602105" lvl="1" indent="-970280">
              <a:lnSpc>
                <a:spcPct val="90000"/>
              </a:lnSpc>
              <a:buNone/>
              <a:tabLst>
                <a:tab pos="354330" algn="l"/>
              </a:tabLst>
            </a:pPr>
            <a:endParaRPr sz="2400" b="1"/>
          </a:p>
        </p:txBody>
      </p:sp>
      <p:sp>
        <p:nvSpPr>
          <p:cNvPr id="20483" name="Rectangles 20482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484" name="Rectangles 20483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485" name="Rectangles 20484"/>
          <p:cNvSpPr/>
          <p:nvPr/>
        </p:nvSpPr>
        <p:spPr>
          <a:xfrm>
            <a:off x="2208213" y="125413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</a:defRPr>
            </a:lvl1pPr>
          </a:lstStyle>
          <a:p>
            <a:pPr lvl="0"/>
            <a:r>
              <a:rPr sz="2800" b="1"/>
              <a:t>1. DOKONALE KONKURENČNÍ TRH PRÁCE</a:t>
            </a:r>
          </a:p>
        </p:txBody>
      </p:sp>
      <p:pic>
        <p:nvPicPr>
          <p:cNvPr id="20488" name="Picture 20487" descr="Ob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1901" y="2409825"/>
            <a:ext cx="4105275" cy="2476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489" name="Rectangles 20488"/>
          <p:cNvSpPr/>
          <p:nvPr/>
        </p:nvSpPr>
        <p:spPr>
          <a:xfrm>
            <a:off x="6743701" y="4922839"/>
            <a:ext cx="3578225" cy="54927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lstStyle/>
          <a:p>
            <a:r>
              <a:rPr sz="1200" b="1">
                <a:latin typeface="Arial" panose="020B0604020202020204" pitchFamily="34" charset="0"/>
              </a:rPr>
              <a:t>Vliv změny reálné mzdové sazby na rozložení času jednotlivce (SE &gt;IE)</a:t>
            </a:r>
            <a:r>
              <a:rPr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Placeholder 21505"/>
          <p:cNvSpPr>
            <a:spLocks noGrp="1" noRot="1"/>
          </p:cNvSpPr>
          <p:nvPr>
            <p:ph type="body" idx="1"/>
          </p:nvPr>
        </p:nvSpPr>
        <p:spPr>
          <a:xfrm>
            <a:off x="1825626" y="1600201"/>
            <a:ext cx="8455025" cy="4498975"/>
          </a:xfrm>
          <a:ln/>
        </p:spPr>
        <p:txBody>
          <a:bodyPr/>
          <a:lstStyle/>
          <a:p>
            <a:pPr marL="452755" indent="-452755">
              <a:lnSpc>
                <a:spcPct val="90000"/>
              </a:lnSpc>
              <a:buNone/>
              <a:tabLst>
                <a:tab pos="354330" algn="l"/>
              </a:tabLst>
            </a:pPr>
            <a:r>
              <a:rPr sz="2400" b="1" u="sng"/>
              <a:t>1.4 Nabídka práce:</a:t>
            </a:r>
          </a:p>
          <a:p>
            <a:pPr marL="452755" indent="-452755">
              <a:lnSpc>
                <a:spcPct val="90000"/>
              </a:lnSpc>
              <a:buNone/>
              <a:tabLst>
                <a:tab pos="354330" algn="l"/>
              </a:tabLst>
            </a:pPr>
            <a:endParaRPr sz="1000" b="1" u="sng"/>
          </a:p>
          <a:p>
            <a:pPr marL="452755" indent="-452755">
              <a:lnSpc>
                <a:spcPct val="90000"/>
              </a:lnSpc>
              <a:buNone/>
              <a:tabLst>
                <a:tab pos="354330" algn="l"/>
              </a:tabLst>
            </a:pPr>
            <a:r>
              <a:rPr sz="2000"/>
              <a:t>1.4.1 </a:t>
            </a:r>
            <a:r>
              <a:rPr sz="2000" b="1"/>
              <a:t>Individuální nabídka práce</a:t>
            </a:r>
          </a:p>
          <a:p>
            <a:pPr marL="452755" indent="-452755">
              <a:lnSpc>
                <a:spcPct val="90000"/>
              </a:lnSpc>
              <a:buNone/>
              <a:tabLst>
                <a:tab pos="354330" algn="l"/>
              </a:tabLst>
            </a:pPr>
            <a:endParaRPr sz="2400" b="1"/>
          </a:p>
          <a:p>
            <a:pPr marL="1602105" lvl="1" indent="-970280">
              <a:lnSpc>
                <a:spcPct val="90000"/>
              </a:lnSpc>
              <a:buNone/>
              <a:tabLst>
                <a:tab pos="354330" algn="l"/>
              </a:tabLst>
            </a:pPr>
            <a:endParaRPr sz="2400" b="1"/>
          </a:p>
        </p:txBody>
      </p:sp>
      <p:sp>
        <p:nvSpPr>
          <p:cNvPr id="21507" name="Rectangles 21506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1508" name="Rectangles 21507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1509" name="Rectangles 21508"/>
          <p:cNvSpPr/>
          <p:nvPr/>
        </p:nvSpPr>
        <p:spPr>
          <a:xfrm>
            <a:off x="2208213" y="125413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</a:defRPr>
            </a:lvl1pPr>
          </a:lstStyle>
          <a:p>
            <a:pPr lvl="0"/>
            <a:r>
              <a:rPr sz="2800" b="1"/>
              <a:t>1. DOKONALE KONKURENČNÍ TRH PRÁCE</a:t>
            </a:r>
          </a:p>
        </p:txBody>
      </p:sp>
      <p:pic>
        <p:nvPicPr>
          <p:cNvPr id="21512" name="Picture 21511" descr="Ob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889" y="2708275"/>
            <a:ext cx="6784975" cy="31511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13" name="Rectangles 21512"/>
          <p:cNvSpPr/>
          <p:nvPr/>
        </p:nvSpPr>
        <p:spPr>
          <a:xfrm>
            <a:off x="4367213" y="6092826"/>
            <a:ext cx="42100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r>
              <a:rPr b="1">
                <a:latin typeface="Arial" panose="020B0604020202020204" pitchFamily="34" charset="0"/>
              </a:rPr>
              <a:t>Odvození individuální nabídky práce 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Placeholder 22529"/>
          <p:cNvSpPr>
            <a:spLocks noGrp="1" noRot="1"/>
          </p:cNvSpPr>
          <p:nvPr>
            <p:ph type="body" idx="1"/>
          </p:nvPr>
        </p:nvSpPr>
        <p:spPr>
          <a:xfrm>
            <a:off x="1825626" y="1600201"/>
            <a:ext cx="8455025" cy="4498975"/>
          </a:xfrm>
          <a:ln/>
        </p:spPr>
        <p:txBody>
          <a:bodyPr/>
          <a:lstStyle/>
          <a:p>
            <a:pPr indent="-457200">
              <a:lnSpc>
                <a:spcPct val="90000"/>
              </a:lnSpc>
              <a:buNone/>
              <a:tabLst>
                <a:tab pos="354330" algn="l"/>
              </a:tabLst>
            </a:pPr>
            <a:r>
              <a:rPr sz="2400" b="1" u="sng" dirty="0"/>
              <a:t>1.4 </a:t>
            </a:r>
            <a:r>
              <a:rPr sz="2400" b="1" u="sng" dirty="0" err="1"/>
              <a:t>Nabídka</a:t>
            </a:r>
            <a:r>
              <a:rPr sz="2400" b="1" u="sng" dirty="0"/>
              <a:t> </a:t>
            </a:r>
            <a:r>
              <a:rPr sz="2400" b="1" u="sng" dirty="0" err="1"/>
              <a:t>práce</a:t>
            </a:r>
            <a:r>
              <a:rPr sz="2400" b="1" u="sng" dirty="0"/>
              <a:t>:</a:t>
            </a:r>
          </a:p>
          <a:p>
            <a:pPr indent="-457200">
              <a:lnSpc>
                <a:spcPct val="90000"/>
              </a:lnSpc>
              <a:buNone/>
              <a:tabLst>
                <a:tab pos="354330" algn="l"/>
              </a:tabLst>
            </a:pPr>
            <a:endParaRPr sz="1000" b="1" u="sng" dirty="0"/>
          </a:p>
          <a:p>
            <a:pPr indent="-457200">
              <a:lnSpc>
                <a:spcPct val="90000"/>
              </a:lnSpc>
              <a:buNone/>
              <a:tabLst>
                <a:tab pos="354330" algn="l"/>
              </a:tabLst>
            </a:pPr>
            <a:r>
              <a:rPr sz="2000" dirty="0"/>
              <a:t>1.4.2 </a:t>
            </a:r>
            <a:r>
              <a:rPr sz="2000" b="1" dirty="0" err="1"/>
              <a:t>Tržní</a:t>
            </a:r>
            <a:r>
              <a:rPr sz="2000" b="1" dirty="0"/>
              <a:t> </a:t>
            </a:r>
            <a:r>
              <a:rPr sz="2000" b="1" dirty="0" err="1"/>
              <a:t>nabídka</a:t>
            </a:r>
            <a:r>
              <a:rPr sz="2000" b="1" dirty="0"/>
              <a:t> </a:t>
            </a:r>
            <a:r>
              <a:rPr sz="2000" b="1" dirty="0" err="1"/>
              <a:t>práce</a:t>
            </a:r>
            <a:endParaRPr sz="2000" b="1" dirty="0"/>
          </a:p>
          <a:p>
            <a:pPr indent="-457200">
              <a:lnSpc>
                <a:spcPct val="90000"/>
              </a:lnSpc>
              <a:buFontTx/>
              <a:buChar char="-"/>
              <a:tabLst>
                <a:tab pos="354330" algn="l"/>
              </a:tabLst>
            </a:pPr>
            <a:r>
              <a:rPr sz="2000" dirty="0" err="1"/>
              <a:t>vzniká</a:t>
            </a:r>
            <a:r>
              <a:rPr sz="2000" dirty="0"/>
              <a:t> </a:t>
            </a:r>
            <a:r>
              <a:rPr sz="2000" dirty="0" err="1"/>
              <a:t>horizontálním</a:t>
            </a:r>
            <a:r>
              <a:rPr sz="2000" dirty="0"/>
              <a:t> </a:t>
            </a:r>
            <a:r>
              <a:rPr sz="2000" dirty="0" err="1"/>
              <a:t>součtem</a:t>
            </a:r>
            <a:r>
              <a:rPr sz="2000" dirty="0"/>
              <a:t> </a:t>
            </a:r>
            <a:r>
              <a:rPr sz="2000" dirty="0" err="1"/>
              <a:t>všech</a:t>
            </a:r>
            <a:r>
              <a:rPr sz="2000" dirty="0"/>
              <a:t> </a:t>
            </a:r>
            <a:r>
              <a:rPr sz="2000" dirty="0" err="1"/>
              <a:t>individuálních</a:t>
            </a:r>
            <a:r>
              <a:rPr sz="2000" dirty="0"/>
              <a:t> </a:t>
            </a:r>
            <a:r>
              <a:rPr sz="2000" dirty="0" err="1"/>
              <a:t>křivek</a:t>
            </a:r>
            <a:r>
              <a:rPr sz="2000" dirty="0"/>
              <a:t> </a:t>
            </a:r>
            <a:r>
              <a:rPr sz="2000" dirty="0" err="1"/>
              <a:t>nabídky</a:t>
            </a:r>
            <a:r>
              <a:rPr sz="2000" dirty="0"/>
              <a:t> </a:t>
            </a:r>
            <a:r>
              <a:rPr sz="2000" dirty="0" err="1"/>
              <a:t>práce</a:t>
            </a:r>
            <a:endParaRPr sz="2000"/>
          </a:p>
          <a:p>
            <a:pPr indent="-457200">
              <a:lnSpc>
                <a:spcPct val="90000"/>
              </a:lnSpc>
              <a:buFontTx/>
              <a:buChar char="-"/>
              <a:tabLst>
                <a:tab pos="354330" algn="l"/>
              </a:tabLst>
            </a:pPr>
            <a:r>
              <a:rPr sz="2000"/>
              <a:t>není</a:t>
            </a:r>
            <a:r>
              <a:rPr sz="2000" dirty="0"/>
              <a:t> </a:t>
            </a:r>
            <a:r>
              <a:rPr sz="2000" dirty="0" err="1"/>
              <a:t>zpětně</a:t>
            </a:r>
            <a:r>
              <a:rPr sz="2000" dirty="0"/>
              <a:t> </a:t>
            </a:r>
            <a:r>
              <a:rPr sz="2000" dirty="0" err="1"/>
              <a:t>zakřivená</a:t>
            </a:r>
            <a:r>
              <a:rPr sz="2000" dirty="0"/>
              <a:t> a to z </a:t>
            </a:r>
            <a:r>
              <a:rPr sz="2000" dirty="0" err="1"/>
              <a:t>těchto</a:t>
            </a:r>
            <a:r>
              <a:rPr sz="2000" dirty="0"/>
              <a:t> </a:t>
            </a:r>
            <a:r>
              <a:rPr sz="2000" dirty="0" err="1"/>
              <a:t>důvodů</a:t>
            </a:r>
            <a:r>
              <a:rPr sz="2000" dirty="0"/>
              <a:t>:</a:t>
            </a:r>
          </a:p>
          <a:p>
            <a:pPr marL="1602105" lvl="1" indent="-970280">
              <a:lnSpc>
                <a:spcPct val="90000"/>
              </a:lnSpc>
              <a:tabLst>
                <a:tab pos="354330" algn="l"/>
              </a:tabLst>
            </a:pPr>
            <a:r>
              <a:rPr sz="1600" dirty="0" err="1"/>
              <a:t>každý</a:t>
            </a:r>
            <a:r>
              <a:rPr sz="1600" dirty="0"/>
              <a:t> </a:t>
            </a:r>
            <a:r>
              <a:rPr sz="1600" dirty="0" err="1"/>
              <a:t>jednotlivec</a:t>
            </a:r>
            <a:r>
              <a:rPr sz="1600" dirty="0"/>
              <a:t>, </a:t>
            </a:r>
            <a:r>
              <a:rPr sz="1600" dirty="0" err="1"/>
              <a:t>který</a:t>
            </a:r>
            <a:r>
              <a:rPr sz="1600" dirty="0"/>
              <a:t> </a:t>
            </a:r>
            <a:r>
              <a:rPr sz="1600" dirty="0" err="1"/>
              <a:t>již</a:t>
            </a:r>
            <a:r>
              <a:rPr sz="1600" dirty="0"/>
              <a:t> </a:t>
            </a:r>
            <a:r>
              <a:rPr sz="1600" dirty="0" err="1"/>
              <a:t>na</a:t>
            </a:r>
            <a:r>
              <a:rPr sz="1600" dirty="0"/>
              <a:t> </a:t>
            </a:r>
            <a:r>
              <a:rPr sz="1600" dirty="0" err="1"/>
              <a:t>tomto</a:t>
            </a:r>
            <a:r>
              <a:rPr sz="1600" dirty="0"/>
              <a:t> </a:t>
            </a:r>
            <a:r>
              <a:rPr sz="1600" dirty="0" err="1"/>
              <a:t>trhu</a:t>
            </a:r>
            <a:r>
              <a:rPr sz="1600" dirty="0"/>
              <a:t> je, </a:t>
            </a:r>
            <a:r>
              <a:rPr sz="1600" dirty="0" err="1"/>
              <a:t>bude</a:t>
            </a:r>
            <a:r>
              <a:rPr sz="1600" dirty="0"/>
              <a:t> </a:t>
            </a:r>
            <a:r>
              <a:rPr sz="1600" dirty="0" err="1"/>
              <a:t>zvětšovat</a:t>
            </a:r>
            <a:r>
              <a:rPr sz="1600" dirty="0"/>
              <a:t> </a:t>
            </a:r>
            <a:r>
              <a:rPr sz="1600" dirty="0" err="1"/>
              <a:t>nabízené</a:t>
            </a:r>
            <a:r>
              <a:rPr sz="1600" dirty="0"/>
              <a:t> </a:t>
            </a:r>
            <a:r>
              <a:rPr sz="1600" dirty="0" err="1"/>
              <a:t>množství</a:t>
            </a:r>
            <a:r>
              <a:rPr sz="1600" dirty="0"/>
              <a:t> </a:t>
            </a:r>
            <a:r>
              <a:rPr sz="1600" dirty="0" err="1"/>
              <a:t>práce</a:t>
            </a:r>
            <a:endParaRPr sz="1600" dirty="0"/>
          </a:p>
          <a:p>
            <a:pPr marL="1602105" lvl="1" indent="-970280">
              <a:lnSpc>
                <a:spcPct val="90000"/>
              </a:lnSpc>
              <a:tabLst>
                <a:tab pos="354330" algn="l"/>
              </a:tabLst>
            </a:pPr>
            <a:r>
              <a:rPr sz="1600" dirty="0" err="1"/>
              <a:t>na</a:t>
            </a:r>
            <a:r>
              <a:rPr sz="1600" dirty="0"/>
              <a:t> </a:t>
            </a:r>
            <a:r>
              <a:rPr sz="1600" dirty="0" err="1"/>
              <a:t>daný</a:t>
            </a:r>
            <a:r>
              <a:rPr sz="1600" dirty="0"/>
              <a:t> </a:t>
            </a:r>
            <a:r>
              <a:rPr sz="1600" dirty="0" err="1"/>
              <a:t>trh</a:t>
            </a:r>
            <a:r>
              <a:rPr sz="1600" dirty="0"/>
              <a:t> </a:t>
            </a:r>
            <a:r>
              <a:rPr sz="1600" dirty="0" err="1"/>
              <a:t>práce</a:t>
            </a:r>
            <a:r>
              <a:rPr sz="1600" dirty="0"/>
              <a:t> </a:t>
            </a:r>
            <a:r>
              <a:rPr sz="1600" dirty="0" err="1"/>
              <a:t>přichází</a:t>
            </a:r>
            <a:r>
              <a:rPr sz="1600" dirty="0"/>
              <a:t> </a:t>
            </a:r>
            <a:r>
              <a:rPr sz="1600" dirty="0" err="1"/>
              <a:t>větší</a:t>
            </a:r>
            <a:r>
              <a:rPr sz="1600" dirty="0"/>
              <a:t> </a:t>
            </a:r>
            <a:r>
              <a:rPr sz="1600" dirty="0" err="1"/>
              <a:t>počet</a:t>
            </a:r>
            <a:r>
              <a:rPr sz="1600" dirty="0"/>
              <a:t> </a:t>
            </a:r>
            <a:r>
              <a:rPr sz="1600" dirty="0" err="1"/>
              <a:t>jednotlivců</a:t>
            </a:r>
            <a:r>
              <a:rPr sz="1600" dirty="0"/>
              <a:t> </a:t>
            </a:r>
            <a:r>
              <a:rPr sz="1600" dirty="0" err="1"/>
              <a:t>nabízejících</a:t>
            </a:r>
            <a:r>
              <a:rPr sz="1600" dirty="0"/>
              <a:t> </a:t>
            </a:r>
            <a:r>
              <a:rPr sz="1600" dirty="0" err="1"/>
              <a:t>práci</a:t>
            </a:r>
            <a:endParaRPr sz="1800" dirty="0"/>
          </a:p>
        </p:txBody>
      </p:sp>
      <p:sp>
        <p:nvSpPr>
          <p:cNvPr id="22531" name="Rectangles 22530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2532" name="Rectangles 22531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2533" name="Rectangles 22532"/>
          <p:cNvSpPr/>
          <p:nvPr/>
        </p:nvSpPr>
        <p:spPr>
          <a:xfrm>
            <a:off x="2208213" y="125413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</a:defRPr>
            </a:lvl1pPr>
          </a:lstStyle>
          <a:p>
            <a:pPr lvl="0"/>
            <a:r>
              <a:rPr sz="2800" b="1"/>
              <a:t>1. DOKONALE KONKURENČNÍ TRH PRÁCE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Placeholder 23553"/>
          <p:cNvSpPr>
            <a:spLocks noGrp="1" noRot="1"/>
          </p:cNvSpPr>
          <p:nvPr>
            <p:ph type="body" idx="1"/>
          </p:nvPr>
        </p:nvSpPr>
        <p:spPr>
          <a:xfrm>
            <a:off x="142240" y="1600201"/>
            <a:ext cx="11338560" cy="4525963"/>
          </a:xfrm>
          <a:ln/>
        </p:spPr>
        <p:txBody>
          <a:bodyPr/>
          <a:lstStyle/>
          <a:p>
            <a:pPr marL="88900" indent="265430">
              <a:buNone/>
            </a:pPr>
            <a:r>
              <a:rPr lang="cs-CZ" sz="2800" b="1"/>
              <a:t>Charakteristika:</a:t>
            </a:r>
          </a:p>
          <a:p>
            <a:pPr marL="88900" indent="265430"/>
            <a:r>
              <a:rPr lang="cs-CZ" sz="2000" dirty="0"/>
              <a:t>Vystupuje na něm velký počet kupujících a prodávajících.</a:t>
            </a:r>
          </a:p>
          <a:p>
            <a:pPr marL="88900" indent="265430"/>
            <a:r>
              <a:rPr lang="cs-CZ" sz="2000" dirty="0"/>
              <a:t>Práce je homogenní.</a:t>
            </a:r>
          </a:p>
          <a:p>
            <a:pPr marL="88900" indent="265430"/>
            <a:r>
              <a:rPr lang="cs-CZ" sz="2000" dirty="0"/>
              <a:t>Pracovníci jsou mobilní.</a:t>
            </a:r>
          </a:p>
          <a:p>
            <a:pPr marL="88900" indent="265430"/>
            <a:r>
              <a:rPr lang="cs-CZ" sz="2000" dirty="0"/>
              <a:t>Na trhu existuje dokonalá informovanost.</a:t>
            </a:r>
          </a:p>
          <a:p>
            <a:pPr marL="88900" indent="265430">
              <a:buNone/>
            </a:pPr>
            <a:endParaRPr lang="cs-CZ" sz="2000" dirty="0"/>
          </a:p>
          <a:p>
            <a:pPr marL="88900" indent="265430">
              <a:buNone/>
            </a:pPr>
            <a:r>
              <a:rPr lang="cs-CZ" sz="2000" dirty="0"/>
              <a:t>Poptávka po práci je tzv. </a:t>
            </a:r>
            <a:r>
              <a:rPr lang="cs-CZ" sz="2000" b="1" dirty="0"/>
              <a:t>poptávkou odvozenou</a:t>
            </a:r>
            <a:r>
              <a:rPr lang="cs-CZ" sz="2000" dirty="0"/>
              <a:t>. </a:t>
            </a:r>
          </a:p>
          <a:p>
            <a:pPr marL="88900" indent="265430">
              <a:buNone/>
            </a:pPr>
            <a:endParaRPr lang="cs-CZ" sz="2000" dirty="0"/>
          </a:p>
        </p:txBody>
      </p:sp>
      <p:sp>
        <p:nvSpPr>
          <p:cNvPr id="23555" name="Rectangles 23554"/>
          <p:cNvSpPr/>
          <p:nvPr/>
        </p:nvSpPr>
        <p:spPr>
          <a:xfrm>
            <a:off x="1903413" y="369253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</a:defRPr>
            </a:lvl1pPr>
          </a:lstStyle>
          <a:p>
            <a:pPr lvl="0"/>
            <a:r>
              <a:rPr sz="2800" b="1" dirty="0">
                <a:solidFill>
                  <a:srgbClr val="C00000"/>
                </a:solidFill>
              </a:rPr>
              <a:t>1. DOKONALE KONKURENČNÍ TRH PRÁCE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2322534" y="2747963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algn="ctr">
              <a:buClr>
                <a:srgbClr val="FF0000"/>
              </a:buClr>
              <a:buSzPts val="4400"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Placeholder 4098"/>
          <p:cNvSpPr>
            <a:spLocks noGrp="1" noRot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88900" indent="265430">
              <a:lnSpc>
                <a:spcPct val="90000"/>
              </a:lnSpc>
              <a:buNone/>
            </a:pPr>
            <a:r>
              <a:rPr lang="cs-CZ" sz="2400" b="1" dirty="0"/>
              <a:t>1.1 Příjmové veličiny v analýze trhu práce</a:t>
            </a:r>
          </a:p>
          <a:p>
            <a:pPr marL="88900" indent="265430">
              <a:lnSpc>
                <a:spcPct val="90000"/>
              </a:lnSpc>
              <a:buNone/>
            </a:pPr>
            <a:endParaRPr lang="cs-CZ" sz="1800" b="1" dirty="0"/>
          </a:p>
          <a:p>
            <a:pPr marL="88900" indent="265430">
              <a:lnSpc>
                <a:spcPct val="90000"/>
              </a:lnSpc>
              <a:buNone/>
            </a:pPr>
            <a:r>
              <a:rPr lang="cs-CZ" dirty="0"/>
              <a:t>		</a:t>
            </a:r>
            <a:r>
              <a:rPr lang="cs-CZ" sz="2000" b="1" dirty="0"/>
              <a:t>A</a:t>
            </a:r>
            <a:r>
              <a:rPr lang="cs-CZ" sz="2000" dirty="0"/>
              <a:t>. </a:t>
            </a:r>
            <a:r>
              <a:rPr lang="cs-CZ" sz="2000" b="1" dirty="0"/>
              <a:t>Příjem z mezního produktu práce</a:t>
            </a:r>
            <a:r>
              <a:rPr lang="cs-CZ" sz="2000" dirty="0"/>
              <a:t> představuje změnu celkového příjmu firmy způsobenou změnou objemu použité práce o jednotku </a:t>
            </a:r>
          </a:p>
          <a:p>
            <a:pPr marL="88900" indent="265430">
              <a:lnSpc>
                <a:spcPct val="90000"/>
              </a:lnSpc>
              <a:buNone/>
            </a:pPr>
            <a:r>
              <a:rPr lang="cs-CZ" sz="2000" b="1" dirty="0"/>
              <a:t>		MRPL = ΔTR/ΔL</a:t>
            </a:r>
            <a:r>
              <a:rPr lang="cs-CZ" sz="2000" dirty="0"/>
              <a:t> </a:t>
            </a:r>
          </a:p>
          <a:p>
            <a:pPr marL="88900" indent="265430">
              <a:lnSpc>
                <a:spcPct val="90000"/>
              </a:lnSpc>
              <a:buNone/>
            </a:pPr>
            <a:r>
              <a:rPr lang="cs-CZ" sz="2000" b="1" dirty="0"/>
              <a:t>		MRPL = MR</a:t>
            </a:r>
            <a:r>
              <a:rPr lang="cs-CZ" sz="1800" b="1" dirty="0"/>
              <a:t>A</a:t>
            </a:r>
            <a:r>
              <a:rPr lang="cs-CZ" sz="2000" b="1" dirty="0"/>
              <a:t> * MPPL</a:t>
            </a:r>
            <a:r>
              <a:rPr lang="cs-CZ" sz="2000" dirty="0"/>
              <a:t> </a:t>
            </a:r>
          </a:p>
          <a:p>
            <a:pPr marL="88900" indent="265430">
              <a:lnSpc>
                <a:spcPct val="90000"/>
              </a:lnSpc>
              <a:buNone/>
            </a:pPr>
            <a:endParaRPr lang="cs-CZ" sz="2000" dirty="0"/>
          </a:p>
          <a:p>
            <a:pPr marL="88900" indent="265430">
              <a:lnSpc>
                <a:spcPct val="90000"/>
              </a:lnSpc>
              <a:buFont typeface="Symbol" panose="05050102010706020507" pitchFamily="18" charset="2"/>
              <a:buChar char="Þ"/>
            </a:pPr>
            <a:r>
              <a:rPr lang="cs-CZ" sz="2000" i="1" dirty="0"/>
              <a:t>příjem z mezního produktu práce je dán jejím mezním fyzickým produktem a tržní cenou produktu, který vyrábí.</a:t>
            </a:r>
          </a:p>
          <a:p>
            <a:pPr marL="88900" indent="265430">
              <a:lnSpc>
                <a:spcPct val="90000"/>
              </a:lnSpc>
              <a:buNone/>
            </a:pPr>
            <a:r>
              <a:rPr lang="cs-CZ" sz="2000" dirty="0"/>
              <a:t>              </a:t>
            </a:r>
            <a:r>
              <a:rPr lang="cs-CZ" sz="2000" b="1" dirty="0"/>
              <a:t>B</a:t>
            </a:r>
            <a:r>
              <a:rPr lang="cs-CZ" sz="2000" dirty="0"/>
              <a:t>. </a:t>
            </a:r>
            <a:r>
              <a:rPr lang="cs-CZ" sz="2000" b="1" dirty="0"/>
              <a:t>Příjem z průměrného produktu práce</a:t>
            </a:r>
            <a:r>
              <a:rPr lang="cs-CZ" sz="2000" dirty="0"/>
              <a:t> představuje příjem připadající na jednotku použité práce</a:t>
            </a:r>
          </a:p>
          <a:p>
            <a:pPr marL="88900" indent="265430">
              <a:lnSpc>
                <a:spcPct val="90000"/>
              </a:lnSpc>
              <a:buNone/>
            </a:pPr>
            <a:r>
              <a:rPr lang="cs-CZ" sz="2000" dirty="0"/>
              <a:t>           </a:t>
            </a:r>
            <a:r>
              <a:rPr lang="cs-CZ" sz="2000" b="1" dirty="0"/>
              <a:t>ARPL = TR/L</a:t>
            </a:r>
          </a:p>
          <a:p>
            <a:pPr marL="88900" indent="265430">
              <a:lnSpc>
                <a:spcPct val="90000"/>
              </a:lnSpc>
              <a:buNone/>
            </a:pPr>
            <a:endParaRPr lang="cs-CZ" b="1" i="1" dirty="0"/>
          </a:p>
          <a:p>
            <a:pPr marL="88900" indent="265430">
              <a:lnSpc>
                <a:spcPct val="90000"/>
              </a:lnSpc>
              <a:buFont typeface="Symbol" panose="05050102010706020507" pitchFamily="18" charset="2"/>
              <a:buChar char="Þ"/>
            </a:pPr>
            <a:endParaRPr lang="cs-CZ" i="1" dirty="0"/>
          </a:p>
        </p:txBody>
      </p:sp>
      <p:sp>
        <p:nvSpPr>
          <p:cNvPr id="4102" name="Rectangles 4101"/>
          <p:cNvSpPr/>
          <p:nvPr/>
        </p:nvSpPr>
        <p:spPr>
          <a:xfrm>
            <a:off x="2198053" y="267653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</a:defRPr>
            </a:lvl1pPr>
          </a:lstStyle>
          <a:p>
            <a:pPr lvl="0"/>
            <a:r>
              <a:rPr sz="2800" b="1" dirty="0">
                <a:solidFill>
                  <a:srgbClr val="C00000"/>
                </a:solidFill>
              </a:rPr>
              <a:t>1. DOKONALE KONKURENČNÍ TRH PRÁCE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Placeholder 5122"/>
          <p:cNvSpPr>
            <a:spLocks noGrp="1" noRot="1"/>
          </p:cNvSpPr>
          <p:nvPr>
            <p:ph type="body" idx="1"/>
          </p:nvPr>
        </p:nvSpPr>
        <p:spPr>
          <a:xfrm>
            <a:off x="304800" y="1268413"/>
            <a:ext cx="11612880" cy="5132386"/>
          </a:xfrm>
          <a:ln/>
        </p:spPr>
        <p:txBody>
          <a:bodyPr>
            <a:normAutofit/>
          </a:bodyPr>
          <a:lstStyle/>
          <a:p>
            <a:pPr marL="88900" indent="265430">
              <a:lnSpc>
                <a:spcPct val="90000"/>
              </a:lnSpc>
              <a:buNone/>
            </a:pPr>
            <a:r>
              <a:rPr lang="cs-CZ" sz="2400" b="1" u="sng" dirty="0"/>
              <a:t>1.2 Nákladové veličiny v analýze trhu práce</a:t>
            </a:r>
          </a:p>
          <a:p>
            <a:pPr marL="88900" indent="265430">
              <a:lnSpc>
                <a:spcPct val="90000"/>
              </a:lnSpc>
              <a:buNone/>
            </a:pPr>
            <a:endParaRPr lang="cs-CZ" sz="2400" b="1" u="sng" dirty="0"/>
          </a:p>
          <a:p>
            <a:pPr marL="88900" indent="265430">
              <a:lnSpc>
                <a:spcPct val="90000"/>
              </a:lnSpc>
              <a:buNone/>
            </a:pPr>
            <a:endParaRPr lang="cs-CZ" sz="2400" b="1" u="sng" dirty="0"/>
          </a:p>
          <a:p>
            <a:pPr marL="88900" indent="93663">
              <a:lnSpc>
                <a:spcPct val="90000"/>
              </a:lnSpc>
              <a:buNone/>
            </a:pPr>
            <a:r>
              <a:rPr lang="cs-CZ" sz="2000" b="1" dirty="0"/>
              <a:t>A.</a:t>
            </a:r>
            <a:r>
              <a:rPr lang="cs-CZ" sz="2000" dirty="0"/>
              <a:t> </a:t>
            </a:r>
            <a:r>
              <a:rPr lang="cs-CZ" sz="2000" b="1" dirty="0"/>
              <a:t>Mezní náklady na faktor práce</a:t>
            </a:r>
            <a:r>
              <a:rPr lang="cs-CZ" sz="2000" dirty="0"/>
              <a:t> </a:t>
            </a:r>
            <a:r>
              <a:rPr lang="cs-CZ" sz="2000" i="1" dirty="0"/>
              <a:t>představují změnu celkových nákladů firmy způsobenou změnou objemu použité práce o jednotku</a:t>
            </a:r>
            <a:r>
              <a:rPr lang="cs-CZ" sz="2000" dirty="0"/>
              <a:t> </a:t>
            </a:r>
          </a:p>
          <a:p>
            <a:pPr marL="88900" indent="265430">
              <a:lnSpc>
                <a:spcPct val="90000"/>
              </a:lnSpc>
              <a:buNone/>
            </a:pPr>
            <a:r>
              <a:rPr lang="cs-CZ" sz="2000" b="1" dirty="0"/>
              <a:t>		</a:t>
            </a:r>
            <a:r>
              <a:rPr lang="cs-CZ" sz="2000" b="1" i="1" dirty="0"/>
              <a:t>MFCL = ΔTC/ΔL</a:t>
            </a:r>
          </a:p>
          <a:p>
            <a:pPr marL="88900" indent="265430">
              <a:lnSpc>
                <a:spcPct val="90000"/>
              </a:lnSpc>
              <a:buNone/>
            </a:pPr>
            <a:endParaRPr lang="cs-CZ" sz="2000" b="1" i="1" dirty="0"/>
          </a:p>
          <a:p>
            <a:pPr marL="88900" indent="265430">
              <a:lnSpc>
                <a:spcPct val="90000"/>
              </a:lnSpc>
              <a:buNone/>
            </a:pPr>
            <a:r>
              <a:rPr lang="cs-CZ" sz="2000" b="1" i="1" dirty="0"/>
              <a:t>           </a:t>
            </a:r>
          </a:p>
          <a:p>
            <a:pPr marL="88900" indent="265430">
              <a:lnSpc>
                <a:spcPct val="90000"/>
              </a:lnSpc>
              <a:buNone/>
            </a:pPr>
            <a:endParaRPr lang="cs-CZ" sz="2000" b="1" i="1" dirty="0"/>
          </a:p>
          <a:p>
            <a:pPr marL="88900" indent="265430">
              <a:lnSpc>
                <a:spcPct val="90000"/>
              </a:lnSpc>
              <a:buNone/>
            </a:pPr>
            <a:r>
              <a:rPr lang="cs-CZ" sz="2000" b="1" dirty="0"/>
              <a:t>B. Průměrné náklady na faktor práce</a:t>
            </a:r>
            <a:r>
              <a:rPr lang="cs-CZ" sz="2000" b="1" i="1" dirty="0"/>
              <a:t> </a:t>
            </a:r>
            <a:r>
              <a:rPr lang="cs-CZ" sz="2000" dirty="0"/>
              <a:t>představují náklady na jednotku práce použité ve výrobě</a:t>
            </a:r>
          </a:p>
          <a:p>
            <a:pPr marL="88900" indent="265430">
              <a:lnSpc>
                <a:spcPct val="90000"/>
              </a:lnSpc>
              <a:buNone/>
            </a:pPr>
            <a:r>
              <a:rPr lang="cs-CZ" sz="2000" dirty="0"/>
              <a:t>            </a:t>
            </a:r>
            <a:r>
              <a:rPr lang="cs-CZ" sz="2000" b="1" dirty="0"/>
              <a:t>AFCL = TC/L = w * L/ L = w</a:t>
            </a:r>
          </a:p>
          <a:p>
            <a:pPr marL="88900" indent="265430">
              <a:lnSpc>
                <a:spcPct val="90000"/>
              </a:lnSpc>
              <a:buNone/>
            </a:pPr>
            <a:r>
              <a:rPr lang="cs-CZ" sz="2400" b="1" dirty="0"/>
              <a:t>		</a:t>
            </a:r>
            <a:endParaRPr lang="cs-CZ" sz="2400" dirty="0"/>
          </a:p>
          <a:p>
            <a:pPr marL="88900" indent="265430">
              <a:lnSpc>
                <a:spcPct val="90000"/>
              </a:lnSpc>
              <a:buNone/>
            </a:pPr>
            <a:endParaRPr lang="cs-CZ" sz="2400" dirty="0"/>
          </a:p>
          <a:p>
            <a:pPr marL="88900" indent="265430">
              <a:lnSpc>
                <a:spcPct val="90000"/>
              </a:lnSpc>
              <a:buNone/>
            </a:pPr>
            <a:endParaRPr lang="cs-CZ" sz="2400" i="1" u="sng" dirty="0"/>
          </a:p>
          <a:p>
            <a:pPr marL="88900" indent="265430">
              <a:lnSpc>
                <a:spcPct val="90000"/>
              </a:lnSpc>
              <a:buFont typeface="Symbol" panose="05050102010706020507" pitchFamily="18" charset="2"/>
              <a:buChar char="Þ"/>
            </a:pPr>
            <a:endParaRPr lang="cs-CZ" sz="2400" i="1" u="sng" dirty="0"/>
          </a:p>
        </p:txBody>
      </p:sp>
      <p:sp>
        <p:nvSpPr>
          <p:cNvPr id="5125" name="Rectangles 5124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cs-CZ" dirty="0"/>
          </a:p>
        </p:txBody>
      </p:sp>
      <p:graphicFrame>
        <p:nvGraphicFramePr>
          <p:cNvPr id="5124" name="Object 5123"/>
          <p:cNvGraphicFramePr/>
          <p:nvPr>
            <p:extLst>
              <p:ext uri="{D42A27DB-BD31-4B8C-83A1-F6EECF244321}">
                <p14:modId xmlns:p14="http://schemas.microsoft.com/office/powerpoint/2010/main" val="2803258426"/>
              </p:ext>
            </p:extLst>
          </p:nvPr>
        </p:nvGraphicFramePr>
        <p:xfrm>
          <a:off x="3079751" y="3723006"/>
          <a:ext cx="3889375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449830" imgH="393700" progId="Equation.3">
                  <p:embed/>
                </p:oleObj>
              </mc:Choice>
              <mc:Fallback>
                <p:oleObj r:id="rId2" imgW="2449830" imgH="393700" progId="Equation.3">
                  <p:embed/>
                  <p:pic>
                    <p:nvPicPr>
                      <p:cNvPr id="5124" name="Object 5123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079751" y="3723006"/>
                        <a:ext cx="3889375" cy="6207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Rectangles 5126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5131" name="Rectangles 5130"/>
          <p:cNvSpPr/>
          <p:nvPr/>
        </p:nvSpPr>
        <p:spPr>
          <a:xfrm>
            <a:off x="2208213" y="284479"/>
            <a:ext cx="8229600" cy="98393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</a:defRPr>
            </a:lvl1pPr>
          </a:lstStyle>
          <a:p>
            <a:pPr lvl="0"/>
            <a:r>
              <a:rPr lang="cs-CZ" sz="2800" b="1" dirty="0">
                <a:solidFill>
                  <a:srgbClr val="C00000"/>
                </a:solidFill>
              </a:rPr>
              <a:t>1. DOKONALE KONKURENČNÍ TRH PRÁCE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Placeholder 6146"/>
          <p:cNvSpPr>
            <a:spLocks noGrp="1" noRot="1"/>
          </p:cNvSpPr>
          <p:nvPr>
            <p:ph type="body" idx="1"/>
          </p:nvPr>
        </p:nvSpPr>
        <p:spPr>
          <a:xfrm>
            <a:off x="284480" y="1393825"/>
            <a:ext cx="11633200" cy="5098413"/>
          </a:xfrm>
          <a:ln/>
        </p:spPr>
        <p:txBody>
          <a:bodyPr>
            <a:normAutofit/>
          </a:bodyPr>
          <a:lstStyle/>
          <a:p>
            <a:pPr marL="88900" indent="265430">
              <a:lnSpc>
                <a:spcPct val="90000"/>
              </a:lnSpc>
              <a:buNone/>
            </a:pPr>
            <a:r>
              <a:rPr lang="cs-CZ" b="1" u="sng" dirty="0"/>
              <a:t>1.3 Poptávka na trhu práce</a:t>
            </a:r>
          </a:p>
          <a:p>
            <a:pPr marL="88900" indent="265430">
              <a:lnSpc>
                <a:spcPct val="90000"/>
              </a:lnSpc>
              <a:buNone/>
            </a:pPr>
            <a:endParaRPr lang="cs-CZ" sz="1800" b="1" u="sng" dirty="0"/>
          </a:p>
          <a:p>
            <a:pPr marL="88900" indent="265430">
              <a:lnSpc>
                <a:spcPct val="90000"/>
              </a:lnSpc>
              <a:buNone/>
            </a:pPr>
            <a:r>
              <a:rPr lang="cs-CZ" dirty="0"/>
              <a:t>	</a:t>
            </a:r>
            <a:r>
              <a:rPr lang="cs-CZ" sz="2800" dirty="0"/>
              <a:t>Základem pro její odvození je „zlaté pravidlo maximalizace zisku“ :</a:t>
            </a:r>
          </a:p>
          <a:p>
            <a:pPr marL="88900" indent="265430">
              <a:lnSpc>
                <a:spcPct val="90000"/>
              </a:lnSpc>
              <a:buNone/>
            </a:pPr>
            <a:r>
              <a:rPr lang="cs-CZ" dirty="0"/>
              <a:t>		</a:t>
            </a:r>
            <a:r>
              <a:rPr lang="cs-CZ" b="1" i="1" dirty="0">
                <a:highlight>
                  <a:srgbClr val="FFFF00"/>
                </a:highlight>
              </a:rPr>
              <a:t>MRPL = MFCL</a:t>
            </a:r>
          </a:p>
          <a:p>
            <a:pPr marL="546100" indent="-457200">
              <a:lnSpc>
                <a:spcPct val="90000"/>
              </a:lnSpc>
            </a:pPr>
            <a:r>
              <a:rPr lang="cs-CZ" sz="2800" i="1" dirty="0"/>
              <a:t>Při řešení optimálního množství práce se celá problematika rozpadá na 3 základní situace:</a:t>
            </a:r>
          </a:p>
          <a:p>
            <a:pPr marL="1341755" lvl="1" indent="-533400">
              <a:lnSpc>
                <a:spcPct val="90000"/>
              </a:lnSpc>
            </a:pPr>
            <a:r>
              <a:rPr lang="cs-CZ" sz="2000" i="1" dirty="0"/>
              <a:t>firma prodává výstup na dokonale konkurenčním trhu a kupuje práci na dokonale konkurenčním trhu</a:t>
            </a:r>
          </a:p>
          <a:p>
            <a:pPr marL="1341755" lvl="1" indent="-533400">
              <a:lnSpc>
                <a:spcPct val="90000"/>
              </a:lnSpc>
            </a:pPr>
            <a:r>
              <a:rPr lang="cs-CZ" sz="2000" i="1" dirty="0"/>
              <a:t>firma prodává svůj výstup na nedokonale konkurenčním trhu a kupuje práci na dokonale konkurenčním trhu</a:t>
            </a:r>
          </a:p>
          <a:p>
            <a:pPr marL="1341755" lvl="1" indent="-533400">
              <a:lnSpc>
                <a:spcPct val="90000"/>
              </a:lnSpc>
            </a:pPr>
            <a:r>
              <a:rPr lang="cs-CZ" sz="2000" i="1" dirty="0"/>
              <a:t>firma prodává svůj výstup na nedokonale konkurenčním trhu a kupuje práci na nedokonale konkurenčním trhu </a:t>
            </a:r>
            <a:r>
              <a:rPr lang="cs-CZ" dirty="0"/>
              <a:t>		</a:t>
            </a:r>
          </a:p>
        </p:txBody>
      </p:sp>
      <p:sp>
        <p:nvSpPr>
          <p:cNvPr id="6148" name="Rectangles 6147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150" name="Rectangles 6149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155" name="Rectangles 6154"/>
          <p:cNvSpPr/>
          <p:nvPr/>
        </p:nvSpPr>
        <p:spPr>
          <a:xfrm>
            <a:off x="2204720" y="348936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</a:defRPr>
            </a:lvl1pPr>
          </a:lstStyle>
          <a:p>
            <a:pPr lvl="0"/>
            <a:r>
              <a:rPr sz="2800" b="1" dirty="0">
                <a:solidFill>
                  <a:srgbClr val="C00000"/>
                </a:solidFill>
              </a:rPr>
              <a:t>1. DOKONALE KONKURENČNÍ TRH PRÁCE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Placeholder 7170"/>
          <p:cNvSpPr>
            <a:spLocks noGrp="1" noRot="1"/>
          </p:cNvSpPr>
          <p:nvPr>
            <p:ph type="body" idx="1"/>
          </p:nvPr>
        </p:nvSpPr>
        <p:spPr>
          <a:xfrm>
            <a:off x="172721" y="1403610"/>
            <a:ext cx="11643359" cy="4722555"/>
          </a:xfrm>
          <a:ln/>
        </p:spPr>
        <p:txBody>
          <a:bodyPr/>
          <a:lstStyle/>
          <a:p>
            <a:pPr marL="0" indent="265430">
              <a:lnSpc>
                <a:spcPct val="90000"/>
              </a:lnSpc>
              <a:buNone/>
            </a:pPr>
            <a:r>
              <a:rPr lang="cs-CZ" sz="2400" b="1" u="sng" dirty="0"/>
              <a:t>1.3 Poptávka na trhu práce</a:t>
            </a:r>
          </a:p>
          <a:p>
            <a:pPr marL="0" indent="265430">
              <a:lnSpc>
                <a:spcPct val="90000"/>
              </a:lnSpc>
              <a:buNone/>
            </a:pPr>
            <a:endParaRPr lang="cs-CZ" sz="1800" b="1" u="sng" dirty="0"/>
          </a:p>
          <a:p>
            <a:pPr marL="0" indent="265430">
              <a:lnSpc>
                <a:spcPct val="90000"/>
              </a:lnSpc>
              <a:buNone/>
            </a:pPr>
            <a:r>
              <a:rPr lang="cs-CZ" sz="2000" dirty="0"/>
              <a:t>1.3.1 Poptávka firmy, prodávající svůj výstup na dokonale konkurenčním trhu</a:t>
            </a:r>
          </a:p>
          <a:p>
            <a:pPr marL="0" indent="265430">
              <a:lnSpc>
                <a:spcPct val="90000"/>
              </a:lnSpc>
              <a:buNone/>
            </a:pPr>
            <a:endParaRPr lang="cs-CZ" sz="2400" b="1" dirty="0"/>
          </a:p>
          <a:p>
            <a:pPr marL="977900" lvl="1" indent="-533400">
              <a:lnSpc>
                <a:spcPct val="90000"/>
              </a:lnSpc>
              <a:buNone/>
            </a:pPr>
            <a:r>
              <a:rPr lang="cs-CZ" sz="1800" dirty="0"/>
              <a:t>Je typická přítomnost tak velkého počtu firem poptávajících práci, že žádná z nich nemůže cenu kupované práce ovlivnit </a:t>
            </a:r>
          </a:p>
          <a:p>
            <a:pPr marL="977900" lvl="1" indent="-533400">
              <a:lnSpc>
                <a:spcPct val="90000"/>
              </a:lnSpc>
              <a:buNone/>
            </a:pPr>
            <a:endParaRPr lang="cs-CZ" sz="2000" b="1" dirty="0"/>
          </a:p>
          <a:p>
            <a:pPr marL="977900" lvl="1" indent="-533400">
              <a:lnSpc>
                <a:spcPct val="90000"/>
              </a:lnSpc>
              <a:buNone/>
            </a:pPr>
            <a:r>
              <a:rPr lang="cs-CZ" sz="2000" b="1" dirty="0"/>
              <a:t>Existuje dvojí chápání individuální nabídky práce:	</a:t>
            </a:r>
          </a:p>
          <a:p>
            <a:pPr marL="977900" lvl="1" indent="-533400">
              <a:lnSpc>
                <a:spcPct val="90000"/>
              </a:lnSpc>
            </a:pPr>
            <a:r>
              <a:rPr lang="cs-CZ" sz="1600" dirty="0"/>
              <a:t>nabídka práce jediné firmě (tj. z hlediska jednoho poptávajícího)</a:t>
            </a:r>
          </a:p>
          <a:p>
            <a:pPr marL="977900" lvl="1" indent="-533400">
              <a:lnSpc>
                <a:spcPct val="90000"/>
              </a:lnSpc>
            </a:pPr>
            <a:r>
              <a:rPr lang="cs-CZ" sz="1600" dirty="0"/>
              <a:t>nabídka práce jednoho člověka (tj. z hlediska jednoho nabízejícího)</a:t>
            </a:r>
          </a:p>
          <a:p>
            <a:pPr marL="0" indent="265430">
              <a:lnSpc>
                <a:spcPct val="90000"/>
              </a:lnSpc>
              <a:buNone/>
            </a:pPr>
            <a:endParaRPr lang="cs-CZ" sz="1800" dirty="0"/>
          </a:p>
        </p:txBody>
      </p:sp>
      <p:sp>
        <p:nvSpPr>
          <p:cNvPr id="7172" name="Rectangles 7171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7173" name="Rectangles 7172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7177" name="Rectangles 7176"/>
          <p:cNvSpPr/>
          <p:nvPr/>
        </p:nvSpPr>
        <p:spPr>
          <a:xfrm>
            <a:off x="2164056" y="307569"/>
            <a:ext cx="8930664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</a:defRPr>
            </a:lvl1pPr>
          </a:lstStyle>
          <a:p>
            <a:pPr lvl="0"/>
            <a:r>
              <a:rPr sz="2800" b="1" dirty="0">
                <a:solidFill>
                  <a:srgbClr val="C00000"/>
                </a:solidFill>
              </a:rPr>
              <a:t>1. DOKONALE KONKURENČNÍ TRH PRÁCE</a:t>
            </a:r>
          </a:p>
        </p:txBody>
      </p:sp>
      <p:grpSp>
        <p:nvGrpSpPr>
          <p:cNvPr id="7178" name="Group 7177"/>
          <p:cNvGrpSpPr/>
          <p:nvPr/>
        </p:nvGrpSpPr>
        <p:grpSpPr>
          <a:xfrm>
            <a:off x="6786880" y="3647439"/>
            <a:ext cx="5232399" cy="2204087"/>
            <a:chOff x="3537" y="10748"/>
            <a:chExt cx="4316" cy="1919"/>
          </a:xfrm>
        </p:grpSpPr>
        <p:sp>
          <p:nvSpPr>
            <p:cNvPr id="7179" name="Text Box 7178"/>
            <p:cNvSpPr txBox="1"/>
            <p:nvPr/>
          </p:nvSpPr>
          <p:spPr>
            <a:xfrm>
              <a:off x="3537" y="10748"/>
              <a:ext cx="536" cy="284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txBody>
            <a:bodyPr/>
            <a:lstStyle/>
            <a:p>
              <a:r>
                <a:rPr sz="800">
                  <a:latin typeface="Times New Roman" panose="02020603050405020304" pitchFamily="18" charset="0"/>
                </a:rPr>
                <a:t>Kč/L</a:t>
              </a:r>
              <a:endParaRPr>
                <a:latin typeface="Arial" panose="020B0604020202020204" pitchFamily="34" charset="0"/>
              </a:endParaRPr>
            </a:p>
          </p:txBody>
        </p:sp>
        <p:sp>
          <p:nvSpPr>
            <p:cNvPr id="7180" name="Straight Connector 7179"/>
            <p:cNvSpPr/>
            <p:nvPr/>
          </p:nvSpPr>
          <p:spPr>
            <a:xfrm>
              <a:off x="4253" y="10867"/>
              <a:ext cx="0" cy="180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Straight Connector 7180"/>
            <p:cNvSpPr/>
            <p:nvPr/>
          </p:nvSpPr>
          <p:spPr>
            <a:xfrm>
              <a:off x="4073" y="12487"/>
              <a:ext cx="3780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2" name="Straight Connector 7181"/>
            <p:cNvSpPr/>
            <p:nvPr/>
          </p:nvSpPr>
          <p:spPr>
            <a:xfrm>
              <a:off x="4253" y="11587"/>
              <a:ext cx="3600" cy="0"/>
            </a:xfrm>
            <a:prstGeom prst="line">
              <a:avLst/>
            </a:prstGeom>
            <a:ln w="190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3" name="Text Box 7182"/>
            <p:cNvSpPr txBox="1"/>
            <p:nvPr/>
          </p:nvSpPr>
          <p:spPr>
            <a:xfrm>
              <a:off x="5333" y="11227"/>
              <a:ext cx="2520" cy="36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r>
                <a:rPr sz="1100" b="1" dirty="0">
                  <a:latin typeface="Times New Roman" panose="02020603050405020304" pitchFamily="18" charset="0"/>
                </a:rPr>
                <a:t>AFC</a:t>
              </a:r>
              <a:r>
                <a:rPr sz="1100" b="1" baseline="-25000" dirty="0">
                  <a:latin typeface="Times New Roman" panose="02020603050405020304" pitchFamily="18" charset="0"/>
                </a:rPr>
                <a:t>L</a:t>
              </a:r>
              <a:r>
                <a:rPr sz="1100" b="1" dirty="0">
                  <a:latin typeface="Times New Roman" panose="02020603050405020304" pitchFamily="18" charset="0"/>
                </a:rPr>
                <a:t> = MFC</a:t>
              </a:r>
              <a:r>
                <a:rPr sz="1100" b="1" baseline="-25000" dirty="0">
                  <a:latin typeface="Times New Roman" panose="02020603050405020304" pitchFamily="18" charset="0"/>
                </a:rPr>
                <a:t>L</a:t>
              </a:r>
              <a:r>
                <a:rPr sz="1100" b="1" dirty="0">
                  <a:latin typeface="Times New Roman" panose="02020603050405020304" pitchFamily="18" charset="0"/>
                </a:rPr>
                <a:t> = S</a:t>
              </a:r>
              <a:r>
                <a:rPr sz="1100" b="1" baseline="-25000" dirty="0">
                  <a:latin typeface="Times New Roman" panose="02020603050405020304" pitchFamily="18" charset="0"/>
                </a:rPr>
                <a:t>L </a:t>
              </a:r>
              <a:r>
                <a:rPr sz="1100" b="1" dirty="0">
                  <a:latin typeface="Times New Roman" panose="02020603050405020304" pitchFamily="18" charset="0"/>
                </a:rPr>
                <a:t>= w</a:t>
              </a:r>
              <a:endParaRPr dirty="0">
                <a:latin typeface="Arial" panose="020B0604020202020204" pitchFamily="34" charset="0"/>
              </a:endParaRPr>
            </a:p>
          </p:txBody>
        </p:sp>
      </p:grpSp>
      <p:sp>
        <p:nvSpPr>
          <p:cNvPr id="7184" name="Rectangles 7183"/>
          <p:cNvSpPr/>
          <p:nvPr/>
        </p:nvSpPr>
        <p:spPr>
          <a:xfrm>
            <a:off x="7414260" y="5927883"/>
            <a:ext cx="3924300" cy="27463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r>
              <a:rPr sz="1200" dirty="0" err="1">
                <a:latin typeface="Arial" panose="020B0604020202020204" pitchFamily="34" charset="0"/>
              </a:rPr>
              <a:t>Individuální</a:t>
            </a:r>
            <a:r>
              <a:rPr sz="1200" dirty="0">
                <a:latin typeface="Arial" panose="020B0604020202020204" pitchFamily="34" charset="0"/>
              </a:rPr>
              <a:t> </a:t>
            </a:r>
            <a:r>
              <a:rPr sz="1200" dirty="0" err="1">
                <a:latin typeface="Arial" panose="020B0604020202020204" pitchFamily="34" charset="0"/>
              </a:rPr>
              <a:t>nabídka</a:t>
            </a:r>
            <a:r>
              <a:rPr sz="1200" dirty="0">
                <a:latin typeface="Arial" panose="020B0604020202020204" pitchFamily="34" charset="0"/>
              </a:rPr>
              <a:t> </a:t>
            </a:r>
            <a:r>
              <a:rPr sz="1200" dirty="0" err="1">
                <a:latin typeface="Arial" panose="020B0604020202020204" pitchFamily="34" charset="0"/>
              </a:rPr>
              <a:t>práce</a:t>
            </a:r>
            <a:r>
              <a:rPr sz="1200" dirty="0">
                <a:latin typeface="Arial" panose="020B0604020202020204" pitchFamily="34" charset="0"/>
              </a:rPr>
              <a:t> – </a:t>
            </a:r>
            <a:r>
              <a:rPr sz="1200" dirty="0" err="1">
                <a:latin typeface="Arial" panose="020B0604020202020204" pitchFamily="34" charset="0"/>
              </a:rPr>
              <a:t>nabídka</a:t>
            </a:r>
            <a:r>
              <a:rPr sz="1200" dirty="0">
                <a:latin typeface="Arial" panose="020B0604020202020204" pitchFamily="34" charset="0"/>
              </a:rPr>
              <a:t> </a:t>
            </a:r>
            <a:r>
              <a:rPr sz="1200" dirty="0" err="1">
                <a:latin typeface="Arial" panose="020B0604020202020204" pitchFamily="34" charset="0"/>
              </a:rPr>
              <a:t>práce</a:t>
            </a:r>
            <a:r>
              <a:rPr sz="1200" dirty="0">
                <a:latin typeface="Arial" panose="020B0604020202020204" pitchFamily="34" charset="0"/>
              </a:rPr>
              <a:t> </a:t>
            </a:r>
            <a:r>
              <a:rPr sz="1200" dirty="0" err="1">
                <a:latin typeface="Arial" panose="020B0604020202020204" pitchFamily="34" charset="0"/>
              </a:rPr>
              <a:t>jedné</a:t>
            </a:r>
            <a:r>
              <a:rPr sz="1200" dirty="0">
                <a:latin typeface="Arial" panose="020B0604020202020204" pitchFamily="34" charset="0"/>
              </a:rPr>
              <a:t> </a:t>
            </a:r>
            <a:r>
              <a:rPr sz="1200" dirty="0" err="1">
                <a:latin typeface="Arial" panose="020B0604020202020204" pitchFamily="34" charset="0"/>
              </a:rPr>
              <a:t>firmě</a:t>
            </a:r>
            <a:r>
              <a:rPr sz="1200" dirty="0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Placeholder 8194"/>
          <p:cNvSpPr>
            <a:spLocks noGrp="1" noRot="1"/>
          </p:cNvSpPr>
          <p:nvPr>
            <p:ph type="body" idx="1"/>
          </p:nvPr>
        </p:nvSpPr>
        <p:spPr>
          <a:xfrm>
            <a:off x="264160" y="1600201"/>
            <a:ext cx="5537200" cy="4498975"/>
          </a:xfrm>
          <a:ln/>
        </p:spPr>
        <p:txBody>
          <a:bodyPr/>
          <a:lstStyle/>
          <a:p>
            <a:pPr marL="0" indent="265430">
              <a:lnSpc>
                <a:spcPct val="90000"/>
              </a:lnSpc>
              <a:buNone/>
            </a:pPr>
            <a:r>
              <a:rPr lang="cs-CZ" sz="2400" b="1" u="sng" dirty="0"/>
              <a:t>1.3 Poptávka na trhu práce</a:t>
            </a:r>
          </a:p>
          <a:p>
            <a:pPr marL="0" indent="265430">
              <a:lnSpc>
                <a:spcPct val="90000"/>
              </a:lnSpc>
              <a:buNone/>
            </a:pPr>
            <a:endParaRPr lang="cs-CZ" sz="1000" b="1" u="sng" dirty="0"/>
          </a:p>
          <a:p>
            <a:pPr marL="0" indent="265430">
              <a:lnSpc>
                <a:spcPct val="90000"/>
              </a:lnSpc>
              <a:buNone/>
            </a:pPr>
            <a:r>
              <a:rPr lang="cs-CZ" sz="2000" dirty="0"/>
              <a:t>1.3.1 Poptávka firmy, prodávající svůj výstup na dokonale konkurenčním trhu</a:t>
            </a:r>
          </a:p>
          <a:p>
            <a:pPr marL="0" indent="265430">
              <a:lnSpc>
                <a:spcPct val="90000"/>
              </a:lnSpc>
              <a:buNone/>
            </a:pPr>
            <a:endParaRPr lang="cs-CZ" sz="1000" b="1" dirty="0"/>
          </a:p>
          <a:p>
            <a:pPr marL="0" indent="265430">
              <a:lnSpc>
                <a:spcPct val="90000"/>
              </a:lnSpc>
              <a:buNone/>
            </a:pPr>
            <a:r>
              <a:rPr lang="cs-CZ" sz="1800" dirty="0"/>
              <a:t>1.3.1.1 Poptávka firmy po práci v krátkém období</a:t>
            </a:r>
          </a:p>
          <a:p>
            <a:pPr marL="0" indent="265430">
              <a:lnSpc>
                <a:spcPct val="90000"/>
              </a:lnSpc>
              <a:buNone/>
            </a:pPr>
            <a:endParaRPr lang="cs-CZ" sz="1800" dirty="0"/>
          </a:p>
          <a:p>
            <a:pPr marL="0" indent="265430">
              <a:lnSpc>
                <a:spcPct val="90000"/>
              </a:lnSpc>
              <a:buFontTx/>
              <a:buChar char="-"/>
            </a:pPr>
            <a:r>
              <a:rPr lang="cs-CZ" sz="1800" dirty="0"/>
              <a:t> grafické odvození MRPL z funkce TR a MFCL z funkce TFCL a určení optimálního množství najímané práce</a:t>
            </a:r>
          </a:p>
          <a:p>
            <a:pPr marL="0" indent="265430">
              <a:lnSpc>
                <a:spcPct val="90000"/>
              </a:lnSpc>
              <a:buNone/>
            </a:pPr>
            <a:endParaRPr lang="cs-CZ" sz="1800" dirty="0"/>
          </a:p>
        </p:txBody>
      </p:sp>
      <p:sp>
        <p:nvSpPr>
          <p:cNvPr id="8196" name="Rectangles 8195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8197" name="Rectangles 8196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pic>
        <p:nvPicPr>
          <p:cNvPr id="8198" name="Picture 8197" descr="Ob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0642" y="1152843"/>
            <a:ext cx="4856480" cy="50685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9" name="Text Box 8198"/>
          <p:cNvSpPr txBox="1"/>
          <p:nvPr/>
        </p:nvSpPr>
        <p:spPr>
          <a:xfrm>
            <a:off x="6527801" y="6308726"/>
            <a:ext cx="1368425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>
              <a:latin typeface="Arial" panose="020B0604020202020204" pitchFamily="34" charset="0"/>
            </a:endParaRPr>
          </a:p>
        </p:txBody>
      </p:sp>
      <p:sp>
        <p:nvSpPr>
          <p:cNvPr id="8200" name="Rectangles 8199"/>
          <p:cNvSpPr/>
          <p:nvPr/>
        </p:nvSpPr>
        <p:spPr>
          <a:xfrm>
            <a:off x="7896226" y="976155"/>
            <a:ext cx="3924300" cy="24447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lstStyle/>
          <a:p>
            <a:r>
              <a:rPr sz="1000" b="1">
                <a:latin typeface="Arial" panose="020B0604020202020204" pitchFamily="34" charset="0"/>
              </a:rPr>
              <a:t>Optimální množství práce najímané firmou v krátkém období</a:t>
            </a:r>
          </a:p>
        </p:txBody>
      </p:sp>
      <p:sp>
        <p:nvSpPr>
          <p:cNvPr id="8202" name="Rectangles 8201"/>
          <p:cNvSpPr/>
          <p:nvPr/>
        </p:nvSpPr>
        <p:spPr>
          <a:xfrm>
            <a:off x="2208213" y="125413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</a:defRPr>
            </a:lvl1pPr>
          </a:lstStyle>
          <a:p>
            <a:pPr lvl="0"/>
            <a:r>
              <a:rPr sz="2800" b="1" dirty="0">
                <a:solidFill>
                  <a:srgbClr val="C00000"/>
                </a:solidFill>
              </a:rPr>
              <a:t>1. DOKONALE KONKURENČNÍ TRH PRÁCE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Placeholder 9218"/>
          <p:cNvSpPr>
            <a:spLocks noGrp="1" noRot="1"/>
          </p:cNvSpPr>
          <p:nvPr>
            <p:ph type="body" idx="1"/>
          </p:nvPr>
        </p:nvSpPr>
        <p:spPr>
          <a:xfrm>
            <a:off x="152400" y="1600201"/>
            <a:ext cx="6532880" cy="4577077"/>
          </a:xfrm>
          <a:ln/>
        </p:spPr>
        <p:txBody>
          <a:bodyPr/>
          <a:lstStyle/>
          <a:p>
            <a:pPr marL="0" indent="265430">
              <a:lnSpc>
                <a:spcPct val="90000"/>
              </a:lnSpc>
              <a:buNone/>
            </a:pPr>
            <a:r>
              <a:rPr lang="cs-CZ" sz="2400" b="1" u="sng" dirty="0"/>
              <a:t>1.3 Poptávka na trhu práce</a:t>
            </a:r>
          </a:p>
          <a:p>
            <a:pPr marL="0" indent="265430">
              <a:lnSpc>
                <a:spcPct val="90000"/>
              </a:lnSpc>
              <a:buNone/>
            </a:pPr>
            <a:endParaRPr lang="cs-CZ" sz="1000" b="1" u="sng" dirty="0"/>
          </a:p>
          <a:p>
            <a:pPr marL="0" indent="265430">
              <a:lnSpc>
                <a:spcPct val="90000"/>
              </a:lnSpc>
              <a:buNone/>
            </a:pPr>
            <a:r>
              <a:rPr lang="cs-CZ" sz="2000" dirty="0"/>
              <a:t>1.3.1 Poptávka firmy, prodávající svůj výstup na dokonale konkurenčním trhu</a:t>
            </a:r>
          </a:p>
          <a:p>
            <a:pPr marL="977900" lvl="1" indent="-533400">
              <a:lnSpc>
                <a:spcPct val="90000"/>
              </a:lnSpc>
              <a:buNone/>
            </a:pPr>
            <a:endParaRPr lang="cs-CZ" sz="1000" dirty="0"/>
          </a:p>
          <a:p>
            <a:pPr marL="0" indent="265430">
              <a:lnSpc>
                <a:spcPct val="90000"/>
              </a:lnSpc>
              <a:buNone/>
            </a:pPr>
            <a:r>
              <a:rPr lang="cs-CZ" sz="1800" dirty="0"/>
              <a:t>1.3.1.1 </a:t>
            </a:r>
            <a:r>
              <a:rPr lang="cs-CZ" sz="1800" b="1" dirty="0"/>
              <a:t>Poptávka firmy po práci v krátkém období</a:t>
            </a:r>
          </a:p>
          <a:p>
            <a:pPr marL="0" indent="265430">
              <a:lnSpc>
                <a:spcPct val="90000"/>
              </a:lnSpc>
              <a:buNone/>
            </a:pPr>
            <a:endParaRPr lang="cs-CZ" sz="1800" b="1" dirty="0"/>
          </a:p>
          <a:p>
            <a:pPr marL="0" indent="265430">
              <a:lnSpc>
                <a:spcPct val="90000"/>
              </a:lnSpc>
              <a:buNone/>
            </a:pPr>
            <a:r>
              <a:rPr lang="cs-CZ" sz="1800" dirty="0"/>
              <a:t>= </a:t>
            </a:r>
            <a:r>
              <a:rPr lang="cs-CZ" sz="1800" b="1" dirty="0"/>
              <a:t>klesající část křivky MRPL shora ohraničená křivkou ARPL</a:t>
            </a:r>
          </a:p>
        </p:txBody>
      </p:sp>
      <p:sp>
        <p:nvSpPr>
          <p:cNvPr id="9220" name="Rectangles 9219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9221" name="Rectangles 9220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pic>
        <p:nvPicPr>
          <p:cNvPr id="9222" name="Picture 9221" descr="Ob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6725" y="1517646"/>
            <a:ext cx="4907915" cy="365379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3" name="Rectangles 9222"/>
          <p:cNvSpPr/>
          <p:nvPr/>
        </p:nvSpPr>
        <p:spPr>
          <a:xfrm>
            <a:off x="7121525" y="5340354"/>
            <a:ext cx="4522788" cy="3667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lstStyle/>
          <a:p>
            <a:r>
              <a:rPr sz="1200" b="1" dirty="0" err="1">
                <a:latin typeface="Arial" panose="020B0604020202020204" pitchFamily="34" charset="0"/>
              </a:rPr>
              <a:t>Poptávka</a:t>
            </a:r>
            <a:r>
              <a:rPr sz="1200" b="1" dirty="0">
                <a:latin typeface="Arial" panose="020B0604020202020204" pitchFamily="34" charset="0"/>
              </a:rPr>
              <a:t> </a:t>
            </a:r>
            <a:r>
              <a:rPr sz="1200" b="1" dirty="0" err="1">
                <a:latin typeface="Arial" panose="020B0604020202020204" pitchFamily="34" charset="0"/>
              </a:rPr>
              <a:t>firmy</a:t>
            </a:r>
            <a:r>
              <a:rPr sz="1200" b="1" dirty="0">
                <a:latin typeface="Arial" panose="020B0604020202020204" pitchFamily="34" charset="0"/>
              </a:rPr>
              <a:t> po </a:t>
            </a:r>
            <a:r>
              <a:rPr sz="1200" b="1" dirty="0" err="1">
                <a:latin typeface="Arial" panose="020B0604020202020204" pitchFamily="34" charset="0"/>
              </a:rPr>
              <a:t>práci</a:t>
            </a:r>
            <a:r>
              <a:rPr sz="1200" b="1" dirty="0">
                <a:latin typeface="Arial" panose="020B0604020202020204" pitchFamily="34" charset="0"/>
              </a:rPr>
              <a:t> v </a:t>
            </a:r>
            <a:r>
              <a:rPr sz="1200" b="1" dirty="0" err="1">
                <a:latin typeface="Arial" panose="020B0604020202020204" pitchFamily="34" charset="0"/>
              </a:rPr>
              <a:t>krátkém</a:t>
            </a:r>
            <a:r>
              <a:rPr sz="1200" b="1" dirty="0">
                <a:latin typeface="Arial" panose="020B0604020202020204" pitchFamily="34" charset="0"/>
              </a:rPr>
              <a:t> </a:t>
            </a:r>
            <a:r>
              <a:rPr sz="1200" b="1" dirty="0" err="1">
                <a:latin typeface="Arial" panose="020B0604020202020204" pitchFamily="34" charset="0"/>
              </a:rPr>
              <a:t>období</a:t>
            </a:r>
            <a:r>
              <a:rPr b="1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9226" name="Rectangles 9225"/>
          <p:cNvSpPr/>
          <p:nvPr/>
        </p:nvSpPr>
        <p:spPr>
          <a:xfrm>
            <a:off x="2177733" y="187324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</a:defRPr>
            </a:lvl1pPr>
          </a:lstStyle>
          <a:p>
            <a:pPr lvl="0"/>
            <a:r>
              <a:rPr sz="2800" b="1" dirty="0">
                <a:solidFill>
                  <a:srgbClr val="C00000"/>
                </a:solidFill>
              </a:rPr>
              <a:t>1. DOKONALE KONKURENČNÍ TRH PRÁCE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Placeholder 10242"/>
          <p:cNvSpPr>
            <a:spLocks noGrp="1" noRot="1"/>
          </p:cNvSpPr>
          <p:nvPr>
            <p:ph type="body" idx="1"/>
          </p:nvPr>
        </p:nvSpPr>
        <p:spPr>
          <a:xfrm>
            <a:off x="721360" y="1463671"/>
            <a:ext cx="10109200" cy="4662493"/>
          </a:xfrm>
          <a:ln/>
        </p:spPr>
        <p:txBody>
          <a:bodyPr>
            <a:normAutofit/>
          </a:bodyPr>
          <a:lstStyle/>
          <a:p>
            <a:pPr marL="0" indent="265430">
              <a:lnSpc>
                <a:spcPct val="90000"/>
              </a:lnSpc>
              <a:buNone/>
            </a:pPr>
            <a:r>
              <a:rPr lang="cs-CZ" sz="4000" b="1" dirty="0"/>
              <a:t>1.3 Poptávka na trhu práce</a:t>
            </a:r>
          </a:p>
          <a:p>
            <a:pPr marL="0" indent="265430">
              <a:lnSpc>
                <a:spcPct val="90000"/>
              </a:lnSpc>
              <a:buNone/>
            </a:pPr>
            <a:endParaRPr lang="cs-CZ" sz="1400" b="1" dirty="0"/>
          </a:p>
          <a:p>
            <a:pPr marL="0" indent="265430">
              <a:lnSpc>
                <a:spcPct val="90000"/>
              </a:lnSpc>
              <a:buNone/>
            </a:pPr>
            <a:r>
              <a:rPr lang="cs-CZ" sz="3600" dirty="0"/>
              <a:t>1.3.1 Poptávka firmy, prodávající svůj výstup na dokonale konkurenčním trhu</a:t>
            </a:r>
          </a:p>
          <a:p>
            <a:pPr marL="977900" lvl="1" indent="-533400">
              <a:lnSpc>
                <a:spcPct val="90000"/>
              </a:lnSpc>
              <a:buNone/>
            </a:pPr>
            <a:endParaRPr lang="cs-CZ" sz="1400" dirty="0"/>
          </a:p>
          <a:p>
            <a:pPr marL="0" indent="265430">
              <a:lnSpc>
                <a:spcPct val="90000"/>
              </a:lnSpc>
              <a:buNone/>
            </a:pPr>
            <a:r>
              <a:rPr lang="cs-CZ" dirty="0"/>
              <a:t>1.3.1.2 </a:t>
            </a:r>
            <a:r>
              <a:rPr lang="cs-CZ" b="1" dirty="0"/>
              <a:t>Poptávka firmy po práci v dlouhém období</a:t>
            </a:r>
          </a:p>
          <a:p>
            <a:pPr marL="0" indent="265430">
              <a:lnSpc>
                <a:spcPct val="90000"/>
              </a:lnSpc>
              <a:buFontTx/>
              <a:buChar char="-"/>
            </a:pPr>
            <a:r>
              <a:rPr lang="cs-CZ" dirty="0"/>
              <a:t> odvození na základě </a:t>
            </a:r>
            <a:r>
              <a:rPr lang="cs-CZ" dirty="0" err="1"/>
              <a:t>izokvantové</a:t>
            </a:r>
            <a:r>
              <a:rPr lang="cs-CZ" dirty="0"/>
              <a:t> analýzy</a:t>
            </a:r>
          </a:p>
          <a:p>
            <a:pPr marL="0" indent="265430">
              <a:lnSpc>
                <a:spcPct val="90000"/>
              </a:lnSpc>
              <a:buFontTx/>
              <a:buChar char="-"/>
            </a:pPr>
            <a:r>
              <a:rPr lang="cs-CZ" dirty="0"/>
              <a:t> výchozím předpokladem odvození je změna w</a:t>
            </a:r>
          </a:p>
        </p:txBody>
      </p:sp>
      <p:sp>
        <p:nvSpPr>
          <p:cNvPr id="10244" name="Rectangles 10243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Rectangles 10244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Rectangles 10248"/>
          <p:cNvSpPr/>
          <p:nvPr/>
        </p:nvSpPr>
        <p:spPr>
          <a:xfrm>
            <a:off x="6305550" y="4797425"/>
            <a:ext cx="184150" cy="3048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/>
          <a:p>
            <a:endParaRPr sz="1400">
              <a:latin typeface="Arial" panose="020B0604020202020204" pitchFamily="34" charset="0"/>
            </a:endParaRPr>
          </a:p>
        </p:txBody>
      </p:sp>
      <p:sp>
        <p:nvSpPr>
          <p:cNvPr id="10251" name="Rectangles 10250"/>
          <p:cNvSpPr/>
          <p:nvPr/>
        </p:nvSpPr>
        <p:spPr>
          <a:xfrm>
            <a:off x="2190750" y="160336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Tahoma" panose="020B0604030504040204" pitchFamily="34" charset="0"/>
              </a:defRPr>
            </a:lvl1pPr>
          </a:lstStyle>
          <a:p>
            <a:pPr lvl="0"/>
            <a:r>
              <a:rPr lang="cs-CZ" sz="2800" b="1">
                <a:solidFill>
                  <a:srgbClr val="C00000"/>
                </a:solidFill>
              </a:rPr>
              <a:t>1. </a:t>
            </a:r>
            <a:r>
              <a:rPr lang="cs-CZ" sz="2800" b="1" dirty="0">
                <a:solidFill>
                  <a:srgbClr val="C00000"/>
                </a:solidFill>
              </a:rPr>
              <a:t>DOKONALE KONKURENČNÍ TRH PRÁCE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46667</TotalTime>
  <Words>1086</Words>
  <Application>Microsoft Office PowerPoint</Application>
  <PresentationFormat>Širokoúhlá obrazovka</PresentationFormat>
  <Paragraphs>187</Paragraphs>
  <Slides>20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8" baseType="lpstr">
      <vt:lpstr>Aptos</vt:lpstr>
      <vt:lpstr>Arial</vt:lpstr>
      <vt:lpstr>Calibri</vt:lpstr>
      <vt:lpstr>Symbol</vt:lpstr>
      <vt:lpstr>Tahoma</vt:lpstr>
      <vt:lpstr>Times New Roman</vt:lpstr>
      <vt:lpstr>1_Office Theme</vt:lpstr>
      <vt:lpstr>Equation.3</vt:lpstr>
      <vt:lpstr>Trh práce a politika zaměstnanosti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Drastichová Magdaléna</dc:creator>
  <cp:lastModifiedBy>Drastichová Magdaléna</cp:lastModifiedBy>
  <cp:revision>122</cp:revision>
  <dcterms:created xsi:type="dcterms:W3CDTF">2024-11-26T13:27:00Z</dcterms:created>
  <dcterms:modified xsi:type="dcterms:W3CDTF">2025-04-11T10:49:36Z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3BFEE9E094B848F1BB7145E70E006305_13</vt:lpwstr>
  </property>
  <property fmtid="{D5CDD505-2E9C-101B-9397-08002B2CF9AE}" pid="3" name="KSOProductBuildVer">
    <vt:lpwstr>1033-12.2.0.19805</vt:lpwstr>
  </property>
</Properties>
</file>