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8"/>
  </p:notesMasterIdLst>
  <p:sldIdLst>
    <p:sldId id="256" r:id="rId2"/>
    <p:sldId id="257" r:id="rId3"/>
    <p:sldId id="413" r:id="rId4"/>
    <p:sldId id="414" r:id="rId5"/>
    <p:sldId id="415" r:id="rId6"/>
    <p:sldId id="416" r:id="rId7"/>
    <p:sldId id="417" r:id="rId8"/>
    <p:sldId id="418" r:id="rId9"/>
    <p:sldId id="419" r:id="rId10"/>
    <p:sldId id="420" r:id="rId11"/>
    <p:sldId id="421" r:id="rId12"/>
    <p:sldId id="426" r:id="rId13"/>
    <p:sldId id="427" r:id="rId14"/>
    <p:sldId id="440" r:id="rId15"/>
    <p:sldId id="441" r:id="rId16"/>
    <p:sldId id="442" r:id="rId17"/>
    <p:sldId id="425" r:id="rId18"/>
    <p:sldId id="422" r:id="rId19"/>
    <p:sldId id="424" r:id="rId20"/>
    <p:sldId id="428" r:id="rId21"/>
    <p:sldId id="429" r:id="rId22"/>
    <p:sldId id="430" r:id="rId23"/>
    <p:sldId id="431" r:id="rId24"/>
    <p:sldId id="432" r:id="rId25"/>
    <p:sldId id="433" r:id="rId26"/>
    <p:sldId id="434" r:id="rId27"/>
    <p:sldId id="435" r:id="rId28"/>
    <p:sldId id="436" r:id="rId29"/>
    <p:sldId id="437" r:id="rId30"/>
    <p:sldId id="438" r:id="rId31"/>
    <p:sldId id="439" r:id="rId32"/>
    <p:sldId id="406" r:id="rId33"/>
    <p:sldId id="407" r:id="rId34"/>
    <p:sldId id="411" r:id="rId35"/>
    <p:sldId id="412" r:id="rId36"/>
    <p:sldId id="361" r:id="rId3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Světlý styl 3 – zvýraznění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Styl s motivem 1 – zvýraznění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18603FDC-E32A-4AB5-989C-0864C3EAD2B8}" styleName="Styl s motivem 2 – zvýraznění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702" autoAdjust="0"/>
  </p:normalViewPr>
  <p:slideViewPr>
    <p:cSldViewPr snapToGrid="0">
      <p:cViewPr varScale="1">
        <p:scale>
          <a:sx n="113" d="100"/>
          <a:sy n="113" d="100"/>
        </p:scale>
        <p:origin x="147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cs-CZ"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cs-CZ"/>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383671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82447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051312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603553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275020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830672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417445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59655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2920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71690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921653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863474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4727364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5904636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993824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551337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0858819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873290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403331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10687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593862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780818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992505" y="3228896"/>
            <a:ext cx="7940040" cy="3058954"/>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3262313" y="509588"/>
            <a:ext cx="3400425" cy="25495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429186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0" name="Google Shape;230;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154285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322228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4088148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440984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187621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346642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71269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067742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493722708"/>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47727892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905748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776851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302585"/>
            <a:ext cx="956040" cy="994283"/>
          </a:xfrm>
          <a:prstGeom prst="rect">
            <a:avLst/>
          </a:prstGeom>
        </p:spPr>
      </p:pic>
      <p:sp>
        <p:nvSpPr>
          <p:cNvPr id="7" name="Nadpis 1"/>
          <p:cNvSpPr>
            <a:spLocks noGrp="1"/>
          </p:cNvSpPr>
          <p:nvPr>
            <p:ph type="title"/>
          </p:nvPr>
        </p:nvSpPr>
        <p:spPr>
          <a:xfrm>
            <a:off x="251520" y="260649"/>
            <a:ext cx="4536504" cy="676937"/>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932723"/>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630932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6309320"/>
            <a:ext cx="2895600" cy="365125"/>
          </a:xfrm>
          <a:prstGeom prst="rect">
            <a:avLst/>
          </a:prstGeom>
        </p:spPr>
        <p:txBody>
          <a:bodyPr/>
          <a:lstStyle>
            <a:lvl1pPr algn="l">
              <a:defRPr sz="800">
                <a:solidFill>
                  <a:srgbClr val="307871"/>
                </a:solidFill>
              </a:defRPr>
            </a:lvl1pPr>
          </a:lstStyle>
          <a:p>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6309320"/>
            <a:ext cx="1080120" cy="365125"/>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323580717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77193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List - obecný">
    <p:spTree>
      <p:nvGrpSpPr>
        <p:cNvPr id="1" name=""/>
        <p:cNvGrpSpPr/>
        <p:nvPr/>
      </p:nvGrpSpPr>
      <p:grpSpPr>
        <a:xfrm>
          <a:off x="0" y="0"/>
          <a:ext cx="0" cy="0"/>
          <a:chOff x="0" y="0"/>
          <a:chExt cx="0" cy="0"/>
        </a:xfrm>
      </p:grpSpPr>
      <p:pic>
        <p:nvPicPr>
          <p:cNvPr id="3" name="Obrázek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56550" y="303213"/>
            <a:ext cx="955675"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Přímá spojnice 3"/>
          <p:cNvCxnSpPr/>
          <p:nvPr userDrawn="1"/>
        </p:nvCxnSpPr>
        <p:spPr>
          <a:xfrm>
            <a:off x="250825" y="933450"/>
            <a:ext cx="7416800"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5" name="Přímá spojnice 4"/>
          <p:cNvCxnSpPr/>
          <p:nvPr userDrawn="1"/>
        </p:nvCxnSpPr>
        <p:spPr>
          <a:xfrm>
            <a:off x="250825" y="6308725"/>
            <a:ext cx="8661400"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7" name="Nadpis 1"/>
          <p:cNvSpPr>
            <a:spLocks noGrp="1"/>
          </p:cNvSpPr>
          <p:nvPr>
            <p:ph type="title"/>
          </p:nvPr>
        </p:nvSpPr>
        <p:spPr>
          <a:xfrm>
            <a:off x="251520" y="260649"/>
            <a:ext cx="4536504" cy="676937"/>
          </a:xfrm>
          <a:prstGeom prst="rect">
            <a:avLst/>
          </a:prstGeom>
          <a:noFill/>
          <a:ln>
            <a:noFill/>
          </a:ln>
        </p:spPr>
        <p:txBody>
          <a:bodyPr anchor="t">
            <a:noAutofit/>
          </a:bodyPr>
          <a:lstStyle>
            <a:lvl1pPr algn="l">
              <a:defRPr sz="2400"/>
            </a:lvl1pPr>
          </a:lstStyle>
          <a:p>
            <a:r>
              <a:rPr lang="cs-CZ" dirty="0"/>
              <a:t>Název listu</a:t>
            </a:r>
          </a:p>
        </p:txBody>
      </p:sp>
      <p:sp>
        <p:nvSpPr>
          <p:cNvPr id="6" name="Zástupný symbol pro zápatí 18"/>
          <p:cNvSpPr>
            <a:spLocks noGrp="1"/>
          </p:cNvSpPr>
          <p:nvPr>
            <p:ph type="ftr" sz="quarter" idx="10"/>
          </p:nvPr>
        </p:nvSpPr>
        <p:spPr>
          <a:xfrm>
            <a:off x="236538" y="6308725"/>
            <a:ext cx="2895600" cy="365125"/>
          </a:xfrm>
        </p:spPr>
        <p:txBody>
          <a:bodyPr/>
          <a:lstStyle>
            <a:lvl1pPr algn="l">
              <a:defRPr sz="800" smtClean="0">
                <a:solidFill>
                  <a:srgbClr val="307871"/>
                </a:solidFill>
                <a:cs typeface="Times New Roman" panose="02020603050405020304" pitchFamily="18"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cs-CZ" altLang="cs-CZ" sz="800" b="0" i="0" u="none" strike="noStrike" kern="1200" cap="none" spc="0" normalizeH="0" baseline="0" noProof="0">
                <a:ln>
                  <a:noFill/>
                </a:ln>
                <a:solidFill>
                  <a:srgbClr val="307871"/>
                </a:solidFill>
                <a:effectLst/>
                <a:uLnTx/>
                <a:uFillTx/>
                <a:latin typeface="Times New Roman" panose="02020603050405020304" pitchFamily="18" charset="0"/>
                <a:ea typeface="+mn-ea"/>
                <a:cs typeface="Times New Roman" panose="02020603050405020304" pitchFamily="18" charset="0"/>
              </a:rPr>
              <a:t>Prostor pro doplňující informace, poznámky</a:t>
            </a:r>
            <a:endParaRPr kumimoji="0" lang="cs-CZ" altLang="cs-CZ" sz="800" b="0" i="0" u="none" strike="noStrike" kern="1200" cap="none" spc="0" normalizeH="0" baseline="0" noProof="0" dirty="0">
              <a:ln>
                <a:noFill/>
              </a:ln>
              <a:solidFill>
                <a:srgbClr val="307871"/>
              </a:solidFill>
              <a:effectLst/>
              <a:uLnTx/>
              <a:uFillTx/>
              <a:latin typeface="Times New Roman" panose="02020603050405020304" pitchFamily="18" charset="0"/>
              <a:ea typeface="+mn-ea"/>
              <a:cs typeface="Times New Roman" panose="02020603050405020304" pitchFamily="18" charset="0"/>
            </a:endParaRPr>
          </a:p>
        </p:txBody>
      </p:sp>
      <p:sp>
        <p:nvSpPr>
          <p:cNvPr id="8" name="Zástupný symbol pro číslo snímku 19"/>
          <p:cNvSpPr>
            <a:spLocks noGrp="1"/>
          </p:cNvSpPr>
          <p:nvPr>
            <p:ph type="sldNum" sz="quarter" idx="11"/>
          </p:nvPr>
        </p:nvSpPr>
        <p:spPr>
          <a:xfrm>
            <a:off x="7812088" y="6308725"/>
            <a:ext cx="1081087" cy="365125"/>
          </a:xfrm>
        </p:spPr>
        <p:txBody>
          <a:bodyPr/>
          <a:lstStyle>
            <a:lvl1pPr algn="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01937C5C-364C-408F-B0EB-BA493B53AFF1}" type="slidenum">
              <a:rPr kumimoji="0" lang="cs-CZ" sz="1200" b="0" i="0" u="none" strike="noStrike" kern="1200" cap="none" spc="0" normalizeH="0" baseline="0" noProof="0">
                <a:ln>
                  <a:noFill/>
                </a:ln>
                <a:solidFill>
                  <a:srgbClr val="898989"/>
                </a:solidFill>
                <a:effectLst/>
                <a:uLnTx/>
                <a:uFillTx/>
                <a:latin typeface="Times New Roman" panose="02020603050405020304" pitchFamily="18"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cs-CZ" sz="1200" b="0" i="0" u="none" strike="noStrike" kern="1200" cap="none" spc="0" normalizeH="0" baseline="0" noProof="0" dirty="0">
              <a:ln>
                <a:noFill/>
              </a:ln>
              <a:solidFill>
                <a:srgbClr val="898989"/>
              </a:soli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2910940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3_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403490326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5"/>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5"/>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0"/>
          <p:cNvSpPr>
            <a:spLocks noGrp="1"/>
          </p:cNvSpPr>
          <p:nvPr>
            <p:ph type="pic" idx="2"/>
          </p:nvPr>
        </p:nvSpPr>
        <p:spPr>
          <a:xfrm>
            <a:off x="1792288" y="612775"/>
            <a:ext cx="5486400" cy="4114800"/>
          </a:xfrm>
          <a:prstGeom prst="rect">
            <a:avLst/>
          </a:prstGeom>
          <a:noFill/>
          <a:ln>
            <a:noFill/>
          </a:ln>
        </p:spPr>
      </p:sp>
      <p:sp>
        <p:nvSpPr>
          <p:cNvPr id="68" name="Google Shape;68;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cs-CZ"/>
              <a:t>‹#›</a:t>
            </a:fld>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22">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cs-CZ"/>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5" r:id="rId7"/>
    <p:sldLayoutId id="2147483656" r:id="rId8"/>
    <p:sldLayoutId id="2147483657" r:id="rId9"/>
    <p:sldLayoutId id="2147483658" r:id="rId10"/>
    <p:sldLayoutId id="2147483661" r:id="rId11"/>
    <p:sldLayoutId id="2147483663" r:id="rId12"/>
    <p:sldLayoutId id="2147483668" r:id="rId13"/>
    <p:sldLayoutId id="2147483665" r:id="rId14"/>
    <p:sldLayoutId id="2147483667" r:id="rId15"/>
    <p:sldLayoutId id="2147483670" r:id="rId16"/>
    <p:sldLayoutId id="2147483671" r:id="rId17"/>
    <p:sldLayoutId id="2147483672" r:id="rId18"/>
    <p:sldLayoutId id="2147483685" r:id="rId19"/>
    <p:sldLayoutId id="2147483686" r:id="rId20"/>
  </p:sldLayoutIdLst>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7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3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8"/>
        <p:cNvGrpSpPr/>
        <p:nvPr/>
      </p:nvGrpSpPr>
      <p:grpSpPr>
        <a:xfrm>
          <a:off x="0" y="0"/>
          <a:ext cx="0" cy="0"/>
          <a:chOff x="0" y="0"/>
          <a:chExt cx="0" cy="0"/>
        </a:xfrm>
      </p:grpSpPr>
      <p:sp>
        <p:nvSpPr>
          <p:cNvPr id="89" name="Google Shape;89;p13"/>
          <p:cNvSpPr txBox="1">
            <a:spLocks noGrp="1"/>
          </p:cNvSpPr>
          <p:nvPr>
            <p:ph type="ctrTitle"/>
          </p:nvPr>
        </p:nvSpPr>
        <p:spPr>
          <a:xfrm>
            <a:off x="289825" y="1703718"/>
            <a:ext cx="8704800" cy="3901282"/>
          </a:xfrm>
          <a:prstGeom prst="rect">
            <a:avLst/>
          </a:prstGeom>
          <a:noFill/>
          <a:ln>
            <a:noFill/>
          </a:ln>
        </p:spPr>
        <p:txBody>
          <a:bodyPr spcFirstLastPara="1" wrap="square" lIns="0" tIns="0" rIns="0" bIns="0" anchor="t" anchorCtr="0">
            <a:noAutofit/>
          </a:bodyPr>
          <a:lstStyle/>
          <a:p>
            <a:pPr lvl="0">
              <a:lnSpc>
                <a:spcPct val="150000"/>
              </a:lnSpc>
              <a:buClr>
                <a:srgbClr val="D10202"/>
              </a:buClr>
              <a:buSzPts val="4400"/>
            </a:pPr>
            <a:r>
              <a:rPr lang="cs-CZ" b="1" dirty="0">
                <a:solidFill>
                  <a:srgbClr val="D10202"/>
                </a:solidFill>
              </a:rPr>
              <a:t>Makroekonomie</a:t>
            </a:r>
            <a:br>
              <a:rPr lang="cs-CZ" b="1" dirty="0">
                <a:solidFill>
                  <a:srgbClr val="D10202"/>
                </a:solidFill>
              </a:rPr>
            </a:br>
            <a:r>
              <a:rPr lang="cs-CZ" b="1" dirty="0">
                <a:solidFill>
                  <a:srgbClr val="D10202"/>
                </a:solidFill>
              </a:rPr>
              <a:t>Měnový kurz, mezinárodní obchod</a:t>
            </a:r>
            <a:br>
              <a:rPr lang="cs-CZ" b="1" dirty="0">
                <a:solidFill>
                  <a:srgbClr val="D10202"/>
                </a:solidFill>
              </a:rPr>
            </a:br>
            <a:r>
              <a:rPr lang="cs-CZ" b="1" dirty="0">
                <a:solidFill>
                  <a:srgbClr val="D10202"/>
                </a:solidFill>
              </a:rPr>
              <a:t> a směna</a:t>
            </a:r>
            <a:br>
              <a:rPr lang="cs-CZ" b="1" i="1" dirty="0">
                <a:solidFill>
                  <a:srgbClr val="D10202"/>
                </a:solidFill>
              </a:rPr>
            </a:br>
            <a:r>
              <a:rPr lang="cs-CZ" b="1" dirty="0">
                <a:solidFill>
                  <a:srgbClr val="D10202"/>
                </a:solidFill>
              </a:rPr>
              <a:t>YMAK</a:t>
            </a:r>
            <a:endParaRPr b="1" dirty="0"/>
          </a:p>
        </p:txBody>
      </p:sp>
      <p:sp>
        <p:nvSpPr>
          <p:cNvPr id="90" name="Google Shape;90;p13"/>
          <p:cNvSpPr txBox="1"/>
          <p:nvPr/>
        </p:nvSpPr>
        <p:spPr>
          <a:xfrm>
            <a:off x="464234" y="5884219"/>
            <a:ext cx="4894206" cy="534096"/>
          </a:xfrm>
          <a:prstGeom prst="rect">
            <a:avLst/>
          </a:prstGeom>
          <a:noFill/>
          <a:ln>
            <a:noFill/>
          </a:ln>
        </p:spPr>
        <p:txBody>
          <a:bodyPr spcFirstLastPara="1" wrap="square" lIns="0" tIns="0" rIns="0" bIns="0" anchor="t" anchorCtr="0">
            <a:normAutofit/>
          </a:bodyPr>
          <a:lstStyle/>
          <a:p>
            <a:pPr marL="0" marR="0" lvl="0" indent="0" algn="l" rtl="0">
              <a:spcBef>
                <a:spcPts val="0"/>
              </a:spcBef>
              <a:spcAft>
                <a:spcPts val="0"/>
              </a:spcAft>
              <a:buClr>
                <a:schemeClr val="dk1"/>
              </a:buClr>
              <a:buSzPts val="1800"/>
              <a:buFont typeface="Calibri"/>
              <a:buNone/>
            </a:pPr>
            <a:r>
              <a:rPr lang="cs-CZ" sz="1800" b="1" i="0" u="none" strike="noStrike" cap="none" dirty="0">
                <a:solidFill>
                  <a:schemeClr val="dk1"/>
                </a:solidFill>
                <a:latin typeface="Calibri"/>
                <a:ea typeface="Calibri"/>
                <a:cs typeface="Calibri"/>
                <a:sym typeface="Calibri"/>
              </a:rPr>
              <a:t>Autor: Ing. Jaroslav Škrabal, Ph.D.</a:t>
            </a:r>
            <a:endParaRPr dirty="0"/>
          </a:p>
          <a:p>
            <a:pPr marL="0" marR="0" lvl="0" indent="0" algn="l" rtl="0">
              <a:spcBef>
                <a:spcPts val="0"/>
              </a:spcBef>
              <a:spcAft>
                <a:spcPts val="0"/>
              </a:spcAft>
              <a:buClr>
                <a:schemeClr val="dk1"/>
              </a:buClr>
              <a:buSzPts val="1600"/>
              <a:buFont typeface="Calibri"/>
              <a:buNone/>
            </a:pPr>
            <a:endParaRPr sz="1600" b="0" i="0" u="none" strike="noStrike" cap="none" dirty="0">
              <a:solidFill>
                <a:schemeClr val="dk1"/>
              </a:solidFill>
              <a:latin typeface="Calibri"/>
              <a:ea typeface="Calibri"/>
              <a:cs typeface="Calibri"/>
              <a:sym typeface="Calibri"/>
            </a:endParaRPr>
          </a:p>
        </p:txBody>
      </p:sp>
      <p:sp>
        <p:nvSpPr>
          <p:cNvPr id="91" name="Google Shape;91;p13" descr="Výsledek obrázku pro ikea logo"/>
          <p:cNvSpPr/>
          <p:nvPr/>
        </p:nvSpPr>
        <p:spPr>
          <a:xfrm>
            <a:off x="4419599" y="1703717"/>
            <a:ext cx="1877683" cy="187768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2" name="Google Shape;92;p13"/>
          <p:cNvSpPr txBox="1"/>
          <p:nvPr/>
        </p:nvSpPr>
        <p:spPr>
          <a:xfrm>
            <a:off x="4800942" y="5604868"/>
            <a:ext cx="3878824" cy="725593"/>
          </a:xfrm>
          <a:prstGeom prst="rect">
            <a:avLst/>
          </a:prstGeom>
          <a:noFill/>
          <a:ln>
            <a:noFill/>
          </a:ln>
        </p:spPr>
        <p:txBody>
          <a:bodyPr spcFirstLastPara="1" wrap="square" lIns="0" tIns="0" rIns="0" bIns="0" anchor="t" anchorCtr="0">
            <a:normAutofit/>
          </a:bodyPr>
          <a:lstStyle/>
          <a:p>
            <a:pPr marL="0" marR="0" lvl="0" indent="0" algn="r" rtl="0">
              <a:spcBef>
                <a:spcPts val="0"/>
              </a:spcBef>
              <a:spcAft>
                <a:spcPts val="0"/>
              </a:spcAft>
              <a:buClr>
                <a:schemeClr val="dk1"/>
              </a:buClr>
              <a:buSzPts val="1800"/>
              <a:buFont typeface="Calibri"/>
              <a:buNone/>
            </a:pPr>
            <a:r>
              <a:rPr lang="cs-CZ" sz="1800" b="1" u="none" dirty="0">
                <a:solidFill>
                  <a:schemeClr val="dk1"/>
                </a:solidFill>
                <a:latin typeface="Calibri"/>
                <a:ea typeface="Calibri"/>
                <a:cs typeface="Calibri"/>
                <a:sym typeface="Calibri"/>
              </a:rPr>
              <a:t>15. 0</a:t>
            </a:r>
            <a:r>
              <a:rPr lang="cs-CZ" sz="1800" b="1" dirty="0">
                <a:solidFill>
                  <a:schemeClr val="dk1"/>
                </a:solidFill>
                <a:latin typeface="Calibri"/>
                <a:ea typeface="Calibri"/>
                <a:cs typeface="Calibri"/>
                <a:sym typeface="Calibri"/>
              </a:rPr>
              <a:t>3</a:t>
            </a:r>
            <a:r>
              <a:rPr lang="cs-CZ" sz="1800" b="1" u="none" dirty="0">
                <a:solidFill>
                  <a:schemeClr val="dk1"/>
                </a:solidFill>
                <a:latin typeface="Calibri"/>
                <a:ea typeface="Calibri"/>
                <a:cs typeface="Calibri"/>
                <a:sym typeface="Calibri"/>
              </a:rPr>
              <a:t>. </a:t>
            </a:r>
            <a:r>
              <a:rPr lang="cs-CZ" sz="1800" b="1" u="none">
                <a:solidFill>
                  <a:schemeClr val="dk1"/>
                </a:solidFill>
                <a:latin typeface="Calibri"/>
                <a:ea typeface="Calibri"/>
                <a:cs typeface="Calibri"/>
                <a:sym typeface="Calibri"/>
              </a:rPr>
              <a:t>2025</a:t>
            </a:r>
            <a:endParaRPr lang="cs-CZ" sz="1800" b="1" u="none" dirty="0">
              <a:solidFill>
                <a:schemeClr val="dk1"/>
              </a:solidFill>
              <a:latin typeface="Calibri"/>
              <a:ea typeface="Calibri"/>
              <a:cs typeface="Calibri"/>
              <a:sym typeface="Calibri"/>
            </a:endParaRPr>
          </a:p>
          <a:p>
            <a:pPr marL="0" marR="0" lvl="0" indent="0" algn="r" rtl="0">
              <a:spcBef>
                <a:spcPts val="0"/>
              </a:spcBef>
              <a:spcAft>
                <a:spcPts val="0"/>
              </a:spcAft>
              <a:buClr>
                <a:schemeClr val="dk1"/>
              </a:buClr>
              <a:buSzPts val="1800"/>
              <a:buFont typeface="Calibri"/>
              <a:buNone/>
            </a:pPr>
            <a:r>
              <a:rPr lang="cs-CZ" sz="1800" b="1" u="none" dirty="0">
                <a:solidFill>
                  <a:schemeClr val="dk1"/>
                </a:solidFill>
                <a:latin typeface="Calibri"/>
                <a:ea typeface="Calibri"/>
                <a:cs typeface="Calibri"/>
                <a:sym typeface="Calibri"/>
              </a:rPr>
              <a:t>Olomouc</a:t>
            </a:r>
            <a:endParaRPr dirty="0"/>
          </a:p>
          <a:p>
            <a:pPr marL="0" marR="0" lvl="0" indent="0" algn="l" rtl="0">
              <a:spcBef>
                <a:spcPts val="0"/>
              </a:spcBef>
              <a:spcAft>
                <a:spcPts val="0"/>
              </a:spcAft>
              <a:buClr>
                <a:schemeClr val="dk1"/>
              </a:buClr>
              <a:buSzPts val="1600"/>
              <a:buFont typeface="Calibri"/>
              <a:buNone/>
            </a:pPr>
            <a:endParaRPr sz="1600" b="0" u="none" dirty="0">
              <a:solidFill>
                <a:schemeClr val="dk1"/>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Bilaterální vs. efektivní měnový kurz</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lvl="0"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Reálný efektivní kurz koruny (REER)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 jedním z indikátorů vývoje mezinárodní konkurenceschopnosti země a obecně se jím rozumí různé míry relativních cen nebo nákladů vyjádřené v určité měně. </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Z tohoto pohledu index REER nad 100 signalizuje tendenci ke snižování konkurenceschopnosti země proti základnímu období, pokles indexu REER pod 100 znamená zvyšování konkurenceschopnosti země proti základnímu období.</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10/36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77014012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Měnový kurz</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fontScale="92500" lnSpcReduction="2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Firmy a domácnosti se v praxi setkávají s nominálním měnovým kurzem;</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Měnová parita (úředně stanovený kurz) vs. měnový kurz;</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Jestliže existují trhy s měnami, potom platí, že měnový kurz je výsledkem střetávání nabídky a poptávky na tzv. devizovém trhu;</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Apreciace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zhodnocení domácí měny vůči zahraniční ;</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Depreciace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znehodnocení domácí měny vůči zahraniční</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C00000"/>
                </a:solidFill>
                <a:latin typeface="Calibri" panose="020F0502020204030204" pitchFamily="34" charset="0"/>
                <a:ea typeface="Consolas" panose="020B0609020204030204" pitchFamily="49" charset="0"/>
                <a:cs typeface="Calibri" panose="020F0502020204030204" pitchFamily="34" charset="0"/>
              </a:rPr>
              <a:t>Revalvace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zhodnocení měny (centrální banka oficiálně zvýší měnovou paritu vůči jiné měně);</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rgbClr val="C00000"/>
                </a:solidFill>
                <a:latin typeface="Calibri" panose="020F0502020204030204" pitchFamily="34" charset="0"/>
                <a:ea typeface="Consolas" panose="020B0609020204030204" pitchFamily="49" charset="0"/>
                <a:cs typeface="Calibri" panose="020F0502020204030204" pitchFamily="34" charset="0"/>
              </a:rPr>
              <a:t>Devalvace</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znehodnocení měny (centrální banky oficiálně sníží měnovou paritu vůči jiné měně).</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11/36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86734932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Režimy měnového kurzu</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lnSpcReduction="10000"/>
          </a:bodyPr>
          <a:lstStyle/>
          <a:p>
            <a:pPr eaLnBrk="1" hangingPunct="1">
              <a:spcBef>
                <a:spcPts val="1200"/>
              </a:spcBef>
              <a:buClr>
                <a:srgbClr val="C00000"/>
              </a:buClr>
              <a:buFont typeface="Wingdings" panose="05000000000000000000" pitchFamily="2" charset="2"/>
              <a:buChar char="§"/>
            </a:pPr>
            <a:r>
              <a:rPr lang="cs-CZ" altLang="cs-CZ" sz="2400" b="1" dirty="0">
                <a:solidFill>
                  <a:srgbClr val="A50021"/>
                </a:solidFill>
                <a:latin typeface="Calibri" panose="020F0502020204030204" pitchFamily="34" charset="0"/>
                <a:ea typeface="Consolas" panose="020B0609020204030204" pitchFamily="49" charset="0"/>
                <a:cs typeface="Calibri" panose="020F0502020204030204" pitchFamily="34" charset="0"/>
              </a:rPr>
              <a:t>Režim pevného kurzu </a:t>
            </a:r>
            <a:r>
              <a:rPr lang="cs-CZ" altLang="cs-CZ" sz="2400" dirty="0">
                <a:latin typeface="Calibri" panose="020F0502020204030204" pitchFamily="34" charset="0"/>
                <a:ea typeface="Consolas" panose="020B0609020204030204" pitchFamily="49" charset="0"/>
                <a:cs typeface="Calibri" panose="020F0502020204030204" pitchFamily="34" charset="0"/>
              </a:rPr>
              <a:t>– hodnota nominální kurzu (měnové parity) je dána centrální bankou, která musí provádět oficiální intervence k jeho udržení. Při změně pak hovoříme o devalvaci, resp. revalvaci</a:t>
            </a:r>
            <a:endParaRPr lang="cs-CZ" altLang="cs-CZ" sz="2400" b="1" dirty="0">
              <a:latin typeface="Calibri" panose="020F0502020204030204" pitchFamily="34" charset="0"/>
              <a:ea typeface="Consolas" panose="020B0609020204030204" pitchFamily="49" charset="0"/>
              <a:cs typeface="Calibri" panose="020F0502020204030204" pitchFamily="34" charset="0"/>
            </a:endParaRPr>
          </a:p>
          <a:p>
            <a:pPr eaLnBrk="1" hangingPunct="1">
              <a:spcBef>
                <a:spcPts val="1200"/>
              </a:spcBef>
              <a:buClr>
                <a:srgbClr val="C00000"/>
              </a:buClr>
              <a:buFont typeface="Wingdings" panose="05000000000000000000" pitchFamily="2" charset="2"/>
              <a:buChar char="§"/>
            </a:pPr>
            <a:r>
              <a:rPr lang="cs-CZ" altLang="cs-CZ" sz="2400" b="1" dirty="0">
                <a:solidFill>
                  <a:srgbClr val="A50021"/>
                </a:solidFill>
                <a:latin typeface="Calibri" panose="020F0502020204030204" pitchFamily="34" charset="0"/>
                <a:ea typeface="Consolas" panose="020B0609020204030204" pitchFamily="49" charset="0"/>
                <a:cs typeface="Calibri" panose="020F0502020204030204" pitchFamily="34" charset="0"/>
              </a:rPr>
              <a:t>Režim plovoucího kurzu </a:t>
            </a:r>
            <a:r>
              <a:rPr lang="cs-CZ" altLang="cs-CZ" sz="2400" dirty="0">
                <a:latin typeface="Calibri" panose="020F0502020204030204" pitchFamily="34" charset="0"/>
                <a:ea typeface="Consolas" panose="020B0609020204030204" pitchFamily="49" charset="0"/>
                <a:cs typeface="Calibri" panose="020F0502020204030204" pitchFamily="34" charset="0"/>
              </a:rPr>
              <a:t>– nominální kurz se pohybuje bez devizových intervencí centrální banky na základě střetávání nabídky a poptávky</a:t>
            </a:r>
          </a:p>
          <a:p>
            <a:pPr eaLnBrk="1" hangingPunct="1">
              <a:spcBef>
                <a:spcPts val="1200"/>
              </a:spcBef>
              <a:buClr>
                <a:srgbClr val="C00000"/>
              </a:buClr>
              <a:buFont typeface="Calibri" panose="020F0502020204030204" pitchFamily="34" charset="0"/>
              <a:buAutoNum type="arabicPeriod"/>
            </a:pPr>
            <a:r>
              <a:rPr lang="cs-CZ" altLang="cs-CZ" sz="2400" b="1" dirty="0">
                <a:latin typeface="Calibri" panose="020F0502020204030204" pitchFamily="34" charset="0"/>
                <a:ea typeface="Consolas" panose="020B0609020204030204" pitchFamily="49" charset="0"/>
                <a:cs typeface="Calibri" panose="020F0502020204030204" pitchFamily="34" charset="0"/>
              </a:rPr>
              <a:t>Čistý </a:t>
            </a:r>
            <a:r>
              <a:rPr lang="cs-CZ" altLang="cs-CZ" sz="2400" b="1" dirty="0" err="1">
                <a:latin typeface="Calibri" panose="020F0502020204030204" pitchFamily="34" charset="0"/>
                <a:ea typeface="Consolas" panose="020B0609020204030204" pitchFamily="49" charset="0"/>
                <a:cs typeface="Calibri" panose="020F0502020204030204" pitchFamily="34" charset="0"/>
              </a:rPr>
              <a:t>floating</a:t>
            </a:r>
            <a:r>
              <a:rPr lang="cs-CZ" altLang="cs-CZ" sz="2400" b="1" dirty="0">
                <a:latin typeface="Calibri" panose="020F0502020204030204" pitchFamily="34" charset="0"/>
                <a:ea typeface="Consolas" panose="020B0609020204030204" pitchFamily="49" charset="0"/>
                <a:cs typeface="Calibri" panose="020F0502020204030204" pitchFamily="34" charset="0"/>
              </a:rPr>
              <a:t> </a:t>
            </a:r>
            <a:r>
              <a:rPr lang="cs-CZ" altLang="cs-CZ" sz="2400" dirty="0">
                <a:latin typeface="Calibri" panose="020F0502020204030204" pitchFamily="34" charset="0"/>
                <a:ea typeface="Consolas" panose="020B0609020204030204" pitchFamily="49" charset="0"/>
                <a:cs typeface="Calibri" panose="020F0502020204030204" pitchFamily="34" charset="0"/>
              </a:rPr>
              <a:t>– bez jakýkoliv zásahů centrální banky</a:t>
            </a:r>
          </a:p>
          <a:p>
            <a:pPr eaLnBrk="1" hangingPunct="1">
              <a:spcBef>
                <a:spcPts val="1200"/>
              </a:spcBef>
              <a:buClr>
                <a:srgbClr val="C00000"/>
              </a:buClr>
              <a:buFont typeface="Calibri" panose="020F0502020204030204" pitchFamily="34" charset="0"/>
              <a:buAutoNum type="arabicPeriod"/>
            </a:pPr>
            <a:r>
              <a:rPr lang="cs-CZ" altLang="cs-CZ" sz="2400" b="1" dirty="0">
                <a:latin typeface="Calibri" panose="020F0502020204030204" pitchFamily="34" charset="0"/>
                <a:ea typeface="Consolas" panose="020B0609020204030204" pitchFamily="49" charset="0"/>
                <a:cs typeface="Calibri" panose="020F0502020204030204" pitchFamily="34" charset="0"/>
              </a:rPr>
              <a:t>řízený </a:t>
            </a:r>
            <a:r>
              <a:rPr lang="cs-CZ" altLang="cs-CZ" sz="2400" b="1" dirty="0" err="1">
                <a:latin typeface="Calibri" panose="020F0502020204030204" pitchFamily="34" charset="0"/>
                <a:ea typeface="Consolas" panose="020B0609020204030204" pitchFamily="49" charset="0"/>
                <a:cs typeface="Calibri" panose="020F0502020204030204" pitchFamily="34" charset="0"/>
              </a:rPr>
              <a:t>floating</a:t>
            </a:r>
            <a:r>
              <a:rPr lang="cs-CZ" altLang="cs-CZ" sz="2400" b="1" dirty="0">
                <a:latin typeface="Calibri" panose="020F0502020204030204" pitchFamily="34" charset="0"/>
                <a:ea typeface="Consolas" panose="020B0609020204030204" pitchFamily="49" charset="0"/>
                <a:cs typeface="Calibri" panose="020F0502020204030204" pitchFamily="34" charset="0"/>
              </a:rPr>
              <a:t> </a:t>
            </a:r>
            <a:r>
              <a:rPr lang="cs-CZ" altLang="cs-CZ" sz="2400" dirty="0">
                <a:latin typeface="Calibri" panose="020F0502020204030204" pitchFamily="34" charset="0"/>
                <a:ea typeface="Consolas" panose="020B0609020204030204" pitchFamily="49" charset="0"/>
                <a:cs typeface="Calibri" panose="020F0502020204030204" pitchFamily="34" charset="0"/>
              </a:rPr>
              <a:t>– centrální banka příležitostně intervenuje v případě přílišně rozkolísaného  kurzu nebo dostává-li se měna pod tlak měnových spekulantů</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12/36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41764981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Režimy měnového kurzu – </a:t>
            </a:r>
            <a:br>
              <a:rPr lang="cs-CZ" altLang="cs-CZ" sz="3600" b="1" dirty="0"/>
            </a:br>
            <a:r>
              <a:rPr lang="cs-CZ" altLang="cs-CZ" sz="3600" b="1" dirty="0"/>
              <a:t>výhody a nevýhody</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fontScale="85000" lnSpcReduction="20000"/>
          </a:bodyPr>
          <a:lstStyle/>
          <a:p>
            <a:pPr marL="0" indent="0" eaLnBrk="1" hangingPunct="1">
              <a:spcBef>
                <a:spcPts val="1200"/>
              </a:spcBef>
              <a:buClr>
                <a:srgbClr val="C00000"/>
              </a:buClr>
              <a:buFont typeface="Arial" panose="020B0604020202020204" pitchFamily="34" charset="0"/>
              <a:buNone/>
            </a:pPr>
            <a:r>
              <a:rPr lang="cs-CZ" altLang="cs-CZ" b="1" dirty="0">
                <a:solidFill>
                  <a:srgbClr val="A50021"/>
                </a:solidFill>
                <a:latin typeface="Calibri" panose="020F0502020204030204" pitchFamily="34" charset="0"/>
                <a:ea typeface="Consolas" panose="020B0609020204030204" pitchFamily="49" charset="0"/>
                <a:cs typeface="Calibri" panose="020F0502020204030204" pitchFamily="34" charset="0"/>
              </a:rPr>
              <a:t>Režim pevného kurzu </a:t>
            </a:r>
          </a:p>
          <a:p>
            <a:pPr marL="0" indent="0" eaLnBrk="1" hangingPunct="1">
              <a:spcBef>
                <a:spcPts val="1200"/>
              </a:spcBef>
              <a:buClr>
                <a:srgbClr val="C00000"/>
              </a:buClr>
              <a:buFont typeface="Wingdings" panose="05000000000000000000" pitchFamily="2" charset="2"/>
              <a:buChar char="§"/>
            </a:pPr>
            <a:r>
              <a:rPr lang="cs-CZ" altLang="cs-CZ" sz="2400" dirty="0">
                <a:latin typeface="Calibri" panose="020F0502020204030204" pitchFamily="34" charset="0"/>
                <a:ea typeface="Consolas" panose="020B0609020204030204" pitchFamily="49" charset="0"/>
                <a:cs typeface="Calibri" panose="020F0502020204030204" pitchFamily="34" charset="0"/>
              </a:rPr>
              <a:t>Snižuje rizika spojená s mezinárodním obchodem (nižší výkyvy)</a:t>
            </a:r>
          </a:p>
          <a:p>
            <a:pPr marL="0" indent="0" eaLnBrk="1" hangingPunct="1">
              <a:spcBef>
                <a:spcPts val="1200"/>
              </a:spcBef>
              <a:buClr>
                <a:srgbClr val="C00000"/>
              </a:buClr>
              <a:buFont typeface="Wingdings" panose="05000000000000000000" pitchFamily="2" charset="2"/>
              <a:buChar char="§"/>
            </a:pPr>
            <a:r>
              <a:rPr lang="cs-CZ" altLang="cs-CZ" sz="2400" dirty="0">
                <a:latin typeface="Calibri" panose="020F0502020204030204" pitchFamily="34" charset="0"/>
                <a:ea typeface="Consolas" panose="020B0609020204030204" pitchFamily="49" charset="0"/>
                <a:cs typeface="Calibri" panose="020F0502020204030204" pitchFamily="34" charset="0"/>
              </a:rPr>
              <a:t>Podpora mezinárodní kooperace (společná opatření u fixovaných měn)</a:t>
            </a:r>
          </a:p>
          <a:p>
            <a:pPr marL="0" indent="0" eaLnBrk="1" hangingPunct="1">
              <a:spcBef>
                <a:spcPts val="1200"/>
              </a:spcBef>
              <a:buClr>
                <a:srgbClr val="C00000"/>
              </a:buClr>
              <a:buFont typeface="Wingdings" panose="05000000000000000000" pitchFamily="2" charset="2"/>
              <a:buChar char="§"/>
            </a:pPr>
            <a:r>
              <a:rPr lang="cs-CZ" altLang="cs-CZ" sz="2400" dirty="0">
                <a:latin typeface="Calibri" panose="020F0502020204030204" pitchFamily="34" charset="0"/>
                <a:ea typeface="Consolas" panose="020B0609020204030204" pitchFamily="49" charset="0"/>
                <a:cs typeface="Calibri" panose="020F0502020204030204" pitchFamily="34" charset="0"/>
              </a:rPr>
              <a:t>Vyžaduje disciplinovanou hospodářskou politiku, což často problém (krátkodobé vs. dlouhodobé cíle nebo politické faktory)</a:t>
            </a:r>
          </a:p>
          <a:p>
            <a:pPr marL="0" indent="0" eaLnBrk="1" hangingPunct="1">
              <a:spcBef>
                <a:spcPts val="1200"/>
              </a:spcBef>
              <a:buClr>
                <a:srgbClr val="C00000"/>
              </a:buClr>
              <a:buFont typeface="Arial" panose="020B0604020202020204" pitchFamily="34" charset="0"/>
              <a:buNone/>
            </a:pPr>
            <a:r>
              <a:rPr lang="cs-CZ" altLang="cs-CZ" b="1" dirty="0">
                <a:solidFill>
                  <a:srgbClr val="A50021"/>
                </a:solidFill>
                <a:latin typeface="Calibri" panose="020F0502020204030204" pitchFamily="34" charset="0"/>
                <a:ea typeface="Consolas" panose="020B0609020204030204" pitchFamily="49" charset="0"/>
                <a:cs typeface="Calibri" panose="020F0502020204030204" pitchFamily="34" charset="0"/>
              </a:rPr>
              <a:t>Režim plovoucího kurzu </a:t>
            </a:r>
          </a:p>
          <a:p>
            <a:pPr marL="0" indent="0" eaLnBrk="1" hangingPunct="1">
              <a:spcBef>
                <a:spcPts val="1200"/>
              </a:spcBef>
              <a:buClr>
                <a:srgbClr val="C00000"/>
              </a:buClr>
              <a:buFont typeface="Wingdings" panose="05000000000000000000" pitchFamily="2" charset="2"/>
              <a:buChar char="§"/>
            </a:pPr>
            <a:r>
              <a:rPr lang="cs-CZ" altLang="cs-CZ" sz="2400" dirty="0">
                <a:latin typeface="Calibri" panose="020F0502020204030204" pitchFamily="34" charset="0"/>
                <a:ea typeface="Consolas" panose="020B0609020204030204" pitchFamily="49" charset="0"/>
                <a:cs typeface="Calibri" panose="020F0502020204030204" pitchFamily="34" charset="0"/>
              </a:rPr>
              <a:t>Monetární politika a fiskální mohou být nezávislé bez ohledu na vývoj mezinárodních trhů</a:t>
            </a:r>
          </a:p>
          <a:p>
            <a:pPr marL="0" indent="0" eaLnBrk="1" hangingPunct="1">
              <a:spcBef>
                <a:spcPts val="1200"/>
              </a:spcBef>
              <a:buClr>
                <a:srgbClr val="C00000"/>
              </a:buClr>
              <a:buFont typeface="Wingdings" panose="05000000000000000000" pitchFamily="2" charset="2"/>
              <a:buChar char="§"/>
            </a:pPr>
            <a:r>
              <a:rPr lang="cs-CZ" altLang="cs-CZ" sz="2400" dirty="0">
                <a:latin typeface="Calibri" panose="020F0502020204030204" pitchFamily="34" charset="0"/>
                <a:ea typeface="Consolas" panose="020B0609020204030204" pitchFamily="49" charset="0"/>
                <a:cs typeface="Calibri" panose="020F0502020204030204" pitchFamily="34" charset="0"/>
              </a:rPr>
              <a:t>Centrální banky nemusí disponovat tak velkými devizovými rezervami</a:t>
            </a:r>
          </a:p>
          <a:p>
            <a:pPr marL="0" indent="0" eaLnBrk="1" hangingPunct="1">
              <a:spcBef>
                <a:spcPts val="1200"/>
              </a:spcBef>
              <a:buClr>
                <a:srgbClr val="C00000"/>
              </a:buClr>
              <a:buFont typeface="Wingdings" panose="05000000000000000000" pitchFamily="2" charset="2"/>
              <a:buChar char="§"/>
            </a:pPr>
            <a:r>
              <a:rPr lang="cs-CZ" altLang="cs-CZ" sz="2400" dirty="0">
                <a:latin typeface="Calibri" panose="020F0502020204030204" pitchFamily="34" charset="0"/>
                <a:ea typeface="Consolas" panose="020B0609020204030204" pitchFamily="49" charset="0"/>
                <a:cs typeface="Calibri" panose="020F0502020204030204" pitchFamily="34" charset="0"/>
              </a:rPr>
              <a:t>Možné rychlé přizpůsobení ekonomiky v případě externích šoků</a:t>
            </a:r>
          </a:p>
          <a:p>
            <a:pPr marL="0" indent="0" eaLnBrk="1" hangingPunct="1">
              <a:spcBef>
                <a:spcPts val="1200"/>
              </a:spcBef>
              <a:buClr>
                <a:srgbClr val="C00000"/>
              </a:buClr>
              <a:buFont typeface="Wingdings" panose="05000000000000000000" pitchFamily="2" charset="2"/>
              <a:buChar char="§"/>
            </a:pPr>
            <a:r>
              <a:rPr lang="cs-CZ" altLang="cs-CZ" sz="2400" dirty="0">
                <a:latin typeface="Calibri" panose="020F0502020204030204" pitchFamily="34" charset="0"/>
                <a:ea typeface="Consolas" panose="020B0609020204030204" pitchFamily="49" charset="0"/>
                <a:cs typeface="Calibri" panose="020F0502020204030204" pitchFamily="34" charset="0"/>
              </a:rPr>
              <a:t>Nižší riziko podhodnocení či nadhodnocení domácí měny</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13/36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17106398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Typy měnových kurzů</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1. Pevný měnový kurz</a:t>
            </a:r>
          </a:p>
          <a:p>
            <a:pPr marL="800100" lvl="1"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Centrální banka udržuje stabilní hodnotu domácí měny vůči určité zahraniční měně nebo měnovému koši.</a:t>
            </a:r>
          </a:p>
          <a:p>
            <a:pPr marL="800100" lvl="1"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Vyžaduje aktivní intervence centrální banky.</a:t>
            </a:r>
          </a:p>
          <a:p>
            <a:pPr marL="800100" lvl="1"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Používají jej například některé rozvíjející se ekonomiky nebo státy s měnovou radou (např. Bulharsko).</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14/36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20949411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Typy měnových kurzů</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2. Plovoucí měnový kurz (</a:t>
            </a: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Floating</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p>
          <a:p>
            <a:pPr marL="800100" lvl="1"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Kurz je určován nabídkou a poptávkou na devizovém trhu bez zásahů centrální banky (nebo jen s minimálními zásahy).</a:t>
            </a:r>
          </a:p>
          <a:p>
            <a:pPr marL="800100" lvl="1"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Využívají ho ekonomiky s vyspělými finančními trhy (např. EU, USA, Kanada).</a:t>
            </a:r>
          </a:p>
          <a:p>
            <a:pPr marL="800100" lvl="1"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Česká republika od roku 1997 uplatňuje řízený </a:t>
            </a:r>
            <a:r>
              <a:rPr lang="cs-CZ" altLang="cs-CZ" sz="2400"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floating</a:t>
            </a: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 ČNB může v případě potřeby intervenovat na trhu.</a:t>
            </a:r>
            <a:endParaRPr lang="cs-CZ" altLang="cs-CZ" sz="20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15/36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71241315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Typy měnových kurzů</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3. Řízený plovoucí kurz (</a:t>
            </a: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Managed</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b="1" kern="1200" dirty="0" err="1">
                <a:solidFill>
                  <a:schemeClr val="tx1"/>
                </a:solidFill>
                <a:latin typeface="Calibri" panose="020F0502020204030204" pitchFamily="34" charset="0"/>
                <a:ea typeface="Consolas" panose="020B0609020204030204" pitchFamily="49" charset="0"/>
                <a:cs typeface="Calibri" panose="020F0502020204030204" pitchFamily="34" charset="0"/>
              </a:rPr>
              <a:t>Floating</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p>
          <a:p>
            <a:pPr marL="800100" lvl="1"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Kurz je plovoucí, ale centrální banka může intervenovat, pokud dojde k výrazným výkyvům.</a:t>
            </a:r>
          </a:p>
          <a:p>
            <a:pPr marL="800100" lvl="1" fontAlgn="base">
              <a:spcBef>
                <a:spcPct val="20000"/>
              </a:spcBef>
              <a:spcAft>
                <a:spcPct val="0"/>
              </a:spcAft>
              <a:buClrTx/>
              <a:buSzPct val="80000"/>
              <a:buFont typeface="Arial" panose="020B0604020202020204" pitchFamily="34" charset="0"/>
              <a:buChar char="•"/>
              <a:defRPr/>
            </a:pP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Používá ho ČNB, zejména v krizových situacích nebo při výrazných spekulacích.</a:t>
            </a:r>
            <a:endParaRPr lang="cs-CZ" altLang="cs-CZ" sz="16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16/36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25860815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Faktory měnového kurzu </a:t>
            </a:r>
            <a:br>
              <a:rPr lang="cs-CZ" altLang="cs-CZ" sz="3600" b="1" dirty="0"/>
            </a:br>
            <a:r>
              <a:rPr lang="cs-CZ" altLang="cs-CZ" sz="3600" b="1" dirty="0"/>
              <a:t>v dlouhém období</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fontScale="85000" lnSpcReduction="2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růst produktivity ve vztahu k jiným zemím</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cenové hladiny proti jiným zemím (parita kupní síly)</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Teorie parity kupní síly:</a:t>
            </a:r>
          </a:p>
          <a:p>
            <a:pPr marL="800100" lvl="1"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Absolutní verze </a:t>
            </a: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nominální měnový kurz by měl odpovídat poměru domácí a zahraniční cenové hladině. Tato verze je založena na zákonu jedné ceny (pokud je cenová hladina v EU 30x vyšší bude kurz tendovat k 30 CZK za 1 EUR, bude-li kurz koruny silnější (např. 25 CZK/EUR), potom bude výhodné kupovat zboží v EU a dovážet do ČR (tzv. arbitráž), do bude trvat až do té doby, než dojde k oslabení koruny na 30CZK/EUR). Problémem jsou však tzv. neobchodovatelné statky</a:t>
            </a:r>
          </a:p>
          <a:p>
            <a:pPr marL="800100" lvl="1" fontAlgn="base">
              <a:spcBef>
                <a:spcPct val="20000"/>
              </a:spcBef>
              <a:spcAft>
                <a:spcPct val="0"/>
              </a:spcAft>
              <a:buClrTx/>
              <a:buSzPct val="80000"/>
              <a:buFont typeface="Arial" panose="020B0604020202020204" pitchFamily="34" charset="0"/>
              <a:buChar char="•"/>
              <a:defRPr/>
            </a:pPr>
            <a:r>
              <a:rPr lang="cs-CZ" altLang="cs-CZ" sz="24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Relativní verze </a:t>
            </a:r>
            <a:r>
              <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nesleduje absolutní hodnotu nominálního kurzu, ale pouze relativní změnu za určité období. Důležitá je teda změna kurzu. % změna kurzu je určeno rozdílem měr inflace v obou zemích za určité období</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17/36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50761235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Devizový trh</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Jsou na něm směňovány peníze za peníze (domácí za zahraniční a naopak);</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Nákup jedné měny je zároveň i prodejem jiné měny;</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Rovnovážný měnový kurz – analogie s rovnovážnou cenou;</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Dva zrcadlové trhy – trh českých korun a eur;</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Klesající poptávková křivka - pokud musíme vynaložit více korun za euro, potom na trhu eur budeme menší poptávka po eurech (preference domácích výrobků).</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18/36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49089441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Line 3"/>
          <p:cNvSpPr>
            <a:spLocks noChangeShapeType="1"/>
          </p:cNvSpPr>
          <p:nvPr/>
        </p:nvSpPr>
        <p:spPr bwMode="auto">
          <a:xfrm>
            <a:off x="685800" y="3429000"/>
            <a:ext cx="0" cy="2590800"/>
          </a:xfrm>
          <a:prstGeom prst="line">
            <a:avLst/>
          </a:prstGeom>
          <a:noFill/>
          <a:ln w="444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08" name="Line 4"/>
          <p:cNvSpPr>
            <a:spLocks noChangeShapeType="1"/>
          </p:cNvSpPr>
          <p:nvPr/>
        </p:nvSpPr>
        <p:spPr bwMode="auto">
          <a:xfrm>
            <a:off x="685800" y="6019800"/>
            <a:ext cx="3124200" cy="0"/>
          </a:xfrm>
          <a:prstGeom prst="line">
            <a:avLst/>
          </a:prstGeom>
          <a:noFill/>
          <a:ln w="444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09" name="Line 5"/>
          <p:cNvSpPr>
            <a:spLocks noChangeShapeType="1"/>
          </p:cNvSpPr>
          <p:nvPr/>
        </p:nvSpPr>
        <p:spPr bwMode="auto">
          <a:xfrm>
            <a:off x="4800600" y="3429000"/>
            <a:ext cx="0" cy="2590800"/>
          </a:xfrm>
          <a:prstGeom prst="line">
            <a:avLst/>
          </a:prstGeom>
          <a:noFill/>
          <a:ln w="444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10" name="Line 6"/>
          <p:cNvSpPr>
            <a:spLocks noChangeShapeType="1"/>
          </p:cNvSpPr>
          <p:nvPr/>
        </p:nvSpPr>
        <p:spPr bwMode="auto">
          <a:xfrm>
            <a:off x="4800600" y="6019800"/>
            <a:ext cx="3657600" cy="0"/>
          </a:xfrm>
          <a:prstGeom prst="line">
            <a:avLst/>
          </a:prstGeom>
          <a:noFill/>
          <a:ln w="44450">
            <a:solidFill>
              <a:schemeClr val="tx1"/>
            </a:solidFill>
            <a:round/>
            <a:headEnd/>
            <a:tailE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414" name="Text Box 7"/>
          <p:cNvSpPr txBox="1">
            <a:spLocks noChangeArrowheads="1"/>
          </p:cNvSpPr>
          <p:nvPr/>
        </p:nvSpPr>
        <p:spPr bwMode="auto">
          <a:xfrm>
            <a:off x="0" y="2971800"/>
            <a:ext cx="685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12" name="Text Box 8"/>
          <p:cNvSpPr txBox="1">
            <a:spLocks noChangeArrowheads="1"/>
          </p:cNvSpPr>
          <p:nvPr/>
        </p:nvSpPr>
        <p:spPr bwMode="auto">
          <a:xfrm>
            <a:off x="0" y="2924175"/>
            <a:ext cx="18002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cs-CZ" altLang="cs-CZ"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?Kč/EUR</a:t>
            </a:r>
          </a:p>
        </p:txBody>
      </p:sp>
      <p:sp>
        <p:nvSpPr>
          <p:cNvPr id="21513" name="Text Box 9"/>
          <p:cNvSpPr txBox="1">
            <a:spLocks noChangeArrowheads="1"/>
          </p:cNvSpPr>
          <p:nvPr/>
        </p:nvSpPr>
        <p:spPr bwMode="auto">
          <a:xfrm>
            <a:off x="2484438" y="6021388"/>
            <a:ext cx="21510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cs-CZ" altLang="cs-CZ"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Množství EUR</a:t>
            </a:r>
          </a:p>
        </p:txBody>
      </p:sp>
      <p:sp>
        <p:nvSpPr>
          <p:cNvPr id="21515" name="Text Box 11"/>
          <p:cNvSpPr txBox="1">
            <a:spLocks noChangeArrowheads="1"/>
          </p:cNvSpPr>
          <p:nvPr/>
        </p:nvSpPr>
        <p:spPr bwMode="auto">
          <a:xfrm>
            <a:off x="6948488" y="6019800"/>
            <a:ext cx="18907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cs-CZ" altLang="cs-CZ"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Množství korun</a:t>
            </a:r>
          </a:p>
        </p:txBody>
      </p:sp>
      <p:sp>
        <p:nvSpPr>
          <p:cNvPr id="21516" name="Line 12"/>
          <p:cNvSpPr>
            <a:spLocks noChangeShapeType="1"/>
          </p:cNvSpPr>
          <p:nvPr/>
        </p:nvSpPr>
        <p:spPr bwMode="auto">
          <a:xfrm flipV="1">
            <a:off x="1547813" y="3716338"/>
            <a:ext cx="1800225" cy="1944687"/>
          </a:xfrm>
          <a:prstGeom prst="line">
            <a:avLst/>
          </a:prstGeom>
          <a:noFill/>
          <a:ln w="50800">
            <a:solidFill>
              <a:srgbClr val="800000"/>
            </a:solidFill>
            <a:round/>
            <a:headEnd/>
            <a:tailE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17" name="Text Box 13"/>
          <p:cNvSpPr txBox="1">
            <a:spLocks noChangeArrowheads="1"/>
          </p:cNvSpPr>
          <p:nvPr/>
        </p:nvSpPr>
        <p:spPr bwMode="auto">
          <a:xfrm>
            <a:off x="2987675" y="3213100"/>
            <a:ext cx="8382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cs-CZ" altLang="cs-CZ" sz="2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S</a:t>
            </a:r>
            <a:r>
              <a:rPr kumimoji="0" lang="cs-CZ" altLang="cs-CZ" sz="2400" b="1" i="0" u="none" strike="noStrike" kern="1200" cap="none" spc="0" normalizeH="0" baseline="-25000" noProof="0">
                <a:ln>
                  <a:noFill/>
                </a:ln>
                <a:solidFill>
                  <a:srgbClr val="A50021"/>
                </a:solidFill>
                <a:effectLst/>
                <a:uLnTx/>
                <a:uFillTx/>
                <a:latin typeface="Times New Roman" panose="02020603050405020304" pitchFamily="18" charset="0"/>
                <a:ea typeface="+mn-ea"/>
                <a:cs typeface="+mn-cs"/>
              </a:rPr>
              <a:t>EUR</a:t>
            </a:r>
          </a:p>
        </p:txBody>
      </p:sp>
      <p:sp>
        <p:nvSpPr>
          <p:cNvPr id="21519" name="Line 15"/>
          <p:cNvSpPr>
            <a:spLocks noChangeShapeType="1"/>
          </p:cNvSpPr>
          <p:nvPr/>
        </p:nvSpPr>
        <p:spPr bwMode="auto">
          <a:xfrm>
            <a:off x="1219200" y="4114800"/>
            <a:ext cx="1828800" cy="1295400"/>
          </a:xfrm>
          <a:prstGeom prst="line">
            <a:avLst/>
          </a:prstGeom>
          <a:noFill/>
          <a:ln w="50800">
            <a:solidFill>
              <a:srgbClr val="800000"/>
            </a:solidFill>
            <a:round/>
            <a:headEnd/>
            <a:tailE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22" name="Text Box 18"/>
          <p:cNvSpPr txBox="1">
            <a:spLocks noChangeArrowheads="1"/>
          </p:cNvSpPr>
          <p:nvPr/>
        </p:nvSpPr>
        <p:spPr bwMode="auto">
          <a:xfrm>
            <a:off x="2971800" y="5181600"/>
            <a:ext cx="8382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cs-CZ" altLang="cs-CZ" sz="2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D</a:t>
            </a:r>
            <a:r>
              <a:rPr kumimoji="0" lang="cs-CZ" altLang="cs-CZ" sz="2400" b="1" i="0" u="none" strike="noStrike" kern="1200" cap="none" spc="0" normalizeH="0" baseline="-25000" noProof="0">
                <a:ln>
                  <a:noFill/>
                </a:ln>
                <a:solidFill>
                  <a:srgbClr val="A50021"/>
                </a:solidFill>
                <a:effectLst/>
                <a:uLnTx/>
                <a:uFillTx/>
                <a:latin typeface="Times New Roman" panose="02020603050405020304" pitchFamily="18" charset="0"/>
                <a:ea typeface="+mn-ea"/>
                <a:cs typeface="+mn-cs"/>
              </a:rPr>
              <a:t>EUR</a:t>
            </a:r>
          </a:p>
        </p:txBody>
      </p:sp>
      <p:sp>
        <p:nvSpPr>
          <p:cNvPr id="21525" name="Line 21"/>
          <p:cNvSpPr>
            <a:spLocks noChangeShapeType="1"/>
          </p:cNvSpPr>
          <p:nvPr/>
        </p:nvSpPr>
        <p:spPr bwMode="auto">
          <a:xfrm flipH="1">
            <a:off x="684213" y="4868863"/>
            <a:ext cx="1584325" cy="0"/>
          </a:xfrm>
          <a:prstGeom prst="line">
            <a:avLst/>
          </a:prstGeom>
          <a:noFill/>
          <a:ln w="38100" cap="rnd">
            <a:solidFill>
              <a:schemeClr val="tx1"/>
            </a:solidFill>
            <a:prstDash val="sysDot"/>
            <a:round/>
            <a:headEnd/>
            <a:tailE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29" name="Text Box 25"/>
          <p:cNvSpPr txBox="1">
            <a:spLocks noChangeArrowheads="1"/>
          </p:cNvSpPr>
          <p:nvPr/>
        </p:nvSpPr>
        <p:spPr bwMode="auto">
          <a:xfrm>
            <a:off x="233363" y="4670425"/>
            <a:ext cx="6858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27</a:t>
            </a:r>
          </a:p>
        </p:txBody>
      </p:sp>
      <p:sp>
        <p:nvSpPr>
          <p:cNvPr id="21530" name="Line 26"/>
          <p:cNvSpPr>
            <a:spLocks noChangeShapeType="1"/>
          </p:cNvSpPr>
          <p:nvPr/>
        </p:nvSpPr>
        <p:spPr bwMode="auto">
          <a:xfrm flipV="1">
            <a:off x="5795963" y="3573463"/>
            <a:ext cx="1871662" cy="2160587"/>
          </a:xfrm>
          <a:prstGeom prst="line">
            <a:avLst/>
          </a:prstGeom>
          <a:noFill/>
          <a:ln w="50800">
            <a:solidFill>
              <a:srgbClr val="800000"/>
            </a:solidFill>
            <a:round/>
            <a:headEnd/>
            <a:tailE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33" name="Text Box 29"/>
          <p:cNvSpPr txBox="1">
            <a:spLocks noChangeArrowheads="1"/>
          </p:cNvSpPr>
          <p:nvPr/>
        </p:nvSpPr>
        <p:spPr bwMode="auto">
          <a:xfrm>
            <a:off x="7380288" y="3141663"/>
            <a:ext cx="8382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cs-CZ" altLang="cs-CZ" sz="2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S</a:t>
            </a:r>
            <a:r>
              <a:rPr kumimoji="0" lang="cs-CZ" altLang="cs-CZ" sz="2400" b="1" i="0" u="none" strike="noStrike" kern="1200" cap="none" spc="0" normalizeH="0" baseline="-25000" noProof="0">
                <a:ln>
                  <a:noFill/>
                </a:ln>
                <a:solidFill>
                  <a:srgbClr val="A50021"/>
                </a:solidFill>
                <a:effectLst/>
                <a:uLnTx/>
                <a:uFillTx/>
                <a:latin typeface="Times New Roman" panose="02020603050405020304" pitchFamily="18" charset="0"/>
                <a:ea typeface="+mn-ea"/>
                <a:cs typeface="+mn-cs"/>
              </a:rPr>
              <a:t>CZK</a:t>
            </a:r>
          </a:p>
        </p:txBody>
      </p:sp>
      <p:sp>
        <p:nvSpPr>
          <p:cNvPr id="21536" name="Line 32"/>
          <p:cNvSpPr>
            <a:spLocks noChangeShapeType="1"/>
          </p:cNvSpPr>
          <p:nvPr/>
        </p:nvSpPr>
        <p:spPr bwMode="auto">
          <a:xfrm>
            <a:off x="5181600" y="4419600"/>
            <a:ext cx="1676400" cy="1143000"/>
          </a:xfrm>
          <a:prstGeom prst="line">
            <a:avLst/>
          </a:prstGeom>
          <a:noFill/>
          <a:ln w="50800">
            <a:solidFill>
              <a:srgbClr val="800000"/>
            </a:solidFill>
            <a:round/>
            <a:headEnd/>
            <a:tailE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37" name="Text Box 33"/>
          <p:cNvSpPr txBox="1">
            <a:spLocks noChangeArrowheads="1"/>
          </p:cNvSpPr>
          <p:nvPr/>
        </p:nvSpPr>
        <p:spPr bwMode="auto">
          <a:xfrm>
            <a:off x="6781800" y="5410200"/>
            <a:ext cx="10668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cs-CZ" altLang="cs-CZ" sz="2400" b="1" i="0" u="none" strike="noStrike" kern="1200" cap="none" spc="0" normalizeH="0" baseline="0" noProof="0">
                <a:ln>
                  <a:noFill/>
                </a:ln>
                <a:solidFill>
                  <a:srgbClr val="A50021"/>
                </a:solidFill>
                <a:effectLst/>
                <a:uLnTx/>
                <a:uFillTx/>
                <a:latin typeface="Times New Roman" panose="02020603050405020304" pitchFamily="18" charset="0"/>
                <a:ea typeface="+mn-ea"/>
                <a:cs typeface="+mn-cs"/>
              </a:rPr>
              <a:t>D</a:t>
            </a:r>
            <a:r>
              <a:rPr kumimoji="0" lang="cs-CZ" altLang="cs-CZ" sz="2400" b="1" i="0" u="none" strike="noStrike" kern="1200" cap="none" spc="0" normalizeH="0" baseline="-25000" noProof="0">
                <a:ln>
                  <a:noFill/>
                </a:ln>
                <a:solidFill>
                  <a:srgbClr val="A50021"/>
                </a:solidFill>
                <a:effectLst/>
                <a:uLnTx/>
                <a:uFillTx/>
                <a:latin typeface="Times New Roman" panose="02020603050405020304" pitchFamily="18" charset="0"/>
                <a:ea typeface="+mn-ea"/>
                <a:cs typeface="+mn-cs"/>
              </a:rPr>
              <a:t>CZK</a:t>
            </a:r>
          </a:p>
        </p:txBody>
      </p:sp>
      <p:sp>
        <p:nvSpPr>
          <p:cNvPr id="17428" name="Text Box 39"/>
          <p:cNvSpPr txBox="1">
            <a:spLocks noChangeArrowheads="1"/>
          </p:cNvSpPr>
          <p:nvPr/>
        </p:nvSpPr>
        <p:spPr bwMode="auto">
          <a:xfrm>
            <a:off x="395288" y="1484313"/>
            <a:ext cx="3581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cs-CZ" altLang="cs-CZ" sz="2800" b="1" i="0" u="none" strike="noStrike" kern="1200" cap="none" spc="0" normalizeH="0" baseline="0" noProof="0" dirty="0">
                <a:ln>
                  <a:noFill/>
                </a:ln>
                <a:solidFill>
                  <a:srgbClr val="000099"/>
                </a:solidFill>
                <a:effectLst/>
                <a:uLnTx/>
                <a:uFillTx/>
                <a:latin typeface="Times New Roman" panose="02020603050405020304" pitchFamily="18" charset="0"/>
                <a:ea typeface="+mn-ea"/>
                <a:cs typeface="+mn-cs"/>
              </a:rPr>
              <a:t>TRH EUR</a:t>
            </a:r>
          </a:p>
        </p:txBody>
      </p:sp>
      <p:sp>
        <p:nvSpPr>
          <p:cNvPr id="21544" name="Text Box 40"/>
          <p:cNvSpPr txBox="1">
            <a:spLocks noChangeArrowheads="1"/>
          </p:cNvSpPr>
          <p:nvPr/>
        </p:nvSpPr>
        <p:spPr bwMode="auto">
          <a:xfrm>
            <a:off x="4643438" y="1484313"/>
            <a:ext cx="3581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cs-CZ" altLang="cs-CZ" sz="2800" b="1" i="0" u="none" strike="noStrike" kern="1200" cap="none" spc="0" normalizeH="0" baseline="0" noProof="0">
                <a:ln>
                  <a:noFill/>
                </a:ln>
                <a:solidFill>
                  <a:srgbClr val="000099"/>
                </a:solidFill>
                <a:effectLst/>
                <a:uLnTx/>
                <a:uFillTx/>
                <a:latin typeface="Times New Roman" panose="02020603050405020304" pitchFamily="18" charset="0"/>
                <a:ea typeface="+mn-ea"/>
                <a:cs typeface="+mn-cs"/>
              </a:rPr>
              <a:t>TRH KORUN</a:t>
            </a:r>
          </a:p>
        </p:txBody>
      </p:sp>
      <p:sp>
        <p:nvSpPr>
          <p:cNvPr id="21552" name="Text Box 48"/>
          <p:cNvSpPr txBox="1">
            <a:spLocks noChangeArrowheads="1"/>
          </p:cNvSpPr>
          <p:nvPr/>
        </p:nvSpPr>
        <p:spPr bwMode="auto">
          <a:xfrm>
            <a:off x="3995738" y="3068638"/>
            <a:ext cx="18002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cs-CZ" altLang="cs-CZ" sz="20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?EUR/Kč</a:t>
            </a:r>
          </a:p>
        </p:txBody>
      </p:sp>
      <p:sp>
        <p:nvSpPr>
          <p:cNvPr id="21553" name="Line 49"/>
          <p:cNvSpPr>
            <a:spLocks noChangeShapeType="1"/>
          </p:cNvSpPr>
          <p:nvPr/>
        </p:nvSpPr>
        <p:spPr bwMode="auto">
          <a:xfrm flipH="1">
            <a:off x="4787900" y="5157788"/>
            <a:ext cx="1512888" cy="0"/>
          </a:xfrm>
          <a:prstGeom prst="line">
            <a:avLst/>
          </a:prstGeom>
          <a:noFill/>
          <a:ln w="38100" cap="rnd">
            <a:solidFill>
              <a:schemeClr val="tx1"/>
            </a:solidFill>
            <a:prstDash val="sysDot"/>
            <a:round/>
            <a:headEnd/>
            <a:tailE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54" name="Text Box 50"/>
          <p:cNvSpPr txBox="1">
            <a:spLocks noChangeArrowheads="1"/>
          </p:cNvSpPr>
          <p:nvPr/>
        </p:nvSpPr>
        <p:spPr bwMode="auto">
          <a:xfrm>
            <a:off x="3851275" y="5013325"/>
            <a:ext cx="10969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0,0363</a:t>
            </a:r>
          </a:p>
        </p:txBody>
      </p:sp>
      <p:sp>
        <p:nvSpPr>
          <p:cNvPr id="21556" name="Line 52"/>
          <p:cNvSpPr>
            <a:spLocks noChangeShapeType="1"/>
          </p:cNvSpPr>
          <p:nvPr/>
        </p:nvSpPr>
        <p:spPr bwMode="auto">
          <a:xfrm>
            <a:off x="2268538" y="4868863"/>
            <a:ext cx="0" cy="1152525"/>
          </a:xfrm>
          <a:prstGeom prst="line">
            <a:avLst/>
          </a:prstGeom>
          <a:noFill/>
          <a:ln w="38100" cap="rnd">
            <a:solidFill>
              <a:schemeClr val="tx1"/>
            </a:solidFill>
            <a:prstDash val="sysDot"/>
            <a:round/>
            <a:headEnd/>
            <a:tailE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21559" name="Line 55"/>
          <p:cNvSpPr>
            <a:spLocks noChangeShapeType="1"/>
          </p:cNvSpPr>
          <p:nvPr/>
        </p:nvSpPr>
        <p:spPr bwMode="auto">
          <a:xfrm>
            <a:off x="6300788" y="5157788"/>
            <a:ext cx="0" cy="863600"/>
          </a:xfrm>
          <a:prstGeom prst="line">
            <a:avLst/>
          </a:prstGeom>
          <a:noFill/>
          <a:ln w="38100" cap="rnd">
            <a:solidFill>
              <a:schemeClr val="tx1"/>
            </a:solidFill>
            <a:prstDash val="sysDot"/>
            <a:round/>
            <a:headEnd/>
            <a:tailE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17435" name="Rectangle 2"/>
          <p:cNvSpPr>
            <a:spLocks noGrp="1" noChangeArrowheads="1"/>
          </p:cNvSpPr>
          <p:nvPr>
            <p:ph type="title"/>
          </p:nvPr>
        </p:nvSpPr>
        <p:spPr>
          <a:xfrm>
            <a:off x="0" y="307976"/>
            <a:ext cx="9144000" cy="1143000"/>
          </a:xfrm>
          <a:noFill/>
        </p:spPr>
        <p:txBody>
          <a:bodyPr>
            <a:normAutofit/>
          </a:bodyPr>
          <a:lstStyle/>
          <a:p>
            <a:pPr eaLnBrk="1" hangingPunct="1"/>
            <a:r>
              <a:rPr lang="cs-CZ" altLang="cs-CZ" sz="4000" b="1">
                <a:latin typeface="Calibri" panose="020F0502020204030204" pitchFamily="34" charset="0"/>
                <a:ea typeface="Consolas" panose="020B0609020204030204" pitchFamily="49" charset="0"/>
                <a:cs typeface="Calibri" panose="020F0502020204030204" pitchFamily="34" charset="0"/>
              </a:rPr>
              <a:t>Devizový trh</a:t>
            </a:r>
          </a:p>
        </p:txBody>
      </p:sp>
      <p:sp>
        <p:nvSpPr>
          <p:cNvPr id="44" name="Line 21"/>
          <p:cNvSpPr>
            <a:spLocks noChangeShapeType="1"/>
          </p:cNvSpPr>
          <p:nvPr/>
        </p:nvSpPr>
        <p:spPr bwMode="auto">
          <a:xfrm flipH="1">
            <a:off x="684213" y="4508500"/>
            <a:ext cx="1116012" cy="0"/>
          </a:xfrm>
          <a:prstGeom prst="line">
            <a:avLst/>
          </a:prstGeom>
          <a:noFill/>
          <a:ln w="38100" cap="rnd">
            <a:solidFill>
              <a:schemeClr val="tx1"/>
            </a:solidFill>
            <a:prstDash val="sysDot"/>
            <a:round/>
            <a:headEnd/>
            <a:tailE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6" name="Line 52"/>
          <p:cNvSpPr>
            <a:spLocks noChangeShapeType="1"/>
          </p:cNvSpPr>
          <p:nvPr/>
        </p:nvSpPr>
        <p:spPr bwMode="auto">
          <a:xfrm>
            <a:off x="1765300" y="4508500"/>
            <a:ext cx="15875" cy="1511300"/>
          </a:xfrm>
          <a:prstGeom prst="line">
            <a:avLst/>
          </a:prstGeom>
          <a:noFill/>
          <a:ln w="38100" cap="rnd">
            <a:solidFill>
              <a:schemeClr val="tx1"/>
            </a:solidFill>
            <a:prstDash val="sysDot"/>
            <a:round/>
            <a:headEnd/>
            <a:tailE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7" name="Text Box 25"/>
          <p:cNvSpPr txBox="1">
            <a:spLocks noChangeArrowheads="1"/>
          </p:cNvSpPr>
          <p:nvPr/>
        </p:nvSpPr>
        <p:spPr bwMode="auto">
          <a:xfrm>
            <a:off x="241300" y="4246563"/>
            <a:ext cx="685800"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30</a:t>
            </a:r>
          </a:p>
        </p:txBody>
      </p:sp>
      <p:sp>
        <p:nvSpPr>
          <p:cNvPr id="48" name="Line 49"/>
          <p:cNvSpPr>
            <a:spLocks noChangeShapeType="1"/>
          </p:cNvSpPr>
          <p:nvPr/>
        </p:nvSpPr>
        <p:spPr bwMode="auto">
          <a:xfrm flipH="1" flipV="1">
            <a:off x="4787900" y="4852988"/>
            <a:ext cx="1008063" cy="15875"/>
          </a:xfrm>
          <a:prstGeom prst="line">
            <a:avLst/>
          </a:prstGeom>
          <a:noFill/>
          <a:ln w="38100" cap="rnd">
            <a:solidFill>
              <a:schemeClr val="tx1"/>
            </a:solidFill>
            <a:prstDash val="sysDot"/>
            <a:round/>
            <a:headEnd/>
            <a:tailE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49" name="Line 55"/>
          <p:cNvSpPr>
            <a:spLocks noChangeShapeType="1"/>
          </p:cNvSpPr>
          <p:nvPr/>
        </p:nvSpPr>
        <p:spPr bwMode="auto">
          <a:xfrm flipH="1">
            <a:off x="5791200" y="4978400"/>
            <a:ext cx="6350" cy="1039813"/>
          </a:xfrm>
          <a:prstGeom prst="line">
            <a:avLst/>
          </a:prstGeom>
          <a:noFill/>
          <a:ln w="38100" cap="rnd">
            <a:solidFill>
              <a:schemeClr val="tx1"/>
            </a:solidFill>
            <a:prstDash val="sysDot"/>
            <a:round/>
            <a:headEnd/>
            <a:tailEnd/>
          </a:ln>
          <a:extLst>
            <a:ext uri="{909E8E84-426E-40DD-AFC4-6F175D3DCCD1}">
              <a14:hiddenFill xmlns:a14="http://schemas.microsoft.com/office/drawing/2010/main">
                <a:noFill/>
              </a14:hiddenFill>
            </a:ext>
          </a:extLst>
        </p:spPr>
        <p:txBody>
          <a:bodyPr lIns="90000" tIns="46800" rIns="90000" bIns="4680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50" name="Text Box 50"/>
          <p:cNvSpPr txBox="1">
            <a:spLocks noChangeArrowheads="1"/>
          </p:cNvSpPr>
          <p:nvPr/>
        </p:nvSpPr>
        <p:spPr bwMode="auto">
          <a:xfrm>
            <a:off x="3854450" y="4546600"/>
            <a:ext cx="1096963" cy="833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000" tIns="46800" rIns="90000" bIns="4680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rPr>
              <a:t>0,0400</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cs-CZ" altLang="cs-CZ"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sp>
        <p:nvSpPr>
          <p:cNvPr id="34"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19/36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27145034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21507"/>
                                        </p:tgtEl>
                                        <p:attrNameLst>
                                          <p:attrName>style.visibility</p:attrName>
                                        </p:attrNameLst>
                                      </p:cBhvr>
                                      <p:to>
                                        <p:strVal val="visible"/>
                                      </p:to>
                                    </p:set>
                                    <p:anim calcmode="lin" valueType="num">
                                      <p:cBhvr>
                                        <p:cTn id="7" dur="1000" fill="hold"/>
                                        <p:tgtEl>
                                          <p:spTgt spid="21507"/>
                                        </p:tgtEl>
                                        <p:attrNameLst>
                                          <p:attrName>ppt_w</p:attrName>
                                        </p:attrNameLst>
                                      </p:cBhvr>
                                      <p:tavLst>
                                        <p:tav tm="0">
                                          <p:val>
                                            <p:fltVal val="0"/>
                                          </p:val>
                                        </p:tav>
                                        <p:tav tm="100000">
                                          <p:val>
                                            <p:strVal val="#ppt_w"/>
                                          </p:val>
                                        </p:tav>
                                      </p:tavLst>
                                    </p:anim>
                                    <p:anim calcmode="lin" valueType="num">
                                      <p:cBhvr>
                                        <p:cTn id="8" dur="1000" fill="hold"/>
                                        <p:tgtEl>
                                          <p:spTgt spid="21507"/>
                                        </p:tgtEl>
                                        <p:attrNameLst>
                                          <p:attrName>ppt_h</p:attrName>
                                        </p:attrNameLst>
                                      </p:cBhvr>
                                      <p:tavLst>
                                        <p:tav tm="0">
                                          <p:val>
                                            <p:fltVal val="0"/>
                                          </p:val>
                                        </p:tav>
                                        <p:tav tm="100000">
                                          <p:val>
                                            <p:strVal val="#ppt_h"/>
                                          </p:val>
                                        </p:tav>
                                      </p:tavLst>
                                    </p:anim>
                                    <p:anim calcmode="lin" valueType="num">
                                      <p:cBhvr>
                                        <p:cTn id="9" dur="1000" fill="hold"/>
                                        <p:tgtEl>
                                          <p:spTgt spid="21507"/>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1507"/>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nodeType="withEffect">
                                  <p:stCondLst>
                                    <p:cond delay="0"/>
                                  </p:stCondLst>
                                  <p:childTnLst>
                                    <p:set>
                                      <p:cBhvr>
                                        <p:cTn id="12" dur="1" fill="hold">
                                          <p:stCondLst>
                                            <p:cond delay="0"/>
                                          </p:stCondLst>
                                        </p:cTn>
                                        <p:tgtEl>
                                          <p:spTgt spid="21508"/>
                                        </p:tgtEl>
                                        <p:attrNameLst>
                                          <p:attrName>style.visibility</p:attrName>
                                        </p:attrNameLst>
                                      </p:cBhvr>
                                      <p:to>
                                        <p:strVal val="visible"/>
                                      </p:to>
                                    </p:set>
                                    <p:anim calcmode="lin" valueType="num">
                                      <p:cBhvr>
                                        <p:cTn id="13" dur="1000" fill="hold"/>
                                        <p:tgtEl>
                                          <p:spTgt spid="21508"/>
                                        </p:tgtEl>
                                        <p:attrNameLst>
                                          <p:attrName>ppt_w</p:attrName>
                                        </p:attrNameLst>
                                      </p:cBhvr>
                                      <p:tavLst>
                                        <p:tav tm="0">
                                          <p:val>
                                            <p:fltVal val="0"/>
                                          </p:val>
                                        </p:tav>
                                        <p:tav tm="100000">
                                          <p:val>
                                            <p:strVal val="#ppt_w"/>
                                          </p:val>
                                        </p:tav>
                                      </p:tavLst>
                                    </p:anim>
                                    <p:anim calcmode="lin" valueType="num">
                                      <p:cBhvr>
                                        <p:cTn id="14" dur="1000" fill="hold"/>
                                        <p:tgtEl>
                                          <p:spTgt spid="21508"/>
                                        </p:tgtEl>
                                        <p:attrNameLst>
                                          <p:attrName>ppt_h</p:attrName>
                                        </p:attrNameLst>
                                      </p:cBhvr>
                                      <p:tavLst>
                                        <p:tav tm="0">
                                          <p:val>
                                            <p:fltVal val="0"/>
                                          </p:val>
                                        </p:tav>
                                        <p:tav tm="100000">
                                          <p:val>
                                            <p:strVal val="#ppt_h"/>
                                          </p:val>
                                        </p:tav>
                                      </p:tavLst>
                                    </p:anim>
                                    <p:anim calcmode="lin" valueType="num">
                                      <p:cBhvr>
                                        <p:cTn id="15" dur="1000" fill="hold"/>
                                        <p:tgtEl>
                                          <p:spTgt spid="21508"/>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21508"/>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8" presetClass="entr" presetSubtype="0" accel="50000" fill="hold" grpId="0" nodeType="clickEffect">
                                  <p:stCondLst>
                                    <p:cond delay="0"/>
                                  </p:stCondLst>
                                  <p:iterate type="lt">
                                    <p:tmPct val="50000"/>
                                  </p:iterate>
                                  <p:childTnLst>
                                    <p:set>
                                      <p:cBhvr>
                                        <p:cTn id="20" dur="1" fill="hold">
                                          <p:stCondLst>
                                            <p:cond delay="0"/>
                                          </p:stCondLst>
                                        </p:cTn>
                                        <p:tgtEl>
                                          <p:spTgt spid="21512"/>
                                        </p:tgtEl>
                                        <p:attrNameLst>
                                          <p:attrName>style.visibility</p:attrName>
                                        </p:attrNameLst>
                                      </p:cBhvr>
                                      <p:to>
                                        <p:strVal val="visible"/>
                                      </p:to>
                                    </p:set>
                                    <p:set>
                                      <p:cBhvr>
                                        <p:cTn id="21" dur="455" fill="hold">
                                          <p:stCondLst>
                                            <p:cond delay="0"/>
                                          </p:stCondLst>
                                        </p:cTn>
                                        <p:tgtEl>
                                          <p:spTgt spid="21512"/>
                                        </p:tgtEl>
                                        <p:attrNameLst>
                                          <p:attrName>style.rotation</p:attrName>
                                        </p:attrNameLst>
                                      </p:cBhvr>
                                      <p:to>
                                        <p:strVal val="-45.0"/>
                                      </p:to>
                                    </p:set>
                                    <p:anim calcmode="lin" valueType="num">
                                      <p:cBhvr>
                                        <p:cTn id="22" dur="455" fill="hold">
                                          <p:stCondLst>
                                            <p:cond delay="455"/>
                                          </p:stCondLst>
                                        </p:cTn>
                                        <p:tgtEl>
                                          <p:spTgt spid="21512"/>
                                        </p:tgtEl>
                                        <p:attrNameLst>
                                          <p:attrName>style.rotation</p:attrName>
                                        </p:attrNameLst>
                                      </p:cBhvr>
                                      <p:tavLst>
                                        <p:tav tm="0">
                                          <p:val>
                                            <p:fltVal val="-45"/>
                                          </p:val>
                                        </p:tav>
                                        <p:tav tm="69900">
                                          <p:val>
                                            <p:fltVal val="45"/>
                                          </p:val>
                                        </p:tav>
                                        <p:tav tm="100000">
                                          <p:val>
                                            <p:fltVal val="0"/>
                                          </p:val>
                                        </p:tav>
                                      </p:tavLst>
                                    </p:anim>
                                    <p:anim calcmode="lin" valueType="num">
                                      <p:cBhvr>
                                        <p:cTn id="23" dur="455" fill="hold">
                                          <p:stCondLst>
                                            <p:cond delay="0"/>
                                          </p:stCondLst>
                                        </p:cTn>
                                        <p:tgtEl>
                                          <p:spTgt spid="21512"/>
                                        </p:tgtEl>
                                        <p:attrNameLst>
                                          <p:attrName>ppt_y</p:attrName>
                                        </p:attrNameLst>
                                      </p:cBhvr>
                                      <p:tavLst>
                                        <p:tav tm="0">
                                          <p:val>
                                            <p:strVal val="#ppt_y-1"/>
                                          </p:val>
                                        </p:tav>
                                        <p:tav tm="100000">
                                          <p:val>
                                            <p:strVal val="#ppt_y-(0.354*#ppt_w-0.172*#ppt_h)"/>
                                          </p:val>
                                        </p:tav>
                                      </p:tavLst>
                                    </p:anim>
                                    <p:anim calcmode="lin" valueType="num">
                                      <p:cBhvr>
                                        <p:cTn id="24" dur="156" decel="50000" autoRev="1" fill="hold">
                                          <p:stCondLst>
                                            <p:cond delay="455"/>
                                          </p:stCondLst>
                                        </p:cTn>
                                        <p:tgtEl>
                                          <p:spTgt spid="21512"/>
                                        </p:tgtEl>
                                        <p:attrNameLst>
                                          <p:attrName>ppt_y</p:attrName>
                                        </p:attrNameLst>
                                      </p:cBhvr>
                                      <p:tavLst>
                                        <p:tav tm="0">
                                          <p:val>
                                            <p:strVal val="#ppt_y-(0.354*#ppt_w-0.172*#ppt_h)"/>
                                          </p:val>
                                        </p:tav>
                                        <p:tav tm="100000">
                                          <p:val>
                                            <p:strVal val="#ppt_y-(0.354*#ppt_w-0.172*#ppt_h)-#ppt_h/2"/>
                                          </p:val>
                                        </p:tav>
                                      </p:tavLst>
                                    </p:anim>
                                    <p:anim calcmode="lin" valueType="num">
                                      <p:cBhvr>
                                        <p:cTn id="25" dur="136" fill="hold">
                                          <p:stCondLst>
                                            <p:cond delay="864"/>
                                          </p:stCondLst>
                                        </p:cTn>
                                        <p:tgtEl>
                                          <p:spTgt spid="21512"/>
                                        </p:tgtEl>
                                        <p:attrNameLst>
                                          <p:attrName>ppt_y</p:attrName>
                                        </p:attrNameLst>
                                      </p:cBhvr>
                                      <p:tavLst>
                                        <p:tav tm="0">
                                          <p:val>
                                            <p:strVal val="#ppt_y-(0.354*#ppt_w-0.172*#ppt_h)"/>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38" presetClass="entr" presetSubtype="0" accel="50000" fill="hold" grpId="0" nodeType="clickEffect">
                                  <p:stCondLst>
                                    <p:cond delay="0"/>
                                  </p:stCondLst>
                                  <p:iterate type="lt">
                                    <p:tmPct val="50000"/>
                                  </p:iterate>
                                  <p:childTnLst>
                                    <p:set>
                                      <p:cBhvr>
                                        <p:cTn id="29" dur="1" fill="hold">
                                          <p:stCondLst>
                                            <p:cond delay="0"/>
                                          </p:stCondLst>
                                        </p:cTn>
                                        <p:tgtEl>
                                          <p:spTgt spid="21513"/>
                                        </p:tgtEl>
                                        <p:attrNameLst>
                                          <p:attrName>style.visibility</p:attrName>
                                        </p:attrNameLst>
                                      </p:cBhvr>
                                      <p:to>
                                        <p:strVal val="visible"/>
                                      </p:to>
                                    </p:set>
                                    <p:set>
                                      <p:cBhvr>
                                        <p:cTn id="30" dur="455" fill="hold">
                                          <p:stCondLst>
                                            <p:cond delay="0"/>
                                          </p:stCondLst>
                                        </p:cTn>
                                        <p:tgtEl>
                                          <p:spTgt spid="21513"/>
                                        </p:tgtEl>
                                        <p:attrNameLst>
                                          <p:attrName>style.rotation</p:attrName>
                                        </p:attrNameLst>
                                      </p:cBhvr>
                                      <p:to>
                                        <p:strVal val="-45.0"/>
                                      </p:to>
                                    </p:set>
                                    <p:anim calcmode="lin" valueType="num">
                                      <p:cBhvr>
                                        <p:cTn id="31" dur="455" fill="hold">
                                          <p:stCondLst>
                                            <p:cond delay="455"/>
                                          </p:stCondLst>
                                        </p:cTn>
                                        <p:tgtEl>
                                          <p:spTgt spid="21513"/>
                                        </p:tgtEl>
                                        <p:attrNameLst>
                                          <p:attrName>style.rotation</p:attrName>
                                        </p:attrNameLst>
                                      </p:cBhvr>
                                      <p:tavLst>
                                        <p:tav tm="0">
                                          <p:val>
                                            <p:fltVal val="-45"/>
                                          </p:val>
                                        </p:tav>
                                        <p:tav tm="69900">
                                          <p:val>
                                            <p:fltVal val="45"/>
                                          </p:val>
                                        </p:tav>
                                        <p:tav tm="100000">
                                          <p:val>
                                            <p:fltVal val="0"/>
                                          </p:val>
                                        </p:tav>
                                      </p:tavLst>
                                    </p:anim>
                                    <p:anim calcmode="lin" valueType="num">
                                      <p:cBhvr>
                                        <p:cTn id="32" dur="455" fill="hold">
                                          <p:stCondLst>
                                            <p:cond delay="0"/>
                                          </p:stCondLst>
                                        </p:cTn>
                                        <p:tgtEl>
                                          <p:spTgt spid="21513"/>
                                        </p:tgtEl>
                                        <p:attrNameLst>
                                          <p:attrName>ppt_y</p:attrName>
                                        </p:attrNameLst>
                                      </p:cBhvr>
                                      <p:tavLst>
                                        <p:tav tm="0">
                                          <p:val>
                                            <p:strVal val="#ppt_y-1"/>
                                          </p:val>
                                        </p:tav>
                                        <p:tav tm="100000">
                                          <p:val>
                                            <p:strVal val="#ppt_y-(0.354*#ppt_w-0.172*#ppt_h)"/>
                                          </p:val>
                                        </p:tav>
                                      </p:tavLst>
                                    </p:anim>
                                    <p:anim calcmode="lin" valueType="num">
                                      <p:cBhvr>
                                        <p:cTn id="33" dur="156" decel="50000" autoRev="1" fill="hold">
                                          <p:stCondLst>
                                            <p:cond delay="455"/>
                                          </p:stCondLst>
                                        </p:cTn>
                                        <p:tgtEl>
                                          <p:spTgt spid="21513"/>
                                        </p:tgtEl>
                                        <p:attrNameLst>
                                          <p:attrName>ppt_y</p:attrName>
                                        </p:attrNameLst>
                                      </p:cBhvr>
                                      <p:tavLst>
                                        <p:tav tm="0">
                                          <p:val>
                                            <p:strVal val="#ppt_y-(0.354*#ppt_w-0.172*#ppt_h)"/>
                                          </p:val>
                                        </p:tav>
                                        <p:tav tm="100000">
                                          <p:val>
                                            <p:strVal val="#ppt_y-(0.354*#ppt_w-0.172*#ppt_h)-#ppt_h/2"/>
                                          </p:val>
                                        </p:tav>
                                      </p:tavLst>
                                    </p:anim>
                                    <p:anim calcmode="lin" valueType="num">
                                      <p:cBhvr>
                                        <p:cTn id="34" dur="136" fill="hold">
                                          <p:stCondLst>
                                            <p:cond delay="864"/>
                                          </p:stCondLst>
                                        </p:cTn>
                                        <p:tgtEl>
                                          <p:spTgt spid="21513"/>
                                        </p:tgtEl>
                                        <p:attrNameLst>
                                          <p:attrName>ppt_y</p:attrName>
                                        </p:attrNameLst>
                                      </p:cBhvr>
                                      <p:tavLst>
                                        <p:tav tm="0">
                                          <p:val>
                                            <p:strVal val="#ppt_y-(0.354*#ppt_w-0.172*#ppt_h)"/>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4" fill="hold" nodeType="clickEffect">
                                  <p:stCondLst>
                                    <p:cond delay="0"/>
                                  </p:stCondLst>
                                  <p:childTnLst>
                                    <p:set>
                                      <p:cBhvr>
                                        <p:cTn id="38" dur="1" fill="hold">
                                          <p:stCondLst>
                                            <p:cond delay="0"/>
                                          </p:stCondLst>
                                        </p:cTn>
                                        <p:tgtEl>
                                          <p:spTgt spid="21516"/>
                                        </p:tgtEl>
                                        <p:attrNameLst>
                                          <p:attrName>style.visibility</p:attrName>
                                        </p:attrNameLst>
                                      </p:cBhvr>
                                      <p:to>
                                        <p:strVal val="visible"/>
                                      </p:to>
                                    </p:set>
                                    <p:animEffect transition="in" filter="wipe(down)">
                                      <p:cBhvr>
                                        <p:cTn id="39" dur="500"/>
                                        <p:tgtEl>
                                          <p:spTgt spid="21516"/>
                                        </p:tgtEl>
                                      </p:cBhvr>
                                    </p:animEffect>
                                  </p:childTnLst>
                                </p:cTn>
                              </p:par>
                              <p:par>
                                <p:cTn id="40" presetID="22" presetClass="entr" presetSubtype="4" fill="hold" grpId="0" nodeType="withEffect">
                                  <p:stCondLst>
                                    <p:cond delay="0"/>
                                  </p:stCondLst>
                                  <p:childTnLst>
                                    <p:set>
                                      <p:cBhvr>
                                        <p:cTn id="41" dur="1" fill="hold">
                                          <p:stCondLst>
                                            <p:cond delay="0"/>
                                          </p:stCondLst>
                                        </p:cTn>
                                        <p:tgtEl>
                                          <p:spTgt spid="21517"/>
                                        </p:tgtEl>
                                        <p:attrNameLst>
                                          <p:attrName>style.visibility</p:attrName>
                                        </p:attrNameLst>
                                      </p:cBhvr>
                                      <p:to>
                                        <p:strVal val="visible"/>
                                      </p:to>
                                    </p:set>
                                    <p:animEffect transition="in" filter="wipe(down)">
                                      <p:cBhvr>
                                        <p:cTn id="42" dur="500"/>
                                        <p:tgtEl>
                                          <p:spTgt spid="2151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nodeType="clickEffect">
                                  <p:stCondLst>
                                    <p:cond delay="0"/>
                                  </p:stCondLst>
                                  <p:childTnLst>
                                    <p:set>
                                      <p:cBhvr>
                                        <p:cTn id="46" dur="1" fill="hold">
                                          <p:stCondLst>
                                            <p:cond delay="0"/>
                                          </p:stCondLst>
                                        </p:cTn>
                                        <p:tgtEl>
                                          <p:spTgt spid="21519"/>
                                        </p:tgtEl>
                                        <p:attrNameLst>
                                          <p:attrName>style.visibility</p:attrName>
                                        </p:attrNameLst>
                                      </p:cBhvr>
                                      <p:to>
                                        <p:strVal val="visible"/>
                                      </p:to>
                                    </p:set>
                                    <p:animEffect transition="in" filter="wipe(down)">
                                      <p:cBhvr>
                                        <p:cTn id="47" dur="500"/>
                                        <p:tgtEl>
                                          <p:spTgt spid="21519"/>
                                        </p:tgtEl>
                                      </p:cBhvr>
                                    </p:animEffect>
                                  </p:childTnLst>
                                </p:cTn>
                              </p:par>
                              <p:par>
                                <p:cTn id="48" presetID="22" presetClass="entr" presetSubtype="4" fill="hold" grpId="0" nodeType="withEffect">
                                  <p:stCondLst>
                                    <p:cond delay="0"/>
                                  </p:stCondLst>
                                  <p:childTnLst>
                                    <p:set>
                                      <p:cBhvr>
                                        <p:cTn id="49" dur="1" fill="hold">
                                          <p:stCondLst>
                                            <p:cond delay="0"/>
                                          </p:stCondLst>
                                        </p:cTn>
                                        <p:tgtEl>
                                          <p:spTgt spid="21522"/>
                                        </p:tgtEl>
                                        <p:attrNameLst>
                                          <p:attrName>style.visibility</p:attrName>
                                        </p:attrNameLst>
                                      </p:cBhvr>
                                      <p:to>
                                        <p:strVal val="visible"/>
                                      </p:to>
                                    </p:set>
                                    <p:animEffect transition="in" filter="wipe(down)">
                                      <p:cBhvr>
                                        <p:cTn id="50" dur="500"/>
                                        <p:tgtEl>
                                          <p:spTgt spid="21522"/>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2" fill="hold" nodeType="clickEffect">
                                  <p:stCondLst>
                                    <p:cond delay="0"/>
                                  </p:stCondLst>
                                  <p:childTnLst>
                                    <p:set>
                                      <p:cBhvr>
                                        <p:cTn id="54" dur="1" fill="hold">
                                          <p:stCondLst>
                                            <p:cond delay="0"/>
                                          </p:stCondLst>
                                        </p:cTn>
                                        <p:tgtEl>
                                          <p:spTgt spid="21525"/>
                                        </p:tgtEl>
                                        <p:attrNameLst>
                                          <p:attrName>style.visibility</p:attrName>
                                        </p:attrNameLst>
                                      </p:cBhvr>
                                      <p:to>
                                        <p:strVal val="visible"/>
                                      </p:to>
                                    </p:set>
                                    <p:animEffect transition="in" filter="wipe(right)">
                                      <p:cBhvr>
                                        <p:cTn id="55" dur="500"/>
                                        <p:tgtEl>
                                          <p:spTgt spid="21525"/>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38" presetClass="entr" presetSubtype="0" accel="50000" fill="hold" grpId="0" nodeType="clickEffect">
                                  <p:stCondLst>
                                    <p:cond delay="0"/>
                                  </p:stCondLst>
                                  <p:iterate type="lt">
                                    <p:tmPct val="50000"/>
                                  </p:iterate>
                                  <p:childTnLst>
                                    <p:set>
                                      <p:cBhvr>
                                        <p:cTn id="59" dur="1" fill="hold">
                                          <p:stCondLst>
                                            <p:cond delay="0"/>
                                          </p:stCondLst>
                                        </p:cTn>
                                        <p:tgtEl>
                                          <p:spTgt spid="21529"/>
                                        </p:tgtEl>
                                        <p:attrNameLst>
                                          <p:attrName>style.visibility</p:attrName>
                                        </p:attrNameLst>
                                      </p:cBhvr>
                                      <p:to>
                                        <p:strVal val="visible"/>
                                      </p:to>
                                    </p:set>
                                    <p:set>
                                      <p:cBhvr>
                                        <p:cTn id="60" dur="455" fill="hold">
                                          <p:stCondLst>
                                            <p:cond delay="0"/>
                                          </p:stCondLst>
                                        </p:cTn>
                                        <p:tgtEl>
                                          <p:spTgt spid="21529"/>
                                        </p:tgtEl>
                                        <p:attrNameLst>
                                          <p:attrName>style.rotation</p:attrName>
                                        </p:attrNameLst>
                                      </p:cBhvr>
                                      <p:to>
                                        <p:strVal val="-45.0"/>
                                      </p:to>
                                    </p:set>
                                    <p:anim calcmode="lin" valueType="num">
                                      <p:cBhvr>
                                        <p:cTn id="61" dur="455" fill="hold">
                                          <p:stCondLst>
                                            <p:cond delay="455"/>
                                          </p:stCondLst>
                                        </p:cTn>
                                        <p:tgtEl>
                                          <p:spTgt spid="21529"/>
                                        </p:tgtEl>
                                        <p:attrNameLst>
                                          <p:attrName>style.rotation</p:attrName>
                                        </p:attrNameLst>
                                      </p:cBhvr>
                                      <p:tavLst>
                                        <p:tav tm="0">
                                          <p:val>
                                            <p:fltVal val="-45"/>
                                          </p:val>
                                        </p:tav>
                                        <p:tav tm="69900">
                                          <p:val>
                                            <p:fltVal val="45"/>
                                          </p:val>
                                        </p:tav>
                                        <p:tav tm="100000">
                                          <p:val>
                                            <p:fltVal val="0"/>
                                          </p:val>
                                        </p:tav>
                                      </p:tavLst>
                                    </p:anim>
                                    <p:anim calcmode="lin" valueType="num">
                                      <p:cBhvr>
                                        <p:cTn id="62" dur="455" fill="hold">
                                          <p:stCondLst>
                                            <p:cond delay="0"/>
                                          </p:stCondLst>
                                        </p:cTn>
                                        <p:tgtEl>
                                          <p:spTgt spid="21529"/>
                                        </p:tgtEl>
                                        <p:attrNameLst>
                                          <p:attrName>ppt_y</p:attrName>
                                        </p:attrNameLst>
                                      </p:cBhvr>
                                      <p:tavLst>
                                        <p:tav tm="0">
                                          <p:val>
                                            <p:strVal val="#ppt_y-1"/>
                                          </p:val>
                                        </p:tav>
                                        <p:tav tm="100000">
                                          <p:val>
                                            <p:strVal val="#ppt_y-(0.354*#ppt_w-0.172*#ppt_h)"/>
                                          </p:val>
                                        </p:tav>
                                      </p:tavLst>
                                    </p:anim>
                                    <p:anim calcmode="lin" valueType="num">
                                      <p:cBhvr>
                                        <p:cTn id="63" dur="156" decel="50000" autoRev="1" fill="hold">
                                          <p:stCondLst>
                                            <p:cond delay="455"/>
                                          </p:stCondLst>
                                        </p:cTn>
                                        <p:tgtEl>
                                          <p:spTgt spid="21529"/>
                                        </p:tgtEl>
                                        <p:attrNameLst>
                                          <p:attrName>ppt_y</p:attrName>
                                        </p:attrNameLst>
                                      </p:cBhvr>
                                      <p:tavLst>
                                        <p:tav tm="0">
                                          <p:val>
                                            <p:strVal val="#ppt_y-(0.354*#ppt_w-0.172*#ppt_h)"/>
                                          </p:val>
                                        </p:tav>
                                        <p:tav tm="100000">
                                          <p:val>
                                            <p:strVal val="#ppt_y-(0.354*#ppt_w-0.172*#ppt_h)-#ppt_h/2"/>
                                          </p:val>
                                        </p:tav>
                                      </p:tavLst>
                                    </p:anim>
                                    <p:anim calcmode="lin" valueType="num">
                                      <p:cBhvr>
                                        <p:cTn id="64" dur="136" fill="hold">
                                          <p:stCondLst>
                                            <p:cond delay="864"/>
                                          </p:stCondLst>
                                        </p:cTn>
                                        <p:tgtEl>
                                          <p:spTgt spid="21529"/>
                                        </p:tgtEl>
                                        <p:attrNameLst>
                                          <p:attrName>ppt_y</p:attrName>
                                        </p:attrNameLst>
                                      </p:cBhvr>
                                      <p:tavLst>
                                        <p:tav tm="0">
                                          <p:val>
                                            <p:strVal val="#ppt_y-(0.354*#ppt_w-0.172*#ppt_h)"/>
                                          </p:val>
                                        </p:tav>
                                        <p:tav tm="100000">
                                          <p:val>
                                            <p:strVal val="#ppt_y"/>
                                          </p:val>
                                        </p:tav>
                                      </p:tavLst>
                                    </p:anim>
                                  </p:childTnLst>
                                </p:cTn>
                              </p:par>
                            </p:childTnLst>
                          </p:cTn>
                        </p:par>
                      </p:childTnLst>
                    </p:cTn>
                  </p:par>
                  <p:par>
                    <p:cTn id="65" fill="hold" nodeType="clickPar">
                      <p:stCondLst>
                        <p:cond delay="indefinite"/>
                      </p:stCondLst>
                      <p:childTnLst>
                        <p:par>
                          <p:cTn id="66" fill="hold" nodeType="withGroup">
                            <p:stCondLst>
                              <p:cond delay="0"/>
                            </p:stCondLst>
                            <p:childTnLst>
                              <p:par>
                                <p:cTn id="67" presetID="22" presetClass="entr" presetSubtype="1" fill="hold" nodeType="clickEffect">
                                  <p:stCondLst>
                                    <p:cond delay="0"/>
                                  </p:stCondLst>
                                  <p:childTnLst>
                                    <p:set>
                                      <p:cBhvr>
                                        <p:cTn id="68" dur="1" fill="hold">
                                          <p:stCondLst>
                                            <p:cond delay="0"/>
                                          </p:stCondLst>
                                        </p:cTn>
                                        <p:tgtEl>
                                          <p:spTgt spid="21556"/>
                                        </p:tgtEl>
                                        <p:attrNameLst>
                                          <p:attrName>style.visibility</p:attrName>
                                        </p:attrNameLst>
                                      </p:cBhvr>
                                      <p:to>
                                        <p:strVal val="visible"/>
                                      </p:to>
                                    </p:set>
                                    <p:animEffect transition="in" filter="wipe(up)">
                                      <p:cBhvr>
                                        <p:cTn id="69" dur="500"/>
                                        <p:tgtEl>
                                          <p:spTgt spid="21556"/>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51" presetClass="entr" presetSubtype="0" fill="hold" grpId="0" nodeType="clickEffect">
                                  <p:stCondLst>
                                    <p:cond delay="0"/>
                                  </p:stCondLst>
                                  <p:childTnLst>
                                    <p:set>
                                      <p:cBhvr>
                                        <p:cTn id="73" dur="1" fill="hold">
                                          <p:stCondLst>
                                            <p:cond delay="0"/>
                                          </p:stCondLst>
                                        </p:cTn>
                                        <p:tgtEl>
                                          <p:spTgt spid="21544"/>
                                        </p:tgtEl>
                                        <p:attrNameLst>
                                          <p:attrName>style.visibility</p:attrName>
                                        </p:attrNameLst>
                                      </p:cBhvr>
                                      <p:to>
                                        <p:strVal val="visible"/>
                                      </p:to>
                                    </p:set>
                                    <p:animEffect transition="in" filter="fade">
                                      <p:cBhvr>
                                        <p:cTn id="74" dur="770" decel="100000"/>
                                        <p:tgtEl>
                                          <p:spTgt spid="21544"/>
                                        </p:tgtEl>
                                      </p:cBhvr>
                                    </p:animEffect>
                                    <p:animScale>
                                      <p:cBhvr>
                                        <p:cTn id="75" dur="770" decel="100000"/>
                                        <p:tgtEl>
                                          <p:spTgt spid="21544"/>
                                        </p:tgtEl>
                                      </p:cBhvr>
                                      <p:from x="10000" y="10000"/>
                                      <p:to x="200000" y="450000"/>
                                    </p:animScale>
                                    <p:animScale>
                                      <p:cBhvr>
                                        <p:cTn id="76" dur="1230" accel="100000" fill="hold">
                                          <p:stCondLst>
                                            <p:cond delay="770"/>
                                          </p:stCondLst>
                                        </p:cTn>
                                        <p:tgtEl>
                                          <p:spTgt spid="21544"/>
                                        </p:tgtEl>
                                      </p:cBhvr>
                                      <p:from x="200000" y="450000"/>
                                      <p:to x="100000" y="100000"/>
                                    </p:animScale>
                                    <p:set>
                                      <p:cBhvr>
                                        <p:cTn id="77" dur="770" fill="hold"/>
                                        <p:tgtEl>
                                          <p:spTgt spid="21544"/>
                                        </p:tgtEl>
                                        <p:attrNameLst>
                                          <p:attrName>ppt_x</p:attrName>
                                        </p:attrNameLst>
                                      </p:cBhvr>
                                      <p:to>
                                        <p:strVal val="(0.5)"/>
                                      </p:to>
                                    </p:set>
                                    <p:anim from="(0.5)" to="(#ppt_x)" calcmode="lin" valueType="num">
                                      <p:cBhvr>
                                        <p:cTn id="78" dur="1230" accel="100000" fill="hold">
                                          <p:stCondLst>
                                            <p:cond delay="770"/>
                                          </p:stCondLst>
                                        </p:cTn>
                                        <p:tgtEl>
                                          <p:spTgt spid="21544"/>
                                        </p:tgtEl>
                                        <p:attrNameLst>
                                          <p:attrName>ppt_x</p:attrName>
                                        </p:attrNameLst>
                                      </p:cBhvr>
                                    </p:anim>
                                    <p:set>
                                      <p:cBhvr>
                                        <p:cTn id="79" dur="770" fill="hold"/>
                                        <p:tgtEl>
                                          <p:spTgt spid="21544"/>
                                        </p:tgtEl>
                                        <p:attrNameLst>
                                          <p:attrName>ppt_y</p:attrName>
                                        </p:attrNameLst>
                                      </p:cBhvr>
                                      <p:to>
                                        <p:strVal val="(#ppt_y+0.4)"/>
                                      </p:to>
                                    </p:set>
                                    <p:anim from="(#ppt_y+0.4)" to="(#ppt_y)" calcmode="lin" valueType="num">
                                      <p:cBhvr>
                                        <p:cTn id="80" dur="1230" accel="100000" fill="hold">
                                          <p:stCondLst>
                                            <p:cond delay="770"/>
                                          </p:stCondLst>
                                        </p:cTn>
                                        <p:tgtEl>
                                          <p:spTgt spid="21544"/>
                                        </p:tgtEl>
                                        <p:attrNameLst>
                                          <p:attrName>ppt_y</p:attrName>
                                        </p:attrNameLst>
                                      </p:cBhvr>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31" presetClass="entr" presetSubtype="0" fill="hold" nodeType="clickEffect">
                                  <p:stCondLst>
                                    <p:cond delay="0"/>
                                  </p:stCondLst>
                                  <p:iterate type="lt">
                                    <p:tmPct val="5000"/>
                                  </p:iterate>
                                  <p:childTnLst>
                                    <p:set>
                                      <p:cBhvr>
                                        <p:cTn id="84" dur="1" fill="hold">
                                          <p:stCondLst>
                                            <p:cond delay="0"/>
                                          </p:stCondLst>
                                        </p:cTn>
                                        <p:tgtEl>
                                          <p:spTgt spid="21509"/>
                                        </p:tgtEl>
                                        <p:attrNameLst>
                                          <p:attrName>style.visibility</p:attrName>
                                        </p:attrNameLst>
                                      </p:cBhvr>
                                      <p:to>
                                        <p:strVal val="visible"/>
                                      </p:to>
                                    </p:set>
                                    <p:anim calcmode="lin" valueType="num">
                                      <p:cBhvr>
                                        <p:cTn id="85" dur="1000" fill="hold"/>
                                        <p:tgtEl>
                                          <p:spTgt spid="21509"/>
                                        </p:tgtEl>
                                        <p:attrNameLst>
                                          <p:attrName>ppt_w</p:attrName>
                                        </p:attrNameLst>
                                      </p:cBhvr>
                                      <p:tavLst>
                                        <p:tav tm="0">
                                          <p:val>
                                            <p:fltVal val="0"/>
                                          </p:val>
                                        </p:tav>
                                        <p:tav tm="100000">
                                          <p:val>
                                            <p:strVal val="#ppt_w"/>
                                          </p:val>
                                        </p:tav>
                                      </p:tavLst>
                                    </p:anim>
                                    <p:anim calcmode="lin" valueType="num">
                                      <p:cBhvr>
                                        <p:cTn id="86" dur="1000" fill="hold"/>
                                        <p:tgtEl>
                                          <p:spTgt spid="21509"/>
                                        </p:tgtEl>
                                        <p:attrNameLst>
                                          <p:attrName>ppt_h</p:attrName>
                                        </p:attrNameLst>
                                      </p:cBhvr>
                                      <p:tavLst>
                                        <p:tav tm="0">
                                          <p:val>
                                            <p:fltVal val="0"/>
                                          </p:val>
                                        </p:tav>
                                        <p:tav tm="100000">
                                          <p:val>
                                            <p:strVal val="#ppt_h"/>
                                          </p:val>
                                        </p:tav>
                                      </p:tavLst>
                                    </p:anim>
                                    <p:anim calcmode="lin" valueType="num">
                                      <p:cBhvr>
                                        <p:cTn id="87" dur="1000" fill="hold"/>
                                        <p:tgtEl>
                                          <p:spTgt spid="21509"/>
                                        </p:tgtEl>
                                        <p:attrNameLst>
                                          <p:attrName>style.rotation</p:attrName>
                                        </p:attrNameLst>
                                      </p:cBhvr>
                                      <p:tavLst>
                                        <p:tav tm="0">
                                          <p:val>
                                            <p:fltVal val="90"/>
                                          </p:val>
                                        </p:tav>
                                        <p:tav tm="100000">
                                          <p:val>
                                            <p:fltVal val="0"/>
                                          </p:val>
                                        </p:tav>
                                      </p:tavLst>
                                    </p:anim>
                                    <p:animEffect transition="in" filter="fade">
                                      <p:cBhvr>
                                        <p:cTn id="88" dur="1000"/>
                                        <p:tgtEl>
                                          <p:spTgt spid="21509"/>
                                        </p:tgtEl>
                                      </p:cBhvr>
                                    </p:animEffect>
                                  </p:childTnLst>
                                </p:cTn>
                              </p:par>
                              <p:par>
                                <p:cTn id="89" presetID="31" presetClass="entr" presetSubtype="0" fill="hold" nodeType="withEffect">
                                  <p:stCondLst>
                                    <p:cond delay="0"/>
                                  </p:stCondLst>
                                  <p:iterate type="lt">
                                    <p:tmPct val="5000"/>
                                  </p:iterate>
                                  <p:childTnLst>
                                    <p:set>
                                      <p:cBhvr>
                                        <p:cTn id="90" dur="1" fill="hold">
                                          <p:stCondLst>
                                            <p:cond delay="0"/>
                                          </p:stCondLst>
                                        </p:cTn>
                                        <p:tgtEl>
                                          <p:spTgt spid="21510"/>
                                        </p:tgtEl>
                                        <p:attrNameLst>
                                          <p:attrName>style.visibility</p:attrName>
                                        </p:attrNameLst>
                                      </p:cBhvr>
                                      <p:to>
                                        <p:strVal val="visible"/>
                                      </p:to>
                                    </p:set>
                                    <p:anim calcmode="lin" valueType="num">
                                      <p:cBhvr>
                                        <p:cTn id="91" dur="1000" fill="hold"/>
                                        <p:tgtEl>
                                          <p:spTgt spid="21510"/>
                                        </p:tgtEl>
                                        <p:attrNameLst>
                                          <p:attrName>ppt_w</p:attrName>
                                        </p:attrNameLst>
                                      </p:cBhvr>
                                      <p:tavLst>
                                        <p:tav tm="0">
                                          <p:val>
                                            <p:fltVal val="0"/>
                                          </p:val>
                                        </p:tav>
                                        <p:tav tm="100000">
                                          <p:val>
                                            <p:strVal val="#ppt_w"/>
                                          </p:val>
                                        </p:tav>
                                      </p:tavLst>
                                    </p:anim>
                                    <p:anim calcmode="lin" valueType="num">
                                      <p:cBhvr>
                                        <p:cTn id="92" dur="1000" fill="hold"/>
                                        <p:tgtEl>
                                          <p:spTgt spid="21510"/>
                                        </p:tgtEl>
                                        <p:attrNameLst>
                                          <p:attrName>ppt_h</p:attrName>
                                        </p:attrNameLst>
                                      </p:cBhvr>
                                      <p:tavLst>
                                        <p:tav tm="0">
                                          <p:val>
                                            <p:fltVal val="0"/>
                                          </p:val>
                                        </p:tav>
                                        <p:tav tm="100000">
                                          <p:val>
                                            <p:strVal val="#ppt_h"/>
                                          </p:val>
                                        </p:tav>
                                      </p:tavLst>
                                    </p:anim>
                                    <p:anim calcmode="lin" valueType="num">
                                      <p:cBhvr>
                                        <p:cTn id="93" dur="1000" fill="hold"/>
                                        <p:tgtEl>
                                          <p:spTgt spid="21510"/>
                                        </p:tgtEl>
                                        <p:attrNameLst>
                                          <p:attrName>style.rotation</p:attrName>
                                        </p:attrNameLst>
                                      </p:cBhvr>
                                      <p:tavLst>
                                        <p:tav tm="0">
                                          <p:val>
                                            <p:fltVal val="90"/>
                                          </p:val>
                                        </p:tav>
                                        <p:tav tm="100000">
                                          <p:val>
                                            <p:fltVal val="0"/>
                                          </p:val>
                                        </p:tav>
                                      </p:tavLst>
                                    </p:anim>
                                    <p:animEffect transition="in" filter="fade">
                                      <p:cBhvr>
                                        <p:cTn id="94" dur="1000"/>
                                        <p:tgtEl>
                                          <p:spTgt spid="21510"/>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38" presetClass="entr" presetSubtype="0" accel="50000" fill="hold" grpId="0" nodeType="clickEffect">
                                  <p:stCondLst>
                                    <p:cond delay="0"/>
                                  </p:stCondLst>
                                  <p:iterate type="lt">
                                    <p:tmPct val="50000"/>
                                  </p:iterate>
                                  <p:childTnLst>
                                    <p:set>
                                      <p:cBhvr>
                                        <p:cTn id="98" dur="1" fill="hold">
                                          <p:stCondLst>
                                            <p:cond delay="0"/>
                                          </p:stCondLst>
                                        </p:cTn>
                                        <p:tgtEl>
                                          <p:spTgt spid="21515"/>
                                        </p:tgtEl>
                                        <p:attrNameLst>
                                          <p:attrName>style.visibility</p:attrName>
                                        </p:attrNameLst>
                                      </p:cBhvr>
                                      <p:to>
                                        <p:strVal val="visible"/>
                                      </p:to>
                                    </p:set>
                                    <p:set>
                                      <p:cBhvr>
                                        <p:cTn id="99" dur="455" fill="hold">
                                          <p:stCondLst>
                                            <p:cond delay="0"/>
                                          </p:stCondLst>
                                        </p:cTn>
                                        <p:tgtEl>
                                          <p:spTgt spid="21515"/>
                                        </p:tgtEl>
                                        <p:attrNameLst>
                                          <p:attrName>style.rotation</p:attrName>
                                        </p:attrNameLst>
                                      </p:cBhvr>
                                      <p:to>
                                        <p:strVal val="-45.0"/>
                                      </p:to>
                                    </p:set>
                                    <p:anim calcmode="lin" valueType="num">
                                      <p:cBhvr>
                                        <p:cTn id="100" dur="455" fill="hold">
                                          <p:stCondLst>
                                            <p:cond delay="455"/>
                                          </p:stCondLst>
                                        </p:cTn>
                                        <p:tgtEl>
                                          <p:spTgt spid="21515"/>
                                        </p:tgtEl>
                                        <p:attrNameLst>
                                          <p:attrName>style.rotation</p:attrName>
                                        </p:attrNameLst>
                                      </p:cBhvr>
                                      <p:tavLst>
                                        <p:tav tm="0">
                                          <p:val>
                                            <p:fltVal val="-45"/>
                                          </p:val>
                                        </p:tav>
                                        <p:tav tm="69900">
                                          <p:val>
                                            <p:fltVal val="45"/>
                                          </p:val>
                                        </p:tav>
                                        <p:tav tm="100000">
                                          <p:val>
                                            <p:fltVal val="0"/>
                                          </p:val>
                                        </p:tav>
                                      </p:tavLst>
                                    </p:anim>
                                    <p:anim calcmode="lin" valueType="num">
                                      <p:cBhvr>
                                        <p:cTn id="101" dur="455" fill="hold">
                                          <p:stCondLst>
                                            <p:cond delay="0"/>
                                          </p:stCondLst>
                                        </p:cTn>
                                        <p:tgtEl>
                                          <p:spTgt spid="21515"/>
                                        </p:tgtEl>
                                        <p:attrNameLst>
                                          <p:attrName>ppt_y</p:attrName>
                                        </p:attrNameLst>
                                      </p:cBhvr>
                                      <p:tavLst>
                                        <p:tav tm="0">
                                          <p:val>
                                            <p:strVal val="#ppt_y-1"/>
                                          </p:val>
                                        </p:tav>
                                        <p:tav tm="100000">
                                          <p:val>
                                            <p:strVal val="#ppt_y-(0.354*#ppt_w-0.172*#ppt_h)"/>
                                          </p:val>
                                        </p:tav>
                                      </p:tavLst>
                                    </p:anim>
                                    <p:anim calcmode="lin" valueType="num">
                                      <p:cBhvr>
                                        <p:cTn id="102" dur="156" decel="50000" autoRev="1" fill="hold">
                                          <p:stCondLst>
                                            <p:cond delay="455"/>
                                          </p:stCondLst>
                                        </p:cTn>
                                        <p:tgtEl>
                                          <p:spTgt spid="21515"/>
                                        </p:tgtEl>
                                        <p:attrNameLst>
                                          <p:attrName>ppt_y</p:attrName>
                                        </p:attrNameLst>
                                      </p:cBhvr>
                                      <p:tavLst>
                                        <p:tav tm="0">
                                          <p:val>
                                            <p:strVal val="#ppt_y-(0.354*#ppt_w-0.172*#ppt_h)"/>
                                          </p:val>
                                        </p:tav>
                                        <p:tav tm="100000">
                                          <p:val>
                                            <p:strVal val="#ppt_y-(0.354*#ppt_w-0.172*#ppt_h)-#ppt_h/2"/>
                                          </p:val>
                                        </p:tav>
                                      </p:tavLst>
                                    </p:anim>
                                    <p:anim calcmode="lin" valueType="num">
                                      <p:cBhvr>
                                        <p:cTn id="103" dur="136" fill="hold">
                                          <p:stCondLst>
                                            <p:cond delay="864"/>
                                          </p:stCondLst>
                                        </p:cTn>
                                        <p:tgtEl>
                                          <p:spTgt spid="21515"/>
                                        </p:tgtEl>
                                        <p:attrNameLst>
                                          <p:attrName>ppt_y</p:attrName>
                                        </p:attrNameLst>
                                      </p:cBhvr>
                                      <p:tavLst>
                                        <p:tav tm="0">
                                          <p:val>
                                            <p:strVal val="#ppt_y-(0.354*#ppt_w-0.172*#ppt_h)"/>
                                          </p:val>
                                        </p:tav>
                                        <p:tav tm="100000">
                                          <p:val>
                                            <p:strVal val="#ppt_y"/>
                                          </p:val>
                                        </p:tav>
                                      </p:tavLst>
                                    </p:anim>
                                  </p:childTnLst>
                                </p:cTn>
                              </p:par>
                            </p:childTnLst>
                          </p:cTn>
                        </p:par>
                      </p:childTnLst>
                    </p:cTn>
                  </p:par>
                  <p:par>
                    <p:cTn id="104" fill="hold" nodeType="clickPar">
                      <p:stCondLst>
                        <p:cond delay="indefinite"/>
                      </p:stCondLst>
                      <p:childTnLst>
                        <p:par>
                          <p:cTn id="105" fill="hold" nodeType="withGroup">
                            <p:stCondLst>
                              <p:cond delay="0"/>
                            </p:stCondLst>
                            <p:childTnLst>
                              <p:par>
                                <p:cTn id="106" presetID="38" presetClass="entr" presetSubtype="0" accel="50000" fill="hold" grpId="0" nodeType="clickEffect">
                                  <p:stCondLst>
                                    <p:cond delay="0"/>
                                  </p:stCondLst>
                                  <p:iterate type="lt">
                                    <p:tmPct val="50000"/>
                                  </p:iterate>
                                  <p:childTnLst>
                                    <p:set>
                                      <p:cBhvr>
                                        <p:cTn id="107" dur="1" fill="hold">
                                          <p:stCondLst>
                                            <p:cond delay="0"/>
                                          </p:stCondLst>
                                        </p:cTn>
                                        <p:tgtEl>
                                          <p:spTgt spid="21552"/>
                                        </p:tgtEl>
                                        <p:attrNameLst>
                                          <p:attrName>style.visibility</p:attrName>
                                        </p:attrNameLst>
                                      </p:cBhvr>
                                      <p:to>
                                        <p:strVal val="visible"/>
                                      </p:to>
                                    </p:set>
                                    <p:set>
                                      <p:cBhvr>
                                        <p:cTn id="108" dur="455" fill="hold">
                                          <p:stCondLst>
                                            <p:cond delay="0"/>
                                          </p:stCondLst>
                                        </p:cTn>
                                        <p:tgtEl>
                                          <p:spTgt spid="21552"/>
                                        </p:tgtEl>
                                        <p:attrNameLst>
                                          <p:attrName>style.rotation</p:attrName>
                                        </p:attrNameLst>
                                      </p:cBhvr>
                                      <p:to>
                                        <p:strVal val="-45.0"/>
                                      </p:to>
                                    </p:set>
                                    <p:anim calcmode="lin" valueType="num">
                                      <p:cBhvr>
                                        <p:cTn id="109" dur="455" fill="hold">
                                          <p:stCondLst>
                                            <p:cond delay="455"/>
                                          </p:stCondLst>
                                        </p:cTn>
                                        <p:tgtEl>
                                          <p:spTgt spid="21552"/>
                                        </p:tgtEl>
                                        <p:attrNameLst>
                                          <p:attrName>style.rotation</p:attrName>
                                        </p:attrNameLst>
                                      </p:cBhvr>
                                      <p:tavLst>
                                        <p:tav tm="0">
                                          <p:val>
                                            <p:fltVal val="-45"/>
                                          </p:val>
                                        </p:tav>
                                        <p:tav tm="69900">
                                          <p:val>
                                            <p:fltVal val="45"/>
                                          </p:val>
                                        </p:tav>
                                        <p:tav tm="100000">
                                          <p:val>
                                            <p:fltVal val="0"/>
                                          </p:val>
                                        </p:tav>
                                      </p:tavLst>
                                    </p:anim>
                                    <p:anim calcmode="lin" valueType="num">
                                      <p:cBhvr>
                                        <p:cTn id="110" dur="455" fill="hold">
                                          <p:stCondLst>
                                            <p:cond delay="0"/>
                                          </p:stCondLst>
                                        </p:cTn>
                                        <p:tgtEl>
                                          <p:spTgt spid="21552"/>
                                        </p:tgtEl>
                                        <p:attrNameLst>
                                          <p:attrName>ppt_y</p:attrName>
                                        </p:attrNameLst>
                                      </p:cBhvr>
                                      <p:tavLst>
                                        <p:tav tm="0">
                                          <p:val>
                                            <p:strVal val="#ppt_y-1"/>
                                          </p:val>
                                        </p:tav>
                                        <p:tav tm="100000">
                                          <p:val>
                                            <p:strVal val="#ppt_y-(0.354*#ppt_w-0.172*#ppt_h)"/>
                                          </p:val>
                                        </p:tav>
                                      </p:tavLst>
                                    </p:anim>
                                    <p:anim calcmode="lin" valueType="num">
                                      <p:cBhvr>
                                        <p:cTn id="111" dur="156" decel="50000" autoRev="1" fill="hold">
                                          <p:stCondLst>
                                            <p:cond delay="455"/>
                                          </p:stCondLst>
                                        </p:cTn>
                                        <p:tgtEl>
                                          <p:spTgt spid="21552"/>
                                        </p:tgtEl>
                                        <p:attrNameLst>
                                          <p:attrName>ppt_y</p:attrName>
                                        </p:attrNameLst>
                                      </p:cBhvr>
                                      <p:tavLst>
                                        <p:tav tm="0">
                                          <p:val>
                                            <p:strVal val="#ppt_y-(0.354*#ppt_w-0.172*#ppt_h)"/>
                                          </p:val>
                                        </p:tav>
                                        <p:tav tm="100000">
                                          <p:val>
                                            <p:strVal val="#ppt_y-(0.354*#ppt_w-0.172*#ppt_h)-#ppt_h/2"/>
                                          </p:val>
                                        </p:tav>
                                      </p:tavLst>
                                    </p:anim>
                                    <p:anim calcmode="lin" valueType="num">
                                      <p:cBhvr>
                                        <p:cTn id="112" dur="136" fill="hold">
                                          <p:stCondLst>
                                            <p:cond delay="864"/>
                                          </p:stCondLst>
                                        </p:cTn>
                                        <p:tgtEl>
                                          <p:spTgt spid="21552"/>
                                        </p:tgtEl>
                                        <p:attrNameLst>
                                          <p:attrName>ppt_y</p:attrName>
                                        </p:attrNameLst>
                                      </p:cBhvr>
                                      <p:tavLst>
                                        <p:tav tm="0">
                                          <p:val>
                                            <p:strVal val="#ppt_y-(0.354*#ppt_w-0.172*#ppt_h)"/>
                                          </p:val>
                                        </p:tav>
                                        <p:tav tm="100000">
                                          <p:val>
                                            <p:strVal val="#ppt_y"/>
                                          </p:val>
                                        </p:tav>
                                      </p:tavLst>
                                    </p:anim>
                                  </p:childTnLst>
                                </p:cTn>
                              </p:par>
                            </p:childTnLst>
                          </p:cTn>
                        </p:par>
                      </p:childTnLst>
                    </p:cTn>
                  </p:par>
                  <p:par>
                    <p:cTn id="113" fill="hold" nodeType="clickPar">
                      <p:stCondLst>
                        <p:cond delay="indefinite"/>
                      </p:stCondLst>
                      <p:childTnLst>
                        <p:par>
                          <p:cTn id="114" fill="hold" nodeType="withGroup">
                            <p:stCondLst>
                              <p:cond delay="0"/>
                            </p:stCondLst>
                            <p:childTnLst>
                              <p:par>
                                <p:cTn id="115" presetID="22" presetClass="entr" presetSubtype="4" fill="hold" nodeType="clickEffect">
                                  <p:stCondLst>
                                    <p:cond delay="0"/>
                                  </p:stCondLst>
                                  <p:childTnLst>
                                    <p:set>
                                      <p:cBhvr>
                                        <p:cTn id="116" dur="1" fill="hold">
                                          <p:stCondLst>
                                            <p:cond delay="0"/>
                                          </p:stCondLst>
                                        </p:cTn>
                                        <p:tgtEl>
                                          <p:spTgt spid="21530"/>
                                        </p:tgtEl>
                                        <p:attrNameLst>
                                          <p:attrName>style.visibility</p:attrName>
                                        </p:attrNameLst>
                                      </p:cBhvr>
                                      <p:to>
                                        <p:strVal val="visible"/>
                                      </p:to>
                                    </p:set>
                                    <p:animEffect transition="in" filter="wipe(down)">
                                      <p:cBhvr>
                                        <p:cTn id="117" dur="500"/>
                                        <p:tgtEl>
                                          <p:spTgt spid="21530"/>
                                        </p:tgtEl>
                                      </p:cBhvr>
                                    </p:animEffect>
                                  </p:childTnLst>
                                </p:cTn>
                              </p:par>
                              <p:par>
                                <p:cTn id="118" presetID="22" presetClass="entr" presetSubtype="4" fill="hold" grpId="0" nodeType="withEffect">
                                  <p:stCondLst>
                                    <p:cond delay="0"/>
                                  </p:stCondLst>
                                  <p:childTnLst>
                                    <p:set>
                                      <p:cBhvr>
                                        <p:cTn id="119" dur="1" fill="hold">
                                          <p:stCondLst>
                                            <p:cond delay="0"/>
                                          </p:stCondLst>
                                        </p:cTn>
                                        <p:tgtEl>
                                          <p:spTgt spid="21533"/>
                                        </p:tgtEl>
                                        <p:attrNameLst>
                                          <p:attrName>style.visibility</p:attrName>
                                        </p:attrNameLst>
                                      </p:cBhvr>
                                      <p:to>
                                        <p:strVal val="visible"/>
                                      </p:to>
                                    </p:set>
                                    <p:animEffect transition="in" filter="wipe(down)">
                                      <p:cBhvr>
                                        <p:cTn id="120" dur="500"/>
                                        <p:tgtEl>
                                          <p:spTgt spid="21533"/>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22" presetClass="entr" presetSubtype="2" fill="hold" nodeType="clickEffect">
                                  <p:stCondLst>
                                    <p:cond delay="0"/>
                                  </p:stCondLst>
                                  <p:childTnLst>
                                    <p:set>
                                      <p:cBhvr>
                                        <p:cTn id="124" dur="1" fill="hold">
                                          <p:stCondLst>
                                            <p:cond delay="0"/>
                                          </p:stCondLst>
                                        </p:cTn>
                                        <p:tgtEl>
                                          <p:spTgt spid="21536"/>
                                        </p:tgtEl>
                                        <p:attrNameLst>
                                          <p:attrName>style.visibility</p:attrName>
                                        </p:attrNameLst>
                                      </p:cBhvr>
                                      <p:to>
                                        <p:strVal val="visible"/>
                                      </p:to>
                                    </p:set>
                                    <p:animEffect transition="in" filter="wipe(right)">
                                      <p:cBhvr>
                                        <p:cTn id="125" dur="500"/>
                                        <p:tgtEl>
                                          <p:spTgt spid="21536"/>
                                        </p:tgtEl>
                                      </p:cBhvr>
                                    </p:animEffect>
                                  </p:childTnLst>
                                </p:cTn>
                              </p:par>
                              <p:par>
                                <p:cTn id="126" presetID="22" presetClass="entr" presetSubtype="2" fill="hold" grpId="0" nodeType="withEffect">
                                  <p:stCondLst>
                                    <p:cond delay="0"/>
                                  </p:stCondLst>
                                  <p:childTnLst>
                                    <p:set>
                                      <p:cBhvr>
                                        <p:cTn id="127" dur="1" fill="hold">
                                          <p:stCondLst>
                                            <p:cond delay="0"/>
                                          </p:stCondLst>
                                        </p:cTn>
                                        <p:tgtEl>
                                          <p:spTgt spid="21537"/>
                                        </p:tgtEl>
                                        <p:attrNameLst>
                                          <p:attrName>style.visibility</p:attrName>
                                        </p:attrNameLst>
                                      </p:cBhvr>
                                      <p:to>
                                        <p:strVal val="visible"/>
                                      </p:to>
                                    </p:set>
                                    <p:animEffect transition="in" filter="wipe(right)">
                                      <p:cBhvr>
                                        <p:cTn id="128" dur="500"/>
                                        <p:tgtEl>
                                          <p:spTgt spid="21537"/>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22" presetClass="entr" presetSubtype="2" fill="hold" nodeType="clickEffect">
                                  <p:stCondLst>
                                    <p:cond delay="0"/>
                                  </p:stCondLst>
                                  <p:childTnLst>
                                    <p:set>
                                      <p:cBhvr>
                                        <p:cTn id="132" dur="1" fill="hold">
                                          <p:stCondLst>
                                            <p:cond delay="0"/>
                                          </p:stCondLst>
                                        </p:cTn>
                                        <p:tgtEl>
                                          <p:spTgt spid="21553"/>
                                        </p:tgtEl>
                                        <p:attrNameLst>
                                          <p:attrName>style.visibility</p:attrName>
                                        </p:attrNameLst>
                                      </p:cBhvr>
                                      <p:to>
                                        <p:strVal val="visible"/>
                                      </p:to>
                                    </p:set>
                                    <p:animEffect transition="in" filter="wipe(right)">
                                      <p:cBhvr>
                                        <p:cTn id="133" dur="500"/>
                                        <p:tgtEl>
                                          <p:spTgt spid="21553"/>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38" presetClass="entr" presetSubtype="0" accel="50000" fill="hold" grpId="0" nodeType="clickEffect">
                                  <p:stCondLst>
                                    <p:cond delay="0"/>
                                  </p:stCondLst>
                                  <p:iterate type="lt">
                                    <p:tmPct val="50000"/>
                                  </p:iterate>
                                  <p:childTnLst>
                                    <p:set>
                                      <p:cBhvr>
                                        <p:cTn id="137" dur="1" fill="hold">
                                          <p:stCondLst>
                                            <p:cond delay="0"/>
                                          </p:stCondLst>
                                        </p:cTn>
                                        <p:tgtEl>
                                          <p:spTgt spid="21554"/>
                                        </p:tgtEl>
                                        <p:attrNameLst>
                                          <p:attrName>style.visibility</p:attrName>
                                        </p:attrNameLst>
                                      </p:cBhvr>
                                      <p:to>
                                        <p:strVal val="visible"/>
                                      </p:to>
                                    </p:set>
                                    <p:set>
                                      <p:cBhvr>
                                        <p:cTn id="138" dur="455" fill="hold">
                                          <p:stCondLst>
                                            <p:cond delay="0"/>
                                          </p:stCondLst>
                                        </p:cTn>
                                        <p:tgtEl>
                                          <p:spTgt spid="21554"/>
                                        </p:tgtEl>
                                        <p:attrNameLst>
                                          <p:attrName>style.rotation</p:attrName>
                                        </p:attrNameLst>
                                      </p:cBhvr>
                                      <p:to>
                                        <p:strVal val="-45.0"/>
                                      </p:to>
                                    </p:set>
                                    <p:anim calcmode="lin" valueType="num">
                                      <p:cBhvr>
                                        <p:cTn id="139" dur="455" fill="hold">
                                          <p:stCondLst>
                                            <p:cond delay="455"/>
                                          </p:stCondLst>
                                        </p:cTn>
                                        <p:tgtEl>
                                          <p:spTgt spid="21554"/>
                                        </p:tgtEl>
                                        <p:attrNameLst>
                                          <p:attrName>style.rotation</p:attrName>
                                        </p:attrNameLst>
                                      </p:cBhvr>
                                      <p:tavLst>
                                        <p:tav tm="0">
                                          <p:val>
                                            <p:fltVal val="-45"/>
                                          </p:val>
                                        </p:tav>
                                        <p:tav tm="69900">
                                          <p:val>
                                            <p:fltVal val="45"/>
                                          </p:val>
                                        </p:tav>
                                        <p:tav tm="100000">
                                          <p:val>
                                            <p:fltVal val="0"/>
                                          </p:val>
                                        </p:tav>
                                      </p:tavLst>
                                    </p:anim>
                                    <p:anim calcmode="lin" valueType="num">
                                      <p:cBhvr>
                                        <p:cTn id="140" dur="455" fill="hold">
                                          <p:stCondLst>
                                            <p:cond delay="0"/>
                                          </p:stCondLst>
                                        </p:cTn>
                                        <p:tgtEl>
                                          <p:spTgt spid="21554"/>
                                        </p:tgtEl>
                                        <p:attrNameLst>
                                          <p:attrName>ppt_y</p:attrName>
                                        </p:attrNameLst>
                                      </p:cBhvr>
                                      <p:tavLst>
                                        <p:tav tm="0">
                                          <p:val>
                                            <p:strVal val="#ppt_y-1"/>
                                          </p:val>
                                        </p:tav>
                                        <p:tav tm="100000">
                                          <p:val>
                                            <p:strVal val="#ppt_y-(0.354*#ppt_w-0.172*#ppt_h)"/>
                                          </p:val>
                                        </p:tav>
                                      </p:tavLst>
                                    </p:anim>
                                    <p:anim calcmode="lin" valueType="num">
                                      <p:cBhvr>
                                        <p:cTn id="141" dur="156" decel="50000" autoRev="1" fill="hold">
                                          <p:stCondLst>
                                            <p:cond delay="455"/>
                                          </p:stCondLst>
                                        </p:cTn>
                                        <p:tgtEl>
                                          <p:spTgt spid="21554"/>
                                        </p:tgtEl>
                                        <p:attrNameLst>
                                          <p:attrName>ppt_y</p:attrName>
                                        </p:attrNameLst>
                                      </p:cBhvr>
                                      <p:tavLst>
                                        <p:tav tm="0">
                                          <p:val>
                                            <p:strVal val="#ppt_y-(0.354*#ppt_w-0.172*#ppt_h)"/>
                                          </p:val>
                                        </p:tav>
                                        <p:tav tm="100000">
                                          <p:val>
                                            <p:strVal val="#ppt_y-(0.354*#ppt_w-0.172*#ppt_h)-#ppt_h/2"/>
                                          </p:val>
                                        </p:tav>
                                      </p:tavLst>
                                    </p:anim>
                                    <p:anim calcmode="lin" valueType="num">
                                      <p:cBhvr>
                                        <p:cTn id="142" dur="136" fill="hold">
                                          <p:stCondLst>
                                            <p:cond delay="864"/>
                                          </p:stCondLst>
                                        </p:cTn>
                                        <p:tgtEl>
                                          <p:spTgt spid="21554"/>
                                        </p:tgtEl>
                                        <p:attrNameLst>
                                          <p:attrName>ppt_y</p:attrName>
                                        </p:attrNameLst>
                                      </p:cBhvr>
                                      <p:tavLst>
                                        <p:tav tm="0">
                                          <p:val>
                                            <p:strVal val="#ppt_y-(0.354*#ppt_w-0.172*#ppt_h)"/>
                                          </p:val>
                                        </p:tav>
                                        <p:tav tm="100000">
                                          <p:val>
                                            <p:strVal val="#ppt_y"/>
                                          </p:val>
                                        </p:tav>
                                      </p:tavLst>
                                    </p:anim>
                                  </p:childTnLst>
                                </p:cTn>
                              </p:par>
                            </p:childTnLst>
                          </p:cTn>
                        </p:par>
                      </p:childTnLst>
                    </p:cTn>
                  </p:par>
                  <p:par>
                    <p:cTn id="143" fill="hold" nodeType="clickPar">
                      <p:stCondLst>
                        <p:cond delay="indefinite"/>
                      </p:stCondLst>
                      <p:childTnLst>
                        <p:par>
                          <p:cTn id="144" fill="hold" nodeType="withGroup">
                            <p:stCondLst>
                              <p:cond delay="0"/>
                            </p:stCondLst>
                            <p:childTnLst>
                              <p:par>
                                <p:cTn id="145" presetID="22" presetClass="entr" presetSubtype="1" fill="hold" nodeType="clickEffect">
                                  <p:stCondLst>
                                    <p:cond delay="0"/>
                                  </p:stCondLst>
                                  <p:childTnLst>
                                    <p:set>
                                      <p:cBhvr>
                                        <p:cTn id="146" dur="1" fill="hold">
                                          <p:stCondLst>
                                            <p:cond delay="0"/>
                                          </p:stCondLst>
                                        </p:cTn>
                                        <p:tgtEl>
                                          <p:spTgt spid="21559"/>
                                        </p:tgtEl>
                                        <p:attrNameLst>
                                          <p:attrName>style.visibility</p:attrName>
                                        </p:attrNameLst>
                                      </p:cBhvr>
                                      <p:to>
                                        <p:strVal val="visible"/>
                                      </p:to>
                                    </p:set>
                                    <p:animEffect transition="in" filter="wipe(up)">
                                      <p:cBhvr>
                                        <p:cTn id="147" dur="500"/>
                                        <p:tgtEl>
                                          <p:spTgt spid="21559"/>
                                        </p:tgtEl>
                                      </p:cBhvr>
                                    </p:animEffect>
                                  </p:childTnLst>
                                </p:cTn>
                              </p:par>
                            </p:childTnLst>
                          </p:cTn>
                        </p:par>
                      </p:childTnLst>
                    </p:cTn>
                  </p:par>
                  <p:par>
                    <p:cTn id="148" fill="hold" nodeType="clickPar">
                      <p:stCondLst>
                        <p:cond delay="indefinite"/>
                      </p:stCondLst>
                      <p:childTnLst>
                        <p:par>
                          <p:cTn id="149" fill="hold" nodeType="withGroup">
                            <p:stCondLst>
                              <p:cond delay="0"/>
                            </p:stCondLst>
                            <p:childTnLst>
                              <p:par>
                                <p:cTn id="150" presetID="22" presetClass="entr" presetSubtype="2" fill="hold" nodeType="clickEffect">
                                  <p:stCondLst>
                                    <p:cond delay="0"/>
                                  </p:stCondLst>
                                  <p:childTnLst>
                                    <p:set>
                                      <p:cBhvr>
                                        <p:cTn id="151" dur="1" fill="hold">
                                          <p:stCondLst>
                                            <p:cond delay="0"/>
                                          </p:stCondLst>
                                        </p:cTn>
                                        <p:tgtEl>
                                          <p:spTgt spid="44"/>
                                        </p:tgtEl>
                                        <p:attrNameLst>
                                          <p:attrName>style.visibility</p:attrName>
                                        </p:attrNameLst>
                                      </p:cBhvr>
                                      <p:to>
                                        <p:strVal val="visible"/>
                                      </p:to>
                                    </p:set>
                                    <p:animEffect transition="in" filter="wipe(right)">
                                      <p:cBhvr>
                                        <p:cTn id="152" dur="500"/>
                                        <p:tgtEl>
                                          <p:spTgt spid="44"/>
                                        </p:tgtEl>
                                      </p:cBhvr>
                                    </p:animEffect>
                                  </p:childTnLst>
                                </p:cTn>
                              </p:par>
                            </p:childTnLst>
                          </p:cTn>
                        </p:par>
                      </p:childTnLst>
                    </p:cTn>
                  </p:par>
                  <p:par>
                    <p:cTn id="153" fill="hold" nodeType="clickPar">
                      <p:stCondLst>
                        <p:cond delay="indefinite"/>
                      </p:stCondLst>
                      <p:childTnLst>
                        <p:par>
                          <p:cTn id="154" fill="hold" nodeType="withGroup">
                            <p:stCondLst>
                              <p:cond delay="0"/>
                            </p:stCondLst>
                            <p:childTnLst>
                              <p:par>
                                <p:cTn id="155" presetID="22" presetClass="entr" presetSubtype="1" fill="hold" nodeType="clickEffect">
                                  <p:stCondLst>
                                    <p:cond delay="0"/>
                                  </p:stCondLst>
                                  <p:childTnLst>
                                    <p:set>
                                      <p:cBhvr>
                                        <p:cTn id="156" dur="1" fill="hold">
                                          <p:stCondLst>
                                            <p:cond delay="0"/>
                                          </p:stCondLst>
                                        </p:cTn>
                                        <p:tgtEl>
                                          <p:spTgt spid="46"/>
                                        </p:tgtEl>
                                        <p:attrNameLst>
                                          <p:attrName>style.visibility</p:attrName>
                                        </p:attrNameLst>
                                      </p:cBhvr>
                                      <p:to>
                                        <p:strVal val="visible"/>
                                      </p:to>
                                    </p:set>
                                    <p:animEffect transition="in" filter="wipe(up)">
                                      <p:cBhvr>
                                        <p:cTn id="157" dur="500"/>
                                        <p:tgtEl>
                                          <p:spTgt spid="46"/>
                                        </p:tgtEl>
                                      </p:cBhvr>
                                    </p:animEffect>
                                  </p:childTnLst>
                                </p:cTn>
                              </p:par>
                            </p:childTnLst>
                          </p:cTn>
                        </p:par>
                      </p:childTnLst>
                    </p:cTn>
                  </p:par>
                  <p:par>
                    <p:cTn id="158" fill="hold" nodeType="clickPar">
                      <p:stCondLst>
                        <p:cond delay="indefinite"/>
                      </p:stCondLst>
                      <p:childTnLst>
                        <p:par>
                          <p:cTn id="159" fill="hold" nodeType="withGroup">
                            <p:stCondLst>
                              <p:cond delay="0"/>
                            </p:stCondLst>
                            <p:childTnLst>
                              <p:par>
                                <p:cTn id="160" presetID="38" presetClass="entr" presetSubtype="0" accel="50000" fill="hold" grpId="0" nodeType="clickEffect">
                                  <p:stCondLst>
                                    <p:cond delay="0"/>
                                  </p:stCondLst>
                                  <p:iterate type="lt">
                                    <p:tmPct val="50000"/>
                                  </p:iterate>
                                  <p:childTnLst>
                                    <p:set>
                                      <p:cBhvr>
                                        <p:cTn id="161" dur="1" fill="hold">
                                          <p:stCondLst>
                                            <p:cond delay="0"/>
                                          </p:stCondLst>
                                        </p:cTn>
                                        <p:tgtEl>
                                          <p:spTgt spid="47"/>
                                        </p:tgtEl>
                                        <p:attrNameLst>
                                          <p:attrName>style.visibility</p:attrName>
                                        </p:attrNameLst>
                                      </p:cBhvr>
                                      <p:to>
                                        <p:strVal val="visible"/>
                                      </p:to>
                                    </p:set>
                                    <p:set>
                                      <p:cBhvr>
                                        <p:cTn id="162" dur="455" fill="hold">
                                          <p:stCondLst>
                                            <p:cond delay="0"/>
                                          </p:stCondLst>
                                        </p:cTn>
                                        <p:tgtEl>
                                          <p:spTgt spid="47"/>
                                        </p:tgtEl>
                                        <p:attrNameLst>
                                          <p:attrName>style.rotation</p:attrName>
                                        </p:attrNameLst>
                                      </p:cBhvr>
                                      <p:to>
                                        <p:strVal val="-45.0"/>
                                      </p:to>
                                    </p:set>
                                    <p:anim calcmode="lin" valueType="num">
                                      <p:cBhvr>
                                        <p:cTn id="163" dur="455" fill="hold">
                                          <p:stCondLst>
                                            <p:cond delay="455"/>
                                          </p:stCondLst>
                                        </p:cTn>
                                        <p:tgtEl>
                                          <p:spTgt spid="47"/>
                                        </p:tgtEl>
                                        <p:attrNameLst>
                                          <p:attrName>style.rotation</p:attrName>
                                        </p:attrNameLst>
                                      </p:cBhvr>
                                      <p:tavLst>
                                        <p:tav tm="0">
                                          <p:val>
                                            <p:fltVal val="-45"/>
                                          </p:val>
                                        </p:tav>
                                        <p:tav tm="69900">
                                          <p:val>
                                            <p:fltVal val="45"/>
                                          </p:val>
                                        </p:tav>
                                        <p:tav tm="100000">
                                          <p:val>
                                            <p:fltVal val="0"/>
                                          </p:val>
                                        </p:tav>
                                      </p:tavLst>
                                    </p:anim>
                                    <p:anim calcmode="lin" valueType="num">
                                      <p:cBhvr>
                                        <p:cTn id="164" dur="455" fill="hold">
                                          <p:stCondLst>
                                            <p:cond delay="0"/>
                                          </p:stCondLst>
                                        </p:cTn>
                                        <p:tgtEl>
                                          <p:spTgt spid="47"/>
                                        </p:tgtEl>
                                        <p:attrNameLst>
                                          <p:attrName>ppt_y</p:attrName>
                                        </p:attrNameLst>
                                      </p:cBhvr>
                                      <p:tavLst>
                                        <p:tav tm="0">
                                          <p:val>
                                            <p:strVal val="#ppt_y-1"/>
                                          </p:val>
                                        </p:tav>
                                        <p:tav tm="100000">
                                          <p:val>
                                            <p:strVal val="#ppt_y-(0.354*#ppt_w-0.172*#ppt_h)"/>
                                          </p:val>
                                        </p:tav>
                                      </p:tavLst>
                                    </p:anim>
                                    <p:anim calcmode="lin" valueType="num">
                                      <p:cBhvr>
                                        <p:cTn id="165" dur="156" decel="50000" autoRev="1" fill="hold">
                                          <p:stCondLst>
                                            <p:cond delay="455"/>
                                          </p:stCondLst>
                                        </p:cTn>
                                        <p:tgtEl>
                                          <p:spTgt spid="47"/>
                                        </p:tgtEl>
                                        <p:attrNameLst>
                                          <p:attrName>ppt_y</p:attrName>
                                        </p:attrNameLst>
                                      </p:cBhvr>
                                      <p:tavLst>
                                        <p:tav tm="0">
                                          <p:val>
                                            <p:strVal val="#ppt_y-(0.354*#ppt_w-0.172*#ppt_h)"/>
                                          </p:val>
                                        </p:tav>
                                        <p:tav tm="100000">
                                          <p:val>
                                            <p:strVal val="#ppt_y-(0.354*#ppt_w-0.172*#ppt_h)-#ppt_h/2"/>
                                          </p:val>
                                        </p:tav>
                                      </p:tavLst>
                                    </p:anim>
                                    <p:anim calcmode="lin" valueType="num">
                                      <p:cBhvr>
                                        <p:cTn id="166" dur="136" fill="hold">
                                          <p:stCondLst>
                                            <p:cond delay="864"/>
                                          </p:stCondLst>
                                        </p:cTn>
                                        <p:tgtEl>
                                          <p:spTgt spid="47"/>
                                        </p:tgtEl>
                                        <p:attrNameLst>
                                          <p:attrName>ppt_y</p:attrName>
                                        </p:attrNameLst>
                                      </p:cBhvr>
                                      <p:tavLst>
                                        <p:tav tm="0">
                                          <p:val>
                                            <p:strVal val="#ppt_y-(0.354*#ppt_w-0.172*#ppt_h)"/>
                                          </p:val>
                                        </p:tav>
                                        <p:tav tm="100000">
                                          <p:val>
                                            <p:strVal val="#ppt_y"/>
                                          </p:val>
                                        </p:tav>
                                      </p:tavLst>
                                    </p:anim>
                                  </p:childTnLst>
                                </p:cTn>
                              </p:par>
                            </p:childTnLst>
                          </p:cTn>
                        </p:par>
                      </p:childTnLst>
                    </p:cTn>
                  </p:par>
                  <p:par>
                    <p:cTn id="167" fill="hold" nodeType="clickPar">
                      <p:stCondLst>
                        <p:cond delay="indefinite"/>
                      </p:stCondLst>
                      <p:childTnLst>
                        <p:par>
                          <p:cTn id="168" fill="hold" nodeType="withGroup">
                            <p:stCondLst>
                              <p:cond delay="0"/>
                            </p:stCondLst>
                            <p:childTnLst>
                              <p:par>
                                <p:cTn id="169" presetID="22" presetClass="entr" presetSubtype="2" fill="hold" nodeType="clickEffect">
                                  <p:stCondLst>
                                    <p:cond delay="0"/>
                                  </p:stCondLst>
                                  <p:childTnLst>
                                    <p:set>
                                      <p:cBhvr>
                                        <p:cTn id="170" dur="1" fill="hold">
                                          <p:stCondLst>
                                            <p:cond delay="0"/>
                                          </p:stCondLst>
                                        </p:cTn>
                                        <p:tgtEl>
                                          <p:spTgt spid="48"/>
                                        </p:tgtEl>
                                        <p:attrNameLst>
                                          <p:attrName>style.visibility</p:attrName>
                                        </p:attrNameLst>
                                      </p:cBhvr>
                                      <p:to>
                                        <p:strVal val="visible"/>
                                      </p:to>
                                    </p:set>
                                    <p:animEffect transition="in" filter="wipe(right)">
                                      <p:cBhvr>
                                        <p:cTn id="171" dur="500"/>
                                        <p:tgtEl>
                                          <p:spTgt spid="48"/>
                                        </p:tgtEl>
                                      </p:cBhvr>
                                    </p:animEffect>
                                  </p:childTnLst>
                                </p:cTn>
                              </p:par>
                            </p:childTnLst>
                          </p:cTn>
                        </p:par>
                      </p:childTnLst>
                    </p:cTn>
                  </p:par>
                  <p:par>
                    <p:cTn id="172" fill="hold" nodeType="clickPar">
                      <p:stCondLst>
                        <p:cond delay="indefinite"/>
                      </p:stCondLst>
                      <p:childTnLst>
                        <p:par>
                          <p:cTn id="173" fill="hold" nodeType="withGroup">
                            <p:stCondLst>
                              <p:cond delay="0"/>
                            </p:stCondLst>
                            <p:childTnLst>
                              <p:par>
                                <p:cTn id="174" presetID="22" presetClass="entr" presetSubtype="1" fill="hold" nodeType="clickEffect">
                                  <p:stCondLst>
                                    <p:cond delay="0"/>
                                  </p:stCondLst>
                                  <p:childTnLst>
                                    <p:set>
                                      <p:cBhvr>
                                        <p:cTn id="175" dur="1" fill="hold">
                                          <p:stCondLst>
                                            <p:cond delay="0"/>
                                          </p:stCondLst>
                                        </p:cTn>
                                        <p:tgtEl>
                                          <p:spTgt spid="49"/>
                                        </p:tgtEl>
                                        <p:attrNameLst>
                                          <p:attrName>style.visibility</p:attrName>
                                        </p:attrNameLst>
                                      </p:cBhvr>
                                      <p:to>
                                        <p:strVal val="visible"/>
                                      </p:to>
                                    </p:set>
                                    <p:animEffect transition="in" filter="wipe(up)">
                                      <p:cBhvr>
                                        <p:cTn id="176" dur="500"/>
                                        <p:tgtEl>
                                          <p:spTgt spid="49"/>
                                        </p:tgtEl>
                                      </p:cBhvr>
                                    </p:animEffect>
                                  </p:childTnLst>
                                </p:cTn>
                              </p:par>
                            </p:childTnLst>
                          </p:cTn>
                        </p:par>
                      </p:childTnLst>
                    </p:cTn>
                  </p:par>
                  <p:par>
                    <p:cTn id="177" fill="hold" nodeType="clickPar">
                      <p:stCondLst>
                        <p:cond delay="indefinite"/>
                      </p:stCondLst>
                      <p:childTnLst>
                        <p:par>
                          <p:cTn id="178" fill="hold" nodeType="withGroup">
                            <p:stCondLst>
                              <p:cond delay="0"/>
                            </p:stCondLst>
                            <p:childTnLst>
                              <p:par>
                                <p:cTn id="179" presetID="38" presetClass="entr" presetSubtype="0" accel="50000" fill="hold" grpId="0" nodeType="clickEffect">
                                  <p:stCondLst>
                                    <p:cond delay="0"/>
                                  </p:stCondLst>
                                  <p:iterate type="lt">
                                    <p:tmPct val="50000"/>
                                  </p:iterate>
                                  <p:childTnLst>
                                    <p:set>
                                      <p:cBhvr>
                                        <p:cTn id="180" dur="1" fill="hold">
                                          <p:stCondLst>
                                            <p:cond delay="0"/>
                                          </p:stCondLst>
                                        </p:cTn>
                                        <p:tgtEl>
                                          <p:spTgt spid="50"/>
                                        </p:tgtEl>
                                        <p:attrNameLst>
                                          <p:attrName>style.visibility</p:attrName>
                                        </p:attrNameLst>
                                      </p:cBhvr>
                                      <p:to>
                                        <p:strVal val="visible"/>
                                      </p:to>
                                    </p:set>
                                    <p:set>
                                      <p:cBhvr>
                                        <p:cTn id="181" dur="455" fill="hold">
                                          <p:stCondLst>
                                            <p:cond delay="0"/>
                                          </p:stCondLst>
                                        </p:cTn>
                                        <p:tgtEl>
                                          <p:spTgt spid="50"/>
                                        </p:tgtEl>
                                        <p:attrNameLst>
                                          <p:attrName>style.rotation</p:attrName>
                                        </p:attrNameLst>
                                      </p:cBhvr>
                                      <p:to>
                                        <p:strVal val="-45.0"/>
                                      </p:to>
                                    </p:set>
                                    <p:anim calcmode="lin" valueType="num">
                                      <p:cBhvr>
                                        <p:cTn id="182" dur="455" fill="hold">
                                          <p:stCondLst>
                                            <p:cond delay="455"/>
                                          </p:stCondLst>
                                        </p:cTn>
                                        <p:tgtEl>
                                          <p:spTgt spid="50"/>
                                        </p:tgtEl>
                                        <p:attrNameLst>
                                          <p:attrName>style.rotation</p:attrName>
                                        </p:attrNameLst>
                                      </p:cBhvr>
                                      <p:tavLst>
                                        <p:tav tm="0">
                                          <p:val>
                                            <p:fltVal val="-45"/>
                                          </p:val>
                                        </p:tav>
                                        <p:tav tm="69900">
                                          <p:val>
                                            <p:fltVal val="45"/>
                                          </p:val>
                                        </p:tav>
                                        <p:tav tm="100000">
                                          <p:val>
                                            <p:fltVal val="0"/>
                                          </p:val>
                                        </p:tav>
                                      </p:tavLst>
                                    </p:anim>
                                    <p:anim calcmode="lin" valueType="num">
                                      <p:cBhvr>
                                        <p:cTn id="183" dur="455" fill="hold">
                                          <p:stCondLst>
                                            <p:cond delay="0"/>
                                          </p:stCondLst>
                                        </p:cTn>
                                        <p:tgtEl>
                                          <p:spTgt spid="50"/>
                                        </p:tgtEl>
                                        <p:attrNameLst>
                                          <p:attrName>ppt_y</p:attrName>
                                        </p:attrNameLst>
                                      </p:cBhvr>
                                      <p:tavLst>
                                        <p:tav tm="0">
                                          <p:val>
                                            <p:strVal val="#ppt_y-1"/>
                                          </p:val>
                                        </p:tav>
                                        <p:tav tm="100000">
                                          <p:val>
                                            <p:strVal val="#ppt_y-(0.354*#ppt_w-0.172*#ppt_h)"/>
                                          </p:val>
                                        </p:tav>
                                      </p:tavLst>
                                    </p:anim>
                                    <p:anim calcmode="lin" valueType="num">
                                      <p:cBhvr>
                                        <p:cTn id="184" dur="156" decel="50000" autoRev="1" fill="hold">
                                          <p:stCondLst>
                                            <p:cond delay="455"/>
                                          </p:stCondLst>
                                        </p:cTn>
                                        <p:tgtEl>
                                          <p:spTgt spid="50"/>
                                        </p:tgtEl>
                                        <p:attrNameLst>
                                          <p:attrName>ppt_y</p:attrName>
                                        </p:attrNameLst>
                                      </p:cBhvr>
                                      <p:tavLst>
                                        <p:tav tm="0">
                                          <p:val>
                                            <p:strVal val="#ppt_y-(0.354*#ppt_w-0.172*#ppt_h)"/>
                                          </p:val>
                                        </p:tav>
                                        <p:tav tm="100000">
                                          <p:val>
                                            <p:strVal val="#ppt_y-(0.354*#ppt_w-0.172*#ppt_h)-#ppt_h/2"/>
                                          </p:val>
                                        </p:tav>
                                      </p:tavLst>
                                    </p:anim>
                                    <p:anim calcmode="lin" valueType="num">
                                      <p:cBhvr>
                                        <p:cTn id="185" dur="136" fill="hold">
                                          <p:stCondLst>
                                            <p:cond delay="864"/>
                                          </p:stCondLst>
                                        </p:cTn>
                                        <p:tgtEl>
                                          <p:spTgt spid="50"/>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2" grpId="0"/>
      <p:bldP spid="21513" grpId="0"/>
      <p:bldP spid="21515" grpId="0"/>
      <p:bldP spid="21517" grpId="0"/>
      <p:bldP spid="21522" grpId="0"/>
      <p:bldP spid="21529" grpId="0"/>
      <p:bldP spid="21533" grpId="0"/>
      <p:bldP spid="21537" grpId="0"/>
      <p:bldP spid="21544" grpId="0"/>
      <p:bldP spid="21552" grpId="0"/>
      <p:bldP spid="21554" grpId="0"/>
      <p:bldP spid="47" grpId="0"/>
      <p:bldP spid="5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Základní východiska</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lnSpcReduction="1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rámci dané ekonomiky se obchoduje v domácí měně;</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V rámci zahraničního obchodu či cestovního ruchu je ovšem nutné disponovat zahraniční měnou (dolar či euro) =&gt; existuje poptávka a nabídka po dané měně;</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Nákup cizí měny je zároveň prodejem domácí měny;</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Dva typy měnových trhů:</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Trh valut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tj. trh s papírovými bankovkami a mincemi (hlavně domácnosti a směnárny, případně banky);</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Trh deviz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tj. trh bezhotovostních forem peněz (hlavně banky a firmy).</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2/36</a:t>
            </a:r>
            <a:endParaRPr sz="1200" b="1" dirty="0">
              <a:solidFill>
                <a:srgbClr val="FF0000"/>
              </a:solidFill>
              <a:latin typeface="Calibri"/>
              <a:ea typeface="Calibri"/>
              <a:cs typeface="Calibri"/>
              <a:sym typeface="Calibri"/>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Mezinárodní obchod</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fontScale="85000" lnSpcReduction="10000"/>
          </a:bodyPr>
          <a:lstStyle/>
          <a:p>
            <a:pPr marL="0" indent="0" eaLnBrk="1" hangingPunct="1">
              <a:spcBef>
                <a:spcPts val="1200"/>
              </a:spcBef>
              <a:buClr>
                <a:srgbClr val="C00000"/>
              </a:buClr>
              <a:buFont typeface="Arial" panose="020B0604020202020204" pitchFamily="34" charset="0"/>
              <a:buNone/>
            </a:pPr>
            <a:r>
              <a:rPr lang="cs-CZ" b="1" dirty="0"/>
              <a:t>Vzájemný obchod</a:t>
            </a:r>
            <a:r>
              <a:rPr lang="cs-CZ" dirty="0"/>
              <a:t>, kdy vyměňujeme něco, čeho máme nadbytek, za něco, co nemáme nebo to neumíme vyrobit, případně bychom to sice vyrobili, ale s vysokými náklady, je proces typický pro lidstvo již od jeho samotného počátku.</a:t>
            </a:r>
          </a:p>
          <a:p>
            <a:pPr marL="0" indent="0" eaLnBrk="1" hangingPunct="1">
              <a:spcBef>
                <a:spcPts val="1200"/>
              </a:spcBef>
              <a:buClr>
                <a:srgbClr val="C00000"/>
              </a:buClr>
              <a:buFont typeface="Arial" panose="020B0604020202020204" pitchFamily="34" charset="0"/>
              <a:buNone/>
            </a:pPr>
            <a:r>
              <a:rPr lang="cs-CZ" dirty="0"/>
              <a:t>Ekonomové se zabývají </a:t>
            </a:r>
            <a:r>
              <a:rPr lang="cs-CZ" b="1" dirty="0"/>
              <a:t>příčinami mezinárodního obchodu</a:t>
            </a:r>
            <a:r>
              <a:rPr lang="cs-CZ" dirty="0"/>
              <a:t> již několik staletí a mezi hlavní důvody mezinárodního obchodu, tedy obchodní výměny mezi zeměmi </a:t>
            </a:r>
            <a:r>
              <a:rPr lang="cs-CZ" b="1" dirty="0"/>
              <a:t>řadíme</a:t>
            </a:r>
            <a:r>
              <a:rPr lang="cs-CZ" dirty="0"/>
              <a:t>:</a:t>
            </a:r>
          </a:p>
          <a:p>
            <a:pPr marL="0" indent="0" eaLnBrk="1" hangingPunct="1">
              <a:spcBef>
                <a:spcPts val="1200"/>
              </a:spcBef>
              <a:buClr>
                <a:srgbClr val="C00000"/>
              </a:buClr>
              <a:buFont typeface="Arial" panose="020B0604020202020204" pitchFamily="34" charset="0"/>
              <a:buNone/>
            </a:pPr>
            <a:r>
              <a:rPr lang="cs-CZ" b="1" dirty="0"/>
              <a:t> - rozdíly ve vybavenosti jednotlivých zemí výrobními faktory;</a:t>
            </a:r>
          </a:p>
          <a:p>
            <a:pPr marL="0" indent="0" eaLnBrk="1" hangingPunct="1">
              <a:spcBef>
                <a:spcPts val="1200"/>
              </a:spcBef>
              <a:buClr>
                <a:srgbClr val="C00000"/>
              </a:buClr>
              <a:buFont typeface="Arial" panose="020B0604020202020204" pitchFamily="34" charset="0"/>
              <a:buNone/>
            </a:pPr>
            <a:r>
              <a:rPr lang="cs-CZ" b="1" dirty="0"/>
              <a:t> - klimatické podmínky.</a:t>
            </a:r>
          </a:p>
          <a:p>
            <a:pPr marL="0" indent="0" eaLnBrk="1" hangingPunct="1">
              <a:spcBef>
                <a:spcPts val="1200"/>
              </a:spcBef>
              <a:buClr>
                <a:srgbClr val="C00000"/>
              </a:buClr>
              <a:buFont typeface="Arial" panose="020B0604020202020204" pitchFamily="34" charset="0"/>
              <a:buNone/>
            </a:pPr>
            <a:endParaRPr lang="cs-CZ" altLang="cs-CZ" sz="2400" dirty="0">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20/36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240008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Mezinárodní obchod</a:t>
            </a:r>
            <a:endParaRPr lang="cs-CZ" sz="3600" b="1" dirty="0"/>
          </a:p>
        </p:txBody>
      </p:sp>
      <p:sp>
        <p:nvSpPr>
          <p:cNvPr id="98" name="Google Shape;98;p14"/>
          <p:cNvSpPr txBox="1">
            <a:spLocks noGrp="1"/>
          </p:cNvSpPr>
          <p:nvPr>
            <p:ph type="body" idx="1"/>
          </p:nvPr>
        </p:nvSpPr>
        <p:spPr>
          <a:xfrm>
            <a:off x="212651" y="1616045"/>
            <a:ext cx="8644269" cy="4525963"/>
          </a:xfrm>
          <a:prstGeom prst="rect">
            <a:avLst/>
          </a:prstGeom>
          <a:noFill/>
          <a:ln>
            <a:noFill/>
          </a:ln>
        </p:spPr>
        <p:txBody>
          <a:bodyPr spcFirstLastPara="1" wrap="square" lIns="91425" tIns="45700" rIns="91425" bIns="45700" anchor="t" anchorCtr="0">
            <a:normAutofit fontScale="85000" lnSpcReduction="20000"/>
          </a:bodyPr>
          <a:lstStyle/>
          <a:p>
            <a:pPr marL="0" indent="0" eaLnBrk="1" hangingPunct="1">
              <a:spcBef>
                <a:spcPts val="1200"/>
              </a:spcBef>
              <a:buClr>
                <a:srgbClr val="C00000"/>
              </a:buClr>
              <a:buFont typeface="Arial" panose="020B0604020202020204" pitchFamily="34" charset="0"/>
              <a:buNone/>
            </a:pPr>
            <a:r>
              <a:rPr lang="cs-CZ" b="1" dirty="0"/>
              <a:t>- rozdíly ve vybavenosti jednotlivých zemí výrobními faktory</a:t>
            </a:r>
          </a:p>
          <a:p>
            <a:pPr marL="0" indent="0" eaLnBrk="1" hangingPunct="1">
              <a:spcBef>
                <a:spcPts val="1200"/>
              </a:spcBef>
              <a:buClr>
                <a:srgbClr val="C00000"/>
              </a:buClr>
              <a:buFont typeface="Arial" panose="020B0604020202020204" pitchFamily="34" charset="0"/>
              <a:buNone/>
            </a:pPr>
            <a:r>
              <a:rPr lang="cs-CZ" dirty="0"/>
              <a:t>tj. půdou, prací a kapitálem včetně technologií (např. země, které nedisponují ropou, ji budou v rámci mezinárodního obchodu dovážet, naopak země, které ji mají nadbytek, ji budou exportovat).</a:t>
            </a:r>
            <a:endParaRPr lang="cs-CZ" b="1" dirty="0"/>
          </a:p>
          <a:p>
            <a:pPr marL="0" indent="0" eaLnBrk="1" hangingPunct="1">
              <a:spcBef>
                <a:spcPts val="1200"/>
              </a:spcBef>
              <a:buClr>
                <a:srgbClr val="C00000"/>
              </a:buClr>
              <a:buFont typeface="Arial" panose="020B0604020202020204" pitchFamily="34" charset="0"/>
              <a:buNone/>
            </a:pPr>
            <a:r>
              <a:rPr lang="cs-CZ" b="1" dirty="0"/>
              <a:t> - klimatické podmínky</a:t>
            </a:r>
          </a:p>
          <a:p>
            <a:pPr marL="0" indent="0" eaLnBrk="1" hangingPunct="1">
              <a:spcBef>
                <a:spcPts val="1200"/>
              </a:spcBef>
              <a:buClr>
                <a:srgbClr val="C00000"/>
              </a:buClr>
              <a:buFont typeface="Arial" panose="020B0604020202020204" pitchFamily="34" charset="0"/>
              <a:buNone/>
            </a:pPr>
            <a:r>
              <a:rPr lang="cs-CZ" dirty="0"/>
              <a:t>tento faktor je např. klíčový v zemědělství (např. v České republice nejsme schopni vypěstovat tropické plodiny, a pokud ano, tak za vysokých nákladů a s výslednou nevalnou chutí, proto tyto plodiny dovážíme ze zahraničí).</a:t>
            </a:r>
          </a:p>
          <a:p>
            <a:pPr marL="0" indent="0" eaLnBrk="1" hangingPunct="1">
              <a:spcBef>
                <a:spcPts val="1200"/>
              </a:spcBef>
              <a:buClr>
                <a:srgbClr val="C00000"/>
              </a:buClr>
              <a:buFont typeface="Arial" panose="020B0604020202020204" pitchFamily="34" charset="0"/>
              <a:buNone/>
            </a:pPr>
            <a:endParaRPr lang="cs-CZ" altLang="cs-CZ" sz="2400" dirty="0">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21/36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88214219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Mezinárodní obchod</a:t>
            </a:r>
            <a:endParaRPr lang="cs-CZ" sz="3600" b="1" dirty="0"/>
          </a:p>
        </p:txBody>
      </p:sp>
      <p:sp>
        <p:nvSpPr>
          <p:cNvPr id="98" name="Google Shape;98;p14"/>
          <p:cNvSpPr txBox="1">
            <a:spLocks noGrp="1"/>
          </p:cNvSpPr>
          <p:nvPr>
            <p:ph type="body" idx="1"/>
          </p:nvPr>
        </p:nvSpPr>
        <p:spPr>
          <a:xfrm>
            <a:off x="212651" y="1314451"/>
            <a:ext cx="8644269" cy="4827558"/>
          </a:xfrm>
          <a:prstGeom prst="rect">
            <a:avLst/>
          </a:prstGeom>
          <a:noFill/>
          <a:ln>
            <a:noFill/>
          </a:ln>
        </p:spPr>
        <p:txBody>
          <a:bodyPr spcFirstLastPara="1" wrap="square" lIns="91425" tIns="45700" rIns="91425" bIns="45700" anchor="t" anchorCtr="0">
            <a:normAutofit/>
          </a:bodyPr>
          <a:lstStyle/>
          <a:p>
            <a:pPr marL="0" indent="0" eaLnBrk="1" hangingPunct="1">
              <a:spcBef>
                <a:spcPts val="1200"/>
              </a:spcBef>
              <a:buClr>
                <a:srgbClr val="C00000"/>
              </a:buClr>
              <a:buFont typeface="Arial" panose="020B0604020202020204" pitchFamily="34" charset="0"/>
              <a:buNone/>
            </a:pPr>
            <a:r>
              <a:rPr lang="cs-CZ" sz="2800" dirty="0"/>
              <a:t>Pokud se podíváme do historie a na teorie, které se snažily osvětlit příčiny a důsledky mezinárodního obchodu, musíme v této souvislosti zmínit </a:t>
            </a:r>
            <a:r>
              <a:rPr lang="cs-CZ" sz="2800" b="1" dirty="0"/>
              <a:t>dvě základní teorie</a:t>
            </a:r>
            <a:r>
              <a:rPr lang="cs-CZ" sz="2800" dirty="0"/>
              <a:t>: </a:t>
            </a:r>
          </a:p>
          <a:p>
            <a:pPr indent="-457200">
              <a:spcBef>
                <a:spcPts val="1200"/>
              </a:spcBef>
              <a:buClr>
                <a:srgbClr val="C00000"/>
              </a:buClr>
            </a:pPr>
            <a:r>
              <a:rPr lang="cs-CZ" sz="2800" dirty="0"/>
              <a:t>Teorie absolutních výhod;</a:t>
            </a:r>
          </a:p>
          <a:p>
            <a:pPr indent="-457200">
              <a:spcBef>
                <a:spcPts val="1200"/>
              </a:spcBef>
              <a:buClr>
                <a:srgbClr val="C00000"/>
              </a:buClr>
            </a:pPr>
            <a:r>
              <a:rPr lang="cs-CZ" sz="2800" dirty="0"/>
              <a:t>Teorie komparativních výhod.</a:t>
            </a:r>
          </a:p>
          <a:p>
            <a:pPr marL="0" indent="0" eaLnBrk="1" hangingPunct="1">
              <a:spcBef>
                <a:spcPts val="1200"/>
              </a:spcBef>
              <a:buClr>
                <a:srgbClr val="C00000"/>
              </a:buClr>
              <a:buFont typeface="Arial" panose="020B0604020202020204" pitchFamily="34" charset="0"/>
              <a:buNone/>
            </a:pPr>
            <a:endParaRPr lang="cs-CZ" altLang="cs-CZ" sz="2000" dirty="0">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22/36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74900015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Mezinárodní obchod</a:t>
            </a:r>
            <a:endParaRPr lang="cs-CZ" sz="3600" b="1" dirty="0"/>
          </a:p>
        </p:txBody>
      </p:sp>
      <p:sp>
        <p:nvSpPr>
          <p:cNvPr id="98" name="Google Shape;98;p14"/>
          <p:cNvSpPr txBox="1">
            <a:spLocks noGrp="1"/>
          </p:cNvSpPr>
          <p:nvPr>
            <p:ph type="body" idx="1"/>
          </p:nvPr>
        </p:nvSpPr>
        <p:spPr>
          <a:xfrm>
            <a:off x="212651" y="1314451"/>
            <a:ext cx="8644269" cy="4827558"/>
          </a:xfrm>
          <a:prstGeom prst="rect">
            <a:avLst/>
          </a:prstGeom>
          <a:noFill/>
          <a:ln>
            <a:noFill/>
          </a:ln>
        </p:spPr>
        <p:txBody>
          <a:bodyPr spcFirstLastPara="1" wrap="square" lIns="91425" tIns="45700" rIns="91425" bIns="45700" anchor="t" anchorCtr="0">
            <a:normAutofit fontScale="92500" lnSpcReduction="10000"/>
          </a:bodyPr>
          <a:lstStyle/>
          <a:p>
            <a:pPr marL="0" indent="0" eaLnBrk="1" hangingPunct="1">
              <a:spcBef>
                <a:spcPts val="1200"/>
              </a:spcBef>
              <a:buClr>
                <a:srgbClr val="C00000"/>
              </a:buClr>
              <a:buFont typeface="Arial" panose="020B0604020202020204" pitchFamily="34" charset="0"/>
              <a:buNone/>
            </a:pPr>
            <a:r>
              <a:rPr lang="cs-CZ" sz="2800" b="1" dirty="0">
                <a:solidFill>
                  <a:srgbClr val="C00000"/>
                </a:solidFill>
              </a:rPr>
              <a:t>Teorie absolutních výhod </a:t>
            </a:r>
            <a:r>
              <a:rPr lang="cs-CZ" sz="2800" dirty="0"/>
              <a:t>– tato teorie „otce“ moderní ekonomie Adama Smithe říká, že pokud daná ekonomika je schopna produkovat daný výrobek (např. počítač) oproti jiným zemím s nejnižšími výrobními náklady, potom má tzv. absolutní výhodu. </a:t>
            </a:r>
          </a:p>
          <a:p>
            <a:pPr lvl="1" indent="-457200">
              <a:spcBef>
                <a:spcPts val="1200"/>
              </a:spcBef>
              <a:buClr>
                <a:srgbClr val="C00000"/>
              </a:buClr>
            </a:pPr>
            <a:r>
              <a:rPr lang="cs-CZ" sz="2400" dirty="0"/>
              <a:t>Pak má smysl se specializovat na výrobu tohoto statku a ostatní statky, kde tuto absolutní výhodu daná země nemá, dovážet ze zahraničí. </a:t>
            </a:r>
          </a:p>
          <a:p>
            <a:pPr lvl="1" indent="-457200">
              <a:spcBef>
                <a:spcPts val="1200"/>
              </a:spcBef>
              <a:buClr>
                <a:srgbClr val="C00000"/>
              </a:buClr>
            </a:pPr>
            <a:r>
              <a:rPr lang="cs-CZ" sz="2400" dirty="0"/>
              <a:t>Je tedy pro všechny zúčastněné země výhodnější, aby se soustředily na výrobu těch statků, kde mají tuto absolutní výhodu - jinými slovy řečeno, touto specializací, kdy nevyrábějí dané země všechny výrobky samy, dosahují vyšší úrovně blahobytu, než pokud by se snažily vyrobit všechny výrobky ve vlastní režii. </a:t>
            </a:r>
            <a:endParaRPr lang="cs-CZ" altLang="cs-CZ" sz="1600" dirty="0">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23/36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98715655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Mezinárodní obchod</a:t>
            </a:r>
            <a:endParaRPr lang="cs-CZ" sz="3600" b="1" dirty="0"/>
          </a:p>
        </p:txBody>
      </p:sp>
      <p:sp>
        <p:nvSpPr>
          <p:cNvPr id="98" name="Google Shape;98;p14"/>
          <p:cNvSpPr txBox="1">
            <a:spLocks noGrp="1"/>
          </p:cNvSpPr>
          <p:nvPr>
            <p:ph type="body" idx="1"/>
          </p:nvPr>
        </p:nvSpPr>
        <p:spPr>
          <a:xfrm>
            <a:off x="212651" y="1314450"/>
            <a:ext cx="8644269" cy="4937759"/>
          </a:xfrm>
          <a:prstGeom prst="rect">
            <a:avLst/>
          </a:prstGeom>
          <a:noFill/>
          <a:ln>
            <a:noFill/>
          </a:ln>
        </p:spPr>
        <p:txBody>
          <a:bodyPr spcFirstLastPara="1" wrap="square" lIns="91425" tIns="45700" rIns="91425" bIns="45700" anchor="t" anchorCtr="0">
            <a:normAutofit fontScale="92500"/>
          </a:bodyPr>
          <a:lstStyle/>
          <a:p>
            <a:pPr marL="0" indent="0" eaLnBrk="1" hangingPunct="1">
              <a:spcBef>
                <a:spcPts val="1200"/>
              </a:spcBef>
              <a:buClr>
                <a:srgbClr val="C00000"/>
              </a:buClr>
              <a:buFont typeface="Arial" panose="020B0604020202020204" pitchFamily="34" charset="0"/>
              <a:buNone/>
            </a:pPr>
            <a:r>
              <a:rPr lang="cs-CZ" sz="2800" b="1" dirty="0">
                <a:solidFill>
                  <a:srgbClr val="C00000"/>
                </a:solidFill>
              </a:rPr>
              <a:t>Teorie komparativních výhod </a:t>
            </a:r>
            <a:r>
              <a:rPr lang="cs-CZ" sz="2800" dirty="0"/>
              <a:t>– předchozí teorie předpokládala, že každá země má alespoň jednu absolutní výhodu při výrobě určitého statku. </a:t>
            </a:r>
          </a:p>
          <a:p>
            <a:pPr lvl="1" indent="-457200">
              <a:spcBef>
                <a:spcPts val="1200"/>
              </a:spcBef>
              <a:buClr>
                <a:srgbClr val="C00000"/>
              </a:buClr>
            </a:pPr>
            <a:r>
              <a:rPr lang="cs-CZ" sz="2400" dirty="0"/>
              <a:t>V reálné ekonomice jsou však situace, kdy některé země mají absolutní výhodu při výrobě u všech statků (země A) a země, které mají naopak absolutní nevýhodu při výrobě všech statků, neboli vyrábějí všechny statky méně efektivně (země B). </a:t>
            </a:r>
          </a:p>
          <a:p>
            <a:pPr lvl="1" indent="-457200">
              <a:spcBef>
                <a:spcPts val="1200"/>
              </a:spcBef>
              <a:buClr>
                <a:srgbClr val="C00000"/>
              </a:buClr>
            </a:pPr>
            <a:r>
              <a:rPr lang="cs-CZ" sz="2400" dirty="0"/>
              <a:t>Pokud bychom se řídili teorií absolutních výhod, k mezinárodnímu obchodu by vlastně ani nedošlo, protože země s absolutní nevýhodou by neměla na co se specializovat. </a:t>
            </a:r>
          </a:p>
          <a:p>
            <a:pPr lvl="1" indent="-457200">
              <a:spcBef>
                <a:spcPts val="1200"/>
              </a:spcBef>
              <a:buClr>
                <a:srgbClr val="C00000"/>
              </a:buClr>
            </a:pPr>
            <a:r>
              <a:rPr lang="cs-CZ" sz="2400" dirty="0"/>
              <a:t>I za této situace je tady však možnost, aby země mezi sebou obchodovaly a měly z mezinárodního obchodu užitek. </a:t>
            </a:r>
            <a:endParaRPr lang="cs-CZ" altLang="cs-CZ" sz="1200" dirty="0">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24/36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3199321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Mezinárodní obchod</a:t>
            </a:r>
            <a:endParaRPr lang="cs-CZ" sz="3600" b="1" dirty="0"/>
          </a:p>
        </p:txBody>
      </p:sp>
      <p:sp>
        <p:nvSpPr>
          <p:cNvPr id="98" name="Google Shape;98;p14"/>
          <p:cNvSpPr txBox="1">
            <a:spLocks noGrp="1"/>
          </p:cNvSpPr>
          <p:nvPr>
            <p:ph type="body" idx="1"/>
          </p:nvPr>
        </p:nvSpPr>
        <p:spPr>
          <a:xfrm>
            <a:off x="212651" y="1314450"/>
            <a:ext cx="8644269" cy="4937759"/>
          </a:xfrm>
          <a:prstGeom prst="rect">
            <a:avLst/>
          </a:prstGeom>
          <a:noFill/>
          <a:ln>
            <a:noFill/>
          </a:ln>
        </p:spPr>
        <p:txBody>
          <a:bodyPr spcFirstLastPara="1" wrap="square" lIns="91425" tIns="45700" rIns="91425" bIns="45700" anchor="t" anchorCtr="0">
            <a:normAutofit fontScale="92500" lnSpcReduction="20000"/>
          </a:bodyPr>
          <a:lstStyle/>
          <a:p>
            <a:pPr marL="0" indent="0" eaLnBrk="1" hangingPunct="1">
              <a:spcBef>
                <a:spcPts val="1200"/>
              </a:spcBef>
              <a:buClr>
                <a:srgbClr val="C00000"/>
              </a:buClr>
              <a:buFont typeface="Arial" panose="020B0604020202020204" pitchFamily="34" charset="0"/>
              <a:buNone/>
            </a:pPr>
            <a:r>
              <a:rPr lang="cs-CZ" sz="2800" b="1" dirty="0">
                <a:solidFill>
                  <a:srgbClr val="C00000"/>
                </a:solidFill>
              </a:rPr>
              <a:t>Teorie komparativních výhod</a:t>
            </a:r>
          </a:p>
          <a:p>
            <a:pPr marL="342900">
              <a:spcBef>
                <a:spcPts val="1200"/>
              </a:spcBef>
              <a:buClr>
                <a:srgbClr val="C00000"/>
              </a:buClr>
            </a:pPr>
            <a:r>
              <a:rPr lang="cs-CZ" altLang="cs-CZ" sz="2400" dirty="0">
                <a:latin typeface="Calibri" panose="020F0502020204030204" pitchFamily="34" charset="0"/>
                <a:ea typeface="Consolas" panose="020B0609020204030204" pitchFamily="49" charset="0"/>
                <a:cs typeface="Calibri" panose="020F0502020204030204" pitchFamily="34" charset="0"/>
              </a:rPr>
              <a:t>Bude však zapotřebí se podívat na to, kde má země B relativně nejmenší nevýhodu, resp. při výrobě jakého statku je rozdíl v nákladech oproti zemi A nejnižší. </a:t>
            </a:r>
          </a:p>
          <a:p>
            <a:pPr marL="342900">
              <a:spcBef>
                <a:spcPts val="1200"/>
              </a:spcBef>
              <a:buClr>
                <a:srgbClr val="C00000"/>
              </a:buClr>
            </a:pPr>
            <a:r>
              <a:rPr lang="cs-CZ" altLang="cs-CZ" sz="2400" dirty="0">
                <a:latin typeface="Calibri" panose="020F0502020204030204" pitchFamily="34" charset="0"/>
                <a:ea typeface="Consolas" panose="020B0609020204030204" pitchFamily="49" charset="0"/>
                <a:cs typeface="Calibri" panose="020F0502020204030204" pitchFamily="34" charset="0"/>
              </a:rPr>
              <a:t>Naopak u země A se musíme podívat, ve které výrobě je absolutní výhoda ve srovnání se zemí B nejnižší. </a:t>
            </a:r>
          </a:p>
          <a:p>
            <a:pPr marL="342900">
              <a:spcBef>
                <a:spcPts val="1200"/>
              </a:spcBef>
              <a:buClr>
                <a:srgbClr val="C00000"/>
              </a:buClr>
            </a:pPr>
            <a:r>
              <a:rPr lang="cs-CZ" altLang="cs-CZ" sz="2400" dirty="0">
                <a:latin typeface="Calibri" panose="020F0502020204030204" pitchFamily="34" charset="0"/>
                <a:ea typeface="Consolas" panose="020B0609020204030204" pitchFamily="49" charset="0"/>
                <a:cs typeface="Calibri" panose="020F0502020204030204" pitchFamily="34" charset="0"/>
              </a:rPr>
              <a:t>Na tuto otázku pak odpovídá teorie komparativních výhod, která říká, že mezinárodní obchod bude výhodný pro obě země tehdy, pokud se země A bude specializovat na výrobu toho statku, kde má největší absolutní výhodu (přesune tam výrobní faktory i z ostatních výrob, kde </a:t>
            </a:r>
            <a:r>
              <a:rPr lang="cs-CZ" sz="2400" dirty="0"/>
              <a:t>je absolutní výhoda nižší). </a:t>
            </a:r>
          </a:p>
          <a:p>
            <a:pPr marL="342900">
              <a:spcBef>
                <a:spcPts val="1200"/>
              </a:spcBef>
              <a:buClr>
                <a:srgbClr val="C00000"/>
              </a:buClr>
            </a:pPr>
            <a:r>
              <a:rPr lang="cs-CZ" sz="2400" dirty="0"/>
              <a:t>Naopak země B by se měla specializovat na výrobu statku, kde má relativně nejnižší nevýhodu a i sem přesunout výrobní faktory, tak aby došlo k dalšímu zefektivňování výroby. </a:t>
            </a:r>
            <a:endParaRPr lang="cs-CZ" altLang="cs-CZ" sz="2400" dirty="0">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25/36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69242490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Mezinárodní obchod</a:t>
            </a:r>
            <a:endParaRPr lang="cs-CZ" sz="3600" b="1" dirty="0"/>
          </a:p>
        </p:txBody>
      </p:sp>
      <p:sp>
        <p:nvSpPr>
          <p:cNvPr id="98" name="Google Shape;98;p14"/>
          <p:cNvSpPr txBox="1">
            <a:spLocks noGrp="1"/>
          </p:cNvSpPr>
          <p:nvPr>
            <p:ph type="body" idx="1"/>
          </p:nvPr>
        </p:nvSpPr>
        <p:spPr>
          <a:xfrm>
            <a:off x="212651" y="1314450"/>
            <a:ext cx="8644269" cy="4937759"/>
          </a:xfrm>
          <a:prstGeom prst="rect">
            <a:avLst/>
          </a:prstGeom>
          <a:noFill/>
          <a:ln>
            <a:noFill/>
          </a:ln>
        </p:spPr>
        <p:txBody>
          <a:bodyPr spcFirstLastPara="1" wrap="square" lIns="91425" tIns="45700" rIns="91425" bIns="45700" anchor="t" anchorCtr="0">
            <a:normAutofit fontScale="92500" lnSpcReduction="10000"/>
          </a:bodyPr>
          <a:lstStyle/>
          <a:p>
            <a:pPr marL="0" indent="0" eaLnBrk="1" hangingPunct="1">
              <a:spcBef>
                <a:spcPts val="1200"/>
              </a:spcBef>
              <a:buClr>
                <a:srgbClr val="C00000"/>
              </a:buClr>
              <a:buFont typeface="Arial" panose="020B0604020202020204" pitchFamily="34" charset="0"/>
              <a:buNone/>
            </a:pPr>
            <a:r>
              <a:rPr lang="cs-CZ" sz="2800" dirty="0"/>
              <a:t>V praxi však realizace mezinárodního obchodu není jednoduchá a státy dost často tíhnou spíše omezování mezinárodního obchodu, obzvlášť tehdy, pokud by měla konkurence ze zahraničí ohrožovat výrobu a zaměstnanost v národní ekonomice. </a:t>
            </a:r>
          </a:p>
          <a:p>
            <a:pPr marL="0" indent="0" eaLnBrk="1" hangingPunct="1">
              <a:spcBef>
                <a:spcPts val="1200"/>
              </a:spcBef>
              <a:buClr>
                <a:srgbClr val="C00000"/>
              </a:buClr>
              <a:buFont typeface="Arial" panose="020B0604020202020204" pitchFamily="34" charset="0"/>
              <a:buNone/>
            </a:pPr>
            <a:r>
              <a:rPr lang="cs-CZ" sz="2800" dirty="0"/>
              <a:t>Mezi základní faktory útlumu mezinárodního obchodu tedy patří: </a:t>
            </a:r>
          </a:p>
          <a:p>
            <a:pPr indent="-457200">
              <a:spcBef>
                <a:spcPts val="1200"/>
              </a:spcBef>
              <a:buClr>
                <a:srgbClr val="C00000"/>
              </a:buClr>
            </a:pPr>
            <a:r>
              <a:rPr lang="cs-CZ" sz="2800" dirty="0"/>
              <a:t>protekcionistická (ochranářská opatření) opatření v podobě cel či dovozních kvót (viz dále), </a:t>
            </a:r>
          </a:p>
          <a:p>
            <a:pPr indent="-457200">
              <a:spcBef>
                <a:spcPts val="1200"/>
              </a:spcBef>
              <a:buClr>
                <a:srgbClr val="C00000"/>
              </a:buClr>
            </a:pPr>
            <a:r>
              <a:rPr lang="cs-CZ" sz="2800" dirty="0"/>
              <a:t>dopravní náklady,</a:t>
            </a:r>
          </a:p>
          <a:p>
            <a:pPr indent="-457200">
              <a:spcBef>
                <a:spcPts val="1200"/>
              </a:spcBef>
              <a:buClr>
                <a:srgbClr val="C00000"/>
              </a:buClr>
            </a:pPr>
            <a:r>
              <a:rPr lang="cs-CZ" sz="2800" dirty="0"/>
              <a:t>deformace cen v podobě např. subvencí (dotací) vývozcům.</a:t>
            </a:r>
            <a:endParaRPr lang="cs-CZ" altLang="cs-CZ" sz="2400" dirty="0">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26/36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58293760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sz="3600" b="1" dirty="0"/>
              <a:t>Mezinárodní měnové instituce</a:t>
            </a:r>
            <a:endParaRPr lang="cs-CZ" sz="3600" dirty="0"/>
          </a:p>
        </p:txBody>
      </p:sp>
      <p:sp>
        <p:nvSpPr>
          <p:cNvPr id="98" name="Google Shape;98;p14"/>
          <p:cNvSpPr txBox="1">
            <a:spLocks noGrp="1"/>
          </p:cNvSpPr>
          <p:nvPr>
            <p:ph type="body" idx="1"/>
          </p:nvPr>
        </p:nvSpPr>
        <p:spPr>
          <a:xfrm>
            <a:off x="212651" y="1314450"/>
            <a:ext cx="8644269" cy="4937759"/>
          </a:xfrm>
          <a:prstGeom prst="rect">
            <a:avLst/>
          </a:prstGeom>
          <a:noFill/>
          <a:ln>
            <a:noFill/>
          </a:ln>
        </p:spPr>
        <p:txBody>
          <a:bodyPr spcFirstLastPara="1" wrap="square" lIns="91425" tIns="45700" rIns="91425" bIns="45700" anchor="t" anchorCtr="0">
            <a:normAutofit fontScale="70000" lnSpcReduction="20000"/>
          </a:bodyPr>
          <a:lstStyle/>
          <a:p>
            <a:pPr marL="342900" lvl="0" algn="just">
              <a:lnSpc>
                <a:spcPct val="115000"/>
              </a:lnSpc>
              <a:buFont typeface="Symbol" panose="05050102010706020507" pitchFamily="18" charset="2"/>
              <a:buChar char=""/>
            </a:pPr>
            <a:r>
              <a:rPr lang="cs-CZ" dirty="0">
                <a:latin typeface="Times New Roman" panose="02020603050405020304" pitchFamily="18" charset="0"/>
                <a:ea typeface="Calibri" panose="020F0502020204030204" pitchFamily="34" charset="0"/>
              </a:rPr>
              <a:t>Jednotlivé státy se snaží redukovat negativní dopady světového trhu na národní ekonomiku a vytvářejí proto různé formy spolupráce a kooperace. </a:t>
            </a:r>
          </a:p>
          <a:p>
            <a:pPr marL="342900" lvl="0" algn="just">
              <a:lnSpc>
                <a:spcPct val="115000"/>
              </a:lnSpc>
              <a:buFont typeface="Symbol" panose="05050102010706020507" pitchFamily="18" charset="2"/>
              <a:buChar char=""/>
            </a:pPr>
            <a:r>
              <a:rPr lang="cs-CZ" dirty="0">
                <a:latin typeface="Times New Roman" panose="02020603050405020304" pitchFamily="18" charset="0"/>
                <a:ea typeface="Calibri" panose="020F0502020204030204" pitchFamily="34" charset="0"/>
              </a:rPr>
              <a:t>Jednou z forem mezinárodní spolupráce je koordinace hospodářských politik zemí, vznikající na základě dohod mezi zeměmi a je zaměřena na dílčí otázky hospodářské politiky. </a:t>
            </a:r>
          </a:p>
          <a:p>
            <a:pPr marL="342900" lvl="0" algn="just">
              <a:lnSpc>
                <a:spcPct val="115000"/>
              </a:lnSpc>
              <a:buFont typeface="Symbol" panose="05050102010706020507" pitchFamily="18" charset="2"/>
              <a:buChar char=""/>
            </a:pPr>
            <a:r>
              <a:rPr lang="cs-CZ" dirty="0">
                <a:latin typeface="Times New Roman" panose="02020603050405020304" pitchFamily="18" charset="0"/>
                <a:ea typeface="Calibri" panose="020F0502020204030204" pitchFamily="34" charset="0"/>
              </a:rPr>
              <a:t>Státy si ponechávají pravomoc k regulaci chodu svých ekonomik a při mezinárodních jednáních musí dojít ke shodě mezi zeměmi. </a:t>
            </a:r>
          </a:p>
          <a:p>
            <a:pPr marL="342900" lvl="0" algn="just">
              <a:lnSpc>
                <a:spcPct val="115000"/>
              </a:lnSpc>
              <a:buFont typeface="Symbol" panose="05050102010706020507" pitchFamily="18" charset="2"/>
              <a:buChar char=""/>
            </a:pPr>
            <a:r>
              <a:rPr lang="cs-CZ" dirty="0">
                <a:latin typeface="Times New Roman" panose="02020603050405020304" pitchFamily="18" charset="0"/>
                <a:ea typeface="Calibri" panose="020F0502020204030204" pitchFamily="34" charset="0"/>
              </a:rPr>
              <a:t>Mezinárodní instituce může mít podobu stabilní instituce s permanentní činností analytickou, konzultační, publikační případně jinou činností, například </a:t>
            </a:r>
          </a:p>
          <a:p>
            <a:pPr marL="800100" lvl="1" algn="just">
              <a:lnSpc>
                <a:spcPct val="115000"/>
              </a:lnSpc>
              <a:buFont typeface="Symbol" panose="05050102010706020507" pitchFamily="18" charset="2"/>
              <a:buChar char=""/>
            </a:pPr>
            <a:r>
              <a:rPr lang="cs-CZ" b="1" dirty="0">
                <a:latin typeface="Times New Roman" panose="02020603050405020304" pitchFamily="18" charset="0"/>
                <a:ea typeface="Calibri" panose="020F0502020204030204" pitchFamily="34" charset="0"/>
              </a:rPr>
              <a:t>OECD </a:t>
            </a:r>
            <a:r>
              <a:rPr lang="cs-CZ" dirty="0">
                <a:latin typeface="Times New Roman" panose="02020603050405020304" pitchFamily="18" charset="0"/>
                <a:ea typeface="Calibri" panose="020F0502020204030204" pitchFamily="34" charset="0"/>
              </a:rPr>
              <a:t>(</a:t>
            </a:r>
            <a:r>
              <a:rPr lang="cs-CZ" dirty="0"/>
              <a:t>Organizace pro hospodářskou spolupráci a rozvoj)</a:t>
            </a:r>
            <a:r>
              <a:rPr lang="cs-CZ" dirty="0">
                <a:latin typeface="Times New Roman" panose="02020603050405020304" pitchFamily="18" charset="0"/>
                <a:ea typeface="Calibri" panose="020F0502020204030204" pitchFamily="34" charset="0"/>
              </a:rPr>
              <a:t>, </a:t>
            </a:r>
            <a:r>
              <a:rPr lang="cs-CZ" b="1" dirty="0">
                <a:latin typeface="Times New Roman" panose="02020603050405020304" pitchFamily="18" charset="0"/>
                <a:ea typeface="Calibri" panose="020F0502020204030204" pitchFamily="34" charset="0"/>
              </a:rPr>
              <a:t>MMF </a:t>
            </a:r>
            <a:r>
              <a:rPr lang="cs-CZ" dirty="0">
                <a:latin typeface="Times New Roman" panose="02020603050405020304" pitchFamily="18" charset="0"/>
                <a:ea typeface="Calibri" panose="020F0502020204030204" pitchFamily="34" charset="0"/>
              </a:rPr>
              <a:t>(</a:t>
            </a:r>
            <a:r>
              <a:rPr lang="cs-CZ" dirty="0"/>
              <a:t>Mezinárodní měnový fond)</a:t>
            </a:r>
            <a:r>
              <a:rPr lang="cs-CZ" dirty="0">
                <a:latin typeface="Times New Roman" panose="02020603050405020304" pitchFamily="18" charset="0"/>
                <a:ea typeface="Calibri" panose="020F0502020204030204" pitchFamily="34" charset="0"/>
              </a:rPr>
              <a:t>,</a:t>
            </a:r>
            <a:r>
              <a:rPr lang="cs-CZ" b="1" dirty="0">
                <a:latin typeface="Times New Roman" panose="02020603050405020304" pitchFamily="18" charset="0"/>
                <a:ea typeface="Calibri" panose="020F0502020204030204" pitchFamily="34" charset="0"/>
              </a:rPr>
              <a:t> WTO </a:t>
            </a:r>
            <a:r>
              <a:rPr lang="cs-CZ" dirty="0">
                <a:latin typeface="Times New Roman" panose="02020603050405020304" pitchFamily="18" charset="0"/>
                <a:ea typeface="Calibri" panose="020F0502020204030204" pitchFamily="34" charset="0"/>
              </a:rPr>
              <a:t>(</a:t>
            </a:r>
            <a:r>
              <a:rPr lang="cs-CZ" dirty="0"/>
              <a:t>Světová obchodní organizace)</a:t>
            </a:r>
            <a:r>
              <a:rPr lang="cs-CZ" dirty="0">
                <a:latin typeface="Times New Roman" panose="02020603050405020304" pitchFamily="18" charset="0"/>
                <a:ea typeface="Calibri" panose="020F0502020204030204" pitchFamily="34" charset="0"/>
              </a:rPr>
              <a:t>.</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27/36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25238262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sz="3600" b="1" dirty="0"/>
              <a:t>Měnový kurz v České republice</a:t>
            </a:r>
            <a:endParaRPr lang="cs-CZ" sz="3600" dirty="0"/>
          </a:p>
        </p:txBody>
      </p:sp>
      <p:sp>
        <p:nvSpPr>
          <p:cNvPr id="98" name="Google Shape;98;p14"/>
          <p:cNvSpPr txBox="1">
            <a:spLocks noGrp="1"/>
          </p:cNvSpPr>
          <p:nvPr>
            <p:ph type="body" idx="1"/>
          </p:nvPr>
        </p:nvSpPr>
        <p:spPr>
          <a:xfrm>
            <a:off x="212651" y="1314450"/>
            <a:ext cx="8644269" cy="4937759"/>
          </a:xfrm>
          <a:prstGeom prst="rect">
            <a:avLst/>
          </a:prstGeom>
          <a:noFill/>
          <a:ln>
            <a:noFill/>
          </a:ln>
        </p:spPr>
        <p:txBody>
          <a:bodyPr spcFirstLastPara="1" wrap="square" lIns="91425" tIns="45700" rIns="91425" bIns="45700" anchor="t" anchorCtr="0">
            <a:normAutofit/>
          </a:bodyPr>
          <a:lstStyle/>
          <a:p>
            <a:r>
              <a:rPr lang="cs-CZ" b="1" dirty="0"/>
              <a:t>Režim měnového kurzu uznávaný ČNB</a:t>
            </a:r>
          </a:p>
          <a:p>
            <a:r>
              <a:rPr lang="cs-CZ" dirty="0"/>
              <a:t>Česká národní banka (ČNB) používá </a:t>
            </a:r>
            <a:r>
              <a:rPr lang="cs-CZ" b="1" dirty="0"/>
              <a:t>plovoucí měnový kurz</a:t>
            </a:r>
            <a:r>
              <a:rPr lang="cs-CZ" dirty="0"/>
              <a:t>, což znamená, že hodnota české koruny vůči ostatním měnám je určována nabídkou a poptávkou na devizovém trhu.</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28/36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71220489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sz="3600" b="1" dirty="0"/>
              <a:t>Měnový kurz v České republice</a:t>
            </a:r>
            <a:endParaRPr lang="cs-CZ" sz="3600" dirty="0"/>
          </a:p>
        </p:txBody>
      </p:sp>
      <p:sp>
        <p:nvSpPr>
          <p:cNvPr id="98" name="Google Shape;98;p14"/>
          <p:cNvSpPr txBox="1">
            <a:spLocks noGrp="1"/>
          </p:cNvSpPr>
          <p:nvPr>
            <p:ph type="body" idx="1"/>
          </p:nvPr>
        </p:nvSpPr>
        <p:spPr>
          <a:xfrm>
            <a:off x="212651" y="1314450"/>
            <a:ext cx="8644269" cy="4937759"/>
          </a:xfrm>
          <a:prstGeom prst="rect">
            <a:avLst/>
          </a:prstGeom>
          <a:noFill/>
          <a:ln>
            <a:noFill/>
          </a:ln>
        </p:spPr>
        <p:txBody>
          <a:bodyPr spcFirstLastPara="1" wrap="square" lIns="91425" tIns="45700" rIns="91425" bIns="45700" anchor="t" anchorCtr="0">
            <a:normAutofit/>
          </a:bodyPr>
          <a:lstStyle/>
          <a:p>
            <a:r>
              <a:rPr lang="cs-CZ" b="1" dirty="0"/>
              <a:t>Plovoucí měnový kurz (</a:t>
            </a:r>
            <a:r>
              <a:rPr lang="cs-CZ" b="1" dirty="0" err="1"/>
              <a:t>Floating</a:t>
            </a:r>
            <a:r>
              <a:rPr lang="cs-CZ" b="1" dirty="0"/>
              <a:t>)</a:t>
            </a:r>
            <a:r>
              <a:rPr lang="cs-CZ" dirty="0"/>
              <a:t> s možností intervence</a:t>
            </a:r>
          </a:p>
          <a:p>
            <a:r>
              <a:rPr lang="cs-CZ" b="1" dirty="0"/>
              <a:t>Od roku 1997 ČNB neudržuje pevný kurz</a:t>
            </a:r>
          </a:p>
          <a:p>
            <a:r>
              <a:rPr lang="cs-CZ" b="1" dirty="0"/>
              <a:t>Možnost intervencí</a:t>
            </a:r>
            <a:r>
              <a:rPr lang="cs-CZ" dirty="0"/>
              <a:t> v případě výrazných výkyvů kurzu</a:t>
            </a:r>
          </a:p>
          <a:p>
            <a:r>
              <a:rPr lang="cs-CZ" b="1" dirty="0"/>
              <a:t>Kurz se volně přizpůsobuje nabídce a poptávce na trhu.</a:t>
            </a:r>
          </a:p>
          <a:p>
            <a:r>
              <a:rPr lang="cs-CZ" b="1" dirty="0"/>
              <a:t>ČNB zasahuje jen ve výjimečných situacích (např. spekulativní útoky na korunu).</a:t>
            </a:r>
            <a:endParaRPr lang="cs-CZ"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29/36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331944839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Měnový kurz</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fontScale="77500" lnSpcReduction="20000"/>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Měnový kurz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směnný poměr dvou měn (cena jedné měny vyjádřená v jiné měně)</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Nominální měnový kurz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cena jedné měny vyjádřená v jednotkách jiné měny, viz kurzovní lístek ve směnárnách či bankách</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Je možné jej vyjádřit přímým kótováním (kolik jednotek domácí měny musíme vydat na nákup nebo prodej zahraniční měny – 25,085 CZK/1 EUR) nebo nepřímým kótováním (kolik jednotek zahraniční měny je zapotřebí na nákup jedné jednotky domácí měny – 0,03985 EUR/ 1 CZK)</a:t>
            </a:r>
          </a:p>
          <a:p>
            <a:pPr marL="800100" lvl="1" fontAlgn="base">
              <a:spcBef>
                <a:spcPct val="20000"/>
              </a:spcBef>
              <a:spcAft>
                <a:spcPct val="0"/>
              </a:spcAft>
              <a:buClrTx/>
              <a:buSzPct val="80000"/>
              <a:buFont typeface="Arial" panose="020B0604020202020204" pitchFamily="34" charset="0"/>
              <a:buChar char="•"/>
              <a:defRPr/>
            </a:pPr>
            <a:r>
              <a:rPr lang="cs-CZ" sz="2400" dirty="0"/>
              <a:t>25,0851​=0,03985EUR/CZK</a:t>
            </a:r>
          </a:p>
          <a:p>
            <a:pPr marL="800100" lvl="1" fontAlgn="base">
              <a:spcBef>
                <a:spcPct val="20000"/>
              </a:spcBef>
              <a:spcAft>
                <a:spcPct val="0"/>
              </a:spcAft>
              <a:buClrTx/>
              <a:buSzPct val="80000"/>
              <a:buFont typeface="Arial" panose="020B0604020202020204" pitchFamily="34" charset="0"/>
              <a:buChar char="•"/>
              <a:defRPr/>
            </a:pPr>
            <a:r>
              <a:rPr lang="cs-CZ" sz="2400" dirty="0"/>
              <a:t>To znamená, že pro jednu českou korunu dostaneme přibližně </a:t>
            </a:r>
            <a:r>
              <a:rPr lang="cs-CZ" sz="2400" b="1" dirty="0"/>
              <a:t>0,03985 EUR</a:t>
            </a:r>
            <a:r>
              <a:rPr lang="cs-CZ" sz="2400" dirty="0"/>
              <a:t>. </a:t>
            </a:r>
          </a:p>
          <a:p>
            <a:pPr marL="800100" lvl="1" fontAlgn="base">
              <a:spcBef>
                <a:spcPct val="20000"/>
              </a:spcBef>
              <a:spcAft>
                <a:spcPct val="0"/>
              </a:spcAft>
              <a:buClrTx/>
              <a:buSzPct val="80000"/>
              <a:buFont typeface="Arial" panose="020B0604020202020204" pitchFamily="34" charset="0"/>
              <a:buChar char="•"/>
              <a:defRPr/>
            </a:pPr>
            <a:r>
              <a:rPr lang="cs-CZ" sz="2400" dirty="0"/>
              <a:t>Tento přepočet potvrzuje, že nepřímé kótování se vyjadřuje jako přepočet domácí měny na zahraniční měnu.</a:t>
            </a:r>
          </a:p>
          <a:p>
            <a:pPr marL="800100" lvl="1" fontAlgn="base">
              <a:spcBef>
                <a:spcPct val="20000"/>
              </a:spcBef>
              <a:spcAft>
                <a:spcPct val="0"/>
              </a:spcAft>
              <a:buClrTx/>
              <a:buSzPct val="80000"/>
              <a:buFont typeface="Arial" panose="020B0604020202020204" pitchFamily="34" charset="0"/>
              <a:buChar char="•"/>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800100" lvl="1" fontAlgn="base">
              <a:spcBef>
                <a:spcPct val="20000"/>
              </a:spcBef>
              <a:spcAft>
                <a:spcPct val="0"/>
              </a:spcAft>
              <a:buClrTx/>
              <a:buSzPct val="80000"/>
              <a:buFont typeface="Arial" panose="020B0604020202020204" pitchFamily="34" charset="0"/>
              <a:buChar char="•"/>
              <a:defRPr/>
            </a:pPr>
            <a:endParaRPr lang="cs-CZ" altLang="cs-CZ" sz="24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rozdíl mezi nákupem a prodejem zahraniční měny (tzv. kurzové rozpětí).</a:t>
            </a:r>
          </a:p>
          <a:p>
            <a:pPr marL="800100" lvl="1" fontAlgn="base">
              <a:spcBef>
                <a:spcPct val="20000"/>
              </a:spcBef>
              <a:spcAft>
                <a:spcPct val="0"/>
              </a:spcAft>
              <a:buClrTx/>
              <a:buSzPct val="80000"/>
              <a:buFont typeface="Arial" panose="020B0604020202020204" pitchFamily="34" charset="0"/>
              <a:buChar char="•"/>
              <a:defRPr/>
            </a:pPr>
            <a:endParaRPr lang="cs-CZ" sz="1600" dirty="0"/>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3/36</a:t>
            </a:r>
            <a:endParaRPr sz="1200" b="1" dirty="0">
              <a:solidFill>
                <a:srgbClr val="FF0000"/>
              </a:solidFill>
              <a:latin typeface="Calibri"/>
              <a:ea typeface="Calibri"/>
              <a:cs typeface="Calibri"/>
              <a:sym typeface="Calibri"/>
            </a:endParaRPr>
          </a:p>
        </p:txBody>
      </p:sp>
      <p:pic>
        <p:nvPicPr>
          <p:cNvPr id="4" name="Obrázek 3">
            <a:extLst>
              <a:ext uri="{FF2B5EF4-FFF2-40B4-BE49-F238E27FC236}">
                <a16:creationId xmlns:a16="http://schemas.microsoft.com/office/drawing/2014/main" id="{DD2730E2-81CE-E5BA-3BEA-B4372421C8A4}"/>
              </a:ext>
            </a:extLst>
          </p:cNvPr>
          <p:cNvPicPr>
            <a:picLocks noChangeAspect="1"/>
          </p:cNvPicPr>
          <p:nvPr/>
        </p:nvPicPr>
        <p:blipFill>
          <a:blip r:embed="rId3"/>
          <a:stretch>
            <a:fillRect/>
          </a:stretch>
        </p:blipFill>
        <p:spPr>
          <a:xfrm>
            <a:off x="989542" y="5071533"/>
            <a:ext cx="2457450" cy="609600"/>
          </a:xfrm>
          <a:prstGeom prst="rect">
            <a:avLst/>
          </a:prstGeom>
        </p:spPr>
      </p:pic>
    </p:spTree>
    <p:extLst>
      <p:ext uri="{BB962C8B-B14F-4D97-AF65-F5344CB8AC3E}">
        <p14:creationId xmlns:p14="http://schemas.microsoft.com/office/powerpoint/2010/main" val="42117145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sz="3600" b="1" dirty="0"/>
              <a:t>Měnový kurz v České republice</a:t>
            </a:r>
            <a:endParaRPr lang="cs-CZ" sz="3600" dirty="0"/>
          </a:p>
        </p:txBody>
      </p:sp>
      <p:sp>
        <p:nvSpPr>
          <p:cNvPr id="98" name="Google Shape;98;p14"/>
          <p:cNvSpPr txBox="1">
            <a:spLocks noGrp="1"/>
          </p:cNvSpPr>
          <p:nvPr>
            <p:ph type="body" idx="1"/>
          </p:nvPr>
        </p:nvSpPr>
        <p:spPr>
          <a:xfrm>
            <a:off x="212651" y="1314450"/>
            <a:ext cx="8644269" cy="4937759"/>
          </a:xfrm>
          <a:prstGeom prst="rect">
            <a:avLst/>
          </a:prstGeom>
          <a:noFill/>
          <a:ln>
            <a:noFill/>
          </a:ln>
        </p:spPr>
        <p:txBody>
          <a:bodyPr spcFirstLastPara="1" wrap="square" lIns="91425" tIns="45700" rIns="91425" bIns="45700" anchor="t" anchorCtr="0">
            <a:normAutofit fontScale="92500" lnSpcReduction="20000"/>
          </a:bodyPr>
          <a:lstStyle/>
          <a:p>
            <a:r>
              <a:rPr lang="cs-CZ" b="1" dirty="0"/>
              <a:t>Historie měnového kurzu v ČR</a:t>
            </a:r>
          </a:p>
          <a:p>
            <a:pPr lvl="1"/>
            <a:r>
              <a:rPr lang="cs-CZ" b="1" dirty="0"/>
              <a:t>Do roku 1997</a:t>
            </a:r>
            <a:r>
              <a:rPr lang="cs-CZ" dirty="0"/>
              <a:t> – </a:t>
            </a:r>
            <a:r>
              <a:rPr lang="cs-CZ" b="1" dirty="0"/>
              <a:t>Fixní kurz s fluktuačním pásmem</a:t>
            </a:r>
          </a:p>
          <a:p>
            <a:pPr lvl="2"/>
            <a:r>
              <a:rPr lang="cs-CZ" dirty="0"/>
              <a:t>Koruna byla navázána na měnový koš (USD + DEM)</a:t>
            </a:r>
          </a:p>
          <a:p>
            <a:pPr lvl="2"/>
            <a:r>
              <a:rPr lang="cs-CZ" dirty="0"/>
              <a:t>Možnost pohybu ±7,5 % od centrální parity</a:t>
            </a:r>
          </a:p>
          <a:p>
            <a:r>
              <a:rPr lang="cs-CZ" b="1" dirty="0"/>
              <a:t>Od roku 1997</a:t>
            </a:r>
            <a:r>
              <a:rPr lang="cs-CZ" dirty="0"/>
              <a:t> – </a:t>
            </a:r>
            <a:r>
              <a:rPr lang="cs-CZ" b="1" dirty="0"/>
              <a:t>Plovoucí kurz (</a:t>
            </a:r>
            <a:r>
              <a:rPr lang="cs-CZ" b="1" dirty="0" err="1"/>
              <a:t>Floating</a:t>
            </a:r>
            <a:r>
              <a:rPr lang="cs-CZ" b="1" dirty="0"/>
              <a:t>)</a:t>
            </a:r>
          </a:p>
          <a:p>
            <a:pPr lvl="1"/>
            <a:r>
              <a:rPr lang="cs-CZ" dirty="0"/>
              <a:t>Kurz se určuje tržními mechanismy</a:t>
            </a:r>
          </a:p>
          <a:p>
            <a:pPr lvl="1"/>
            <a:r>
              <a:rPr lang="cs-CZ" dirty="0"/>
              <a:t>ČNB může intervenovat, pokud je to nutné</a:t>
            </a:r>
          </a:p>
          <a:p>
            <a:r>
              <a:rPr lang="cs-CZ" b="1" dirty="0"/>
              <a:t>2013–2017</a:t>
            </a:r>
            <a:r>
              <a:rPr lang="cs-CZ" dirty="0"/>
              <a:t> – </a:t>
            </a:r>
            <a:r>
              <a:rPr lang="cs-CZ" b="1" dirty="0"/>
              <a:t>Intervence ČNB proti posílení koruny</a:t>
            </a:r>
          </a:p>
          <a:p>
            <a:pPr lvl="1"/>
            <a:r>
              <a:rPr lang="cs-CZ" dirty="0"/>
              <a:t>ČNB uměle oslabovala korunu, aby podpořila inflaci a export</a:t>
            </a:r>
          </a:p>
          <a:p>
            <a:r>
              <a:rPr lang="cs-CZ" b="1" dirty="0"/>
              <a:t>Dnes</a:t>
            </a:r>
            <a:r>
              <a:rPr lang="cs-CZ" dirty="0"/>
              <a:t> – </a:t>
            </a:r>
            <a:r>
              <a:rPr lang="cs-CZ" b="1" dirty="0"/>
              <a:t>Plovoucí kurz s možností zásahů ČNB</a:t>
            </a:r>
          </a:p>
          <a:p>
            <a:pPr lvl="1"/>
            <a:r>
              <a:rPr lang="cs-CZ" dirty="0"/>
              <a:t>Centrální banka může ovlivnit kurz například nákupem nebo prodejem měn</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30/36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613466639"/>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sz="3600" b="1" dirty="0"/>
              <a:t>Měnový kurz v České republice</a:t>
            </a:r>
            <a:endParaRPr lang="cs-CZ" sz="3600" dirty="0"/>
          </a:p>
        </p:txBody>
      </p:sp>
      <p:sp>
        <p:nvSpPr>
          <p:cNvPr id="98" name="Google Shape;98;p14"/>
          <p:cNvSpPr txBox="1">
            <a:spLocks noGrp="1"/>
          </p:cNvSpPr>
          <p:nvPr>
            <p:ph type="body" idx="1"/>
          </p:nvPr>
        </p:nvSpPr>
        <p:spPr>
          <a:xfrm>
            <a:off x="212651" y="1314450"/>
            <a:ext cx="8644269" cy="4937759"/>
          </a:xfrm>
          <a:prstGeom prst="rect">
            <a:avLst/>
          </a:prstGeom>
          <a:noFill/>
          <a:ln>
            <a:noFill/>
          </a:ln>
        </p:spPr>
        <p:txBody>
          <a:bodyPr spcFirstLastPara="1" wrap="square" lIns="91425" tIns="45700" rIns="91425" bIns="45700" anchor="t" anchorCtr="0">
            <a:normAutofit fontScale="92500" lnSpcReduction="10000"/>
          </a:bodyPr>
          <a:lstStyle/>
          <a:p>
            <a:r>
              <a:rPr lang="cs-CZ" b="1" dirty="0"/>
              <a:t>Flexibilita v měnové politice</a:t>
            </a:r>
            <a:r>
              <a:rPr lang="cs-CZ" dirty="0"/>
              <a:t> – ČNB může cílit na inflaci bez nutnosti udržovat pevný kurz.</a:t>
            </a:r>
          </a:p>
          <a:p>
            <a:r>
              <a:rPr lang="cs-CZ" b="1" dirty="0"/>
              <a:t>Ochrana před spekulacemi</a:t>
            </a:r>
            <a:r>
              <a:rPr lang="cs-CZ" dirty="0"/>
              <a:t> – trh sám absorbuje běžné výkyvy.</a:t>
            </a:r>
          </a:p>
          <a:p>
            <a:r>
              <a:rPr lang="cs-CZ" b="1" dirty="0"/>
              <a:t>Podpora exportérů a ekonomiky</a:t>
            </a:r>
            <a:r>
              <a:rPr lang="cs-CZ" dirty="0"/>
              <a:t> – koruna může oslabovat nebo posilovat podle aktuální ekonomické situace.</a:t>
            </a:r>
          </a:p>
          <a:p>
            <a:r>
              <a:rPr lang="cs-CZ" b="1" dirty="0"/>
              <a:t>Menší riziko měnových krizí</a:t>
            </a:r>
            <a:r>
              <a:rPr lang="cs-CZ" dirty="0"/>
              <a:t> – země s fixním kurzem často čelí spekulativním útokům.</a:t>
            </a:r>
          </a:p>
          <a:p>
            <a:r>
              <a:rPr lang="cs-CZ" b="1" dirty="0"/>
              <a:t>Plovoucí kurz umožňuje ČNB efektivněji řídit měnovou politiku a inflaci.</a:t>
            </a:r>
            <a:endParaRPr lang="cs-CZ" dirty="0"/>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31/36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8862887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ctrTitle"/>
          </p:nvPr>
        </p:nvSpPr>
        <p:spPr/>
        <p:txBody>
          <a:bodyPr>
            <a:noAutofit/>
          </a:bodyPr>
          <a:lstStyle/>
          <a:p>
            <a:r>
              <a:rPr lang="cs-CZ" sz="4000" b="1" dirty="0">
                <a:solidFill>
                  <a:srgbClr val="C00000"/>
                </a:solidFill>
              </a:rPr>
              <a:t>Příklady k procvičení</a:t>
            </a:r>
          </a:p>
        </p:txBody>
      </p:sp>
      <p:sp>
        <p:nvSpPr>
          <p:cNvPr id="3" name="Obdélník 2"/>
          <p:cNvSpPr/>
          <p:nvPr/>
        </p:nvSpPr>
        <p:spPr>
          <a:xfrm>
            <a:off x="457199" y="1509824"/>
            <a:ext cx="8572501" cy="52322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Wingdings" pitchFamily="2" charset="2"/>
              <a:buNone/>
              <a:tabLst/>
              <a:defRPr/>
            </a:pPr>
            <a:endParaRPr kumimoji="0" lang="cs-CZ" altLang="cs-CZ" sz="2800" b="1" i="0" u="none" strike="noStrike" kern="0" cap="none" spc="0" normalizeH="0" baseline="0" noProof="0" dirty="0">
              <a:ln>
                <a:noFill/>
              </a:ln>
              <a:solidFill>
                <a:srgbClr val="1F497D"/>
              </a:solidFill>
              <a:effectLst/>
              <a:uLnTx/>
              <a:uFillTx/>
              <a:latin typeface="Arial"/>
              <a:cs typeface="Arial"/>
              <a:sym typeface="Arial"/>
            </a:endParaRPr>
          </a:p>
        </p:txBody>
      </p:sp>
    </p:spTree>
    <p:extLst>
      <p:ext uri="{BB962C8B-B14F-4D97-AF65-F5344CB8AC3E}">
        <p14:creationId xmlns:p14="http://schemas.microsoft.com/office/powerpoint/2010/main" val="184867575"/>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xfrm>
            <a:off x="0" y="188913"/>
            <a:ext cx="9144000" cy="1331912"/>
          </a:xfrm>
          <a:noFill/>
        </p:spPr>
        <p:txBody>
          <a:bodyPr>
            <a:normAutofit/>
          </a:bodyPr>
          <a:lstStyle/>
          <a:p>
            <a:pPr eaLnBrk="1" hangingPunct="1"/>
            <a:r>
              <a:rPr lang="cs-CZ" altLang="cs-CZ" sz="4000" b="1" dirty="0">
                <a:latin typeface="Calibri" panose="020F0502020204030204" pitchFamily="34" charset="0"/>
                <a:ea typeface="Consolas" panose="020B0609020204030204" pitchFamily="49" charset="0"/>
                <a:cs typeface="Calibri" panose="020F0502020204030204" pitchFamily="34" charset="0"/>
              </a:rPr>
              <a:t>Příklad č. 1</a:t>
            </a:r>
            <a:endParaRPr lang="en-GB" altLang="cs-CZ" sz="4000" b="1" dirty="0">
              <a:latin typeface="Calibri" panose="020F0502020204030204" pitchFamily="34" charset="0"/>
              <a:ea typeface="Consolas" panose="020B0609020204030204" pitchFamily="49" charset="0"/>
              <a:cs typeface="Calibri" panose="020F0502020204030204" pitchFamily="34" charset="0"/>
            </a:endParaRPr>
          </a:p>
        </p:txBody>
      </p:sp>
      <p:sp>
        <p:nvSpPr>
          <p:cNvPr id="41987" name="Rectangle 3"/>
          <p:cNvSpPr>
            <a:spLocks noGrp="1"/>
          </p:cNvSpPr>
          <p:nvPr>
            <p:ph type="body" idx="1"/>
          </p:nvPr>
        </p:nvSpPr>
        <p:spPr>
          <a:xfrm>
            <a:off x="179388" y="1168400"/>
            <a:ext cx="8785225" cy="5015230"/>
          </a:xfrm>
        </p:spPr>
        <p:txBody>
          <a:bodyPr>
            <a:normAutofit/>
          </a:bodyPr>
          <a:lstStyle/>
          <a:p>
            <a:r>
              <a:rPr lang="cs-CZ" sz="2800" b="1" dirty="0"/>
              <a:t>V polské části Těšína se prodává chleba za 3,5 zloté, kurz je 5, 872 CZK/PLN. Kolik bude stát chleba v Českém Těšíně, pomineme – </a:t>
            </a:r>
            <a:r>
              <a:rPr lang="cs-CZ" sz="2800" b="1" dirty="0" err="1"/>
              <a:t>li</a:t>
            </a:r>
            <a:r>
              <a:rPr lang="cs-CZ" sz="2800" b="1" dirty="0"/>
              <a:t> transakční náklady.</a:t>
            </a:r>
          </a:p>
          <a:p>
            <a:pPr eaLnBrk="1" hangingPunct="1"/>
            <a:endParaRPr lang="en-GB" altLang="cs-CZ" dirty="0">
              <a:latin typeface="Calibri" panose="020F0502020204030204" pitchFamily="34" charset="0"/>
              <a:ea typeface="Consolas" panose="020B0609020204030204" pitchFamily="49" charset="0"/>
              <a:cs typeface="Calibri" panose="020F0502020204030204" pitchFamily="34" charset="0"/>
            </a:endParaRPr>
          </a:p>
        </p:txBody>
      </p:sp>
      <p:sp>
        <p:nvSpPr>
          <p:cNvPr id="7"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33/36</a:t>
            </a:r>
            <a:endParaRPr sz="1200" b="1" dirty="0">
              <a:solidFill>
                <a:srgbClr val="FF0000"/>
              </a:solidFill>
              <a:latin typeface="Calibri"/>
              <a:ea typeface="Calibri"/>
              <a:cs typeface="Calibri"/>
              <a:sym typeface="Calibri"/>
            </a:endParaRPr>
          </a:p>
        </p:txBody>
      </p:sp>
      <mc:AlternateContent xmlns:mc="http://schemas.openxmlformats.org/markup-compatibility/2006" xmlns:a14="http://schemas.microsoft.com/office/drawing/2010/main">
        <mc:Choice Requires="a14">
          <p:sp>
            <p:nvSpPr>
              <p:cNvPr id="5" name="Obdélník 4"/>
              <p:cNvSpPr/>
              <p:nvPr/>
            </p:nvSpPr>
            <p:spPr>
              <a:xfrm>
                <a:off x="376117" y="2983068"/>
                <a:ext cx="1274067" cy="89325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cs-CZ" sz="2400" b="1" i="1">
                          <a:latin typeface="Cambria Math" panose="02040503050406030204" pitchFamily="18" charset="0"/>
                        </a:rPr>
                        <m:t>𝒆</m:t>
                      </m:r>
                      <m:r>
                        <a:rPr lang="cs-CZ" sz="2400" b="1" i="1">
                          <a:latin typeface="Cambria Math" panose="02040503050406030204" pitchFamily="18" charset="0"/>
                        </a:rPr>
                        <m:t>= </m:t>
                      </m:r>
                      <m:f>
                        <m:fPr>
                          <m:ctrlPr>
                            <a:rPr lang="cs-CZ" sz="2400" b="1" i="1">
                              <a:latin typeface="Cambria Math" panose="02040503050406030204" pitchFamily="18" charset="0"/>
                            </a:rPr>
                          </m:ctrlPr>
                        </m:fPr>
                        <m:num>
                          <m:sSub>
                            <m:sSubPr>
                              <m:ctrlPr>
                                <a:rPr lang="cs-CZ" sz="2400" b="1" i="1">
                                  <a:latin typeface="Cambria Math" panose="02040503050406030204" pitchFamily="18" charset="0"/>
                                </a:rPr>
                              </m:ctrlPr>
                            </m:sSubPr>
                            <m:e>
                              <m:r>
                                <a:rPr lang="cs-CZ" sz="2400" b="1" i="1">
                                  <a:latin typeface="Cambria Math" panose="02040503050406030204" pitchFamily="18" charset="0"/>
                                </a:rPr>
                                <m:t>𝑷</m:t>
                              </m:r>
                            </m:e>
                            <m:sub>
                              <m:r>
                                <a:rPr lang="cs-CZ" sz="2400" b="1" i="1">
                                  <a:latin typeface="Cambria Math" panose="02040503050406030204" pitchFamily="18" charset="0"/>
                                </a:rPr>
                                <m:t>𝒅</m:t>
                              </m:r>
                            </m:sub>
                          </m:sSub>
                        </m:num>
                        <m:den>
                          <m:sSub>
                            <m:sSubPr>
                              <m:ctrlPr>
                                <a:rPr lang="cs-CZ" sz="2400" b="1" i="1">
                                  <a:latin typeface="Cambria Math" panose="02040503050406030204" pitchFamily="18" charset="0"/>
                                </a:rPr>
                              </m:ctrlPr>
                            </m:sSubPr>
                            <m:e>
                              <m:r>
                                <a:rPr lang="cs-CZ" sz="2400" b="1" i="1">
                                  <a:latin typeface="Cambria Math" panose="02040503050406030204" pitchFamily="18" charset="0"/>
                                </a:rPr>
                                <m:t>𝑷</m:t>
                              </m:r>
                            </m:e>
                            <m:sub>
                              <m:r>
                                <a:rPr lang="cs-CZ" sz="2400" b="1" i="1">
                                  <a:latin typeface="Cambria Math" panose="02040503050406030204" pitchFamily="18" charset="0"/>
                                </a:rPr>
                                <m:t>𝒇</m:t>
                              </m:r>
                            </m:sub>
                          </m:sSub>
                        </m:den>
                      </m:f>
                    </m:oMath>
                  </m:oMathPara>
                </a14:m>
                <a:endParaRPr lang="cs-CZ" sz="2400" dirty="0"/>
              </a:p>
            </p:txBody>
          </p:sp>
        </mc:Choice>
        <mc:Fallback xmlns="">
          <p:sp>
            <p:nvSpPr>
              <p:cNvPr id="5" name="Obdélník 4"/>
              <p:cNvSpPr>
                <a:spLocks noRot="1" noChangeAspect="1" noMove="1" noResize="1" noEditPoints="1" noAdjustHandles="1" noChangeArrowheads="1" noChangeShapeType="1" noTextEdit="1"/>
              </p:cNvSpPr>
              <p:nvPr/>
            </p:nvSpPr>
            <p:spPr>
              <a:xfrm>
                <a:off x="376117" y="2983068"/>
                <a:ext cx="1274067" cy="893258"/>
              </a:xfrm>
              <a:prstGeom prst="rect">
                <a:avLst/>
              </a:prstGeom>
              <a:blipFill>
                <a:blip r:embed="rId2"/>
                <a:stretch>
                  <a:fillRect/>
                </a:stretch>
              </a:blipFill>
            </p:spPr>
            <p:txBody>
              <a:bodyPr/>
              <a:lstStyle/>
              <a:p>
                <a:r>
                  <a:rPr lang="cs-CZ">
                    <a:noFill/>
                  </a:rPr>
                  <a:t> </a:t>
                </a:r>
              </a:p>
            </p:txBody>
          </p:sp>
        </mc:Fallback>
      </mc:AlternateContent>
      <p:sp>
        <p:nvSpPr>
          <p:cNvPr id="2" name="Obdélník 1"/>
          <p:cNvSpPr/>
          <p:nvPr/>
        </p:nvSpPr>
        <p:spPr>
          <a:xfrm>
            <a:off x="376117" y="4033111"/>
            <a:ext cx="4572000" cy="1405513"/>
          </a:xfrm>
          <a:prstGeom prst="rect">
            <a:avLst/>
          </a:prstGeom>
        </p:spPr>
        <p:txBody>
          <a:bodyPr>
            <a:spAutoFit/>
          </a:bodyPr>
          <a:lstStyle/>
          <a:p>
            <a:pPr>
              <a:spcAft>
                <a:spcPts val="800"/>
              </a:spcAft>
            </a:pPr>
            <a:r>
              <a:rPr lang="cs-CZ" sz="2400" dirty="0">
                <a:latin typeface="Calibri" panose="020F0502020204030204" pitchFamily="34" charset="0"/>
                <a:ea typeface="Calibri" panose="020F0502020204030204" pitchFamily="34" charset="0"/>
                <a:cs typeface="Times New Roman" panose="02020603050405020304" pitchFamily="18" charset="0"/>
              </a:rPr>
              <a:t>e = 5,872</a:t>
            </a:r>
          </a:p>
          <a:p>
            <a:pPr>
              <a:spcAft>
                <a:spcPts val="800"/>
              </a:spcAft>
            </a:pPr>
            <a:r>
              <a:rPr lang="cs-CZ" sz="2400" dirty="0">
                <a:latin typeface="Calibri" panose="020F0502020204030204" pitchFamily="34" charset="0"/>
                <a:ea typeface="Calibri" panose="020F0502020204030204" pitchFamily="34" charset="0"/>
                <a:cs typeface="Times New Roman" panose="02020603050405020304" pitchFamily="18" charset="0"/>
              </a:rPr>
              <a:t>P</a:t>
            </a:r>
            <a:r>
              <a:rPr lang="cs-CZ" sz="2400" baseline="30000" dirty="0">
                <a:latin typeface="Calibri" panose="020F0502020204030204" pitchFamily="34" charset="0"/>
                <a:ea typeface="Calibri" panose="020F0502020204030204" pitchFamily="34" charset="0"/>
                <a:cs typeface="Times New Roman" panose="02020603050405020304" pitchFamily="18" charset="0"/>
              </a:rPr>
              <a:t>f</a:t>
            </a:r>
            <a:r>
              <a:rPr lang="cs-CZ" sz="2400" dirty="0">
                <a:latin typeface="Calibri" panose="020F0502020204030204" pitchFamily="34" charset="0"/>
                <a:ea typeface="Calibri" panose="020F0502020204030204" pitchFamily="34" charset="0"/>
                <a:cs typeface="Times New Roman" panose="02020603050405020304" pitchFamily="18" charset="0"/>
              </a:rPr>
              <a:t> = 3,5</a:t>
            </a:r>
          </a:p>
          <a:p>
            <a:pPr>
              <a:spcAft>
                <a:spcPts val="800"/>
              </a:spcAft>
            </a:pPr>
            <a:r>
              <a:rPr lang="cs-CZ" sz="2400" dirty="0" err="1">
                <a:latin typeface="Calibri" panose="020F0502020204030204" pitchFamily="34" charset="0"/>
                <a:ea typeface="Calibri" panose="020F0502020204030204" pitchFamily="34" charset="0"/>
                <a:cs typeface="Times New Roman" panose="02020603050405020304" pitchFamily="18" charset="0"/>
              </a:rPr>
              <a:t>P</a:t>
            </a:r>
            <a:r>
              <a:rPr lang="cs-CZ" sz="2400" baseline="30000" dirty="0" err="1">
                <a:latin typeface="Calibri" panose="020F0502020204030204" pitchFamily="34" charset="0"/>
                <a:ea typeface="Calibri" panose="020F0502020204030204" pitchFamily="34" charset="0"/>
                <a:cs typeface="Times New Roman" panose="02020603050405020304" pitchFamily="18" charset="0"/>
              </a:rPr>
              <a:t>d</a:t>
            </a:r>
            <a:r>
              <a:rPr lang="cs-CZ" sz="2400" dirty="0">
                <a:latin typeface="Calibri" panose="020F0502020204030204" pitchFamily="34" charset="0"/>
                <a:ea typeface="Calibri" panose="020F0502020204030204" pitchFamily="34" charset="0"/>
                <a:cs typeface="Times New Roman" panose="02020603050405020304" pitchFamily="18" charset="0"/>
              </a:rPr>
              <a:t> = ?</a:t>
            </a:r>
          </a:p>
        </p:txBody>
      </p:sp>
      <p:sp>
        <p:nvSpPr>
          <p:cNvPr id="3" name="Obdélník 2"/>
          <p:cNvSpPr/>
          <p:nvPr/>
        </p:nvSpPr>
        <p:spPr>
          <a:xfrm>
            <a:off x="2286000" y="2628781"/>
            <a:ext cx="6400800" cy="1938992"/>
          </a:xfrm>
          <a:prstGeom prst="rect">
            <a:avLst/>
          </a:prstGeom>
        </p:spPr>
        <p:txBody>
          <a:bodyPr wrap="square">
            <a:spAutoFit/>
          </a:bodyPr>
          <a:lstStyle/>
          <a:p>
            <a:pPr marL="285750" indent="-285750">
              <a:buFont typeface="Arial" panose="020B0604020202020204" pitchFamily="34" charset="0"/>
              <a:buChar char="•"/>
            </a:pPr>
            <a:r>
              <a:rPr lang="cs-CZ" sz="2000" i="1" dirty="0">
                <a:latin typeface="Calibri" panose="020F0502020204030204" pitchFamily="34" charset="0"/>
                <a:cs typeface="Calibri" panose="020F0502020204030204" pitchFamily="34" charset="0"/>
              </a:rPr>
              <a:t>Nominální měnový kurz (e) vyjadřuje počet jednotek domácí měny, za které lze nakoupit jednotku měny zahraniční. </a:t>
            </a:r>
          </a:p>
          <a:p>
            <a:pPr marL="285750" indent="-285750">
              <a:buFont typeface="Arial" panose="020B0604020202020204" pitchFamily="34" charset="0"/>
              <a:buChar char="•"/>
            </a:pPr>
            <a:r>
              <a:rPr lang="cs-CZ" sz="2000" b="1" i="1" dirty="0" err="1">
                <a:latin typeface="Calibri" panose="020F0502020204030204" pitchFamily="34" charset="0"/>
                <a:cs typeface="Calibri" panose="020F0502020204030204" pitchFamily="34" charset="0"/>
              </a:rPr>
              <a:t>Pd</a:t>
            </a:r>
            <a:r>
              <a:rPr lang="cs-CZ" sz="2000" i="1" dirty="0">
                <a:latin typeface="Calibri" panose="020F0502020204030204" pitchFamily="34" charset="0"/>
                <a:cs typeface="Calibri" panose="020F0502020204030204" pitchFamily="34" charset="0"/>
              </a:rPr>
              <a:t> je tuzemská cena vybraného referenčního koše zboží. </a:t>
            </a:r>
          </a:p>
          <a:p>
            <a:pPr marL="285750" indent="-285750">
              <a:buFont typeface="Arial" panose="020B0604020202020204" pitchFamily="34" charset="0"/>
              <a:buChar char="•"/>
            </a:pPr>
            <a:r>
              <a:rPr lang="cs-CZ" sz="2000" b="1" i="1" dirty="0">
                <a:latin typeface="Calibri" panose="020F0502020204030204" pitchFamily="34" charset="0"/>
                <a:cs typeface="Calibri" panose="020F0502020204030204" pitchFamily="34" charset="0"/>
              </a:rPr>
              <a:t>Pf </a:t>
            </a:r>
            <a:r>
              <a:rPr lang="cs-CZ" sz="2000" i="1" dirty="0">
                <a:latin typeface="Calibri" panose="020F0502020204030204" pitchFamily="34" charset="0"/>
                <a:cs typeface="Calibri" panose="020F0502020204030204" pitchFamily="34" charset="0"/>
              </a:rPr>
              <a:t>je cena stejného koše prodávaného v zahraničí, vyjádřená v příslušné zahraniční měně.</a:t>
            </a:r>
          </a:p>
        </p:txBody>
      </p:sp>
      <p:sp>
        <p:nvSpPr>
          <p:cNvPr id="9" name="Obdélník 8"/>
          <p:cNvSpPr/>
          <p:nvPr/>
        </p:nvSpPr>
        <p:spPr>
          <a:xfrm>
            <a:off x="1821869" y="4724558"/>
            <a:ext cx="4572000" cy="1465529"/>
          </a:xfrm>
          <a:prstGeom prst="rect">
            <a:avLst/>
          </a:prstGeom>
        </p:spPr>
        <p:txBody>
          <a:bodyPr>
            <a:spAutoFit/>
          </a:bodyPr>
          <a:lstStyle/>
          <a:p>
            <a:pPr>
              <a:lnSpc>
                <a:spcPct val="107000"/>
              </a:lnSpc>
              <a:spcAft>
                <a:spcPts val="800"/>
              </a:spcAft>
            </a:pPr>
            <a:r>
              <a:rPr lang="cs-CZ" sz="2400" dirty="0" err="1">
                <a:latin typeface="Calibri" panose="020F0502020204030204" pitchFamily="34" charset="0"/>
                <a:ea typeface="Calibri" panose="020F0502020204030204" pitchFamily="34" charset="0"/>
                <a:cs typeface="Times New Roman" panose="02020603050405020304" pitchFamily="18" charset="0"/>
              </a:rPr>
              <a:t>P</a:t>
            </a:r>
            <a:r>
              <a:rPr lang="cs-CZ" sz="2400" baseline="30000" dirty="0" err="1">
                <a:latin typeface="Calibri" panose="020F0502020204030204" pitchFamily="34" charset="0"/>
                <a:ea typeface="Calibri" panose="020F0502020204030204" pitchFamily="34" charset="0"/>
                <a:cs typeface="Times New Roman" panose="02020603050405020304" pitchFamily="18" charset="0"/>
              </a:rPr>
              <a:t>d</a:t>
            </a:r>
            <a:r>
              <a:rPr lang="cs-CZ" sz="2400" dirty="0">
                <a:latin typeface="Calibri" panose="020F0502020204030204" pitchFamily="34" charset="0"/>
                <a:ea typeface="Calibri" panose="020F0502020204030204" pitchFamily="34" charset="0"/>
                <a:cs typeface="Times New Roman" panose="02020603050405020304" pitchFamily="18" charset="0"/>
              </a:rPr>
              <a:t> = e * P</a:t>
            </a:r>
            <a:r>
              <a:rPr lang="cs-CZ" sz="2400" baseline="30000" dirty="0">
                <a:latin typeface="Calibri" panose="020F0502020204030204" pitchFamily="34" charset="0"/>
                <a:ea typeface="Calibri" panose="020F0502020204030204" pitchFamily="34" charset="0"/>
                <a:cs typeface="Times New Roman" panose="02020603050405020304" pitchFamily="18" charset="0"/>
              </a:rPr>
              <a:t>f</a:t>
            </a:r>
            <a:endParaRPr lang="cs-CZ"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cs-CZ" sz="2400" dirty="0" err="1">
                <a:latin typeface="Calibri" panose="020F0502020204030204" pitchFamily="34" charset="0"/>
                <a:ea typeface="Calibri" panose="020F0502020204030204" pitchFamily="34" charset="0"/>
                <a:cs typeface="Times New Roman" panose="02020603050405020304" pitchFamily="18" charset="0"/>
              </a:rPr>
              <a:t>P</a:t>
            </a:r>
            <a:r>
              <a:rPr lang="cs-CZ" sz="2400" baseline="30000" dirty="0" err="1">
                <a:latin typeface="Calibri" panose="020F0502020204030204" pitchFamily="34" charset="0"/>
                <a:ea typeface="Calibri" panose="020F0502020204030204" pitchFamily="34" charset="0"/>
                <a:cs typeface="Times New Roman" panose="02020603050405020304" pitchFamily="18" charset="0"/>
              </a:rPr>
              <a:t>d</a:t>
            </a:r>
            <a:r>
              <a:rPr lang="cs-CZ" sz="2400" dirty="0">
                <a:latin typeface="Calibri" panose="020F0502020204030204" pitchFamily="34" charset="0"/>
                <a:ea typeface="Calibri" panose="020F0502020204030204" pitchFamily="34" charset="0"/>
                <a:cs typeface="Times New Roman" panose="02020603050405020304" pitchFamily="18" charset="0"/>
              </a:rPr>
              <a:t> = 5,872 * 3,5</a:t>
            </a:r>
          </a:p>
          <a:p>
            <a:pPr>
              <a:lnSpc>
                <a:spcPct val="107000"/>
              </a:lnSpc>
              <a:spcAft>
                <a:spcPts val="800"/>
              </a:spcAft>
            </a:pPr>
            <a:r>
              <a:rPr lang="cs-CZ" sz="2400" b="1" dirty="0" err="1">
                <a:latin typeface="Calibri" panose="020F0502020204030204" pitchFamily="34" charset="0"/>
                <a:ea typeface="Calibri" panose="020F0502020204030204" pitchFamily="34" charset="0"/>
                <a:cs typeface="Times New Roman" panose="02020603050405020304" pitchFamily="18" charset="0"/>
              </a:rPr>
              <a:t>P</a:t>
            </a:r>
            <a:r>
              <a:rPr lang="cs-CZ" sz="2400" b="1" baseline="30000" dirty="0" err="1">
                <a:latin typeface="Calibri" panose="020F0502020204030204" pitchFamily="34" charset="0"/>
                <a:ea typeface="Calibri" panose="020F0502020204030204" pitchFamily="34" charset="0"/>
                <a:cs typeface="Times New Roman" panose="02020603050405020304" pitchFamily="18" charset="0"/>
              </a:rPr>
              <a:t>d</a:t>
            </a:r>
            <a:r>
              <a:rPr lang="cs-CZ" sz="2400" b="1" dirty="0">
                <a:latin typeface="Calibri" panose="020F0502020204030204" pitchFamily="34" charset="0"/>
                <a:ea typeface="Calibri" panose="020F0502020204030204" pitchFamily="34" charset="0"/>
                <a:cs typeface="Times New Roman" panose="02020603050405020304" pitchFamily="18" charset="0"/>
              </a:rPr>
              <a:t> = 20, 552 CZK</a:t>
            </a:r>
          </a:p>
        </p:txBody>
      </p:sp>
      <p:sp>
        <p:nvSpPr>
          <p:cNvPr id="6" name="Obdélník 5"/>
          <p:cNvSpPr/>
          <p:nvPr/>
        </p:nvSpPr>
        <p:spPr>
          <a:xfrm>
            <a:off x="4368240" y="4975648"/>
            <a:ext cx="4645824" cy="369332"/>
          </a:xfrm>
          <a:prstGeom prst="rect">
            <a:avLst/>
          </a:prstGeom>
        </p:spPr>
        <p:txBody>
          <a:bodyPr wrap="none">
            <a:spAutoFit/>
          </a:bodyPr>
          <a:lstStyle/>
          <a:p>
            <a:r>
              <a:rPr lang="cs-CZ" sz="1800" b="1" dirty="0">
                <a:latin typeface="Calibri" panose="020F0502020204030204" pitchFamily="34" charset="0"/>
                <a:cs typeface="Calibri" panose="020F0502020204030204" pitchFamily="34" charset="0"/>
              </a:rPr>
              <a:t>V Českém Těšíně bude chleba stát 20,552 CZK. </a:t>
            </a:r>
          </a:p>
        </p:txBody>
      </p:sp>
    </p:spTree>
    <p:extLst>
      <p:ext uri="{BB962C8B-B14F-4D97-AF65-F5344CB8AC3E}">
        <p14:creationId xmlns:p14="http://schemas.microsoft.com/office/powerpoint/2010/main" val="330457171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500" fill="hold"/>
                                        <p:tgtEl>
                                          <p:spTgt spid="5"/>
                                        </p:tgtEl>
                                        <p:attrNameLst>
                                          <p:attrName>ppt_x</p:attrName>
                                        </p:attrNameLst>
                                      </p:cBhvr>
                                      <p:tavLst>
                                        <p:tav tm="0">
                                          <p:val>
                                            <p:strVal val="#ppt_x"/>
                                          </p:val>
                                        </p:tav>
                                        <p:tav tm="100000">
                                          <p:val>
                                            <p:strVal val="#ppt_x"/>
                                          </p:val>
                                        </p:tav>
                                      </p:tavLst>
                                    </p:anim>
                                    <p:anim calcmode="lin" valueType="num">
                                      <p:cBhvr additive="base">
                                        <p:cTn id="8" dur="1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500"/>
                                        <p:tgtEl>
                                          <p:spTgt spid="3">
                                            <p:txEl>
                                              <p:pRg st="0" end="0"/>
                                            </p:txEl>
                                          </p:spTgt>
                                        </p:tgtEl>
                                      </p:cBhvr>
                                    </p:animEffect>
                                    <p:anim calcmode="lin" valueType="num">
                                      <p:cBhvr>
                                        <p:cTn id="14"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500" fill="hold"/>
                                        <p:tgtEl>
                                          <p:spTgt spid="3">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1500"/>
                                        <p:tgtEl>
                                          <p:spTgt spid="3">
                                            <p:txEl>
                                              <p:pRg st="1" end="1"/>
                                            </p:txEl>
                                          </p:spTgt>
                                        </p:tgtEl>
                                      </p:cBhvr>
                                    </p:animEffect>
                                    <p:anim calcmode="lin" valueType="num">
                                      <p:cBhvr>
                                        <p:cTn id="19" dur="15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1500" fill="hold"/>
                                        <p:tgtEl>
                                          <p:spTgt spid="3">
                                            <p:txEl>
                                              <p:pRg st="1" end="1"/>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500"/>
                                        <p:tgtEl>
                                          <p:spTgt spid="3">
                                            <p:txEl>
                                              <p:pRg st="2" end="2"/>
                                            </p:txEl>
                                          </p:spTgt>
                                        </p:tgtEl>
                                      </p:cBhvr>
                                    </p:animEffect>
                                    <p:anim calcmode="lin" valueType="num">
                                      <p:cBhvr>
                                        <p:cTn id="24" dur="15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15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2">
                                            <p:txEl>
                                              <p:pRg st="0" end="0"/>
                                            </p:txEl>
                                          </p:spTgt>
                                        </p:tgtEl>
                                        <p:attrNameLst>
                                          <p:attrName>style.visibility</p:attrName>
                                        </p:attrNameLst>
                                      </p:cBhvr>
                                      <p:to>
                                        <p:strVal val="visible"/>
                                      </p:to>
                                    </p:set>
                                    <p:anim calcmode="lin" valueType="num">
                                      <p:cBhvr additive="base">
                                        <p:cTn id="30" dur="1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31" dur="1500" fill="hold"/>
                                        <p:tgtEl>
                                          <p:spTgt spid="2">
                                            <p:txEl>
                                              <p:pRg st="0" end="0"/>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2">
                                            <p:txEl>
                                              <p:pRg st="1" end="1"/>
                                            </p:txEl>
                                          </p:spTgt>
                                        </p:tgtEl>
                                        <p:attrNameLst>
                                          <p:attrName>style.visibility</p:attrName>
                                        </p:attrNameLst>
                                      </p:cBhvr>
                                      <p:to>
                                        <p:strVal val="visible"/>
                                      </p:to>
                                    </p:set>
                                    <p:anim calcmode="lin" valueType="num">
                                      <p:cBhvr additive="base">
                                        <p:cTn id="34" dur="1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35" dur="1500" fill="hold"/>
                                        <p:tgtEl>
                                          <p:spTgt spid="2">
                                            <p:txEl>
                                              <p:pRg st="1" end="1"/>
                                            </p:txEl>
                                          </p:spTgt>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2">
                                            <p:txEl>
                                              <p:pRg st="2" end="2"/>
                                            </p:txEl>
                                          </p:spTgt>
                                        </p:tgtEl>
                                        <p:attrNameLst>
                                          <p:attrName>style.visibility</p:attrName>
                                        </p:attrNameLst>
                                      </p:cBhvr>
                                      <p:to>
                                        <p:strVal val="visible"/>
                                      </p:to>
                                    </p:set>
                                    <p:anim calcmode="lin" valueType="num">
                                      <p:cBhvr additive="base">
                                        <p:cTn id="38" dur="1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39" dur="1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nodeType="clickEffect">
                                  <p:stCondLst>
                                    <p:cond delay="0"/>
                                  </p:stCondLst>
                                  <p:childTnLst>
                                    <p:set>
                                      <p:cBhvr>
                                        <p:cTn id="43" dur="1" fill="hold">
                                          <p:stCondLst>
                                            <p:cond delay="0"/>
                                          </p:stCondLst>
                                        </p:cTn>
                                        <p:tgtEl>
                                          <p:spTgt spid="9">
                                            <p:txEl>
                                              <p:pRg st="0" end="0"/>
                                            </p:txEl>
                                          </p:spTgt>
                                        </p:tgtEl>
                                        <p:attrNameLst>
                                          <p:attrName>style.visibility</p:attrName>
                                        </p:attrNameLst>
                                      </p:cBhvr>
                                      <p:to>
                                        <p:strVal val="visible"/>
                                      </p:to>
                                    </p:set>
                                    <p:animEffect transition="in" filter="fade">
                                      <p:cBhvr>
                                        <p:cTn id="44" dur="1500"/>
                                        <p:tgtEl>
                                          <p:spTgt spid="9">
                                            <p:txEl>
                                              <p:pRg st="0" end="0"/>
                                            </p:txEl>
                                          </p:spTgt>
                                        </p:tgtEl>
                                      </p:cBhvr>
                                    </p:animEffect>
                                    <p:anim calcmode="lin" valueType="num">
                                      <p:cBhvr>
                                        <p:cTn id="45" dur="15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46" dur="1500" fill="hold"/>
                                        <p:tgtEl>
                                          <p:spTgt spid="9">
                                            <p:txEl>
                                              <p:pRg st="0" end="0"/>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9">
                                            <p:txEl>
                                              <p:pRg st="1" end="1"/>
                                            </p:txEl>
                                          </p:spTgt>
                                        </p:tgtEl>
                                        <p:attrNameLst>
                                          <p:attrName>style.visibility</p:attrName>
                                        </p:attrNameLst>
                                      </p:cBhvr>
                                      <p:to>
                                        <p:strVal val="visible"/>
                                      </p:to>
                                    </p:set>
                                    <p:animEffect transition="in" filter="fade">
                                      <p:cBhvr>
                                        <p:cTn id="49" dur="1500"/>
                                        <p:tgtEl>
                                          <p:spTgt spid="9">
                                            <p:txEl>
                                              <p:pRg st="1" end="1"/>
                                            </p:txEl>
                                          </p:spTgt>
                                        </p:tgtEl>
                                      </p:cBhvr>
                                    </p:animEffect>
                                    <p:anim calcmode="lin" valueType="num">
                                      <p:cBhvr>
                                        <p:cTn id="50" dur="1500" fill="hold"/>
                                        <p:tgtEl>
                                          <p:spTgt spid="9">
                                            <p:txEl>
                                              <p:pRg st="1" end="1"/>
                                            </p:txEl>
                                          </p:spTgt>
                                        </p:tgtEl>
                                        <p:attrNameLst>
                                          <p:attrName>ppt_x</p:attrName>
                                        </p:attrNameLst>
                                      </p:cBhvr>
                                      <p:tavLst>
                                        <p:tav tm="0">
                                          <p:val>
                                            <p:strVal val="#ppt_x"/>
                                          </p:val>
                                        </p:tav>
                                        <p:tav tm="100000">
                                          <p:val>
                                            <p:strVal val="#ppt_x"/>
                                          </p:val>
                                        </p:tav>
                                      </p:tavLst>
                                    </p:anim>
                                    <p:anim calcmode="lin" valueType="num">
                                      <p:cBhvr>
                                        <p:cTn id="51" dur="1500" fill="hold"/>
                                        <p:tgtEl>
                                          <p:spTgt spid="9">
                                            <p:txEl>
                                              <p:pRg st="1" end="1"/>
                                            </p:txEl>
                                          </p:spTgt>
                                        </p:tgtEl>
                                        <p:attrNameLst>
                                          <p:attrName>ppt_y</p:attrName>
                                        </p:attrNameLst>
                                      </p:cBhvr>
                                      <p:tavLst>
                                        <p:tav tm="0">
                                          <p:val>
                                            <p:strVal val="#ppt_y+.1"/>
                                          </p:val>
                                        </p:tav>
                                        <p:tav tm="100000">
                                          <p:val>
                                            <p:strVal val="#ppt_y"/>
                                          </p:val>
                                        </p:tav>
                                      </p:tavLst>
                                    </p:anim>
                                  </p:childTnLst>
                                </p:cTn>
                              </p:par>
                              <p:par>
                                <p:cTn id="52" presetID="42" presetClass="entr" presetSubtype="0" fill="hold" nodeType="withEffect">
                                  <p:stCondLst>
                                    <p:cond delay="0"/>
                                  </p:stCondLst>
                                  <p:childTnLst>
                                    <p:set>
                                      <p:cBhvr>
                                        <p:cTn id="53" dur="1" fill="hold">
                                          <p:stCondLst>
                                            <p:cond delay="0"/>
                                          </p:stCondLst>
                                        </p:cTn>
                                        <p:tgtEl>
                                          <p:spTgt spid="9">
                                            <p:txEl>
                                              <p:pRg st="2" end="2"/>
                                            </p:txEl>
                                          </p:spTgt>
                                        </p:tgtEl>
                                        <p:attrNameLst>
                                          <p:attrName>style.visibility</p:attrName>
                                        </p:attrNameLst>
                                      </p:cBhvr>
                                      <p:to>
                                        <p:strVal val="visible"/>
                                      </p:to>
                                    </p:set>
                                    <p:animEffect transition="in" filter="fade">
                                      <p:cBhvr>
                                        <p:cTn id="54" dur="1500"/>
                                        <p:tgtEl>
                                          <p:spTgt spid="9">
                                            <p:txEl>
                                              <p:pRg st="2" end="2"/>
                                            </p:txEl>
                                          </p:spTgt>
                                        </p:tgtEl>
                                      </p:cBhvr>
                                    </p:animEffect>
                                    <p:anim calcmode="lin" valueType="num">
                                      <p:cBhvr>
                                        <p:cTn id="55" dur="1500" fill="hold"/>
                                        <p:tgtEl>
                                          <p:spTgt spid="9">
                                            <p:txEl>
                                              <p:pRg st="2" end="2"/>
                                            </p:txEl>
                                          </p:spTgt>
                                        </p:tgtEl>
                                        <p:attrNameLst>
                                          <p:attrName>ppt_x</p:attrName>
                                        </p:attrNameLst>
                                      </p:cBhvr>
                                      <p:tavLst>
                                        <p:tav tm="0">
                                          <p:val>
                                            <p:strVal val="#ppt_x"/>
                                          </p:val>
                                        </p:tav>
                                        <p:tav tm="100000">
                                          <p:val>
                                            <p:strVal val="#ppt_x"/>
                                          </p:val>
                                        </p:tav>
                                      </p:tavLst>
                                    </p:anim>
                                    <p:anim calcmode="lin" valueType="num">
                                      <p:cBhvr>
                                        <p:cTn id="56" dur="1500" fill="hold"/>
                                        <p:tgtEl>
                                          <p:spTgt spid="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nodeType="clickEffect">
                                  <p:stCondLst>
                                    <p:cond delay="0"/>
                                  </p:stCondLst>
                                  <p:childTnLst>
                                    <p:set>
                                      <p:cBhvr>
                                        <p:cTn id="60" dur="1" fill="hold">
                                          <p:stCondLst>
                                            <p:cond delay="0"/>
                                          </p:stCondLst>
                                        </p:cTn>
                                        <p:tgtEl>
                                          <p:spTgt spid="6">
                                            <p:txEl>
                                              <p:pRg st="0" end="0"/>
                                            </p:txEl>
                                          </p:spTgt>
                                        </p:tgtEl>
                                        <p:attrNameLst>
                                          <p:attrName>style.visibility</p:attrName>
                                        </p:attrNameLst>
                                      </p:cBhvr>
                                      <p:to>
                                        <p:strVal val="visible"/>
                                      </p:to>
                                    </p:set>
                                    <p:animEffect transition="in" filter="barn(inVertical)">
                                      <p:cBhvr>
                                        <p:cTn id="61" dur="1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xfrm>
            <a:off x="0" y="188913"/>
            <a:ext cx="9144000" cy="1331912"/>
          </a:xfrm>
          <a:noFill/>
        </p:spPr>
        <p:txBody>
          <a:bodyPr>
            <a:normAutofit/>
          </a:bodyPr>
          <a:lstStyle/>
          <a:p>
            <a:pPr eaLnBrk="1" hangingPunct="1"/>
            <a:r>
              <a:rPr lang="cs-CZ" altLang="cs-CZ" sz="4000" b="1" dirty="0">
                <a:latin typeface="Calibri" panose="020F0502020204030204" pitchFamily="34" charset="0"/>
                <a:ea typeface="Consolas" panose="020B0609020204030204" pitchFamily="49" charset="0"/>
                <a:cs typeface="Calibri" panose="020F0502020204030204" pitchFamily="34" charset="0"/>
              </a:rPr>
              <a:t>Příklad č. 2</a:t>
            </a:r>
            <a:endParaRPr lang="en-GB" altLang="cs-CZ" sz="4000" b="1" dirty="0">
              <a:latin typeface="Calibri" panose="020F0502020204030204" pitchFamily="34" charset="0"/>
              <a:ea typeface="Consolas" panose="020B0609020204030204" pitchFamily="49" charset="0"/>
              <a:cs typeface="Calibri" panose="020F0502020204030204" pitchFamily="34" charset="0"/>
            </a:endParaRPr>
          </a:p>
        </p:txBody>
      </p:sp>
      <p:sp>
        <p:nvSpPr>
          <p:cNvPr id="41987" name="Rectangle 3"/>
          <p:cNvSpPr>
            <a:spLocks noGrp="1"/>
          </p:cNvSpPr>
          <p:nvPr>
            <p:ph type="body" idx="1"/>
          </p:nvPr>
        </p:nvSpPr>
        <p:spPr>
          <a:xfrm>
            <a:off x="179388" y="1168400"/>
            <a:ext cx="8785225" cy="5038090"/>
          </a:xfrm>
        </p:spPr>
        <p:txBody>
          <a:bodyPr>
            <a:normAutofit/>
          </a:bodyPr>
          <a:lstStyle/>
          <a:p>
            <a:r>
              <a:rPr lang="cs-CZ" sz="2800" b="1" dirty="0">
                <a:latin typeface="Calibri" panose="020F0502020204030204" pitchFamily="34" charset="0"/>
                <a:ea typeface="Times New Roman" panose="02020603050405020304" pitchFamily="18" charset="0"/>
                <a:cs typeface="Calibri" panose="020F0502020204030204" pitchFamily="34" charset="0"/>
              </a:rPr>
              <a:t>V Olomouci se prodává televize za 15 600, zatímco v Bratislavě za 570 €. Jaký by měl být devizový kurz dle zákona jedné ceny.</a:t>
            </a:r>
          </a:p>
          <a:p>
            <a:pPr lvl="1"/>
            <a:r>
              <a:rPr lang="cs-CZ" sz="2400" b="1" dirty="0"/>
              <a:t>Zákon jedné ceny </a:t>
            </a:r>
            <a:r>
              <a:rPr lang="cs-CZ" sz="2400" dirty="0"/>
              <a:t>= Identická zboží prodávaná v rozdílných zemích musí být na konkurenčních trzích prodávána za stejnou cenu, pokud je jejich cena vyjádřena v jedné měně.</a:t>
            </a:r>
          </a:p>
          <a:p>
            <a:endParaRPr lang="cs-CZ" sz="2800" dirty="0">
              <a:latin typeface="Calibri" panose="020F0502020204030204" pitchFamily="34" charset="0"/>
              <a:ea typeface="Times New Roman" panose="02020603050405020304" pitchFamily="18" charset="0"/>
              <a:cs typeface="Calibri" panose="020F0502020204030204" pitchFamily="34" charset="0"/>
            </a:endParaRPr>
          </a:p>
          <a:p>
            <a:pPr lvl="1"/>
            <a:endParaRPr lang="en-GB" altLang="cs-CZ" sz="2000" dirty="0">
              <a:latin typeface="Calibri" panose="020F0502020204030204" pitchFamily="34" charset="0"/>
              <a:ea typeface="Consolas" panose="020B0609020204030204" pitchFamily="49" charset="0"/>
              <a:cs typeface="Calibri" panose="020F0502020204030204" pitchFamily="34" charset="0"/>
            </a:endParaRPr>
          </a:p>
          <a:p>
            <a:pPr eaLnBrk="1" hangingPunct="1"/>
            <a:endParaRPr lang="en-GB" altLang="cs-CZ" dirty="0">
              <a:latin typeface="Calibri" panose="020F0502020204030204" pitchFamily="34" charset="0"/>
              <a:ea typeface="Consolas" panose="020B0609020204030204" pitchFamily="49" charset="0"/>
              <a:cs typeface="Calibri" panose="020F0502020204030204" pitchFamily="34" charset="0"/>
            </a:endParaRPr>
          </a:p>
        </p:txBody>
      </p:sp>
      <p:sp>
        <p:nvSpPr>
          <p:cNvPr id="10"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34/36</a:t>
            </a:r>
            <a:endParaRPr sz="1200" b="1" dirty="0">
              <a:solidFill>
                <a:srgbClr val="FF0000"/>
              </a:solidFill>
              <a:latin typeface="Calibri"/>
              <a:ea typeface="Calibri"/>
              <a:cs typeface="Calibri"/>
              <a:sym typeface="Calibri"/>
            </a:endParaRPr>
          </a:p>
        </p:txBody>
      </p:sp>
      <p:sp>
        <p:nvSpPr>
          <p:cNvPr id="2" name="Obdélník 1"/>
          <p:cNvSpPr/>
          <p:nvPr/>
        </p:nvSpPr>
        <p:spPr>
          <a:xfrm>
            <a:off x="546100" y="3808968"/>
            <a:ext cx="4572000" cy="1200329"/>
          </a:xfrm>
          <a:prstGeom prst="rect">
            <a:avLst/>
          </a:prstGeom>
        </p:spPr>
        <p:txBody>
          <a:bodyPr>
            <a:spAutoFit/>
          </a:bodyPr>
          <a:lstStyle/>
          <a:p>
            <a:pPr>
              <a:buNone/>
            </a:pPr>
            <a:r>
              <a:rPr lang="cs-CZ" sz="2400" dirty="0" err="1">
                <a:latin typeface="Calibri" panose="020F0502020204030204" pitchFamily="34" charset="0"/>
                <a:cs typeface="Calibri" panose="020F0502020204030204" pitchFamily="34" charset="0"/>
              </a:rPr>
              <a:t>P</a:t>
            </a:r>
            <a:r>
              <a:rPr lang="cs-CZ" sz="2400" baseline="30000" dirty="0" err="1">
                <a:latin typeface="Calibri" panose="020F0502020204030204" pitchFamily="34" charset="0"/>
                <a:cs typeface="Calibri" panose="020F0502020204030204" pitchFamily="34" charset="0"/>
              </a:rPr>
              <a:t>d</a:t>
            </a:r>
            <a:r>
              <a:rPr lang="cs-CZ" sz="2400" dirty="0">
                <a:latin typeface="Calibri" panose="020F0502020204030204" pitchFamily="34" charset="0"/>
                <a:cs typeface="Calibri" panose="020F0502020204030204" pitchFamily="34" charset="0"/>
              </a:rPr>
              <a:t>  = 15 600</a:t>
            </a:r>
          </a:p>
          <a:p>
            <a:pPr>
              <a:buNone/>
            </a:pPr>
            <a:r>
              <a:rPr lang="cs-CZ" sz="2400" dirty="0">
                <a:latin typeface="Calibri" panose="020F0502020204030204" pitchFamily="34" charset="0"/>
                <a:cs typeface="Calibri" panose="020F0502020204030204" pitchFamily="34" charset="0"/>
              </a:rPr>
              <a:t>P</a:t>
            </a:r>
            <a:r>
              <a:rPr lang="cs-CZ" sz="2400" baseline="-25000" dirty="0">
                <a:latin typeface="Calibri" panose="020F0502020204030204" pitchFamily="34" charset="0"/>
                <a:cs typeface="Calibri" panose="020F0502020204030204" pitchFamily="34" charset="0"/>
              </a:rPr>
              <a:t>f </a:t>
            </a:r>
            <a:r>
              <a:rPr lang="cs-CZ" sz="2400" dirty="0">
                <a:latin typeface="Calibri" panose="020F0502020204030204" pitchFamily="34" charset="0"/>
                <a:cs typeface="Calibri" panose="020F0502020204030204" pitchFamily="34" charset="0"/>
              </a:rPr>
              <a:t>= 570 €</a:t>
            </a:r>
          </a:p>
          <a:p>
            <a:pPr>
              <a:buNone/>
            </a:pPr>
            <a:r>
              <a:rPr lang="cs-CZ" sz="2400" dirty="0">
                <a:latin typeface="Calibri" panose="020F0502020204030204" pitchFamily="34" charset="0"/>
                <a:cs typeface="Calibri" panose="020F0502020204030204" pitchFamily="34" charset="0"/>
              </a:rPr>
              <a:t>e = ? (nominální kurz)</a:t>
            </a:r>
          </a:p>
        </p:txBody>
      </p:sp>
      <mc:AlternateContent xmlns:mc="http://schemas.openxmlformats.org/markup-compatibility/2006" xmlns:a14="http://schemas.microsoft.com/office/drawing/2010/main">
        <mc:Choice Requires="a14">
          <p:sp>
            <p:nvSpPr>
              <p:cNvPr id="6" name="Obdélník 5"/>
              <p:cNvSpPr/>
              <p:nvPr/>
            </p:nvSpPr>
            <p:spPr>
              <a:xfrm>
                <a:off x="546100" y="5215065"/>
                <a:ext cx="1274067" cy="89325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cs-CZ" sz="2400" b="1" i="1">
                          <a:latin typeface="Cambria Math" panose="02040503050406030204" pitchFamily="18" charset="0"/>
                        </a:rPr>
                        <m:t>𝒆</m:t>
                      </m:r>
                      <m:r>
                        <a:rPr lang="cs-CZ" sz="2400" b="1" i="1">
                          <a:latin typeface="Cambria Math" panose="02040503050406030204" pitchFamily="18" charset="0"/>
                        </a:rPr>
                        <m:t>= </m:t>
                      </m:r>
                      <m:f>
                        <m:fPr>
                          <m:ctrlPr>
                            <a:rPr lang="cs-CZ" sz="2400" b="1" i="1">
                              <a:latin typeface="Cambria Math" panose="02040503050406030204" pitchFamily="18" charset="0"/>
                            </a:rPr>
                          </m:ctrlPr>
                        </m:fPr>
                        <m:num>
                          <m:sSub>
                            <m:sSubPr>
                              <m:ctrlPr>
                                <a:rPr lang="cs-CZ" sz="2400" b="1" i="1">
                                  <a:latin typeface="Cambria Math" panose="02040503050406030204" pitchFamily="18" charset="0"/>
                                </a:rPr>
                              </m:ctrlPr>
                            </m:sSubPr>
                            <m:e>
                              <m:r>
                                <a:rPr lang="cs-CZ" sz="2400" b="1" i="1">
                                  <a:latin typeface="Cambria Math" panose="02040503050406030204" pitchFamily="18" charset="0"/>
                                </a:rPr>
                                <m:t>𝑷</m:t>
                              </m:r>
                            </m:e>
                            <m:sub>
                              <m:r>
                                <a:rPr lang="cs-CZ" sz="2400" b="1" i="1">
                                  <a:latin typeface="Cambria Math" panose="02040503050406030204" pitchFamily="18" charset="0"/>
                                </a:rPr>
                                <m:t>𝒅</m:t>
                              </m:r>
                            </m:sub>
                          </m:sSub>
                        </m:num>
                        <m:den>
                          <m:sSub>
                            <m:sSubPr>
                              <m:ctrlPr>
                                <a:rPr lang="cs-CZ" sz="2400" b="1" i="1">
                                  <a:latin typeface="Cambria Math" panose="02040503050406030204" pitchFamily="18" charset="0"/>
                                </a:rPr>
                              </m:ctrlPr>
                            </m:sSubPr>
                            <m:e>
                              <m:r>
                                <a:rPr lang="cs-CZ" sz="2400" b="1" i="1">
                                  <a:latin typeface="Cambria Math" panose="02040503050406030204" pitchFamily="18" charset="0"/>
                                </a:rPr>
                                <m:t>𝑷</m:t>
                              </m:r>
                            </m:e>
                            <m:sub>
                              <m:r>
                                <a:rPr lang="cs-CZ" sz="2400" b="1" i="1">
                                  <a:latin typeface="Cambria Math" panose="02040503050406030204" pitchFamily="18" charset="0"/>
                                </a:rPr>
                                <m:t>𝒇</m:t>
                              </m:r>
                            </m:sub>
                          </m:sSub>
                        </m:den>
                      </m:f>
                    </m:oMath>
                  </m:oMathPara>
                </a14:m>
                <a:endParaRPr lang="cs-CZ" sz="2400" dirty="0"/>
              </a:p>
            </p:txBody>
          </p:sp>
        </mc:Choice>
        <mc:Fallback xmlns="">
          <p:sp>
            <p:nvSpPr>
              <p:cNvPr id="6" name="Obdélník 5"/>
              <p:cNvSpPr>
                <a:spLocks noRot="1" noChangeAspect="1" noMove="1" noResize="1" noEditPoints="1" noAdjustHandles="1" noChangeArrowheads="1" noChangeShapeType="1" noTextEdit="1"/>
              </p:cNvSpPr>
              <p:nvPr/>
            </p:nvSpPr>
            <p:spPr>
              <a:xfrm>
                <a:off x="546100" y="5215065"/>
                <a:ext cx="1274067" cy="893258"/>
              </a:xfrm>
              <a:prstGeom prst="rect">
                <a:avLst/>
              </a:prstGeom>
              <a:blipFill>
                <a:blip r:embed="rId2"/>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3" name="Obdélník 2"/>
              <p:cNvSpPr/>
              <p:nvPr/>
            </p:nvSpPr>
            <p:spPr>
              <a:xfrm>
                <a:off x="3932776" y="4054591"/>
                <a:ext cx="1894493" cy="79367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cs-CZ" sz="2400" b="1" i="1">
                          <a:latin typeface="Cambria Math" panose="02040503050406030204" pitchFamily="18" charset="0"/>
                        </a:rPr>
                        <m:t>𝒆</m:t>
                      </m:r>
                      <m:r>
                        <a:rPr lang="cs-CZ" sz="2400" b="1" i="1">
                          <a:latin typeface="Cambria Math" panose="02040503050406030204" pitchFamily="18" charset="0"/>
                        </a:rPr>
                        <m:t>= </m:t>
                      </m:r>
                      <m:f>
                        <m:fPr>
                          <m:ctrlPr>
                            <a:rPr lang="cs-CZ" sz="2400" b="1" i="1">
                              <a:latin typeface="Cambria Math" panose="02040503050406030204" pitchFamily="18" charset="0"/>
                            </a:rPr>
                          </m:ctrlPr>
                        </m:fPr>
                        <m:num>
                          <m:r>
                            <a:rPr lang="cs-CZ" sz="2400" b="1" i="1">
                              <a:latin typeface="Cambria Math" panose="02040503050406030204" pitchFamily="18" charset="0"/>
                            </a:rPr>
                            <m:t>𝟏𝟓</m:t>
                          </m:r>
                          <m:r>
                            <a:rPr lang="cs-CZ" sz="2400" b="1" i="1">
                              <a:latin typeface="Cambria Math" panose="02040503050406030204" pitchFamily="18" charset="0"/>
                            </a:rPr>
                            <m:t> </m:t>
                          </m:r>
                          <m:r>
                            <a:rPr lang="cs-CZ" sz="2400" b="1" i="1">
                              <a:latin typeface="Cambria Math" panose="02040503050406030204" pitchFamily="18" charset="0"/>
                            </a:rPr>
                            <m:t>𝟔𝟎𝟎</m:t>
                          </m:r>
                        </m:num>
                        <m:den>
                          <m:r>
                            <a:rPr lang="cs-CZ" sz="2400" b="1" i="1">
                              <a:latin typeface="Cambria Math" panose="02040503050406030204" pitchFamily="18" charset="0"/>
                            </a:rPr>
                            <m:t>𝟓𝟕𝟎</m:t>
                          </m:r>
                        </m:den>
                      </m:f>
                    </m:oMath>
                  </m:oMathPara>
                </a14:m>
                <a:endParaRPr lang="cs-CZ" sz="2400" dirty="0"/>
              </a:p>
            </p:txBody>
          </p:sp>
        </mc:Choice>
        <mc:Fallback xmlns="">
          <p:sp>
            <p:nvSpPr>
              <p:cNvPr id="3" name="Obdélník 2"/>
              <p:cNvSpPr>
                <a:spLocks noRot="1" noChangeAspect="1" noMove="1" noResize="1" noEditPoints="1" noAdjustHandles="1" noChangeArrowheads="1" noChangeShapeType="1" noTextEdit="1"/>
              </p:cNvSpPr>
              <p:nvPr/>
            </p:nvSpPr>
            <p:spPr>
              <a:xfrm>
                <a:off x="3932776" y="4054591"/>
                <a:ext cx="1894493" cy="793679"/>
              </a:xfrm>
              <a:prstGeom prst="rect">
                <a:avLst/>
              </a:prstGeom>
              <a:blipFill>
                <a:blip r:embed="rId3"/>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4" name="Obdélník 3"/>
              <p:cNvSpPr/>
              <p:nvPr/>
            </p:nvSpPr>
            <p:spPr>
              <a:xfrm>
                <a:off x="4045563" y="5291373"/>
                <a:ext cx="2723246"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cs-CZ" sz="2400" b="1" i="1">
                          <a:latin typeface="Cambria Math" panose="02040503050406030204" pitchFamily="18" charset="0"/>
                        </a:rPr>
                        <m:t>𝒆</m:t>
                      </m:r>
                      <m:r>
                        <a:rPr lang="cs-CZ" sz="2400" b="1" i="1">
                          <a:latin typeface="Cambria Math" panose="02040503050406030204" pitchFamily="18" charset="0"/>
                        </a:rPr>
                        <m:t>=</m:t>
                      </m:r>
                      <m:r>
                        <a:rPr lang="cs-CZ" sz="2400" b="1" i="1">
                          <a:latin typeface="Cambria Math" panose="02040503050406030204" pitchFamily="18" charset="0"/>
                        </a:rPr>
                        <m:t>𝟐𝟕</m:t>
                      </m:r>
                      <m:r>
                        <a:rPr lang="cs-CZ" sz="2400" b="1" i="1">
                          <a:latin typeface="Cambria Math" panose="02040503050406030204" pitchFamily="18" charset="0"/>
                        </a:rPr>
                        <m:t>,</m:t>
                      </m:r>
                      <m:r>
                        <a:rPr lang="cs-CZ" sz="2400" b="1" i="1">
                          <a:latin typeface="Cambria Math" panose="02040503050406030204" pitchFamily="18" charset="0"/>
                        </a:rPr>
                        <m:t>𝟑𝟔</m:t>
                      </m:r>
                      <m:r>
                        <a:rPr lang="cs-CZ" sz="2400" b="1" i="1">
                          <a:latin typeface="Cambria Math" panose="02040503050406030204" pitchFamily="18" charset="0"/>
                        </a:rPr>
                        <m:t> </m:t>
                      </m:r>
                      <m:r>
                        <a:rPr lang="cs-CZ" sz="2400" b="1" i="1">
                          <a:latin typeface="Cambria Math" panose="02040503050406030204" pitchFamily="18" charset="0"/>
                        </a:rPr>
                        <m:t>𝑪𝒁𝑲</m:t>
                      </m:r>
                      <m:r>
                        <a:rPr lang="cs-CZ" sz="2400" b="1" i="1">
                          <a:latin typeface="Cambria Math" panose="02040503050406030204" pitchFamily="18" charset="0"/>
                        </a:rPr>
                        <m:t>/€</m:t>
                      </m:r>
                    </m:oMath>
                  </m:oMathPara>
                </a14:m>
                <a:endParaRPr lang="cs-CZ" sz="2400" dirty="0"/>
              </a:p>
            </p:txBody>
          </p:sp>
        </mc:Choice>
        <mc:Fallback xmlns="">
          <p:sp>
            <p:nvSpPr>
              <p:cNvPr id="4" name="Obdélník 3"/>
              <p:cNvSpPr>
                <a:spLocks noRot="1" noChangeAspect="1" noMove="1" noResize="1" noEditPoints="1" noAdjustHandles="1" noChangeArrowheads="1" noChangeShapeType="1" noTextEdit="1"/>
              </p:cNvSpPr>
              <p:nvPr/>
            </p:nvSpPr>
            <p:spPr>
              <a:xfrm>
                <a:off x="4045563" y="5291373"/>
                <a:ext cx="2723246" cy="461665"/>
              </a:xfrm>
              <a:prstGeom prst="rect">
                <a:avLst/>
              </a:prstGeom>
              <a:blipFill>
                <a:blip r:embed="rId4"/>
                <a:stretch>
                  <a:fillRect b="-19737"/>
                </a:stretch>
              </a:blipFill>
            </p:spPr>
            <p:txBody>
              <a:bodyPr/>
              <a:lstStyle/>
              <a:p>
                <a:r>
                  <a:rPr lang="cs-CZ">
                    <a:noFill/>
                  </a:rPr>
                  <a:t> </a:t>
                </a:r>
              </a:p>
            </p:txBody>
          </p:sp>
        </mc:Fallback>
      </mc:AlternateContent>
    </p:spTree>
    <p:extLst>
      <p:ext uri="{BB962C8B-B14F-4D97-AF65-F5344CB8AC3E}">
        <p14:creationId xmlns:p14="http://schemas.microsoft.com/office/powerpoint/2010/main" val="2764112803"/>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1987">
                                            <p:txEl>
                                              <p:pRg st="1" end="1"/>
                                            </p:txEl>
                                          </p:spTgt>
                                        </p:tgtEl>
                                        <p:attrNameLst>
                                          <p:attrName>style.visibility</p:attrName>
                                        </p:attrNameLst>
                                      </p:cBhvr>
                                      <p:to>
                                        <p:strVal val="visible"/>
                                      </p:to>
                                    </p:set>
                                    <p:animEffect transition="in" filter="barn(inVertical)">
                                      <p:cBhvr>
                                        <p:cTn id="7" dur="1500"/>
                                        <p:tgtEl>
                                          <p:spTgt spid="4198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additive="base">
                                        <p:cTn id="12" dur="1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3" dur="1500" fill="hold"/>
                                        <p:tgtEl>
                                          <p:spTgt spid="2">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2">
                                            <p:txEl>
                                              <p:pRg st="1" end="1"/>
                                            </p:txEl>
                                          </p:spTgt>
                                        </p:tgtEl>
                                        <p:attrNameLst>
                                          <p:attrName>style.visibility</p:attrName>
                                        </p:attrNameLst>
                                      </p:cBhvr>
                                      <p:to>
                                        <p:strVal val="visible"/>
                                      </p:to>
                                    </p:set>
                                    <p:anim calcmode="lin" valueType="num">
                                      <p:cBhvr additive="base">
                                        <p:cTn id="16" dur="1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7" dur="1500" fill="hold"/>
                                        <p:tgtEl>
                                          <p:spTgt spid="2">
                                            <p:txEl>
                                              <p:pRg st="1" end="1"/>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 calcmode="lin" valueType="num">
                                      <p:cBhvr additive="base">
                                        <p:cTn id="20" dur="1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1" dur="1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6">
                                            <p:txEl>
                                              <p:pRg st="0" end="0"/>
                                            </p:txEl>
                                          </p:spTgt>
                                        </p:tgtEl>
                                        <p:attrNameLst>
                                          <p:attrName>style.visibility</p:attrName>
                                        </p:attrNameLst>
                                      </p:cBhvr>
                                      <p:to>
                                        <p:strVal val="visible"/>
                                      </p:to>
                                    </p:set>
                                    <p:anim calcmode="lin" valueType="num">
                                      <p:cBhvr additive="base">
                                        <p:cTn id="26" dur="1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7" dur="1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0" end="0"/>
                                            </p:txEl>
                                          </p:spTgt>
                                        </p:tgtEl>
                                        <p:attrNameLst>
                                          <p:attrName>style.visibility</p:attrName>
                                        </p:attrNameLst>
                                      </p:cBhvr>
                                      <p:to>
                                        <p:strVal val="visible"/>
                                      </p:to>
                                    </p:set>
                                    <p:anim calcmode="lin" valueType="num">
                                      <p:cBhvr additive="base">
                                        <p:cTn id="32"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3" dur="1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4">
                                            <p:txEl>
                                              <p:pRg st="0" end="0"/>
                                            </p:txEl>
                                          </p:spTgt>
                                        </p:tgtEl>
                                        <p:attrNameLst>
                                          <p:attrName>style.visibility</p:attrName>
                                        </p:attrNameLst>
                                      </p:cBhvr>
                                      <p:to>
                                        <p:strVal val="visible"/>
                                      </p:to>
                                    </p:set>
                                    <p:anim calcmode="lin" valueType="num">
                                      <p:cBhvr additive="base">
                                        <p:cTn id="38" dur="1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9" dur="1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xfrm>
            <a:off x="0" y="188913"/>
            <a:ext cx="9144000" cy="1331912"/>
          </a:xfrm>
          <a:noFill/>
        </p:spPr>
        <p:txBody>
          <a:bodyPr>
            <a:normAutofit/>
          </a:bodyPr>
          <a:lstStyle/>
          <a:p>
            <a:pPr eaLnBrk="1" hangingPunct="1"/>
            <a:r>
              <a:rPr lang="cs-CZ" altLang="cs-CZ" sz="4000" b="1" dirty="0">
                <a:latin typeface="Calibri" panose="020F0502020204030204" pitchFamily="34" charset="0"/>
                <a:ea typeface="Consolas" panose="020B0609020204030204" pitchFamily="49" charset="0"/>
                <a:cs typeface="Calibri" panose="020F0502020204030204" pitchFamily="34" charset="0"/>
              </a:rPr>
              <a:t>Příklad č. 3</a:t>
            </a:r>
            <a:endParaRPr lang="en-GB" altLang="cs-CZ" sz="4000" b="1" dirty="0">
              <a:latin typeface="Calibri" panose="020F0502020204030204" pitchFamily="34" charset="0"/>
              <a:ea typeface="Consolas" panose="020B0609020204030204" pitchFamily="49" charset="0"/>
              <a:cs typeface="Calibri" panose="020F0502020204030204" pitchFamily="34" charset="0"/>
            </a:endParaRPr>
          </a:p>
        </p:txBody>
      </p:sp>
      <p:sp>
        <p:nvSpPr>
          <p:cNvPr id="41987" name="Rectangle 3"/>
          <p:cNvSpPr>
            <a:spLocks noGrp="1"/>
          </p:cNvSpPr>
          <p:nvPr>
            <p:ph type="body" idx="1"/>
          </p:nvPr>
        </p:nvSpPr>
        <p:spPr>
          <a:xfrm>
            <a:off x="179388" y="1168400"/>
            <a:ext cx="8785225" cy="5016500"/>
          </a:xfrm>
        </p:spPr>
        <p:txBody>
          <a:bodyPr>
            <a:normAutofit/>
          </a:bodyPr>
          <a:lstStyle/>
          <a:p>
            <a:pPr marL="0" indent="0" algn="just">
              <a:buNone/>
            </a:pPr>
            <a:r>
              <a:rPr lang="cs-CZ" sz="2400" b="1" dirty="0"/>
              <a:t>Předpokládejme, že měnový kurz koruna/ švýcarský frank (CZK/CHF) je 21 korun za jeden švýcarský frank. Jestliže cenová hladina ve Švýcarsku je 150 a cenová hladina v České republice je 100, určete reálný měnový kurz mezi korunou a švýcarským frankem.</a:t>
            </a:r>
            <a:endParaRPr lang="cs-CZ" sz="20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2"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35/36</a:t>
            </a:r>
            <a:endParaRPr sz="1200" b="1" dirty="0">
              <a:solidFill>
                <a:srgbClr val="FF0000"/>
              </a:solidFill>
              <a:latin typeface="Calibri"/>
              <a:ea typeface="Calibri"/>
              <a:cs typeface="Calibri"/>
              <a:sym typeface="Calibri"/>
            </a:endParaRPr>
          </a:p>
        </p:txBody>
      </p:sp>
      <p:sp>
        <p:nvSpPr>
          <p:cNvPr id="2" name="Obdélník 1"/>
          <p:cNvSpPr/>
          <p:nvPr/>
        </p:nvSpPr>
        <p:spPr>
          <a:xfrm>
            <a:off x="575806" y="3368873"/>
            <a:ext cx="1648208" cy="461665"/>
          </a:xfrm>
          <a:prstGeom prst="rect">
            <a:avLst/>
          </a:prstGeom>
        </p:spPr>
        <p:txBody>
          <a:bodyPr wrap="none">
            <a:spAutoFit/>
          </a:bodyPr>
          <a:lstStyle/>
          <a:p>
            <a:pPr>
              <a:buNone/>
            </a:pPr>
            <a:r>
              <a:rPr lang="cs-CZ" sz="2400" dirty="0">
                <a:latin typeface="Calibri" panose="020F0502020204030204" pitchFamily="34" charset="0"/>
                <a:cs typeface="Calibri" panose="020F0502020204030204" pitchFamily="34" charset="0"/>
              </a:rPr>
              <a:t>21 CZK/CHF</a:t>
            </a:r>
          </a:p>
        </p:txBody>
      </p:sp>
      <mc:AlternateContent xmlns:mc="http://schemas.openxmlformats.org/markup-compatibility/2006" xmlns:a14="http://schemas.microsoft.com/office/drawing/2010/main">
        <mc:Choice Requires="a14">
          <p:sp>
            <p:nvSpPr>
              <p:cNvPr id="3" name="Obdélník 2"/>
              <p:cNvSpPr/>
              <p:nvPr/>
            </p:nvSpPr>
            <p:spPr>
              <a:xfrm>
                <a:off x="575806" y="4168545"/>
                <a:ext cx="1842107" cy="89325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cs-CZ" sz="2400" b="1" i="1">
                          <a:latin typeface="Cambria Math" panose="02040503050406030204" pitchFamily="18" charset="0"/>
                        </a:rPr>
                        <m:t>𝑹</m:t>
                      </m:r>
                      <m:r>
                        <a:rPr lang="cs-CZ" sz="2400" b="1" i="1">
                          <a:latin typeface="Cambria Math" panose="02040503050406030204" pitchFamily="18" charset="0"/>
                        </a:rPr>
                        <m:t>= </m:t>
                      </m:r>
                      <m:r>
                        <a:rPr lang="cs-CZ" sz="2400" b="1" i="1">
                          <a:latin typeface="Cambria Math" panose="02040503050406030204" pitchFamily="18" charset="0"/>
                        </a:rPr>
                        <m:t>𝒆</m:t>
                      </m:r>
                      <m:r>
                        <a:rPr lang="cs-CZ" sz="2400" b="1" i="1">
                          <a:latin typeface="Cambria Math" panose="02040503050406030204" pitchFamily="18" charset="0"/>
                        </a:rPr>
                        <m:t>∗ </m:t>
                      </m:r>
                      <m:f>
                        <m:fPr>
                          <m:ctrlPr>
                            <a:rPr lang="cs-CZ" sz="2400" b="1" i="1">
                              <a:latin typeface="Cambria Math" panose="02040503050406030204" pitchFamily="18" charset="0"/>
                            </a:rPr>
                          </m:ctrlPr>
                        </m:fPr>
                        <m:num>
                          <m:sSub>
                            <m:sSubPr>
                              <m:ctrlPr>
                                <a:rPr lang="cs-CZ" sz="2400" b="1" i="1">
                                  <a:latin typeface="Cambria Math" panose="02040503050406030204" pitchFamily="18" charset="0"/>
                                </a:rPr>
                              </m:ctrlPr>
                            </m:sSubPr>
                            <m:e>
                              <m:r>
                                <a:rPr lang="cs-CZ" sz="2400" b="1" i="1">
                                  <a:latin typeface="Cambria Math" panose="02040503050406030204" pitchFamily="18" charset="0"/>
                                </a:rPr>
                                <m:t>𝑷</m:t>
                              </m:r>
                            </m:e>
                            <m:sub>
                              <m:r>
                                <a:rPr lang="cs-CZ" sz="2400" b="1" i="1">
                                  <a:latin typeface="Cambria Math" panose="02040503050406030204" pitchFamily="18" charset="0"/>
                                </a:rPr>
                                <m:t>𝒅</m:t>
                              </m:r>
                            </m:sub>
                          </m:sSub>
                        </m:num>
                        <m:den>
                          <m:sSub>
                            <m:sSubPr>
                              <m:ctrlPr>
                                <a:rPr lang="cs-CZ" sz="2400" b="1" i="1">
                                  <a:latin typeface="Cambria Math" panose="02040503050406030204" pitchFamily="18" charset="0"/>
                                </a:rPr>
                              </m:ctrlPr>
                            </m:sSubPr>
                            <m:e>
                              <m:r>
                                <a:rPr lang="cs-CZ" sz="2400" b="1" i="1">
                                  <a:latin typeface="Cambria Math" panose="02040503050406030204" pitchFamily="18" charset="0"/>
                                </a:rPr>
                                <m:t>𝑷</m:t>
                              </m:r>
                            </m:e>
                            <m:sub>
                              <m:r>
                                <a:rPr lang="cs-CZ" sz="2400" b="1" i="1">
                                  <a:latin typeface="Cambria Math" panose="02040503050406030204" pitchFamily="18" charset="0"/>
                                </a:rPr>
                                <m:t>𝒇</m:t>
                              </m:r>
                            </m:sub>
                          </m:sSub>
                        </m:den>
                      </m:f>
                    </m:oMath>
                  </m:oMathPara>
                </a14:m>
                <a:endParaRPr lang="cs-CZ" sz="2400" dirty="0"/>
              </a:p>
            </p:txBody>
          </p:sp>
        </mc:Choice>
        <mc:Fallback xmlns="">
          <p:sp>
            <p:nvSpPr>
              <p:cNvPr id="3" name="Obdélník 2"/>
              <p:cNvSpPr>
                <a:spLocks noRot="1" noChangeAspect="1" noMove="1" noResize="1" noEditPoints="1" noAdjustHandles="1" noChangeArrowheads="1" noChangeShapeType="1" noTextEdit="1"/>
              </p:cNvSpPr>
              <p:nvPr/>
            </p:nvSpPr>
            <p:spPr>
              <a:xfrm>
                <a:off x="575806" y="4168545"/>
                <a:ext cx="1842107" cy="893258"/>
              </a:xfrm>
              <a:prstGeom prst="rect">
                <a:avLst/>
              </a:prstGeom>
              <a:blipFill>
                <a:blip r:embed="rId2"/>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4" name="Obdélník 3"/>
              <p:cNvSpPr/>
              <p:nvPr/>
            </p:nvSpPr>
            <p:spPr>
              <a:xfrm>
                <a:off x="3903387" y="3178291"/>
                <a:ext cx="2159566" cy="79367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cs-CZ" sz="2400" b="0" i="1">
                          <a:latin typeface="Cambria Math" panose="02040503050406030204" pitchFamily="18" charset="0"/>
                        </a:rPr>
                        <m:t>𝑅</m:t>
                      </m:r>
                      <m:r>
                        <a:rPr lang="cs-CZ" sz="2400" b="0" i="1">
                          <a:latin typeface="Cambria Math" panose="02040503050406030204" pitchFamily="18" charset="0"/>
                        </a:rPr>
                        <m:t>=21∗ </m:t>
                      </m:r>
                      <m:f>
                        <m:fPr>
                          <m:ctrlPr>
                            <a:rPr lang="cs-CZ" sz="2400" i="1">
                              <a:latin typeface="Cambria Math" panose="02040503050406030204" pitchFamily="18" charset="0"/>
                            </a:rPr>
                          </m:ctrlPr>
                        </m:fPr>
                        <m:num>
                          <m:r>
                            <a:rPr lang="cs-CZ" sz="2400" b="0" i="1">
                              <a:latin typeface="Cambria Math" panose="02040503050406030204" pitchFamily="18" charset="0"/>
                            </a:rPr>
                            <m:t>150</m:t>
                          </m:r>
                        </m:num>
                        <m:den>
                          <m:r>
                            <a:rPr lang="cs-CZ" sz="2400" b="0" i="1">
                              <a:latin typeface="Cambria Math" panose="02040503050406030204" pitchFamily="18" charset="0"/>
                            </a:rPr>
                            <m:t>100</m:t>
                          </m:r>
                        </m:den>
                      </m:f>
                    </m:oMath>
                  </m:oMathPara>
                </a14:m>
                <a:endParaRPr lang="cs-CZ" sz="2400" dirty="0"/>
              </a:p>
            </p:txBody>
          </p:sp>
        </mc:Choice>
        <mc:Fallback xmlns="">
          <p:sp>
            <p:nvSpPr>
              <p:cNvPr id="4" name="Obdélník 3"/>
              <p:cNvSpPr>
                <a:spLocks noRot="1" noChangeAspect="1" noMove="1" noResize="1" noEditPoints="1" noAdjustHandles="1" noChangeArrowheads="1" noChangeShapeType="1" noTextEdit="1"/>
              </p:cNvSpPr>
              <p:nvPr/>
            </p:nvSpPr>
            <p:spPr>
              <a:xfrm>
                <a:off x="3903387" y="3178291"/>
                <a:ext cx="2159566" cy="793679"/>
              </a:xfrm>
              <a:prstGeom prst="rect">
                <a:avLst/>
              </a:prstGeom>
              <a:blipFill>
                <a:blip r:embed="rId3"/>
                <a:stretch>
                  <a:fillRect/>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5" name="Obdélník 4"/>
              <p:cNvSpPr/>
              <p:nvPr/>
            </p:nvSpPr>
            <p:spPr>
              <a:xfrm>
                <a:off x="3903387" y="4307397"/>
                <a:ext cx="3023007"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cs-CZ" sz="2400" b="1" i="1">
                          <a:latin typeface="Cambria Math" panose="02040503050406030204" pitchFamily="18" charset="0"/>
                        </a:rPr>
                        <m:t>𝑹</m:t>
                      </m:r>
                      <m:r>
                        <a:rPr lang="cs-CZ" sz="2400" b="1" i="1">
                          <a:latin typeface="Cambria Math" panose="02040503050406030204" pitchFamily="18" charset="0"/>
                        </a:rPr>
                        <m:t>=</m:t>
                      </m:r>
                      <m:r>
                        <a:rPr lang="cs-CZ" sz="2400" b="1" i="1">
                          <a:latin typeface="Cambria Math" panose="02040503050406030204" pitchFamily="18" charset="0"/>
                        </a:rPr>
                        <m:t>𝟑𝟏</m:t>
                      </m:r>
                      <m:r>
                        <a:rPr lang="cs-CZ" sz="2400" b="1" i="1">
                          <a:latin typeface="Cambria Math" panose="02040503050406030204" pitchFamily="18" charset="0"/>
                        </a:rPr>
                        <m:t>,</m:t>
                      </m:r>
                      <m:r>
                        <a:rPr lang="cs-CZ" sz="2400" b="1" i="1">
                          <a:latin typeface="Cambria Math" panose="02040503050406030204" pitchFamily="18" charset="0"/>
                        </a:rPr>
                        <m:t>𝟓</m:t>
                      </m:r>
                      <m:r>
                        <a:rPr lang="cs-CZ" sz="2400" b="1" i="1">
                          <a:latin typeface="Cambria Math" panose="02040503050406030204" pitchFamily="18" charset="0"/>
                        </a:rPr>
                        <m:t> </m:t>
                      </m:r>
                      <m:r>
                        <a:rPr lang="cs-CZ" sz="2400" b="1" i="1">
                          <a:latin typeface="Cambria Math" panose="02040503050406030204" pitchFamily="18" charset="0"/>
                        </a:rPr>
                        <m:t>𝑪𝒁𝑲</m:t>
                      </m:r>
                      <m:r>
                        <a:rPr lang="cs-CZ" sz="2400" b="1" i="1">
                          <a:latin typeface="Cambria Math" panose="02040503050406030204" pitchFamily="18" charset="0"/>
                        </a:rPr>
                        <m:t>/</m:t>
                      </m:r>
                      <m:r>
                        <a:rPr lang="cs-CZ" sz="2400" b="1" i="1">
                          <a:latin typeface="Cambria Math" panose="02040503050406030204" pitchFamily="18" charset="0"/>
                        </a:rPr>
                        <m:t>𝑪𝑯𝑭</m:t>
                      </m:r>
                    </m:oMath>
                  </m:oMathPara>
                </a14:m>
                <a:endParaRPr lang="cs-CZ" sz="2400" dirty="0"/>
              </a:p>
            </p:txBody>
          </p:sp>
        </mc:Choice>
        <mc:Fallback xmlns="">
          <p:sp>
            <p:nvSpPr>
              <p:cNvPr id="5" name="Obdélník 4"/>
              <p:cNvSpPr>
                <a:spLocks noRot="1" noChangeAspect="1" noMove="1" noResize="1" noEditPoints="1" noAdjustHandles="1" noChangeArrowheads="1" noChangeShapeType="1" noTextEdit="1"/>
              </p:cNvSpPr>
              <p:nvPr/>
            </p:nvSpPr>
            <p:spPr>
              <a:xfrm>
                <a:off x="3903387" y="4307397"/>
                <a:ext cx="3023007" cy="461665"/>
              </a:xfrm>
              <a:prstGeom prst="rect">
                <a:avLst/>
              </a:prstGeom>
              <a:blipFill>
                <a:blip r:embed="rId4"/>
                <a:stretch>
                  <a:fillRect b="-21333"/>
                </a:stretch>
              </a:blipFill>
            </p:spPr>
            <p:txBody>
              <a:bodyPr/>
              <a:lstStyle/>
              <a:p>
                <a:r>
                  <a:rPr lang="cs-CZ">
                    <a:noFill/>
                  </a:rPr>
                  <a:t> </a:t>
                </a:r>
              </a:p>
            </p:txBody>
          </p:sp>
        </mc:Fallback>
      </mc:AlternateContent>
    </p:spTree>
    <p:extLst>
      <p:ext uri="{BB962C8B-B14F-4D97-AF65-F5344CB8AC3E}">
        <p14:creationId xmlns:p14="http://schemas.microsoft.com/office/powerpoint/2010/main" val="213046537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500"/>
                                        <p:tgtEl>
                                          <p:spTgt spid="2">
                                            <p:txEl>
                                              <p:pRg st="0" end="0"/>
                                            </p:txEl>
                                          </p:spTgt>
                                        </p:tgtEl>
                                      </p:cBhvr>
                                    </p:animEffect>
                                    <p:anim calcmode="lin" valueType="num">
                                      <p:cBhvr>
                                        <p:cTn id="8" dur="15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5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500"/>
                                        <p:tgtEl>
                                          <p:spTgt spid="3">
                                            <p:txEl>
                                              <p:pRg st="0" end="0"/>
                                            </p:txEl>
                                          </p:spTgt>
                                        </p:tgtEl>
                                      </p:cBhvr>
                                    </p:animEffect>
                                    <p:anim calcmode="lin" valueType="num">
                                      <p:cBhvr>
                                        <p:cTn id="15" dur="15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5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animEffect transition="in" filter="fade">
                                      <p:cBhvr>
                                        <p:cTn id="21" dur="1500"/>
                                        <p:tgtEl>
                                          <p:spTgt spid="4">
                                            <p:txEl>
                                              <p:pRg st="0" end="0"/>
                                            </p:txEl>
                                          </p:spTgt>
                                        </p:tgtEl>
                                      </p:cBhvr>
                                    </p:animEffect>
                                    <p:anim calcmode="lin" valueType="num">
                                      <p:cBhvr>
                                        <p:cTn id="22" dur="15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23" dur="15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0" end="0"/>
                                            </p:txEl>
                                          </p:spTgt>
                                        </p:tgtEl>
                                        <p:attrNameLst>
                                          <p:attrName>style.visibility</p:attrName>
                                        </p:attrNameLst>
                                      </p:cBhvr>
                                      <p:to>
                                        <p:strVal val="visible"/>
                                      </p:to>
                                    </p:set>
                                    <p:animEffect transition="in" filter="fade">
                                      <p:cBhvr>
                                        <p:cTn id="28" dur="1500"/>
                                        <p:tgtEl>
                                          <p:spTgt spid="5">
                                            <p:txEl>
                                              <p:pRg st="0" end="0"/>
                                            </p:txEl>
                                          </p:spTgt>
                                        </p:tgtEl>
                                      </p:cBhvr>
                                    </p:animEffect>
                                    <p:anim calcmode="lin" valueType="num">
                                      <p:cBhvr>
                                        <p:cTn id="29" dur="15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30" dur="15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Google Shape;232;p33"/>
          <p:cNvSpPr txBox="1">
            <a:spLocks noGrp="1"/>
          </p:cNvSpPr>
          <p:nvPr>
            <p:ph type="title"/>
          </p:nvPr>
        </p:nvSpPr>
        <p:spPr>
          <a:xfrm>
            <a:off x="798534" y="2747962"/>
            <a:ext cx="7772400" cy="1362075"/>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Clr>
                <a:srgbClr val="FF0000"/>
              </a:buClr>
              <a:buSzPts val="4400"/>
              <a:buFont typeface="Calibri"/>
              <a:buNone/>
            </a:pPr>
            <a:r>
              <a:rPr lang="cs-CZ" sz="4400" dirty="0">
                <a:solidFill>
                  <a:srgbClr val="C00000"/>
                </a:solidFill>
              </a:rPr>
              <a:t>DĚKUJI ZA POZORNOST</a:t>
            </a:r>
            <a:endParaRPr dirty="0">
              <a:solidFill>
                <a:srgbClr val="C00000"/>
              </a:solidFill>
            </a:endParaRPr>
          </a:p>
        </p:txBody>
      </p:sp>
    </p:spTree>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Měnový kurz</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4/36</a:t>
            </a:r>
            <a:endParaRPr sz="1200" b="1" dirty="0">
              <a:solidFill>
                <a:srgbClr val="FF0000"/>
              </a:solidFill>
              <a:latin typeface="Calibri"/>
              <a:ea typeface="Calibri"/>
              <a:cs typeface="Calibri"/>
              <a:sym typeface="Calibri"/>
            </a:endParaRPr>
          </a:p>
        </p:txBody>
      </p:sp>
      <p:pic>
        <p:nvPicPr>
          <p:cNvPr id="4" name="Obrázek 3">
            <a:extLst>
              <a:ext uri="{FF2B5EF4-FFF2-40B4-BE49-F238E27FC236}">
                <a16:creationId xmlns:a16="http://schemas.microsoft.com/office/drawing/2014/main" id="{2A957728-C28C-8692-45A4-5751F671A72E}"/>
              </a:ext>
            </a:extLst>
          </p:cNvPr>
          <p:cNvPicPr>
            <a:picLocks noChangeAspect="1"/>
          </p:cNvPicPr>
          <p:nvPr/>
        </p:nvPicPr>
        <p:blipFill>
          <a:blip r:embed="rId3"/>
          <a:stretch>
            <a:fillRect/>
          </a:stretch>
        </p:blipFill>
        <p:spPr>
          <a:xfrm>
            <a:off x="1388004" y="1398587"/>
            <a:ext cx="6486525" cy="4467225"/>
          </a:xfrm>
          <a:prstGeom prst="rect">
            <a:avLst/>
          </a:prstGeom>
        </p:spPr>
      </p:pic>
    </p:spTree>
    <p:extLst>
      <p:ext uri="{BB962C8B-B14F-4D97-AF65-F5344CB8AC3E}">
        <p14:creationId xmlns:p14="http://schemas.microsoft.com/office/powerpoint/2010/main" val="3850755500"/>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Měnový kurz</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5/36</a:t>
            </a:r>
            <a:endParaRPr sz="1200" b="1" dirty="0">
              <a:solidFill>
                <a:srgbClr val="FF0000"/>
              </a:solidFill>
              <a:latin typeface="Calibri"/>
              <a:ea typeface="Calibri"/>
              <a:cs typeface="Calibri"/>
              <a:sym typeface="Calibri"/>
            </a:endParaRPr>
          </a:p>
        </p:txBody>
      </p:sp>
      <p:pic>
        <p:nvPicPr>
          <p:cNvPr id="5" name="Obrázek 4">
            <a:extLst>
              <a:ext uri="{FF2B5EF4-FFF2-40B4-BE49-F238E27FC236}">
                <a16:creationId xmlns:a16="http://schemas.microsoft.com/office/drawing/2014/main" id="{C22FF7C2-EA5B-E744-99B6-842ADCF4D0B8}"/>
              </a:ext>
            </a:extLst>
          </p:cNvPr>
          <p:cNvPicPr>
            <a:picLocks noChangeAspect="1"/>
          </p:cNvPicPr>
          <p:nvPr/>
        </p:nvPicPr>
        <p:blipFill>
          <a:blip r:embed="rId3"/>
          <a:stretch>
            <a:fillRect/>
          </a:stretch>
        </p:blipFill>
        <p:spPr>
          <a:xfrm>
            <a:off x="1678772" y="1372533"/>
            <a:ext cx="5712026" cy="4712174"/>
          </a:xfrm>
          <a:prstGeom prst="rect">
            <a:avLst/>
          </a:prstGeom>
        </p:spPr>
      </p:pic>
    </p:spTree>
    <p:extLst>
      <p:ext uri="{BB962C8B-B14F-4D97-AF65-F5344CB8AC3E}">
        <p14:creationId xmlns:p14="http://schemas.microsoft.com/office/powerpoint/2010/main" val="1490504287"/>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Měnový kurz</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6/36</a:t>
            </a:r>
            <a:endParaRPr sz="1200" b="1" dirty="0">
              <a:solidFill>
                <a:srgbClr val="FF0000"/>
              </a:solidFill>
              <a:latin typeface="Calibri"/>
              <a:ea typeface="Calibri"/>
              <a:cs typeface="Calibri"/>
              <a:sym typeface="Calibri"/>
            </a:endParaRPr>
          </a:p>
        </p:txBody>
      </p:sp>
      <p:pic>
        <p:nvPicPr>
          <p:cNvPr id="5" name="Obrázek 4">
            <a:extLst>
              <a:ext uri="{FF2B5EF4-FFF2-40B4-BE49-F238E27FC236}">
                <a16:creationId xmlns:a16="http://schemas.microsoft.com/office/drawing/2014/main" id="{FC2A9FA8-5E75-23D7-26F6-BA0D15C4BEB4}"/>
              </a:ext>
            </a:extLst>
          </p:cNvPr>
          <p:cNvPicPr>
            <a:picLocks noChangeAspect="1"/>
          </p:cNvPicPr>
          <p:nvPr/>
        </p:nvPicPr>
        <p:blipFill>
          <a:blip r:embed="rId3"/>
          <a:stretch>
            <a:fillRect/>
          </a:stretch>
        </p:blipFill>
        <p:spPr>
          <a:xfrm>
            <a:off x="1815699" y="1250955"/>
            <a:ext cx="5438172" cy="4891053"/>
          </a:xfrm>
          <a:prstGeom prst="rect">
            <a:avLst/>
          </a:prstGeom>
        </p:spPr>
      </p:pic>
    </p:spTree>
    <p:extLst>
      <p:ext uri="{BB962C8B-B14F-4D97-AF65-F5344CB8AC3E}">
        <p14:creationId xmlns:p14="http://schemas.microsoft.com/office/powerpoint/2010/main" val="838001202"/>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Měnový kurz</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reálný měnový kurz (RER)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a:t>
            </a: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poměr, v jakém se směňují statky jedné země za statky druhé země; neříká, kolik korun získáme výměnou za eura, ale kolik zboží si za koruny koupíme v porovnání s množstvím zboží kupeným za eura;</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Reálný měnový kurz zohledňuje rozdílnou cenovou hladinu doma a v zahraničí, udává kupní sílu domácí produkce v relaci k zahraniční produkci; </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Jinými slovy udává míru konkurenceschopnosti země v mezinárodním obchodě.</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7/36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965840156"/>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Bilaterální vs. efektivní měnový kurz</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Bilaterální měnový kurz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dvojstranný měnový kurz (CZK vůči USD, CZK vůči EUR)</a:t>
            </a:r>
          </a:p>
          <a:p>
            <a:pPr marL="342900" lvl="0" fontAlgn="base">
              <a:spcBef>
                <a:spcPct val="20000"/>
              </a:spcBef>
              <a:spcAft>
                <a:spcPct val="0"/>
              </a:spcAft>
              <a:buClrTx/>
              <a:buSzPct val="80000"/>
              <a:buFont typeface="Arial" panose="020B0604020202020204" pitchFamily="34" charset="0"/>
              <a:buChar char="•"/>
              <a:defRPr/>
            </a:pP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Domácí měna se však může vyvíjet vůči světovým měnám různě a pro zjištění celkového vývoje se používá:</a:t>
            </a: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Efektivní měnový kurz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udává hodnotu domácí měny (CZK) vůči určitému koši měn (zpravidla dle hlavních obchodních partnerů)</a:t>
            </a:r>
          </a:p>
          <a:p>
            <a:pPr marL="342900" lvl="0" fontAlgn="base">
              <a:spcBef>
                <a:spcPct val="20000"/>
              </a:spcBef>
              <a:spcAft>
                <a:spcPct val="0"/>
              </a:spcAft>
              <a:buClrTx/>
              <a:buSzPct val="80000"/>
              <a:buFont typeface="Arial" panose="020B0604020202020204" pitchFamily="34" charset="0"/>
              <a:buChar char="•"/>
              <a:defRPr/>
            </a:pPr>
            <a:endPar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8/36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1501661101"/>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2" name="Nadpis 1"/>
          <p:cNvSpPr>
            <a:spLocks noGrp="1"/>
          </p:cNvSpPr>
          <p:nvPr>
            <p:ph type="title"/>
          </p:nvPr>
        </p:nvSpPr>
        <p:spPr>
          <a:xfrm>
            <a:off x="457200" y="473045"/>
            <a:ext cx="8229600" cy="1143000"/>
          </a:xfrm>
        </p:spPr>
        <p:txBody>
          <a:bodyPr>
            <a:noAutofit/>
          </a:bodyPr>
          <a:lstStyle/>
          <a:p>
            <a:r>
              <a:rPr lang="cs-CZ" altLang="cs-CZ" sz="3600" b="1" dirty="0"/>
              <a:t>Bilaterální vs. efektivní měnový kurz</a:t>
            </a:r>
            <a:endParaRPr lang="cs-CZ" sz="3600" b="1" dirty="0"/>
          </a:p>
        </p:txBody>
      </p:sp>
      <p:sp>
        <p:nvSpPr>
          <p:cNvPr id="98" name="Google Shape;98;p14"/>
          <p:cNvSpPr txBox="1">
            <a:spLocks noGrp="1"/>
          </p:cNvSpPr>
          <p:nvPr>
            <p:ph type="body" idx="1"/>
          </p:nvPr>
        </p:nvSpPr>
        <p:spPr>
          <a:xfrm>
            <a:off x="212651" y="1315233"/>
            <a:ext cx="8644269" cy="4826775"/>
          </a:xfrm>
          <a:prstGeom prst="rect">
            <a:avLst/>
          </a:prstGeom>
          <a:noFill/>
          <a:ln>
            <a:noFill/>
          </a:ln>
        </p:spPr>
        <p:txBody>
          <a:bodyPr spcFirstLastPara="1" wrap="square" lIns="91425" tIns="45700" rIns="91425" bIns="45700" anchor="t" anchorCtr="0">
            <a:normAutofit/>
          </a:bodyPr>
          <a:lstStyle/>
          <a:p>
            <a:pPr marL="342900" lvl="0" fontAlgn="base">
              <a:spcBef>
                <a:spcPct val="20000"/>
              </a:spcBef>
              <a:spcAft>
                <a:spcPct val="0"/>
              </a:spcAft>
              <a:buClrTx/>
              <a:buSzPct val="80000"/>
              <a:buFont typeface="Arial" panose="020B0604020202020204" pitchFamily="34" charset="0"/>
              <a:buChar char="•"/>
              <a:defRPr/>
            </a:pPr>
            <a:endPar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endParaRPr>
          </a:p>
          <a:p>
            <a:pPr marL="342900" lvl="0" fontAlgn="base">
              <a:spcBef>
                <a:spcPct val="20000"/>
              </a:spcBef>
              <a:spcAft>
                <a:spcPct val="0"/>
              </a:spcAft>
              <a:buClrTx/>
              <a:buSzPct val="80000"/>
              <a:buFont typeface="Arial" panose="020B0604020202020204" pitchFamily="34" charset="0"/>
              <a:buChar char="•"/>
              <a:defRPr/>
            </a:pPr>
            <a:r>
              <a:rPr lang="cs-CZ" altLang="cs-CZ" sz="2800" b="1" kern="1200" dirty="0">
                <a:solidFill>
                  <a:schemeClr val="tx1"/>
                </a:solidFill>
                <a:latin typeface="Calibri" panose="020F0502020204030204" pitchFamily="34" charset="0"/>
                <a:ea typeface="Consolas" panose="020B0609020204030204" pitchFamily="49" charset="0"/>
                <a:cs typeface="Calibri" panose="020F0502020204030204" pitchFamily="34" charset="0"/>
              </a:rPr>
              <a:t>Nominální efektivní kurz (NEER) </a:t>
            </a:r>
            <a:r>
              <a:rPr lang="cs-CZ" altLang="cs-CZ" sz="2800" kern="1200" dirty="0">
                <a:solidFill>
                  <a:schemeClr val="tx1"/>
                </a:solidFill>
                <a:latin typeface="Calibri" panose="020F0502020204030204" pitchFamily="34" charset="0"/>
                <a:ea typeface="Consolas" panose="020B0609020204030204" pitchFamily="49" charset="0"/>
                <a:cs typeface="Calibri" panose="020F0502020204030204" pitchFamily="34" charset="0"/>
              </a:rPr>
              <a:t>– vyjadřuje se pomocí indexu a uvádí nominální zhodnocení (hodnota indexu na 100) nebo nominální znehodnocení (hodnota indexu pod 100) národní měny vůči koši vybraných měn za určité období oproti základnímu období, ve kterém byla stanovena výchozí hodnota indexu 100.</a:t>
            </a:r>
          </a:p>
        </p:txBody>
      </p:sp>
      <p:sp>
        <p:nvSpPr>
          <p:cNvPr id="99" name="Google Shape;99;p14"/>
          <p:cNvSpPr txBox="1"/>
          <p:nvPr/>
        </p:nvSpPr>
        <p:spPr>
          <a:xfrm>
            <a:off x="457200" y="6340415"/>
            <a:ext cx="836762"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cs-CZ" sz="1200" b="1" dirty="0">
                <a:solidFill>
                  <a:srgbClr val="FF0000"/>
                </a:solidFill>
                <a:latin typeface="Calibri"/>
                <a:ea typeface="Calibri"/>
                <a:cs typeface="Calibri"/>
                <a:sym typeface="Calibri"/>
              </a:rPr>
              <a:t>9/36</a:t>
            </a:r>
            <a:endParaRPr sz="1200" b="1" dirty="0">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659783834"/>
      </p:ext>
    </p:extLst>
  </p:cSld>
  <p:clrMapOvr>
    <a:masterClrMapping/>
  </p:clrMapOvr>
  <mc:AlternateContent xmlns:mc="http://schemas.openxmlformats.org/markup-compatibility/2006" xmlns:p14="http://schemas.microsoft.com/office/powerpoint/2010/main">
    <mc:Choice Requires="p14">
      <p:transition spd="slow" p14:dur="1500">
        <p:wipe/>
      </p:transition>
    </mc:Choice>
    <mc:Fallback xmlns="">
      <p:transition spd="slow">
        <p:wipe/>
      </p:transition>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1123</TotalTime>
  <Words>2574</Words>
  <Application>Microsoft Office PowerPoint</Application>
  <PresentationFormat>Předvádění na obrazovce (4:3)</PresentationFormat>
  <Paragraphs>238</Paragraphs>
  <Slides>36</Slides>
  <Notes>32</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36</vt:i4>
      </vt:variant>
    </vt:vector>
  </HeadingPairs>
  <TitlesOfParts>
    <vt:vector size="43" baseType="lpstr">
      <vt:lpstr>Arial</vt:lpstr>
      <vt:lpstr>Calibri</vt:lpstr>
      <vt:lpstr>Cambria Math</vt:lpstr>
      <vt:lpstr>Symbol</vt:lpstr>
      <vt:lpstr>Times New Roman</vt:lpstr>
      <vt:lpstr>Wingdings</vt:lpstr>
      <vt:lpstr>Office Theme</vt:lpstr>
      <vt:lpstr>Makroekonomie Měnový kurz, mezinárodní obchod  a směna YMAK</vt:lpstr>
      <vt:lpstr>Základní východiska</vt:lpstr>
      <vt:lpstr>Měnový kurz</vt:lpstr>
      <vt:lpstr>Měnový kurz</vt:lpstr>
      <vt:lpstr>Měnový kurz</vt:lpstr>
      <vt:lpstr>Měnový kurz</vt:lpstr>
      <vt:lpstr>Měnový kurz</vt:lpstr>
      <vt:lpstr>Bilaterální vs. efektivní měnový kurz</vt:lpstr>
      <vt:lpstr>Bilaterální vs. efektivní měnový kurz</vt:lpstr>
      <vt:lpstr>Bilaterální vs. efektivní měnový kurz</vt:lpstr>
      <vt:lpstr>Měnový kurz</vt:lpstr>
      <vt:lpstr>Režimy měnového kurzu</vt:lpstr>
      <vt:lpstr>Režimy měnového kurzu –  výhody a nevýhody</vt:lpstr>
      <vt:lpstr>Typy měnových kurzů</vt:lpstr>
      <vt:lpstr>Typy měnových kurzů</vt:lpstr>
      <vt:lpstr>Typy měnových kurzů</vt:lpstr>
      <vt:lpstr>Faktory měnového kurzu  v dlouhém období</vt:lpstr>
      <vt:lpstr>Devizový trh</vt:lpstr>
      <vt:lpstr>Devizový trh</vt:lpstr>
      <vt:lpstr>Mezinárodní obchod</vt:lpstr>
      <vt:lpstr>Mezinárodní obchod</vt:lpstr>
      <vt:lpstr>Mezinárodní obchod</vt:lpstr>
      <vt:lpstr>Mezinárodní obchod</vt:lpstr>
      <vt:lpstr>Mezinárodní obchod</vt:lpstr>
      <vt:lpstr>Mezinárodní obchod</vt:lpstr>
      <vt:lpstr>Mezinárodní obchod</vt:lpstr>
      <vt:lpstr>Mezinárodní měnové instituce</vt:lpstr>
      <vt:lpstr>Měnový kurz v České republice</vt:lpstr>
      <vt:lpstr>Měnový kurz v České republice</vt:lpstr>
      <vt:lpstr>Měnový kurz v České republice</vt:lpstr>
      <vt:lpstr>Měnový kurz v České republice</vt:lpstr>
      <vt:lpstr>Příklady k procvičení</vt:lpstr>
      <vt:lpstr>Příklad č. 1</vt:lpstr>
      <vt:lpstr>Příklad č. 2</vt:lpstr>
      <vt:lpstr>Příklad č. 3</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Strategická analýza XSAN</dc:title>
  <dc:creator>Škrabal Jaroslav</dc:creator>
  <cp:lastModifiedBy>Škrabal Jaroslav</cp:lastModifiedBy>
  <cp:revision>95</cp:revision>
  <dcterms:modified xsi:type="dcterms:W3CDTF">2025-03-06T09:07:42Z</dcterms:modified>
</cp:coreProperties>
</file>