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78" r:id="rId21"/>
    <p:sldId id="409" r:id="rId22"/>
    <p:sldId id="410" r:id="rId23"/>
    <p:sldId id="380" r:id="rId24"/>
    <p:sldId id="381" r:id="rId25"/>
    <p:sldId id="382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83" r:id="rId34"/>
    <p:sldId id="384" r:id="rId35"/>
    <p:sldId id="386" r:id="rId36"/>
    <p:sldId id="387" r:id="rId37"/>
    <p:sldId id="388" r:id="rId38"/>
    <p:sldId id="389" r:id="rId39"/>
    <p:sldId id="390" r:id="rId40"/>
    <p:sldId id="392" r:id="rId41"/>
    <p:sldId id="408" r:id="rId42"/>
    <p:sldId id="393" r:id="rId43"/>
    <p:sldId id="394" r:id="rId44"/>
    <p:sldId id="395" r:id="rId45"/>
    <p:sldId id="396" r:id="rId46"/>
    <p:sldId id="397" r:id="rId47"/>
    <p:sldId id="398" r:id="rId48"/>
    <p:sldId id="406" r:id="rId49"/>
    <p:sldId id="407" r:id="rId50"/>
    <p:sldId id="411" r:id="rId51"/>
    <p:sldId id="412" r:id="rId52"/>
    <p:sldId id="361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9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0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0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1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90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71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3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64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55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48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6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27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30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5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13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5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79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1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7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2D37-276F-49AF-85AF-E3C3E74BE6E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inflace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15. 05. 2025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</a:t>
            </a:r>
            <a:br>
              <a:rPr lang="cs-CZ" altLang="cs-CZ" sz="3600" b="1" dirty="0"/>
            </a:br>
            <a:r>
              <a:rPr lang="cs-CZ" altLang="cs-CZ" sz="3600" b="1" dirty="0"/>
              <a:t>(CPI - </a:t>
            </a:r>
            <a:r>
              <a:rPr lang="cs-CZ" altLang="cs-CZ" sz="3600" b="1" dirty="0" err="1"/>
              <a:t>Consumer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zjišťuje prostřednictvím spotřebního koše vybraného zboží a služeb na základě reprezentativního šetření mezi domácnostmi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zahrnuje 729 položek agregovaných do 12 skupin (např. potraviny, odívání, bydlení, zdravotnictví, vzdělávání aj.)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34" y="4427190"/>
            <a:ext cx="923853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a tzv. </a:t>
            </a:r>
            <a:r>
              <a:rPr lang="cs-CZ" altLang="cs-CZ" sz="3600" b="1" dirty="0" err="1"/>
              <a:t>Laspeyresův</a:t>
            </a:r>
            <a:r>
              <a:rPr lang="cs-CZ" altLang="cs-CZ" sz="3600" b="1" dirty="0"/>
              <a:t> index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dá vypočítat na základě tzv.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Laspeyrova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indexu;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 Q0=spotřební koš základního období; P0 ceny statků spotřebního koše v základním období; P1 ceny statků v běžném roce – v tomto měříme vývoj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1543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573"/>
              </p:ext>
            </p:extLst>
          </p:nvPr>
        </p:nvGraphicFramePr>
        <p:xfrm>
          <a:off x="1600200" y="5358918"/>
          <a:ext cx="6565900" cy="7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19048" imgH="419048" progId="PBrush">
                  <p:embed/>
                </p:oleObj>
              </mc:Choice>
              <mc:Fallback>
                <p:oleObj r:id="rId4" imgW="4619048" imgH="419048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58918"/>
                        <a:ext cx="6565900" cy="78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výrobců</a:t>
            </a:r>
            <a:br>
              <a:rPr lang="cs-CZ" altLang="cs-CZ" sz="3600" b="1" dirty="0"/>
            </a:br>
            <a:r>
              <a:rPr lang="cs-CZ" altLang="cs-CZ" sz="3600" b="1" dirty="0"/>
              <a:t>(PPI – </a:t>
            </a:r>
            <a:r>
              <a:rPr lang="cs-CZ" altLang="cs-CZ" sz="3600" b="1" dirty="0" err="1"/>
              <a:t>Producer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Producer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Index) se sleduje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různá odvětví a obory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index cen zemědělských výrobců, index cen průmyslových výrobců, index cen stavebních prací atd.);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PPI se s určitým časovým zpožděním promítají do CPI a naznačují tak budoucí vývoj CPI.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průmyslových výrobců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zjišťovány měsíčně na základě údajů z vybraných organizací (cca 1 100) za vybrané reprezentanty (cca 4 600).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Vykazované ceny jsou ceny sjednané mezi dodavatelem a odběratelem v tuzemsku bez DPH a spotřební daně (bez nákladů na dopravu k zákazníkovi a nákladů s ní spojených) fakturované za významnější obchodní případy.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cen průmyslových výrobců udává o kolik % se v daném měsíci zvýšila (snížila) průměrná cenová hladina těchto cen v porovnání s průměrnou cenovou hladinou ve stejném období předchozího roku.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Deflátor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deflátoru jsou zahrnuty všechny statky a služby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vyprodukované v dané ekonomice za 1 rok, tzn. celý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1814452"/>
            <a:ext cx="6603488" cy="1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Rozdíl mezi CPI a deflátorem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 zahrnuje jen vybraný  spotřební koš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včetně dovážených výrobků,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zahrnuje všechny vyráběné statky v zemi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Koš statků v CPI je stejný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(aktualizace jen občas), v deflátoru HDP se každý rok mění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pozitivní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expanzivní fiskální politika vlády, expanzivní monetární politika centrální banky, růst investic firem, růst spotřeby domácností, masivní příliv zahraničních investic atd.).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AD se posouvá vpravo nahoru, roste produkt Y, ale současně roste i průměrná cenová hladina P.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1532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33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34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35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36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3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21528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0" y="583406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21524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 nabídkový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růst světových cen ropy, energie, růst mezd apod.).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posunuje vlevo nahoru, klesá produkt 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současně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i průměrná cenová hladina P.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Bývá spojována i s tzv. inflační spirálou, tj. cenový růst se přenáší z nižšího stupně zpracování na vyšší (zvýšení ceny výrobků vyvolá tlak na růst mezd, což zase zvyšuje náklady a tlačí na růst cen)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80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81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82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83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4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357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867275" cy="2741613"/>
            <a:chOff x="1200" y="1632"/>
            <a:chExt cx="2325" cy="1920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2661" y="1825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11425" y="2286000"/>
            <a:ext cx="1371600" cy="3886200"/>
            <a:chOff x="1569" y="1440"/>
            <a:chExt cx="864" cy="2448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5" name="Text Box 19"/>
            <p:cNvSpPr txBox="1">
              <a:spLocks noChangeArrowheads="1"/>
            </p:cNvSpPr>
            <p:nvPr/>
          </p:nvSpPr>
          <p:spPr bwMode="auto">
            <a:xfrm>
              <a:off x="1569" y="14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581585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nabídkou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322513" y="62198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 rot="-4921681">
            <a:off x="1248569" y="1289844"/>
            <a:ext cx="3819525" cy="3227387"/>
            <a:chOff x="1200" y="1680"/>
            <a:chExt cx="2390" cy="2200"/>
          </a:xfrm>
        </p:grpSpPr>
        <p:sp>
          <p:nvSpPr>
            <p:cNvPr id="2357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 rot="4921681">
              <a:off x="2944" y="3234"/>
              <a:ext cx="9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076325" y="4341813"/>
            <a:ext cx="15509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509838" y="4357688"/>
            <a:ext cx="1587" cy="18161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2386013" y="6705600"/>
            <a:ext cx="133985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22513" y="36766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porucha rovnováhy (nejzřetelněji se projevuje růstem cen)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= růst všeobecné (průměrné) cenové hladiny.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důsledku toho dochází k poklesu kupní síly peněžní jednotky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vs. zdražování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P představuje průměrnou úroveň cen určitého souboru statků v běžném období (ceny P1) ve srovnání s cenami určitého vybraného základního období (ceny P0)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200" b="1" dirty="0"/>
              <a:t>Nabídková inflace</a:t>
            </a:r>
            <a:r>
              <a:rPr lang="cs-CZ" sz="2200" dirty="0"/>
              <a:t> (inflace tažená náklady) = inflace, jež je </a:t>
            </a:r>
            <a:r>
              <a:rPr lang="cs-CZ" sz="2200" b="1" dirty="0"/>
              <a:t>zapříčiněna poklesem agregátní nabídky </a:t>
            </a:r>
            <a:r>
              <a:rPr lang="cs-CZ" sz="2200" dirty="0"/>
              <a:t>vlivem velkého vzestupu nákladů. </a:t>
            </a:r>
          </a:p>
          <a:p>
            <a:r>
              <a:rPr lang="cs-CZ" sz="2200" dirty="0"/>
              <a:t>Podniky vzhledem k objemu prostředků, které mají k dispozici na dané období, reagují na vzestup nákladů snížením produkce. </a:t>
            </a:r>
          </a:p>
          <a:p>
            <a:r>
              <a:rPr lang="cs-CZ" sz="2200" dirty="0"/>
              <a:t>Skutečný produkt poklesne pod úroveň potenciálního produktu a současně stoupne cenová hladina. </a:t>
            </a:r>
          </a:p>
          <a:p>
            <a:r>
              <a:rPr lang="cs-CZ" sz="2200" dirty="0"/>
              <a:t>Tím se otevře</a:t>
            </a:r>
            <a:r>
              <a:rPr lang="cs-CZ" sz="2200" b="1" i="1" dirty="0"/>
              <a:t> recesní produkční mezera, neboli deflační mezera</a:t>
            </a:r>
            <a:r>
              <a:rPr lang="cs-CZ" sz="22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63">
            <a:extLst>
              <a:ext uri="{FF2B5EF4-FFF2-40B4-BE49-F238E27FC236}">
                <a16:creationId xmlns:a16="http://schemas.microsoft.com/office/drawing/2014/main" id="{DD8D34F7-73EA-43F4-88D8-87F45B2EDAD9}"/>
              </a:ext>
            </a:extLst>
          </p:cNvPr>
          <p:cNvGrpSpPr/>
          <p:nvPr/>
        </p:nvGrpSpPr>
        <p:grpSpPr>
          <a:xfrm>
            <a:off x="616868" y="3787054"/>
            <a:ext cx="3955132" cy="2553361"/>
            <a:chOff x="0" y="0"/>
            <a:chExt cx="3314700" cy="228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CF9E85A-208E-488B-8EC3-983145C607B3}"/>
                </a:ext>
              </a:extLst>
            </p:cNvPr>
            <p:cNvSpPr/>
            <p:nvPr/>
          </p:nvSpPr>
          <p:spPr>
            <a:xfrm>
              <a:off x="0" y="0"/>
              <a:ext cx="33147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50">
              <a:extLst>
                <a:ext uri="{FF2B5EF4-FFF2-40B4-BE49-F238E27FC236}">
                  <a16:creationId xmlns:a16="http://schemas.microsoft.com/office/drawing/2014/main" id="{BDD61B30-858D-488C-80E9-C3688BEA6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1">
              <a:extLst>
                <a:ext uri="{FF2B5EF4-FFF2-40B4-BE49-F238E27FC236}">
                  <a16:creationId xmlns:a16="http://schemas.microsoft.com/office/drawing/2014/main" id="{3D761BFD-A5A4-4BAD-AAC3-A067C5A54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52">
              <a:extLst>
                <a:ext uri="{FF2B5EF4-FFF2-40B4-BE49-F238E27FC236}">
                  <a16:creationId xmlns:a16="http://schemas.microsoft.com/office/drawing/2014/main" id="{D4F57B0F-359A-4FD1-8AC0-90AACE490F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sp>
          <p:nvSpPr>
            <p:cNvPr id="10" name="Arc 53">
              <a:extLst>
                <a:ext uri="{FF2B5EF4-FFF2-40B4-BE49-F238E27FC236}">
                  <a16:creationId xmlns:a16="http://schemas.microsoft.com/office/drawing/2014/main" id="{0F462240-0F86-45F0-B484-FE9057CBCE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1" name="Line 54">
              <a:extLst>
                <a:ext uri="{FF2B5EF4-FFF2-40B4-BE49-F238E27FC236}">
                  <a16:creationId xmlns:a16="http://schemas.microsoft.com/office/drawing/2014/main" id="{F523AC1B-AF73-4627-951D-0746448B3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661E6BE-BD84-4DD1-B25A-85B2A0E5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3" name="Line 56">
              <a:extLst>
                <a:ext uri="{FF2B5EF4-FFF2-40B4-BE49-F238E27FC236}">
                  <a16:creationId xmlns:a16="http://schemas.microsoft.com/office/drawing/2014/main" id="{779FDF8A-A567-4EA8-81EF-2DA7C68A7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228600" cy="79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2B06D444-68FE-4D90-B95B-4E134B4E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5B2E2B7F-AD0D-4FFF-AE0F-A30169D0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6F5F2176-E14B-4071-A80C-A2F016A5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F6CD3428-B97D-41AC-B2A8-96E90D45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3C687CC-3F97-4AEB-AF1E-79A70F2F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CF7DBDD4-9479-4A6A-899E-2C29C5602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3">
              <a:extLst>
                <a:ext uri="{FF2B5EF4-FFF2-40B4-BE49-F238E27FC236}">
                  <a16:creationId xmlns:a16="http://schemas.microsoft.com/office/drawing/2014/main" id="{5FF9D9E8-632A-487D-B1AF-5B7ACFA9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4">
              <a:extLst>
                <a:ext uri="{FF2B5EF4-FFF2-40B4-BE49-F238E27FC236}">
                  <a16:creationId xmlns:a16="http://schemas.microsoft.com/office/drawing/2014/main" id="{9F83B066-2CEB-49B3-AF81-109D02A3F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cs-CZ" sz="14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deflační mezera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c 65">
              <a:extLst>
                <a:ext uri="{FF2B5EF4-FFF2-40B4-BE49-F238E27FC236}">
                  <a16:creationId xmlns:a16="http://schemas.microsoft.com/office/drawing/2014/main" id="{8AA4D868-1257-4E44-A540-1FD2CC4914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23" name="Line 66">
              <a:extLst>
                <a:ext uri="{FF2B5EF4-FFF2-40B4-BE49-F238E27FC236}">
                  <a16:creationId xmlns:a16="http://schemas.microsoft.com/office/drawing/2014/main" id="{BFFBEF35-9918-43B1-949C-FDFA172C7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7">
              <a:extLst>
                <a:ext uri="{FF2B5EF4-FFF2-40B4-BE49-F238E27FC236}">
                  <a16:creationId xmlns:a16="http://schemas.microsoft.com/office/drawing/2014/main" id="{D9E3F0EC-9009-48D1-9064-B58830F06B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8038EA76-4779-414E-B100-EE8B253C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D77ECBE1-6482-4848-8547-08E781F24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0">
              <a:extLst>
                <a:ext uri="{FF2B5EF4-FFF2-40B4-BE49-F238E27FC236}">
                  <a16:creationId xmlns:a16="http://schemas.microsoft.com/office/drawing/2014/main" id="{AAD597A7-5022-4BEF-82E5-1BFA6D8F5C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DE4FA715-16CA-4075-81DF-04B93774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2">
              <a:extLst>
                <a:ext uri="{FF2B5EF4-FFF2-40B4-BE49-F238E27FC236}">
                  <a16:creationId xmlns:a16="http://schemas.microsoft.com/office/drawing/2014/main" id="{2208D6FD-B3B5-4C1B-A91A-99802A7E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očekávání setrvačná inflace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Nabídkové šoky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její prosazení do mezd) jsou doprovázeny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poptávkovými šoky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(monetární politikou) a výsledkem je rostoucí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(trvalá inflace) při relativně stabilním  reálném produktu na úrovni potenciálního produktu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je založen na inflačních očekáváních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(prosazovaném do mezd) a inflace se udržuje setrvačností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setrvačná 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mzdově cenovou spirálu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očekávání bude ovlivněno  nejen danou mírou inflace, ale i očekáváním účinků poptávkových a nabídkových šoků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spirála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2898" y="1345523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000" dirty="0"/>
              <a:t>Nákladová inflace bývá spojována s </a:t>
            </a:r>
            <a:r>
              <a:rPr lang="cs-CZ" sz="2000" b="1" dirty="0"/>
              <a:t>inflační spirálou</a:t>
            </a:r>
            <a:r>
              <a:rPr lang="cs-CZ" sz="2000" dirty="0"/>
              <a:t>, v níž se cenový růst přenáší z nižšího stupně zpracování na vyšší. </a:t>
            </a:r>
          </a:p>
          <a:p>
            <a:r>
              <a:rPr lang="cs-CZ" sz="2000" dirty="0"/>
              <a:t>Roztočení inflační spirály bývá zpravidla iniciováno růstem cen výrobních vstupů. </a:t>
            </a:r>
          </a:p>
          <a:p>
            <a:r>
              <a:rPr lang="cs-CZ" sz="2000" dirty="0"/>
              <a:t>Tento růst zvyšuje výrobní náklady a zvýšené výrobní náklady vedou ke zvýšení cen. </a:t>
            </a:r>
          </a:p>
          <a:p>
            <a:r>
              <a:rPr lang="cs-CZ" sz="2000" dirty="0"/>
              <a:t>Zvýší-li se ceny spotřebních statků, požadují odbory zvýšení mezd. </a:t>
            </a:r>
          </a:p>
          <a:p>
            <a:r>
              <a:rPr lang="cs-CZ" sz="2000" dirty="0"/>
              <a:t>Zvýšené mzdy dále zvyšují výrobní náklady. </a:t>
            </a:r>
          </a:p>
          <a:p>
            <a:r>
              <a:rPr lang="cs-CZ" sz="2000" dirty="0"/>
              <a:t>Důsledkem je zvýšení cen, atd.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39">
            <a:extLst>
              <a:ext uri="{FF2B5EF4-FFF2-40B4-BE49-F238E27FC236}">
                <a16:creationId xmlns:a16="http://schemas.microsoft.com/office/drawing/2014/main" id="{B9EC9159-7279-41DB-8504-BAAD89829EDD}"/>
              </a:ext>
            </a:extLst>
          </p:cNvPr>
          <p:cNvGrpSpPr/>
          <p:nvPr/>
        </p:nvGrpSpPr>
        <p:grpSpPr>
          <a:xfrm>
            <a:off x="5219700" y="3762477"/>
            <a:ext cx="3924300" cy="2635083"/>
            <a:chOff x="0" y="0"/>
            <a:chExt cx="3314700" cy="24003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C85D553-0F7A-4989-BC92-6C7BC711AB0A}"/>
                </a:ext>
              </a:extLst>
            </p:cNvPr>
            <p:cNvSpPr/>
            <p:nvPr/>
          </p:nvSpPr>
          <p:spPr>
            <a:xfrm>
              <a:off x="0" y="0"/>
              <a:ext cx="3314700" cy="24003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22">
              <a:extLst>
                <a:ext uri="{FF2B5EF4-FFF2-40B4-BE49-F238E27FC236}">
                  <a16:creationId xmlns:a16="http://schemas.microsoft.com/office/drawing/2014/main" id="{A2504ABD-9B90-4240-B9A5-CEBE4C90B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3">
              <a:extLst>
                <a:ext uri="{FF2B5EF4-FFF2-40B4-BE49-F238E27FC236}">
                  <a16:creationId xmlns:a16="http://schemas.microsoft.com/office/drawing/2014/main" id="{0C5C5B47-B646-43DD-BF6E-7E1121F44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AC2279F3-A264-4C4D-AE86-BE9D68C637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4BEFC568-BAB6-4B1D-A711-1E87B0FF47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11" name="Line 26">
              <a:extLst>
                <a:ext uri="{FF2B5EF4-FFF2-40B4-BE49-F238E27FC236}">
                  <a16:creationId xmlns:a16="http://schemas.microsoft.com/office/drawing/2014/main" id="{ADF3A2B5-3097-497E-B0B1-C93BAA2F07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377B7FB-02B1-4981-876A-9C20A573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77C6D09A-2882-4FE6-8A4E-BEA472A40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38979C-67FC-4CDF-9B83-95FFFC6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7CE0AE7-85E0-4C01-B979-CE3FFEC5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37326B9D-AE0A-4697-B9E6-6C1DF241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8001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A668F37-0830-4757-A692-3F1A7659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3CE593D8-753F-48E6-907C-E94F5EFE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710554E8-92E7-406B-84C8-700D5137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48265158-5C92-4F0B-9136-D233E92851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id="{BE12B985-E59A-413A-A229-A9270A464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id="{61B40073-CA53-4053-891D-8649A8D01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F1CC2F61-BED8-4A81-965C-C4DA2809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Arc 39">
              <a:extLst>
                <a:ext uri="{FF2B5EF4-FFF2-40B4-BE49-F238E27FC236}">
                  <a16:creationId xmlns:a16="http://schemas.microsoft.com/office/drawing/2014/main" id="{724FB60F-D064-4893-85C4-9A90D3B01D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A51FD43E-F737-4BCB-9DB5-0BE3F511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id="{FD3EB323-0A9E-4E99-8412-F82E2970C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2573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EFDD3556-E2F5-4CB0-A42F-E6C48CA6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43">
              <a:extLst>
                <a:ext uri="{FF2B5EF4-FFF2-40B4-BE49-F238E27FC236}">
                  <a16:creationId xmlns:a16="http://schemas.microsoft.com/office/drawing/2014/main" id="{99186384-3F7D-4CFE-AB17-F61EA89AE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143000"/>
              <a:ext cx="794" cy="5715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Line 44">
              <a:extLst>
                <a:ext uri="{FF2B5EF4-FFF2-40B4-BE49-F238E27FC236}">
                  <a16:creationId xmlns:a16="http://schemas.microsoft.com/office/drawing/2014/main" id="{FB3C83E8-9C14-449C-96B6-B23364467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5">
              <a:extLst>
                <a:ext uri="{FF2B5EF4-FFF2-40B4-BE49-F238E27FC236}">
                  <a16:creationId xmlns:a16="http://schemas.microsoft.com/office/drawing/2014/main" id="{8D518B04-A896-4EA1-B009-2C702FEB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8700" y="21717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C955FAFE-7173-4B76-84EB-AC6EBB0B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514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6E2463F-4CFB-4FC9-AD56-1A366442A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P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Skutečná  míra inflace je většinou vyšší než očekávaná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mezd přichází se zpožděním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mzdy rostou jen u některých pracovníků, tj. v průměru;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taxflace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znamená, že s 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nominálních důchodů se pracovníci dostávají do vyšší důchodové skupiny s vyšší mírou zdanění;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zatěžuje ekonomické subjekty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dodatečnými náklady (náklady spojené s řízením portfolia, náklady na „menu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“, tj. náklady spojené se změnou ceníků apod.).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reálná hodnota aktiv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(hotovosti, vkladů na požádání).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Důsledkem je snaha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nemovitostí (pozemky, budovy apod.), jejichž cena inflací roste;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ekonomickou aktivitu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vytváří nejisté prostředí, ztěžuje kalkulaci, přináší nejistotu pro investování, roste  riziko, narůstá spekulace;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Věřitelé inflací ztrácejí, dlužníci získávají.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Protiinflační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a fiskální restrikce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nestimuluje růst AD popř. snižuje AD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Snižování inflačních očekávání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(důvěryhodná politika vlády a centrální banky)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a mzdová regulace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(důchodová politika zaměřená na z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mrazení růstu cen a mezd, stanovení limitů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 mezd v procentech ve vztahu k inflaci,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dobrovolné omezení růstu mezd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kolektivním vyjednávání aj.)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FF2FD6-3DEB-CE3D-E8B6-7C621E2A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2" y="1480613"/>
            <a:ext cx="8013348" cy="45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9ED02B-605B-F8A2-D2FB-84CA6B17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19" t="35891" r="20363" b="31237"/>
          <a:stretch/>
        </p:blipFill>
        <p:spPr>
          <a:xfrm>
            <a:off x="875581" y="1704109"/>
            <a:ext cx="6935307" cy="39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Výstupní obrázek">
            <a:extLst>
              <a:ext uri="{FF2B5EF4-FFF2-40B4-BE49-F238E27FC236}">
                <a16:creationId xmlns:a16="http://schemas.microsoft.com/office/drawing/2014/main" id="{F6009DB8-61FA-AD5F-58F0-7CCEB8AE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0" y="1386939"/>
            <a:ext cx="7556269" cy="47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77819"/>
              </p:ext>
            </p:extLst>
          </p:nvPr>
        </p:nvGraphicFramePr>
        <p:xfrm>
          <a:off x="212651" y="1308101"/>
          <a:ext cx="6256751" cy="242813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907968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419356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1660743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268684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262555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 b="1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262555">
                <a:tc>
                  <a:txBody>
                    <a:bodyPr/>
                    <a:lstStyle/>
                    <a:p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Měnověpolitická inflace (%)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14,6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10,6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2,1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Hrubý domácí produkt (mzr. změny v 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2,5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-0,3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2,2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Úrokové sazby 3M PRIBOR (%)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6,3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7,0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4,8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Měnový kurz (CZK/EUR)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24,6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24,5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effectLst/>
                        </a:rPr>
                        <a:t>24,6</a:t>
                      </a:r>
                      <a:endParaRPr lang="cs-CZ" sz="11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965458-9920-0A37-AB49-E2C74E390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8822"/>
              </p:ext>
            </p:extLst>
          </p:nvPr>
        </p:nvGraphicFramePr>
        <p:xfrm>
          <a:off x="2600169" y="3736239"/>
          <a:ext cx="6256751" cy="2514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07968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419356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1660743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268684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262555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26255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 err="1">
                          <a:effectLst/>
                        </a:rPr>
                        <a:t>Měnověpolitická</a:t>
                      </a:r>
                      <a:r>
                        <a:rPr lang="cs-CZ" sz="1400" dirty="0">
                          <a:effectLst/>
                        </a:rPr>
                        <a:t> inflace (%)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2,3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2,2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Hrubý domácí produkt (</a:t>
                      </a:r>
                      <a:r>
                        <a:rPr lang="cs-CZ" sz="1400" dirty="0" err="1">
                          <a:effectLst/>
                        </a:rPr>
                        <a:t>mzr</a:t>
                      </a:r>
                      <a:r>
                        <a:rPr lang="cs-CZ" sz="1400" dirty="0">
                          <a:effectLst/>
                        </a:rPr>
                        <a:t>. změny v 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0,9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2,4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Úrokové sazby 3M PRIBOR (%)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5,0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3,3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2,9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Měnový kurz (CZK/EUR)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25,1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25,2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25,4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cenové hladiny (např. -0,8 %)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snižování míry inflace, tj. zpomalování (např. 8 % pak 6 % a 3,5 %)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Stagflace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stagnace ekonomiky spojená s růstem cenové hladiny (Y stagnuje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Slumpflace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reálného produktu spojený s růstem cenové hladiny (pokles Y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2971"/>
              </p:ext>
            </p:extLst>
          </p:nvPr>
        </p:nvGraphicFramePr>
        <p:xfrm>
          <a:off x="457200" y="203581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452099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75134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529201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706211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278049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2025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2026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60432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16,5 %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14,8 %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2,3 %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166883417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790B934-F265-1CCC-384F-FC982646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34" y="3003734"/>
            <a:ext cx="5789920" cy="31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27966"/>
              </p:ext>
            </p:extLst>
          </p:nvPr>
        </p:nvGraphicFramePr>
        <p:xfrm>
          <a:off x="419985" y="191119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312338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379258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87793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60266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386650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effectLst/>
                        </a:rPr>
                        <a:t>Měnověpolitická</a:t>
                      </a:r>
                      <a:r>
                        <a:rPr lang="cs-CZ" b="1" dirty="0">
                          <a:effectLst/>
                        </a:rPr>
                        <a:t>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2026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31435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2,3 %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2,3 %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2,4 %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2,1 %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5593711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0729AF5-D806-F6F8-DD67-62FC2199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10" y="3036917"/>
            <a:ext cx="5654979" cy="31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pPr lvl="1"/>
            <a:r>
              <a:rPr lang="cs-CZ" dirty="0"/>
              <a:t>Ekonomika bude v nadcházejícím období mírně růst.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C0620E-2C64-CA37-34BF-FBFF7E8F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7" y="2857289"/>
            <a:ext cx="5959408" cy="32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71515"/>
            <a:ext cx="8644269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vztah 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zkoumat vli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inflačních očekávání na inflaci a nezaměstnanost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Prvotní interpretace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nízkých mírách nezaměstnanosti vzniká na trhu práce přetlak poptávky po práci, což vyvolává větší růst nominálních mezd a tím pádem míry inflace;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vztah byl vnímán jako dlouhodobý =&gt; domněnka, že existuje volba mezi těmito zly, tj. nezaměstnaností a inflací;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nominálních mezd by měl odpovídat růstu produktivity práce.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Původní (mzdová) </a:t>
            </a:r>
            <a:br>
              <a:rPr lang="cs-CZ" altLang="cs-CZ" sz="3600" b="1" dirty="0"/>
            </a:b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62099"/>
            <a:ext cx="8644269" cy="47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Původní (mzdová) </a:t>
            </a:r>
            <a:r>
              <a:rPr lang="cs-CZ" altLang="cs-CZ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negativní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mírou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x) 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mírou mzdové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y);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je míra nezaměstnanosti, tím vyšší je míra mzdové inflace a opačně;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Nulová míra mzdové inflace je spojena s tzv. přirozenou mírou nezaměstnanosti.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17538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Původní Phillipsova křivka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2650" y="2779713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6900" y="5522913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PC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23850" y="1341438"/>
            <a:ext cx="8496300" cy="4456112"/>
            <a:chOff x="-492" y="1488"/>
            <a:chExt cx="5352" cy="280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-492" y="14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Změna nominální mzdy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Míra nezaměstnanosti</a:t>
              </a:r>
            </a:p>
          </p:txBody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0730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31" name="Freeform 12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Modifikovaná (cenová) </a:t>
            </a: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22401"/>
            <a:ext cx="8644269" cy="49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Přirozená míra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spojena se stabilní cenovou hladinou, s nulovou mírou inflace;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růstu AD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 vzroste zaměstnanost,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„u“ a roste míra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(cenová hladina);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je pouze krátkodobá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působí automatický mechanizmus, který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navrací „u“ na úroveň přirozené míry nezaměstnanosti (Y na úroveň Y*)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míra inflace klesne na nulu.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Adaptivní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843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Friedmanova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koncepce adaptivních očekávání předpokládá, že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jakmile zvýšená inflace určitou dobu trvá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ji začnou očekávat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do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budoucna a začnou jí přizpůsobovat své chování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očekávání se zabudovávají i do dlouhodobých kontraktů, což způsobí, že se očekávaná inflace přeměňuje v inflaci skutečnou.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 očekávání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vycházejí pouze z minulé zkušenosti.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se poučují z minulých chyb a na jejich základě opravují své odhady budoucnosti.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Slabinou této koncepce je předpoklad, že lidé nejsou schopni utvářet přesná očekávání.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Koncepce adaptivních očekávání tak nevylučuje existenci systematické chyby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Racionální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458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nedostatky překonává koncepce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racionálních očekávání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hypotézy racionálních očekávání berou lidé při svém rozhodování v úvahu všechny dostupné relevantní informace.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netvoří svá očekávání pouze na základě minulých zkušeností, nýbrž sledují i odhady předpokládaného hospodářského vývoje, vývoj na finančních i komoditních trzích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ropa), výroky politiků bankéřů či ekonomů atd.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Hypotéza racionálních očekávání předpokládá, že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lidé chovají cílevědomě nejen při maximalizaci užitku, ale i při shromažďování a zpracování informací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racionální v tom smyslu, že se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snaží jednat vždy nejlepším možným způsobem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Friedman-Phelpsova</a:t>
            </a:r>
            <a:r>
              <a:rPr lang="cs-CZ" altLang="cs-CZ" sz="3600" b="1" dirty="0"/>
              <a:t> verze PC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98600"/>
            <a:ext cx="8644269" cy="4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zavedl pojem přirozené míry nezaměstnanosti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Rozšířili </a:t>
            </a: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Phillipsovu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křivku o další předpoklady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</a:t>
            </a:r>
            <a:r>
              <a:rPr lang="cs-CZ" altLang="cs-CZ" sz="3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Phillipsovy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křivky zahrnul adaptivní inflační očekávání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toho z toho, že vláda nebo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realizují expanzivní HP, protože chtějí pomocí zvýšení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snížit míru nezaměstnanosti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Míra inflace vyjadřuje, jak rychle se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zvýšovala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hladina, vztahující se k období t, ve srovnání s cenovou hladinou, vztahující se k období t-1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tzv. cenových indexů: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(CPI)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(PPI) – promítá se do CPI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079800" imgH="279360" progId="Paint.Picture">
                  <p:embed/>
                </p:oleObj>
              </mc:Choice>
              <mc:Fallback>
                <p:oleObj name="Rastrový obrázek" r:id="rId3" imgW="3079800" imgH="279360" progId="Paint.Picture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586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5870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587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872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586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3586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5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3586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0" y="569119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3586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31900"/>
            <a:ext cx="8644269" cy="524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b="1" dirty="0"/>
              <a:t>Poptávková inflace</a:t>
            </a:r>
            <a:r>
              <a:rPr lang="cs-CZ" sz="2400" dirty="0"/>
              <a:t> (inflace tažená poptávkou) = tento typ inflace je </a:t>
            </a:r>
            <a:r>
              <a:rPr lang="cs-CZ" sz="2400" b="1" dirty="0"/>
              <a:t>vyvoláván převahou agregátní poptávky nad agregátní nabídkou</a:t>
            </a:r>
            <a:r>
              <a:rPr lang="cs-CZ" sz="2400" dirty="0"/>
              <a:t>. </a:t>
            </a:r>
          </a:p>
          <a:p>
            <a:r>
              <a:rPr lang="cs-CZ" sz="2400" dirty="0"/>
              <a:t>Můžeme ji charakterizovat jako stav, kdy domácnosti, firmy, vláda a zahraniční subjekty chtějí spotřebovávat větší produkt, než jaký při stálých cenách ekonomika vytváří.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86">
            <a:extLst>
              <a:ext uri="{FF2B5EF4-FFF2-40B4-BE49-F238E27FC236}">
                <a16:creationId xmlns:a16="http://schemas.microsoft.com/office/drawing/2014/main" id="{98D01A10-57F6-47B1-81B7-C8EE2C7F2DE7}"/>
              </a:ext>
            </a:extLst>
          </p:cNvPr>
          <p:cNvGrpSpPr/>
          <p:nvPr/>
        </p:nvGrpSpPr>
        <p:grpSpPr>
          <a:xfrm>
            <a:off x="1099964" y="3569900"/>
            <a:ext cx="4551536" cy="2632015"/>
            <a:chOff x="0" y="0"/>
            <a:chExt cx="3314700" cy="20574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B5B740-2E1D-47AE-BF1F-C3BE331086FF}"/>
                </a:ext>
              </a:extLst>
            </p:cNvPr>
            <p:cNvSpPr/>
            <p:nvPr/>
          </p:nvSpPr>
          <p:spPr>
            <a:xfrm>
              <a:off x="0" y="0"/>
              <a:ext cx="3314700" cy="20574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75">
              <a:extLst>
                <a:ext uri="{FF2B5EF4-FFF2-40B4-BE49-F238E27FC236}">
                  <a16:creationId xmlns:a16="http://schemas.microsoft.com/office/drawing/2014/main" id="{6F37D82C-F2E7-4614-806E-B87DD4BF8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6">
              <a:extLst>
                <a:ext uri="{FF2B5EF4-FFF2-40B4-BE49-F238E27FC236}">
                  <a16:creationId xmlns:a16="http://schemas.microsoft.com/office/drawing/2014/main" id="{C4A84EDB-7A7F-454D-8A4C-D35465329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77">
              <a:extLst>
                <a:ext uri="{FF2B5EF4-FFF2-40B4-BE49-F238E27FC236}">
                  <a16:creationId xmlns:a16="http://schemas.microsoft.com/office/drawing/2014/main" id="{CAEB76F9-6155-4593-B6E4-881D05131A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0" name="Arc 78">
              <a:extLst>
                <a:ext uri="{FF2B5EF4-FFF2-40B4-BE49-F238E27FC236}">
                  <a16:creationId xmlns:a16="http://schemas.microsoft.com/office/drawing/2014/main" id="{7CD1815F-2A7E-452F-88FF-B1BF8E4EAA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1" name="Arc 79">
              <a:extLst>
                <a:ext uri="{FF2B5EF4-FFF2-40B4-BE49-F238E27FC236}">
                  <a16:creationId xmlns:a16="http://schemas.microsoft.com/office/drawing/2014/main" id="{5504A0AC-32A3-4973-82FA-225D732688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2" name="Line 80">
              <a:extLst>
                <a:ext uri="{FF2B5EF4-FFF2-40B4-BE49-F238E27FC236}">
                  <a16:creationId xmlns:a16="http://schemas.microsoft.com/office/drawing/2014/main" id="{FE8CA64E-193B-4596-BEFD-7513C976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35D39E11-4D6A-4478-837A-38CB9D0D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89A323AE-1E5A-43C6-AFFB-EDB2F8B6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1385888"/>
              <a:ext cx="1133475" cy="15875"/>
            </a:xfrm>
            <a:custGeom>
              <a:avLst/>
              <a:gdLst>
                <a:gd name="T0" fmla="*/ 1785 w 1785"/>
                <a:gd name="T1" fmla="*/ 0 h 25"/>
                <a:gd name="T2" fmla="*/ 0 w 1785"/>
                <a:gd name="T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25">
                  <a:moveTo>
                    <a:pt x="1785" y="0"/>
                  </a:moveTo>
                  <a:cubicBezTo>
                    <a:pt x="800" y="25"/>
                    <a:pt x="1395" y="15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5" name="Line 83">
              <a:extLst>
                <a:ext uri="{FF2B5EF4-FFF2-40B4-BE49-F238E27FC236}">
                  <a16:creationId xmlns:a16="http://schemas.microsoft.com/office/drawing/2014/main" id="{3F0AC12F-984A-4EDC-8A69-FC7E5D967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13716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4">
              <a:extLst>
                <a:ext uri="{FF2B5EF4-FFF2-40B4-BE49-F238E27FC236}">
                  <a16:creationId xmlns:a16="http://schemas.microsoft.com/office/drawing/2014/main" id="{80805CCD-95D8-4A3F-B44B-482AE9EFC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11BC0330-D695-4DEC-A79B-C7FE369D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6">
              <a:extLst>
                <a:ext uri="{FF2B5EF4-FFF2-40B4-BE49-F238E27FC236}">
                  <a16:creationId xmlns:a16="http://schemas.microsoft.com/office/drawing/2014/main" id="{3281F707-FB98-444A-9D4C-E7E7CD74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429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DC04CBDA-05C5-4436-B7D0-DCA9459EE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id="{C1F7297C-A60D-49A0-BC51-C3F22A90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9">
              <a:extLst>
                <a:ext uri="{FF2B5EF4-FFF2-40B4-BE49-F238E27FC236}">
                  <a16:creationId xmlns:a16="http://schemas.microsoft.com/office/drawing/2014/main" id="{EB049696-FC8C-4A0B-8EF3-9E7B597A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0">
              <a:extLst>
                <a:ext uri="{FF2B5EF4-FFF2-40B4-BE49-F238E27FC236}">
                  <a16:creationId xmlns:a16="http://schemas.microsoft.com/office/drawing/2014/main" id="{F44A5D6D-A57A-4728-B0F4-69036758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000C7FF9-37C0-44A6-B8A1-F0423C24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91FE8EF-E4E0-41A2-AB21-A20C014FB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93">
              <a:extLst>
                <a:ext uri="{FF2B5EF4-FFF2-40B4-BE49-F238E27FC236}">
                  <a16:creationId xmlns:a16="http://schemas.microsoft.com/office/drawing/2014/main" id="{9B9C0FC2-5CC3-49A4-8563-707CBB27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inflační mezera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94">
              <a:extLst>
                <a:ext uri="{FF2B5EF4-FFF2-40B4-BE49-F238E27FC236}">
                  <a16:creationId xmlns:a16="http://schemas.microsoft.com/office/drawing/2014/main" id="{F7778693-EA63-413E-98D6-56E7AA5F8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95">
              <a:extLst>
                <a:ext uri="{FF2B5EF4-FFF2-40B4-BE49-F238E27FC236}">
                  <a16:creationId xmlns:a16="http://schemas.microsoft.com/office/drawing/2014/main" id="{52425043-BDD9-4CDD-89B3-F52123FD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96">
              <a:extLst>
                <a:ext uri="{FF2B5EF4-FFF2-40B4-BE49-F238E27FC236}">
                  <a16:creationId xmlns:a16="http://schemas.microsoft.com/office/drawing/2014/main" id="{4B22AC68-D40A-42E5-84D8-7AFE7B43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110288" y="38465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Friedman-Phelpsova verze PC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xfrm>
            <a:off x="0" y="1289050"/>
            <a:ext cx="5087938" cy="556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Snížení nezaměstnanosti vyvolá vzestup inflace (na 2%) – z výchozího bodu </a:t>
            </a:r>
            <a:r>
              <a:rPr lang="cs-CZ" altLang="cs-CZ" sz="1800" b="1"/>
              <a:t>A</a:t>
            </a:r>
            <a:r>
              <a:rPr lang="cs-CZ" altLang="cs-CZ" sz="1800"/>
              <a:t> se dostáváme do bodu </a:t>
            </a:r>
            <a:r>
              <a:rPr lang="cs-CZ" altLang="cs-CZ" sz="1800" b="1"/>
              <a:t>B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Podle modelu zaměstnavatelé mají info o vývoji cenové hladiny, ale zaměstnanci ne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když vláda zvýší </a:t>
            </a:r>
            <a:r>
              <a:rPr lang="cs-CZ" altLang="cs-CZ" sz="1800" b="1"/>
              <a:t>AD</a:t>
            </a:r>
            <a:r>
              <a:rPr lang="cs-CZ" altLang="cs-CZ" sz="1800"/>
              <a:t> tlačí to na růst </a:t>
            </a:r>
            <a:r>
              <a:rPr lang="cs-CZ" altLang="cs-CZ" sz="1800" b="1"/>
              <a:t>P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rostou také nominální mzdy, ale pomaleji než </a:t>
            </a:r>
            <a:r>
              <a:rPr lang="cs-CZ" altLang="cs-CZ" sz="1800" b="1"/>
              <a:t>P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zaměstnanci, kteří o růstu </a:t>
            </a:r>
            <a:r>
              <a:rPr lang="cs-CZ" altLang="cs-CZ" sz="1800" b="1"/>
              <a:t>P</a:t>
            </a:r>
            <a:r>
              <a:rPr lang="cs-CZ" altLang="cs-CZ" sz="1800"/>
              <a:t> nevědí a vidí jen své rostoucí mzdy podléhají peněžní iluzi a tak zvyšují nabídku práce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takže se snižuje </a:t>
            </a:r>
            <a:r>
              <a:rPr lang="cs-CZ" altLang="cs-CZ" sz="1800" b="1"/>
              <a:t>u</a:t>
            </a:r>
            <a:r>
              <a:rPr lang="cs-CZ" altLang="cs-CZ" sz="1800"/>
              <a:t> (posun z bodu </a:t>
            </a:r>
            <a:r>
              <a:rPr lang="cs-CZ" altLang="cs-CZ" sz="1800" b="1"/>
              <a:t>A</a:t>
            </a:r>
            <a:r>
              <a:rPr lang="cs-CZ" altLang="cs-CZ" sz="1800"/>
              <a:t> do </a:t>
            </a:r>
            <a:r>
              <a:rPr lang="cs-CZ" altLang="cs-CZ" sz="1800" b="1"/>
              <a:t>B</a:t>
            </a:r>
            <a:r>
              <a:rPr lang="cs-CZ" altLang="cs-CZ" sz="1800"/>
              <a:t>)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v delším časovém horizontu si to zaměstnanci uvědomí, prohlédnou tu iluzi a chtějí vykompenzovat růst </a:t>
            </a:r>
            <a:r>
              <a:rPr lang="cs-CZ" altLang="cs-CZ" sz="1800" b="1"/>
              <a:t>P</a:t>
            </a:r>
            <a:r>
              <a:rPr lang="cs-CZ" altLang="cs-CZ" sz="1800"/>
              <a:t> růstem mezd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reálná mzdová úroveň se vrací na svou výchozí hodnotu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zaměstnavatelé budou snižovat poptávku po práci na původní úroveň (posun z bodu </a:t>
            </a:r>
            <a:r>
              <a:rPr lang="cs-CZ" altLang="cs-CZ" sz="1800" b="1"/>
              <a:t>B</a:t>
            </a:r>
            <a:r>
              <a:rPr lang="cs-CZ" altLang="cs-CZ" sz="1800"/>
              <a:t> do </a:t>
            </a:r>
            <a:r>
              <a:rPr lang="cs-CZ" altLang="cs-CZ" sz="1800" b="1"/>
              <a:t>C</a:t>
            </a:r>
            <a:r>
              <a:rPr lang="cs-CZ" altLang="cs-CZ" sz="1800"/>
              <a:t>) nezaměstnanost se bude vracet zpět, ale už </a:t>
            </a:r>
            <a:r>
              <a:rPr lang="cs-CZ" altLang="cs-CZ" sz="1800" b="1"/>
              <a:t>při zvýšené cenové hladině!!!</a:t>
            </a:r>
            <a:endParaRPr lang="cs-CZ" altLang="cs-CZ" sz="1800"/>
          </a:p>
        </p:txBody>
      </p:sp>
      <p:sp>
        <p:nvSpPr>
          <p:cNvPr id="197636" name="Rectangle 4"/>
          <p:cNvSpPr>
            <a:spLocks/>
          </p:cNvSpPr>
          <p:nvPr/>
        </p:nvSpPr>
        <p:spPr bwMode="auto">
          <a:xfrm>
            <a:off x="220663" y="1230313"/>
            <a:ext cx="46386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Pokud by znovu chtěla vláda nebo CB stlačit nezaměstnanost, musela by opět vyvolat peněžní iluzi a celé by se to zopakovalo (body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– bylo by to vykoupeno ještě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výraznějším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(už by to bylo 7%)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růstem inflace –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akcelerací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Předpoklady tohoto modelu jsou adaptivní očekávání a asymetrické informace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původní míře nezaměstnanosti u* odpovídá jakékoliv vysoká míra inflace</a:t>
            </a: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7637" name="Rectangle 5"/>
          <p:cNvSpPr>
            <a:spLocks/>
          </p:cNvSpPr>
          <p:nvPr/>
        </p:nvSpPr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Když spojíme všechny body (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do kterých ekonomika vždy směřuje v delším období, získáme vertikální (červenou)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dlouhodobou Phillipsovu křivku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LPC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která vyznačuje přirozenou míru nezaměstnanosti odpovídající jakékoliv míře inflace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Takovouto míru nezaměstnanosti označujeme jako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NAIRU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= míra nezaměstnanosti nezrychlující inflaci (na této úrovni nevznikají tlaky ani na vzestup míry inflace ani na pokles míry inflace)</a:t>
            </a:r>
          </a:p>
        </p:txBody>
      </p:sp>
      <p:sp>
        <p:nvSpPr>
          <p:cNvPr id="197641" name="Freeform 9"/>
          <p:cNvSpPr>
            <a:spLocks/>
          </p:cNvSpPr>
          <p:nvPr/>
        </p:nvSpPr>
        <p:spPr bwMode="auto">
          <a:xfrm>
            <a:off x="5637213" y="2206625"/>
            <a:ext cx="2171700" cy="2565400"/>
          </a:xfrm>
          <a:custGeom>
            <a:avLst/>
            <a:gdLst>
              <a:gd name="T0" fmla="*/ 0 w 1330"/>
              <a:gd name="T1" fmla="*/ 0 h 1174"/>
              <a:gd name="T2" fmla="*/ 2147483646 w 1330"/>
              <a:gd name="T3" fmla="*/ 2147483646 h 1174"/>
              <a:gd name="T4" fmla="*/ 2147483646 w 1330"/>
              <a:gd name="T5" fmla="*/ 2147483646 h 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0" h="1174">
                <a:moveTo>
                  <a:pt x="0" y="0"/>
                </a:moveTo>
                <a:cubicBezTo>
                  <a:pt x="59" y="136"/>
                  <a:pt x="132" y="622"/>
                  <a:pt x="354" y="818"/>
                </a:cubicBezTo>
                <a:cubicBezTo>
                  <a:pt x="576" y="1014"/>
                  <a:pt x="1127" y="1100"/>
                  <a:pt x="1330" y="117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4878388" y="1393825"/>
            <a:ext cx="4265612" cy="3951288"/>
            <a:chOff x="3073" y="878"/>
            <a:chExt cx="2687" cy="2489"/>
          </a:xfrm>
        </p:grpSpPr>
        <p:sp>
          <p:nvSpPr>
            <p:cNvPr id="36895" name="Freeform 7"/>
            <p:cNvSpPr>
              <a:spLocks/>
            </p:cNvSpPr>
            <p:nvPr/>
          </p:nvSpPr>
          <p:spPr bwMode="auto">
            <a:xfrm>
              <a:off x="3447" y="951"/>
              <a:ext cx="7" cy="2064"/>
            </a:xfrm>
            <a:custGeom>
              <a:avLst/>
              <a:gdLst>
                <a:gd name="T0" fmla="*/ 18 w 6"/>
                <a:gd name="T1" fmla="*/ 53174 h 1201"/>
                <a:gd name="T2" fmla="*/ 0 w 6"/>
                <a:gd name="T3" fmla="*/ 0 h 12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01">
                  <a:moveTo>
                    <a:pt x="6" y="120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 flipV="1">
              <a:off x="3452" y="3015"/>
              <a:ext cx="2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7" name="Text Box 10"/>
            <p:cNvSpPr txBox="1">
              <a:spLocks noChangeArrowheads="1"/>
            </p:cNvSpPr>
            <p:nvPr/>
          </p:nvSpPr>
          <p:spPr bwMode="auto">
            <a:xfrm>
              <a:off x="3073" y="878"/>
              <a:ext cx="47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π </a:t>
              </a: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  <p:sp>
          <p:nvSpPr>
            <p:cNvPr id="36898" name="Text Box 11"/>
            <p:cNvSpPr txBox="1">
              <a:spLocks noChangeArrowheads="1"/>
            </p:cNvSpPr>
            <p:nvPr/>
          </p:nvSpPr>
          <p:spPr bwMode="auto">
            <a:xfrm>
              <a:off x="5524" y="3056"/>
              <a:ext cx="2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 </a:t>
              </a: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673975" y="4832350"/>
            <a:ext cx="882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5%</a:t>
            </a:r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6146800" y="488791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5351463" y="3810000"/>
            <a:ext cx="42862" cy="976313"/>
          </a:xfrm>
          <a:custGeom>
            <a:avLst/>
            <a:gdLst>
              <a:gd name="T0" fmla="*/ 0 w 1"/>
              <a:gd name="T1" fmla="*/ 0 h 460"/>
              <a:gd name="T2" fmla="*/ 0 w 1"/>
              <a:gd name="T3" fmla="*/ 2147483646 h 4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0">
                <a:moveTo>
                  <a:pt x="0" y="0"/>
                </a:moveTo>
                <a:lnTo>
                  <a:pt x="0" y="46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0" name="Freeform 18"/>
          <p:cNvSpPr>
            <a:spLocks/>
          </p:cNvSpPr>
          <p:nvPr/>
        </p:nvSpPr>
        <p:spPr bwMode="auto">
          <a:xfrm rot="263984">
            <a:off x="5881688" y="1725613"/>
            <a:ext cx="2319337" cy="2189162"/>
          </a:xfrm>
          <a:custGeom>
            <a:avLst/>
            <a:gdLst>
              <a:gd name="T0" fmla="*/ 0 w 1420"/>
              <a:gd name="T1" fmla="*/ 0 h 1002"/>
              <a:gd name="T2" fmla="*/ 2147483646 w 1420"/>
              <a:gd name="T3" fmla="*/ 2147483646 h 1002"/>
              <a:gd name="T4" fmla="*/ 2147483646 w 1420"/>
              <a:gd name="T5" fmla="*/ 2147483646 h 10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1002">
                <a:moveTo>
                  <a:pt x="0" y="0"/>
                </a:moveTo>
                <a:cubicBezTo>
                  <a:pt x="58" y="117"/>
                  <a:pt x="113" y="523"/>
                  <a:pt x="350" y="690"/>
                </a:cubicBezTo>
                <a:cubicBezTo>
                  <a:pt x="587" y="857"/>
                  <a:pt x="1197" y="937"/>
                  <a:pt x="1420" y="100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1" name="Freeform 19"/>
          <p:cNvSpPr>
            <a:spLocks/>
          </p:cNvSpPr>
          <p:nvPr/>
        </p:nvSpPr>
        <p:spPr bwMode="auto">
          <a:xfrm>
            <a:off x="6502400" y="1289050"/>
            <a:ext cx="1731963" cy="1333500"/>
          </a:xfrm>
          <a:custGeom>
            <a:avLst/>
            <a:gdLst>
              <a:gd name="T0" fmla="*/ 0 w 1060"/>
              <a:gd name="T1" fmla="*/ 0 h 610"/>
              <a:gd name="T2" fmla="*/ 2147483646 w 1060"/>
              <a:gd name="T3" fmla="*/ 2147483646 h 610"/>
              <a:gd name="T4" fmla="*/ 2147483646 w 1060"/>
              <a:gd name="T5" fmla="*/ 2147483646 h 6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610">
                <a:moveTo>
                  <a:pt x="0" y="0"/>
                </a:moveTo>
                <a:cubicBezTo>
                  <a:pt x="63" y="67"/>
                  <a:pt x="203" y="298"/>
                  <a:pt x="380" y="400"/>
                </a:cubicBezTo>
                <a:cubicBezTo>
                  <a:pt x="557" y="502"/>
                  <a:pt x="918" y="566"/>
                  <a:pt x="1060" y="610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902325" y="48593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984750" y="36512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888288" y="43370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6203950" y="35496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888288" y="35496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203950" y="20780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7897813" y="2230438"/>
            <a:ext cx="37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673975" y="1581150"/>
            <a:ext cx="587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4954588" y="233838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9" name="Freeform 37"/>
          <p:cNvSpPr>
            <a:spLocks/>
          </p:cNvSpPr>
          <p:nvPr/>
        </p:nvSpPr>
        <p:spPr bwMode="auto">
          <a:xfrm>
            <a:off x="5345113" y="2451100"/>
            <a:ext cx="15875" cy="1311275"/>
          </a:xfrm>
          <a:custGeom>
            <a:avLst/>
            <a:gdLst>
              <a:gd name="T0" fmla="*/ 0 w 10"/>
              <a:gd name="T1" fmla="*/ 0 h 600"/>
              <a:gd name="T2" fmla="*/ 2147483646 w 10"/>
              <a:gd name="T3" fmla="*/ 2147483646 h 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600">
                <a:moveTo>
                  <a:pt x="0" y="0"/>
                </a:moveTo>
                <a:lnTo>
                  <a:pt x="10" y="60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2" name="Line 40"/>
          <p:cNvSpPr>
            <a:spLocks noChangeShapeType="1"/>
          </p:cNvSpPr>
          <p:nvPr/>
        </p:nvSpPr>
        <p:spPr bwMode="auto">
          <a:xfrm flipH="1">
            <a:off x="5472113" y="3846513"/>
            <a:ext cx="230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H="1">
            <a:off x="5472113" y="2452688"/>
            <a:ext cx="2292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 flipV="1">
            <a:off x="6110288" y="2438400"/>
            <a:ext cx="0" cy="1408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1" name="Freeform 39"/>
          <p:cNvSpPr>
            <a:spLocks/>
          </p:cNvSpPr>
          <p:nvPr/>
        </p:nvSpPr>
        <p:spPr bwMode="auto">
          <a:xfrm>
            <a:off x="6216650" y="385286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0" name="Freeform 38"/>
          <p:cNvSpPr>
            <a:spLocks/>
          </p:cNvSpPr>
          <p:nvPr/>
        </p:nvSpPr>
        <p:spPr bwMode="auto">
          <a:xfrm>
            <a:off x="6181725" y="2454275"/>
            <a:ext cx="1466850" cy="42863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9" name="Freeform 17"/>
          <p:cNvSpPr>
            <a:spLocks/>
          </p:cNvSpPr>
          <p:nvPr/>
        </p:nvSpPr>
        <p:spPr bwMode="auto">
          <a:xfrm>
            <a:off x="7766050" y="1922463"/>
            <a:ext cx="31750" cy="2840037"/>
          </a:xfrm>
          <a:custGeom>
            <a:avLst/>
            <a:gdLst>
              <a:gd name="T0" fmla="*/ 0 w 20"/>
              <a:gd name="T1" fmla="*/ 0 h 1300"/>
              <a:gd name="T2" fmla="*/ 2147483646 w 20"/>
              <a:gd name="T3" fmla="*/ 2147483646 h 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300">
                <a:moveTo>
                  <a:pt x="0" y="0"/>
                </a:moveTo>
                <a:cubicBezTo>
                  <a:pt x="3" y="217"/>
                  <a:pt x="16" y="1029"/>
                  <a:pt x="20" y="13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4" name="Oval 42"/>
          <p:cNvSpPr>
            <a:spLocks noChangeArrowheads="1"/>
          </p:cNvSpPr>
          <p:nvPr/>
        </p:nvSpPr>
        <p:spPr bwMode="auto">
          <a:xfrm>
            <a:off x="7721600" y="4697413"/>
            <a:ext cx="144463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3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2848 -0.01457 L -0.07136 -0.03353 L -0.1158 -0.05688 L -0.1507 -0.08647 L -0.17292 -0.10983 L -0.18403 -0.13295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-0.13611 L -0.0007 -0.134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3171 L -0.03611 -0.14838 L -0.07257 -0.16643 L -0.10799 -0.19004 L -0.13299 -0.20949 L -0.14966 -0.23032 L -0.1632 -0.25671 L -0.17361 -0.28865 L -0.17986 -0.3206 L -0.18299 -0.33727 " pathEditMode="relative" ptsTypes="AAAAAAAAAA">
                                      <p:cBhvr>
                                        <p:cTn id="112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3727 L -0.00174 -0.3370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 animBg="1"/>
      <p:bldP spid="197635" grpId="0" build="p"/>
      <p:bldP spid="197635" grpId="1" build="p"/>
      <p:bldP spid="197636" grpId="0"/>
      <p:bldP spid="197636" grpId="1"/>
      <p:bldP spid="197637" grpId="0"/>
      <p:bldP spid="197641" grpId="0" animBg="1"/>
      <p:bldP spid="197646" grpId="0"/>
      <p:bldP spid="197647" grpId="0" animBg="1"/>
      <p:bldP spid="197647" grpId="1" animBg="1"/>
      <p:bldP spid="197648" grpId="0" animBg="1"/>
      <p:bldP spid="197650" grpId="0" animBg="1"/>
      <p:bldP spid="197651" grpId="0" animBg="1"/>
      <p:bldP spid="197652" grpId="0"/>
      <p:bldP spid="197653" grpId="0"/>
      <p:bldP spid="197655" grpId="0"/>
      <p:bldP spid="197656" grpId="0"/>
      <p:bldP spid="197659" grpId="0"/>
      <p:bldP spid="197662" grpId="0"/>
      <p:bldP spid="197664" grpId="0"/>
      <p:bldP spid="197666" grpId="0"/>
      <p:bldP spid="197668" grpId="0"/>
      <p:bldP spid="197669" grpId="0" animBg="1"/>
      <p:bldP spid="197672" grpId="0" animBg="1"/>
      <p:bldP spid="197673" grpId="0" animBg="1"/>
      <p:bldP spid="197676" grpId="0" animBg="1"/>
      <p:bldP spid="197671" grpId="0" animBg="1"/>
      <p:bldP spid="197670" grpId="0" animBg="1"/>
      <p:bldP spid="197649" grpId="0" animBg="1"/>
      <p:bldP spid="197674" grpId="0" animBg="1"/>
      <p:bldP spid="197674" grpId="1" animBg="1"/>
      <p:bldP spid="197674" grpId="2" animBg="1"/>
      <p:bldP spid="197674" grpId="3" animBg="1"/>
      <p:bldP spid="197674" grpId="4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80645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PC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979613" y="2060575"/>
            <a:ext cx="3240087" cy="3384550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547938" y="1757363"/>
            <a:ext cx="3311525" cy="3095625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6529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76825" y="53006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47938" y="3106738"/>
            <a:ext cx="0" cy="1096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00113" y="494188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900113" y="4508500"/>
            <a:ext cx="1866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443163" y="61118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03488" y="6684963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66688" y="4652963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348038" y="4635500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703513" y="41767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700338" y="2997200"/>
            <a:ext cx="3175" cy="316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971550" y="2973388"/>
            <a:ext cx="1795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716213" y="260032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397250" y="3732213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530475" y="6613525"/>
            <a:ext cx="855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900113" y="40306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0975" y="4156075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65100" y="271145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5100" y="363220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5" grpId="0"/>
      <p:bldP spid="20496" grpId="0"/>
      <p:bldP spid="20497" grpId="0"/>
      <p:bldP spid="20504" grpId="0"/>
      <p:bldP spid="20505" grpId="0"/>
      <p:bldP spid="20514" grpId="0"/>
      <p:bldP spid="20516" grpId="0"/>
      <p:bldP spid="35" grpId="0"/>
      <p:bldP spid="38" grpId="0"/>
      <p:bldP spid="40" grpId="0"/>
      <p:bldP spid="43" grpId="0"/>
      <p:bldP spid="44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49292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PC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8921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835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5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(cenová) </a:t>
            </a:r>
            <a:br>
              <a:rPr lang="cs-CZ" altLang="cs-CZ" sz="51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51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 křivka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1752600"/>
            <a:ext cx="8928100" cy="2133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Trvale nižší nezaměstnanost by mohla udržet jen trvalá stimulace AD.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růst P totiž reagují nabídkové šoky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podobě stejného tempa růstu W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byl vyrovnán pokles reálných mzdových sazeb, a proto je k nižšímu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„u“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než je přirozená míra nezaměstnanosti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nutný další růst AD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Závěry pro stabilizační politiku vlády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vlády udržet nezaměstnanost pod její přirozenou mírou vyvolá zrychlující se inflaci,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zrychlující se inflace nakonec donutí vládu rezignovat na tento cíl a nezaměstnanost vrátí na přirozenou míru, avšak při vyšší míře inflace,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snížit očekávanou inflaci může vláda zvýšením nezaměstnanosti nad její přirozenou míru.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Nejlepší stabilizační politikou vlády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udržování míry nezaměstnanosti na její přirozené míře při nízké úrovni očekávané inflace.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/>
          <a:lstStyle/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endParaRPr lang="en-GB" altLang="cs-CZ" sz="5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54430"/>
            <a:ext cx="8785225" cy="55146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r>
              <a:rPr lang="en-GB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Non-accelerating Inflation Rate of Unemployment)</a:t>
            </a: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míra nezaměstnanosti, která neakceleruje inflaci neboli tzv. přirozená míra nezaměstnanosti u*;</a:t>
            </a:r>
          </a:p>
          <a:p>
            <a:pPr marL="114300" indent="0" eaLnBrk="1" hangingPunct="1">
              <a:buNone/>
            </a:pP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Vyznačuje se stabilitou nominálních mzdových sazeb, kdy se ekonomika nachází na úrovni potenciálního produktu Y*.</a:t>
            </a:r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sz="36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1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byl cenový index na konci roku 2018 </a:t>
            </a:r>
            <a:r>
              <a:rPr lang="cs-CZ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108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na konci roku 2019 </a:t>
            </a:r>
            <a:r>
              <a:rPr lang="cs-CZ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114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kolik byla míra inflace v roce 2019?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108 a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2019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114.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l-GR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π).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Použijeme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níže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uvedený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daného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nesmíme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zapomenout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abychom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měli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/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𝟏𝟏𝟒</m:t>
                          </m:r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měří částku (mezi 2 obdobími), kterou je nutno nezbytné vynaložit na nákup určitého koše statků a služeb v běžném období ve srovnání s částkou, kterou bylo nutno vynaložit v období základním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079800" imgH="279360" progId="Paint.Picture">
                  <p:embed/>
                </p:oleObj>
              </mc:Choice>
              <mc:Fallback>
                <p:oleObj name="Rastrový obrázek" r:id="rId3" imgW="3079800" imgH="27936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32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2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cenový index byl 120 v roce 2020 a 136 v roce 2021, kolik činila míra inflace (v %): </a:t>
            </a:r>
          </a:p>
          <a:p>
            <a:pPr lvl="1"/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předešlém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procentech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správnou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odpověď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en-GB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2571EEF7-3D49-4E8B-9836-DFA02F4016EF}"/>
              </a:ext>
            </a:extLst>
          </p:cNvPr>
          <p:cNvSpPr/>
          <p:nvPr/>
        </p:nvSpPr>
        <p:spPr>
          <a:xfrm>
            <a:off x="303674" y="2982784"/>
            <a:ext cx="4572000" cy="2549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11,8,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13,3,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12,2,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13,8.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136− 120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4448213" y="5232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Míra inflace vyšla 13,3% a označíme možnost odpovědi za b).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3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016500"/>
          </a:xfrm>
        </p:spPr>
        <p:txBody>
          <a:bodyPr>
            <a:normAutofit/>
          </a:bodyPr>
          <a:lstStyle/>
          <a:p>
            <a:r>
              <a:rPr lang="cs-CZ" b="1" dirty="0"/>
              <a:t>CPI v roce 2018 činil 150, o rok později (2019) byl 145. Určete míru inflace.</a:t>
            </a:r>
            <a:endParaRPr lang="cs-CZ" dirty="0"/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posledním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údaje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je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150,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CPIt-1. 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později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(2019),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145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Dosadíme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lvl="1"/>
            <a:endParaRPr lang="en-GB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145− 150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3831928" y="5639454"/>
            <a:ext cx="500649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Hodnota inflace vyšla v záporné hodnotě (-3,33%).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(plíživá) jednotky % ročně;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(pádivá) pohybující se v desítkách % ročně;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Hyperinflace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dosahuje stovky a tisíce procent ročně (peníze přestávají fungovat, rozšiřuje se naturální směna, používá se zahraniční měna, je nutná měnová reforma). Jedna z největších inflací postihla Německo, kde během let 1922-1923 vzrost cenový index ze 100 na 10 000 000 000.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 podle způsobu prosazování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(plně se projevuje v růstu cenové hladiny)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(zvyšování cen se nepromítá do cenových indexů, např. z důvodu chybně sestaveného koše)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Potlačená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(růst cen je administrativně </a:t>
            </a: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bržděn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např. formou zmrazení cen, klesá kvalita výrobků, vzniká černý trh, vytvářejí se fronty, je zaveden přídělový systém)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Vývoj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371599"/>
            <a:ext cx="8644269" cy="42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Zimbabwe</a:t>
            </a:r>
            <a:r>
              <a:rPr lang="cs-CZ" altLang="cs-CZ" sz="22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cs-CZ" altLang="cs-CZ" sz="2200" dirty="0"/>
              <a:t>během června roku 2007 pak inflace dosáhla týdenní úrovně až </a:t>
            </a:r>
            <a:r>
              <a:rPr lang="cs-CZ" altLang="cs-CZ" sz="2200" b="1" dirty="0"/>
              <a:t>300 procent</a:t>
            </a:r>
            <a:r>
              <a:rPr lang="cs-CZ" altLang="cs-CZ" sz="2200" dirty="0"/>
              <a:t>;</a:t>
            </a:r>
            <a:endParaRPr lang="cs-CZ" altLang="cs-CZ" sz="2200" b="1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roce 2007 varoval MMF, že inflace ke konci tohoto roku může dosáhnout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100 tisíc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 v polovině července 2008 se držela inflace na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2,2 milionech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 polovině srpna 2008 ale již pokořila i největší rekordy a dosáhla nevídaných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11,3 milionu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 tehdy přistoupila k reformě měny, kdy z deseti miliard zimbabwských dolarů udělá jeden.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Reforma vyvolala chaos a následně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ekonomická krize ještě prohloubila.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počátku listopadu 2008 inflace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oficiálně dosáhla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230 miliónů procent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ttp://upload.wikimedia.org/wikipedia/commons/3/3e/Zimbabwe_$100_trillion_2009_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5" y="3962370"/>
            <a:ext cx="4391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Vývoj inflace v ČSR v roce 1991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v roce 1991 u nás činila míra inflace téměř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60 %,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že ceny vzrostly v průměru přibližně 1,6 x a celková cenová hladina byla na úrovni 160 % ve srovnání s předcházejícím rokem 1990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důsledku toho klesla reálná hodnota (kupní síla) např. úspor ve výši 100 000 korun na 62 500 korun (100 000 : 1,6 = 62 500)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plné míře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dopadla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tato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úspory v hotovosti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částečně byl tento dopad zmírněn u bankovních úročených vkladů, a to podle výše přijatých úroků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3226</Words>
  <Application>Microsoft Office PowerPoint</Application>
  <PresentationFormat>Předvádění na obrazovce (4:3)</PresentationFormat>
  <Paragraphs>432</Paragraphs>
  <Slides>52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Symbol</vt:lpstr>
      <vt:lpstr>Times New Roman</vt:lpstr>
      <vt:lpstr>Verdana</vt:lpstr>
      <vt:lpstr>Wingdings</vt:lpstr>
      <vt:lpstr>Office Theme</vt:lpstr>
      <vt:lpstr>Rastrový obrázek</vt:lpstr>
      <vt:lpstr>Makroekonomie Poruchy makroekonomické rovnováhy - inflace YMAK</vt:lpstr>
      <vt:lpstr>Inflace</vt:lpstr>
      <vt:lpstr>Inflace</vt:lpstr>
      <vt:lpstr>Měření inflace</vt:lpstr>
      <vt:lpstr>Měření inflace</vt:lpstr>
      <vt:lpstr>Typy inflace</vt:lpstr>
      <vt:lpstr>Inflace podle způsobu prosazování</vt:lpstr>
      <vt:lpstr>Vývoj inflace</vt:lpstr>
      <vt:lpstr>Vývoj inflace v ČSR v roce 1991</vt:lpstr>
      <vt:lpstr>Index spotřebitelských cen  (CPI - Consumer Price Index)</vt:lpstr>
      <vt:lpstr>Index spotřebitelských cen a tzv. Laspeyresův index</vt:lpstr>
      <vt:lpstr>Index cen výrobců (PPI – Producer Price Index)</vt:lpstr>
      <vt:lpstr>Index cen průmyslových výrobců</vt:lpstr>
      <vt:lpstr>Deflátor HDP</vt:lpstr>
      <vt:lpstr>Rozdíl mezi CPI a deflátorem HDP</vt:lpstr>
      <vt:lpstr>Příčiny inflace – poptávková inflace</vt:lpstr>
      <vt:lpstr>Prezentace aplikace PowerPoint</vt:lpstr>
      <vt:lpstr>Příčiny inflace – nabídková inflace</vt:lpstr>
      <vt:lpstr>Prezentace aplikace PowerPoint</vt:lpstr>
      <vt:lpstr>Nabídková inflace</vt:lpstr>
      <vt:lpstr>Inflační očekávání setrvačná inflace </vt:lpstr>
      <vt:lpstr>Inflační spirála</vt:lpstr>
      <vt:lpstr>Důsledky inflace</vt:lpstr>
      <vt:lpstr>Důsledky inflace</vt:lpstr>
      <vt:lpstr>Protiinflační politika</vt:lpstr>
      <vt:lpstr>Inflace</vt:lpstr>
      <vt:lpstr>Inflace</vt:lpstr>
      <vt:lpstr>Inflace</vt:lpstr>
      <vt:lpstr>Prognóza ČNB (inflace)</vt:lpstr>
      <vt:lpstr>Prognóza ČNB (inflace)</vt:lpstr>
      <vt:lpstr>Prognóza ČNB (inflace)</vt:lpstr>
      <vt:lpstr>Prognóza ČNB (inflace)</vt:lpstr>
      <vt:lpstr>Phillipsova křivka </vt:lpstr>
      <vt:lpstr>Původní (mzdová)  Phillipsova křivka</vt:lpstr>
      <vt:lpstr>Prezentace aplikace PowerPoint</vt:lpstr>
      <vt:lpstr>Modifikovaná (cenová) Phillipsova křivka</vt:lpstr>
      <vt:lpstr>Adaptivní očekávání</vt:lpstr>
      <vt:lpstr>Racionální očekávání</vt:lpstr>
      <vt:lpstr>Friedman-Phelpsova verze PC</vt:lpstr>
      <vt:lpstr>Prezentace aplikace PowerPoint</vt:lpstr>
      <vt:lpstr>Poptávková inflace</vt:lpstr>
      <vt:lpstr>Friedman-Phelpsova verze PC</vt:lpstr>
      <vt:lpstr>Modifikovaná PC</vt:lpstr>
      <vt:lpstr>Dlouhodobá PC</vt:lpstr>
      <vt:lpstr>Modifikovaná (cenová)  Phillipsova křivka</vt:lpstr>
      <vt:lpstr>Závěry pro stabilizační politiku vlády</vt:lpstr>
      <vt:lpstr>NAIRU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83</cp:revision>
  <dcterms:modified xsi:type="dcterms:W3CDTF">2025-03-06T07:01:32Z</dcterms:modified>
</cp:coreProperties>
</file>