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6" r:id="rId1"/>
  </p:sldMasterIdLst>
  <p:notesMasterIdLst>
    <p:notesMasterId r:id="rId72"/>
  </p:notesMasterIdLst>
  <p:sldIdLst>
    <p:sldId id="256" r:id="rId2"/>
    <p:sldId id="257" r:id="rId3"/>
    <p:sldId id="362" r:id="rId4"/>
    <p:sldId id="363" r:id="rId5"/>
    <p:sldId id="364" r:id="rId6"/>
    <p:sldId id="365" r:id="rId7"/>
    <p:sldId id="309" r:id="rId8"/>
    <p:sldId id="366" r:id="rId9"/>
    <p:sldId id="286" r:id="rId10"/>
    <p:sldId id="288" r:id="rId11"/>
    <p:sldId id="289" r:id="rId12"/>
    <p:sldId id="290" r:id="rId13"/>
    <p:sldId id="317" r:id="rId14"/>
    <p:sldId id="318" r:id="rId15"/>
    <p:sldId id="319" r:id="rId16"/>
    <p:sldId id="291" r:id="rId17"/>
    <p:sldId id="292" r:id="rId18"/>
    <p:sldId id="293" r:id="rId19"/>
    <p:sldId id="313" r:id="rId20"/>
    <p:sldId id="311" r:id="rId21"/>
    <p:sldId id="367" r:id="rId22"/>
    <p:sldId id="300" r:id="rId23"/>
    <p:sldId id="368" r:id="rId24"/>
    <p:sldId id="369" r:id="rId25"/>
    <p:sldId id="370" r:id="rId26"/>
    <p:sldId id="371" r:id="rId27"/>
    <p:sldId id="413" r:id="rId28"/>
    <p:sldId id="414" r:id="rId29"/>
    <p:sldId id="412" r:id="rId30"/>
    <p:sldId id="372" r:id="rId31"/>
    <p:sldId id="374" r:id="rId32"/>
    <p:sldId id="375" r:id="rId33"/>
    <p:sldId id="373" r:id="rId34"/>
    <p:sldId id="415" r:id="rId35"/>
    <p:sldId id="376" r:id="rId36"/>
    <p:sldId id="425" r:id="rId37"/>
    <p:sldId id="377" r:id="rId38"/>
    <p:sldId id="378" r:id="rId39"/>
    <p:sldId id="379" r:id="rId40"/>
    <p:sldId id="416" r:id="rId41"/>
    <p:sldId id="417" r:id="rId42"/>
    <p:sldId id="418" r:id="rId43"/>
    <p:sldId id="419" r:id="rId44"/>
    <p:sldId id="420" r:id="rId45"/>
    <p:sldId id="421" r:id="rId46"/>
    <p:sldId id="427" r:id="rId47"/>
    <p:sldId id="428" r:id="rId48"/>
    <p:sldId id="429" r:id="rId49"/>
    <p:sldId id="430" r:id="rId50"/>
    <p:sldId id="431" r:id="rId51"/>
    <p:sldId id="422" r:id="rId52"/>
    <p:sldId id="423" r:id="rId53"/>
    <p:sldId id="424" r:id="rId54"/>
    <p:sldId id="426" r:id="rId55"/>
    <p:sldId id="340" r:id="rId56"/>
    <p:sldId id="380" r:id="rId57"/>
    <p:sldId id="398" r:id="rId58"/>
    <p:sldId id="399" r:id="rId59"/>
    <p:sldId id="400" r:id="rId60"/>
    <p:sldId id="401" r:id="rId61"/>
    <p:sldId id="383" r:id="rId62"/>
    <p:sldId id="404" r:id="rId63"/>
    <p:sldId id="406" r:id="rId64"/>
    <p:sldId id="405" r:id="rId65"/>
    <p:sldId id="408" r:id="rId66"/>
    <p:sldId id="407" r:id="rId67"/>
    <p:sldId id="410" r:id="rId68"/>
    <p:sldId id="409" r:id="rId69"/>
    <p:sldId id="411" r:id="rId70"/>
    <p:sldId id="361" r:id="rId7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0928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36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419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5319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23500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849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188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61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2178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070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224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37891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0793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26003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1863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5954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7374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574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csvukrs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D4000A-37E1-4D72-B31A-77993FD77D4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80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97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015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467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996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3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978A386-B0CC-4F75-AE6F-C648DA4B64B7}" type="slidenum">
              <a:rPr kumimoji="0" lang="cs-CZ" altLang="cs-CZ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992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5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661" r:id="rId19"/>
    <p:sldLayoutId id="2147483663" r:id="rId20"/>
    <p:sldLayoutId id="2147483668" r:id="rId21"/>
    <p:sldLayoutId id="2147483665" r:id="rId22"/>
    <p:sldLayoutId id="2147483667" r:id="rId23"/>
    <p:sldLayoutId id="2147483670" r:id="rId24"/>
    <p:sldLayoutId id="2147483671" r:id="rId25"/>
    <p:sldLayoutId id="2147483672" r:id="rId26"/>
    <p:sldLayoutId id="2147483707" r:id="rId27"/>
    <p:sldLayoutId id="2147483708" r:id="rId28"/>
    <p:sldLayoutId id="2147483709" r:id="rId29"/>
    <p:sldLayoutId id="2147483711" r:id="rId30"/>
    <p:sldLayoutId id="2147483712" r:id="rId31"/>
    <p:sldLayoutId id="2147483713" r:id="rId32"/>
    <p:sldLayoutId id="2147483727" r:id="rId3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122714"/>
            <a:ext cx="8704800" cy="3482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 Rovnováha peněžního trhu a monetární politika státu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YMAK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01. 03. </a:t>
            </a:r>
            <a:r>
              <a:rPr lang="cs-CZ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2025</a:t>
            </a:r>
            <a:endParaRPr lang="cs-CZ" sz="1800" b="1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>
            <a:extLst>
              <a:ext uri="{FF2B5EF4-FFF2-40B4-BE49-F238E27FC236}">
                <a16:creationId xmlns:a16="http://schemas.microsoft.com/office/drawing/2014/main" id="{E4996103-70F8-4C32-9022-A06054964A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F7BCA667-7AAA-4E55-BF12-9F73A9D86E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68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Vliv změn cenové hladiny na poptávku po penězích 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FD8A553-182F-4931-8FA7-AED8926B0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4102" name="Text Box 6">
            <a:extLst>
              <a:ext uri="{FF2B5EF4-FFF2-40B4-BE49-F238E27FC236}">
                <a16:creationId xmlns:a16="http://schemas.microsoft.com/office/drawing/2014/main" id="{39ECEC77-0C3F-443D-B71E-19E0A945C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568325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F616C5D-5D71-4567-9FF8-2762139E4474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3338" name="Freeform 8">
              <a:extLst>
                <a:ext uri="{FF2B5EF4-FFF2-40B4-BE49-F238E27FC236}">
                  <a16:creationId xmlns:a16="http://schemas.microsoft.com/office/drawing/2014/main" id="{A0AB3A9A-4E70-4883-9E83-A300D7AF3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9" name="Text Box 9">
              <a:extLst>
                <a:ext uri="{FF2B5EF4-FFF2-40B4-BE49-F238E27FC236}">
                  <a16:creationId xmlns:a16="http://schemas.microsoft.com/office/drawing/2014/main" id="{F0C7E7E2-E1C4-470B-8F13-13BDD902D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0">
            <a:extLst>
              <a:ext uri="{FF2B5EF4-FFF2-40B4-BE49-F238E27FC236}">
                <a16:creationId xmlns:a16="http://schemas.microsoft.com/office/drawing/2014/main" id="{491D1910-80E9-409B-A6FF-E0C78EDF17CD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3336" name="Line 11">
              <a:extLst>
                <a:ext uri="{FF2B5EF4-FFF2-40B4-BE49-F238E27FC236}">
                  <a16:creationId xmlns:a16="http://schemas.microsoft.com/office/drawing/2014/main" id="{632F977D-C862-406B-AD28-3DD03335D4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7" name="Freeform 12">
              <a:extLst>
                <a:ext uri="{FF2B5EF4-FFF2-40B4-BE49-F238E27FC236}">
                  <a16:creationId xmlns:a16="http://schemas.microsoft.com/office/drawing/2014/main" id="{DDB6B540-CA33-4EC6-87B5-DB8F2CA0C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3">
            <a:extLst>
              <a:ext uri="{FF2B5EF4-FFF2-40B4-BE49-F238E27FC236}">
                <a16:creationId xmlns:a16="http://schemas.microsoft.com/office/drawing/2014/main" id="{4457F41E-4F6A-4009-9E5F-DB163CBC8BF6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3334" name="Freeform 14">
              <a:extLst>
                <a:ext uri="{FF2B5EF4-FFF2-40B4-BE49-F238E27FC236}">
                  <a16:creationId xmlns:a16="http://schemas.microsoft.com/office/drawing/2014/main" id="{B2709468-2771-41D3-88D2-E4FF9202D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5" name="Text Box 15">
              <a:extLst>
                <a:ext uri="{FF2B5EF4-FFF2-40B4-BE49-F238E27FC236}">
                  <a16:creationId xmlns:a16="http://schemas.microsoft.com/office/drawing/2014/main" id="{5BE82DB2-F23F-46C8-ACD0-0BBDCE759C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16">
            <a:extLst>
              <a:ext uri="{FF2B5EF4-FFF2-40B4-BE49-F238E27FC236}">
                <a16:creationId xmlns:a16="http://schemas.microsoft.com/office/drawing/2014/main" id="{076EDE03-59FF-46DE-8971-E2E154E50E82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3332" name="Freeform 17">
              <a:extLst>
                <a:ext uri="{FF2B5EF4-FFF2-40B4-BE49-F238E27FC236}">
                  <a16:creationId xmlns:a16="http://schemas.microsoft.com/office/drawing/2014/main" id="{BC53401B-40B8-49D6-8D9B-A8C46165D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3333" name="Text Box 18">
              <a:extLst>
                <a:ext uri="{FF2B5EF4-FFF2-40B4-BE49-F238E27FC236}">
                  <a16:creationId xmlns:a16="http://schemas.microsoft.com/office/drawing/2014/main" id="{D78AE4EB-780F-4267-8B4D-73A6D9D5F9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4115" name="Line 19">
            <a:extLst>
              <a:ext uri="{FF2B5EF4-FFF2-40B4-BE49-F238E27FC236}">
                <a16:creationId xmlns:a16="http://schemas.microsoft.com/office/drawing/2014/main" id="{C7230B86-9BB2-48E2-B2EF-2C0147839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6" name="Line 20">
            <a:extLst>
              <a:ext uri="{FF2B5EF4-FFF2-40B4-BE49-F238E27FC236}">
                <a16:creationId xmlns:a16="http://schemas.microsoft.com/office/drawing/2014/main" id="{C43E0BAA-9479-422F-A832-8CBB5E4C27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7" name="Line 21">
            <a:extLst>
              <a:ext uri="{FF2B5EF4-FFF2-40B4-BE49-F238E27FC236}">
                <a16:creationId xmlns:a16="http://schemas.microsoft.com/office/drawing/2014/main" id="{78756642-84D8-46D1-9DEF-6F68E79950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8" name="Line 22">
            <a:extLst>
              <a:ext uri="{FF2B5EF4-FFF2-40B4-BE49-F238E27FC236}">
                <a16:creationId xmlns:a16="http://schemas.microsoft.com/office/drawing/2014/main" id="{973E660B-56E6-4B1F-A8A4-99FD9E4B47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19" name="Line 23">
            <a:extLst>
              <a:ext uri="{FF2B5EF4-FFF2-40B4-BE49-F238E27FC236}">
                <a16:creationId xmlns:a16="http://schemas.microsoft.com/office/drawing/2014/main" id="{731C0DF2-2F22-4A4C-B051-1CB8228CCB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0" name="Line 24">
            <a:extLst>
              <a:ext uri="{FF2B5EF4-FFF2-40B4-BE49-F238E27FC236}">
                <a16:creationId xmlns:a16="http://schemas.microsoft.com/office/drawing/2014/main" id="{584C055D-5930-4AB2-9143-6B6C74A0FCB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121" name="Text Box 25">
            <a:extLst>
              <a:ext uri="{FF2B5EF4-FFF2-40B4-BE49-F238E27FC236}">
                <a16:creationId xmlns:a16="http://schemas.microsoft.com/office/drawing/2014/main" id="{885C81C6-CDCD-40E5-B4DE-71A3D1F90E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122" name="Text Box 26">
            <a:extLst>
              <a:ext uri="{FF2B5EF4-FFF2-40B4-BE49-F238E27FC236}">
                <a16:creationId xmlns:a16="http://schemas.microsoft.com/office/drawing/2014/main" id="{F5EF6183-01C9-446C-BC4C-59AD9D6E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24384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Zvýšení cenové hladiny </a:t>
            </a:r>
          </a:p>
        </p:txBody>
      </p:sp>
      <p:sp>
        <p:nvSpPr>
          <p:cNvPr id="4123" name="Text Box 27">
            <a:extLst>
              <a:ext uri="{FF2B5EF4-FFF2-40B4-BE49-F238E27FC236}">
                <a16:creationId xmlns:a16="http://schemas.microsoft.com/office/drawing/2014/main" id="{4D975BC4-2AD7-4839-B53B-8BA068020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3733800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Snížení cenové hladiny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3E046FB3-CDA8-4A19-8056-1CA36EE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0970B5A8-610F-45A3-ACCD-83041B6184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" name="Google Shape;99;p14">
            <a:extLst>
              <a:ext uri="{FF2B5EF4-FFF2-40B4-BE49-F238E27FC236}">
                <a16:creationId xmlns:a16="http://schemas.microsoft.com/office/drawing/2014/main" id="{F8C9964D-1D72-4A0F-AF44-CFDF38EE6AB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41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1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410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1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4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41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1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4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/>
      <p:bldP spid="4102" grpId="0"/>
      <p:bldP spid="4121" grpId="0"/>
      <p:bldP spid="4122" grpId="0"/>
      <p:bldP spid="41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3CA8A471-69AE-43D6-8919-6CBFFAFAC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0CE560AF-B9E6-4A03-8BA6-FEE4B637E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8763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Určuje ji centrální banka a bankovní sektor a MS nezávisí na úrokové míře (exogenní makro veličina)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EF8011C5-38C2-453C-A9E4-52021160C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EFEB3019-09EF-4E1A-9DA2-469485F65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5626893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10">
            <a:extLst>
              <a:ext uri="{FF2B5EF4-FFF2-40B4-BE49-F238E27FC236}">
                <a16:creationId xmlns:a16="http://schemas.microsoft.com/office/drawing/2014/main" id="{8846F351-CCF5-4935-9701-E7C738E9E41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4348" name="Line 11">
              <a:extLst>
                <a:ext uri="{FF2B5EF4-FFF2-40B4-BE49-F238E27FC236}">
                  <a16:creationId xmlns:a16="http://schemas.microsoft.com/office/drawing/2014/main" id="{762915C6-BE6A-44B5-A7F3-A708194FC5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9" name="Freeform 12">
              <a:extLst>
                <a:ext uri="{FF2B5EF4-FFF2-40B4-BE49-F238E27FC236}">
                  <a16:creationId xmlns:a16="http://schemas.microsoft.com/office/drawing/2014/main" id="{8FEF81F1-C6EE-4F0C-890D-1B1E40D61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6409" name="Text Box 25">
            <a:extLst>
              <a:ext uri="{FF2B5EF4-FFF2-40B4-BE49-F238E27FC236}">
                <a16:creationId xmlns:a16="http://schemas.microsoft.com/office/drawing/2014/main" id="{EC555231-BD92-4DE7-96A7-2506486D98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30">
            <a:extLst>
              <a:ext uri="{FF2B5EF4-FFF2-40B4-BE49-F238E27FC236}">
                <a16:creationId xmlns:a16="http://schemas.microsoft.com/office/drawing/2014/main" id="{99A1F98D-669C-44A6-8799-6AB62C787060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4346" name="Line 28">
              <a:extLst>
                <a:ext uri="{FF2B5EF4-FFF2-40B4-BE49-F238E27FC236}">
                  <a16:creationId xmlns:a16="http://schemas.microsoft.com/office/drawing/2014/main" id="{E387219A-EFF4-4B21-A9CB-03EADC3D39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347" name="Text Box 29">
              <a:extLst>
                <a:ext uri="{FF2B5EF4-FFF2-40B4-BE49-F238E27FC236}">
                  <a16:creationId xmlns:a16="http://schemas.microsoft.com/office/drawing/2014/main" id="{B63656D3-CE41-4DFA-9DE2-AD4D3F741C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4" name="Nadpis 3">
            <a:extLst>
              <a:ext uri="{FF2B5EF4-FFF2-40B4-BE49-F238E27FC236}">
                <a16:creationId xmlns:a16="http://schemas.microsoft.com/office/drawing/2014/main" id="{8438D4C7-3731-4EB6-B98B-7936C858C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89012"/>
          </a:xfrm>
        </p:spPr>
        <p:txBody>
          <a:bodyPr>
            <a:normAutofit/>
          </a:bodyPr>
          <a:lstStyle/>
          <a:p>
            <a:r>
              <a:rPr lang="cs-CZ" sz="4000" b="1" dirty="0"/>
              <a:t>Nabídka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ED6A86F-4F5B-4DDE-A857-4C15D293A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8F7B27F-2F68-4C72-8B6A-28A9BCAEA02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638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6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63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89" grpId="0"/>
      <p:bldP spid="16390" grpId="0"/>
      <p:bldP spid="164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>
            <a:extLst>
              <a:ext uri="{FF2B5EF4-FFF2-40B4-BE49-F238E27FC236}">
                <a16:creationId xmlns:a16="http://schemas.microsoft.com/office/drawing/2014/main" id="{81FA5131-4B0A-4764-B28D-B06D91A76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04F2B618-F3CF-424A-9CEF-44767D771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3EDDC54B-C917-4284-9788-B3F8E2BBF7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722AF615-E488-48F1-A7E6-ABB33BED47EC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5382" name="Line 8">
              <a:extLst>
                <a:ext uri="{FF2B5EF4-FFF2-40B4-BE49-F238E27FC236}">
                  <a16:creationId xmlns:a16="http://schemas.microsoft.com/office/drawing/2014/main" id="{5577FD29-BDB3-4ABD-B1DC-DA46989E80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3" name="Freeform 9">
              <a:extLst>
                <a:ext uri="{FF2B5EF4-FFF2-40B4-BE49-F238E27FC236}">
                  <a16:creationId xmlns:a16="http://schemas.microsoft.com/office/drawing/2014/main" id="{13D9590E-6648-4F07-8C0F-EA729061C8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9C323CF5-E96B-4B3D-BFB8-668F30280C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A5FC69AB-7F29-46CB-A9A0-08C2107B8A44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5380" name="Line 12">
              <a:extLst>
                <a:ext uri="{FF2B5EF4-FFF2-40B4-BE49-F238E27FC236}">
                  <a16:creationId xmlns:a16="http://schemas.microsoft.com/office/drawing/2014/main" id="{266E98CA-B8FA-414E-B3A7-5449A51FF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5381" name="Text Box 13">
              <a:extLst>
                <a:ext uri="{FF2B5EF4-FFF2-40B4-BE49-F238E27FC236}">
                  <a16:creationId xmlns:a16="http://schemas.microsoft.com/office/drawing/2014/main" id="{5C0F187C-8E64-44B4-9343-E3B3FBBD57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B2FBB3EC-7295-4806-A237-E26F77E19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8CDA981E-4682-4DCB-810E-3415A89263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5C76F4FC-EEF3-4753-9912-224B2990F53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A16D30A9-E916-4873-B1D3-1AE96C731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20D44B7A-B372-4BB5-964D-E2730AD4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EDB60C5A-457C-44B9-B5BA-3D6DE45F82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EA67AC0C-5BB3-4DD8-A35E-4E1AA2116662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4A68C2CC-724C-49F0-8380-BD83ECD2E0F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1FD1595E-9621-4076-B392-3F522232A1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A84BEC41-E8DD-4882-91AA-76245BABB2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529E67D7-37AB-4F23-82BA-5C29C1B7D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9724D1-756E-4BF3-A151-44EB92948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Nabídka peněz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CC25608-C254-4BBC-9756-47C5F42F8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EDB61AD3-8E48-4B81-9C73-1E69CE1A89D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>
            <a:extLst>
              <a:ext uri="{FF2B5EF4-FFF2-40B4-BE49-F238E27FC236}">
                <a16:creationId xmlns:a16="http://schemas.microsoft.com/office/drawing/2014/main" id="{CD9A9BEE-17E8-44D3-B41B-4EC4C400E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22CB23ED-4EEC-476F-9D10-8CEF10F8E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6040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000" b="1" i="0" u="none" strike="noStrike" kern="1200" cap="none" spc="0" normalizeH="0" baseline="0" noProof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8671F41-736F-428D-9A8A-60B617F98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2EFF0029-5B50-4BC9-BFEC-7CF623FE9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842C50F0-7F9B-4043-A9D9-6CEB9B02C9CE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6411" name="Freeform 8">
              <a:extLst>
                <a:ext uri="{FF2B5EF4-FFF2-40B4-BE49-F238E27FC236}">
                  <a16:creationId xmlns:a16="http://schemas.microsoft.com/office/drawing/2014/main" id="{9B3A28B1-C906-4195-A281-7BC38EC57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2" name="Text Box 9">
              <a:extLst>
                <a:ext uri="{FF2B5EF4-FFF2-40B4-BE49-F238E27FC236}">
                  <a16:creationId xmlns:a16="http://schemas.microsoft.com/office/drawing/2014/main" id="{997507B0-A8EE-4EA0-BEE3-30AEAE3A14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189CD467-03B9-42C5-85AD-63FE8C3D0165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6409" name="Line 12">
              <a:extLst>
                <a:ext uri="{FF2B5EF4-FFF2-40B4-BE49-F238E27FC236}">
                  <a16:creationId xmlns:a16="http://schemas.microsoft.com/office/drawing/2014/main" id="{71428D42-808A-41AF-A589-5C32DE11A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10" name="Freeform 13">
              <a:extLst>
                <a:ext uri="{FF2B5EF4-FFF2-40B4-BE49-F238E27FC236}">
                  <a16:creationId xmlns:a16="http://schemas.microsoft.com/office/drawing/2014/main" id="{2BD1E149-E190-4B7D-9567-14A09683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C41DC75-01F5-46B7-B53F-50655D463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14" name="Group 30">
            <a:extLst>
              <a:ext uri="{FF2B5EF4-FFF2-40B4-BE49-F238E27FC236}">
                <a16:creationId xmlns:a16="http://schemas.microsoft.com/office/drawing/2014/main" id="{F70286BA-3CA6-4F97-B22B-F451251C7C3C}"/>
              </a:ext>
            </a:extLst>
          </p:cNvPr>
          <p:cNvGrpSpPr>
            <a:grpSpLocks/>
          </p:cNvGrpSpPr>
          <p:nvPr/>
        </p:nvGrpSpPr>
        <p:grpSpPr bwMode="auto">
          <a:xfrm>
            <a:off x="2933700" y="2209800"/>
            <a:ext cx="1296988" cy="3960813"/>
            <a:chOff x="1610" y="1389"/>
            <a:chExt cx="817" cy="2495"/>
          </a:xfrm>
        </p:grpSpPr>
        <p:sp>
          <p:nvSpPr>
            <p:cNvPr id="16407" name="Line 28">
              <a:extLst>
                <a:ext uri="{FF2B5EF4-FFF2-40B4-BE49-F238E27FC236}">
                  <a16:creationId xmlns:a16="http://schemas.microsoft.com/office/drawing/2014/main" id="{B6FF0F34-F2E8-424C-9668-4815DAF1802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6408" name="Text Box 29">
              <a:extLst>
                <a:ext uri="{FF2B5EF4-FFF2-40B4-BE49-F238E27FC236}">
                  <a16:creationId xmlns:a16="http://schemas.microsoft.com/office/drawing/2014/main" id="{B94FB8F2-CDEE-4278-B27E-B25C253DC7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AD5BCF28-A73C-4172-B132-A242F6E34075}"/>
              </a:ext>
            </a:extLst>
          </p:cNvPr>
          <p:cNvCxnSpPr/>
          <p:nvPr/>
        </p:nvCxnSpPr>
        <p:spPr>
          <a:xfrm flipH="1">
            <a:off x="1187450" y="5013325"/>
            <a:ext cx="19621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>
            <a:extLst>
              <a:ext uri="{FF2B5EF4-FFF2-40B4-BE49-F238E27FC236}">
                <a16:creationId xmlns:a16="http://schemas.microsoft.com/office/drawing/2014/main" id="{5F0D54E4-2072-42E1-9690-263966E87EC5}"/>
              </a:ext>
            </a:extLst>
          </p:cNvPr>
          <p:cNvCxnSpPr/>
          <p:nvPr/>
        </p:nvCxnSpPr>
        <p:spPr>
          <a:xfrm flipH="1">
            <a:off x="1128713" y="4149725"/>
            <a:ext cx="12827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34EE84B3-F105-4340-B237-1030CEDD104A}"/>
              </a:ext>
            </a:extLst>
          </p:cNvPr>
          <p:cNvCxnSpPr/>
          <p:nvPr/>
        </p:nvCxnSpPr>
        <p:spPr>
          <a:xfrm flipH="1">
            <a:off x="1128713" y="5410200"/>
            <a:ext cx="32908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>
            <a:extLst>
              <a:ext uri="{FF2B5EF4-FFF2-40B4-BE49-F238E27FC236}">
                <a16:creationId xmlns:a16="http://schemas.microsoft.com/office/drawing/2014/main" id="{F44240E0-2287-4D8B-B719-EF458429F8ED}"/>
              </a:ext>
            </a:extLst>
          </p:cNvPr>
          <p:cNvCxnSpPr/>
          <p:nvPr/>
        </p:nvCxnSpPr>
        <p:spPr>
          <a:xfrm>
            <a:off x="2411413" y="4149725"/>
            <a:ext cx="4762" cy="20208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6B163066-D7CD-46FA-ADEA-DA6289AEC1AD}"/>
              </a:ext>
            </a:extLst>
          </p:cNvPr>
          <p:cNvCxnSpPr/>
          <p:nvPr/>
        </p:nvCxnSpPr>
        <p:spPr>
          <a:xfrm flipH="1">
            <a:off x="4419600" y="5410200"/>
            <a:ext cx="0" cy="8064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092977FF-F7D6-46C3-B994-D96E8B207C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1785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63EF61D-DE97-495E-8CE2-7A42DC4C3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6180138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EC4AAE6F-400F-4B84-A609-9CF2A08FC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8525" y="6165850"/>
            <a:ext cx="11207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105FE6E2-A65C-4EA9-89AB-042BB8E86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3795713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91B8D504-C0C0-4188-82E3-D6E12391DC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681538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7" name="Text Box 6">
            <a:extLst>
              <a:ext uri="{FF2B5EF4-FFF2-40B4-BE49-F238E27FC236}">
                <a16:creationId xmlns:a16="http://schemas.microsoft.com/office/drawing/2014/main" id="{94943F3C-9900-4F32-AC18-D4D78891C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850" y="51419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8" name="Text Box 6">
            <a:extLst>
              <a:ext uri="{FF2B5EF4-FFF2-40B4-BE49-F238E27FC236}">
                <a16:creationId xmlns:a16="http://schemas.microsoft.com/office/drawing/2014/main" id="{9B1016DD-5FE2-48E7-BBE9-A206696A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600" y="4505325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F3C72FB-A5AD-4819-A075-21B5F7CB7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5F705DB-6F70-457A-B724-7341B58C7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Google Shape;99;p14">
            <a:extLst>
              <a:ext uri="{FF2B5EF4-FFF2-40B4-BE49-F238E27FC236}">
                <a16:creationId xmlns:a16="http://schemas.microsoft.com/office/drawing/2014/main" id="{04888743-62A3-4A37-A309-7133F342050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  <p:bldP spid="32" grpId="0" autoUpdateAnimBg="0"/>
      <p:bldP spid="33" grpId="0" autoUpdateAnimBg="0"/>
      <p:bldP spid="34" grpId="0" autoUpdateAnimBg="0"/>
      <p:bldP spid="35" grpId="0" autoUpdateAnimBg="0"/>
      <p:bldP spid="36" grpId="0" autoUpdateAnimBg="0"/>
      <p:bldP spid="37" grpId="0" autoUpdateAnimBg="0"/>
      <p:bldP spid="3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>
            <a:extLst>
              <a:ext uri="{FF2B5EF4-FFF2-40B4-BE49-F238E27FC236}">
                <a16:creationId xmlns:a16="http://schemas.microsoft.com/office/drawing/2014/main" id="{C5B7FBAC-5A18-4D24-9DF6-FE4E0E6AC5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432F7CF4-DB44-401C-B66D-9E19D907E4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35E4371D-F131-4A8A-AC7B-D9E1ADE9C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65308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6D7B1D9C-FBF4-4C45-9EFB-9B8395D07C6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7440" name="Freeform 8">
              <a:extLst>
                <a:ext uri="{FF2B5EF4-FFF2-40B4-BE49-F238E27FC236}">
                  <a16:creationId xmlns:a16="http://schemas.microsoft.com/office/drawing/2014/main" id="{6DDB7F5C-681B-4837-BA36-747100A8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41" name="Text Box 9">
              <a:extLst>
                <a:ext uri="{FF2B5EF4-FFF2-40B4-BE49-F238E27FC236}">
                  <a16:creationId xmlns:a16="http://schemas.microsoft.com/office/drawing/2014/main" id="{C02775D3-2C80-4C49-872B-FF7B09FB6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2D216596-DD7A-4245-9C32-100909FB2C7F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7438" name="Line 12">
              <a:extLst>
                <a:ext uri="{FF2B5EF4-FFF2-40B4-BE49-F238E27FC236}">
                  <a16:creationId xmlns:a16="http://schemas.microsoft.com/office/drawing/2014/main" id="{100344CE-FD5C-49CC-B1C4-14F6F45EE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9" name="Freeform 13">
              <a:extLst>
                <a:ext uri="{FF2B5EF4-FFF2-40B4-BE49-F238E27FC236}">
                  <a16:creationId xmlns:a16="http://schemas.microsoft.com/office/drawing/2014/main" id="{DBEB4246-A7D4-4056-84D6-C2931099A5E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1CAA4F48-E4F8-4844-8DB8-452B5311DE31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2622550"/>
            <a:ext cx="3581400" cy="2805113"/>
            <a:chOff x="1776" y="1632"/>
            <a:chExt cx="2256" cy="1767"/>
          </a:xfrm>
        </p:grpSpPr>
        <p:sp>
          <p:nvSpPr>
            <p:cNvPr id="17436" name="Freeform 20">
              <a:extLst>
                <a:ext uri="{FF2B5EF4-FFF2-40B4-BE49-F238E27FC236}">
                  <a16:creationId xmlns:a16="http://schemas.microsoft.com/office/drawing/2014/main" id="{B2F39982-02C1-40A4-BDAA-A55A7706A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7" name="Text Box 21">
              <a:extLst>
                <a:ext uri="{FF2B5EF4-FFF2-40B4-BE49-F238E27FC236}">
                  <a16:creationId xmlns:a16="http://schemas.microsoft.com/office/drawing/2014/main" id="{93912CEA-D945-4B4C-A8A0-E62EE71268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4E701C13-9DD6-472B-84A1-C4B25B48E733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7434" name="Freeform 23">
              <a:extLst>
                <a:ext uri="{FF2B5EF4-FFF2-40B4-BE49-F238E27FC236}">
                  <a16:creationId xmlns:a16="http://schemas.microsoft.com/office/drawing/2014/main" id="{5001AC3F-F9EB-4DC9-B53C-71E87CC20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5" name="Text Box 24">
              <a:extLst>
                <a:ext uri="{FF2B5EF4-FFF2-40B4-BE49-F238E27FC236}">
                  <a16:creationId xmlns:a16="http://schemas.microsoft.com/office/drawing/2014/main" id="{E5A7D87D-303A-45FF-91B2-0AEDC5FC9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0282F7F7-F5FA-4133-9C2D-A2843476A8F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003EA7D1-3F23-43B7-97EA-18706CEDCC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BB9F2F57-4431-41D7-8BEF-758D99E0ED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EA1C3495-8C56-404E-B412-566137BA317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04A8531B-E5F9-47BD-9128-01BFCBA3BB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C7B087F7-0977-4742-A1F4-F45990E069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DAFF1D56-88F4-4740-98C9-7B491104F1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27" name="Group 30">
            <a:extLst>
              <a:ext uri="{FF2B5EF4-FFF2-40B4-BE49-F238E27FC236}">
                <a16:creationId xmlns:a16="http://schemas.microsoft.com/office/drawing/2014/main" id="{6D0F3E73-4444-483C-88FC-02B694763119}"/>
              </a:ext>
            </a:extLst>
          </p:cNvPr>
          <p:cNvGrpSpPr>
            <a:grpSpLocks/>
          </p:cNvGrpSpPr>
          <p:nvPr/>
        </p:nvGrpSpPr>
        <p:grpSpPr bwMode="auto">
          <a:xfrm>
            <a:off x="2627313" y="2205038"/>
            <a:ext cx="1298575" cy="3960812"/>
            <a:chOff x="1610" y="1389"/>
            <a:chExt cx="817" cy="2495"/>
          </a:xfrm>
        </p:grpSpPr>
        <p:sp>
          <p:nvSpPr>
            <p:cNvPr id="17432" name="Line 28">
              <a:extLst>
                <a:ext uri="{FF2B5EF4-FFF2-40B4-BE49-F238E27FC236}">
                  <a16:creationId xmlns:a16="http://schemas.microsoft.com/office/drawing/2014/main" id="{1CBEE044-3750-4278-BA6A-5E30F86E32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7433" name="Text Box 29">
              <a:extLst>
                <a:ext uri="{FF2B5EF4-FFF2-40B4-BE49-F238E27FC236}">
                  <a16:creationId xmlns:a16="http://schemas.microsoft.com/office/drawing/2014/main" id="{5EF7A445-AC5D-4F68-9CC1-25C98A340F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cxnSp>
        <p:nvCxnSpPr>
          <p:cNvPr id="30" name="Přímá spojnice 29">
            <a:extLst>
              <a:ext uri="{FF2B5EF4-FFF2-40B4-BE49-F238E27FC236}">
                <a16:creationId xmlns:a16="http://schemas.microsoft.com/office/drawing/2014/main" id="{9E34CC86-FCD7-4939-B0B0-750F5D3FA777}"/>
              </a:ext>
            </a:extLst>
          </p:cNvPr>
          <p:cNvCxnSpPr/>
          <p:nvPr/>
        </p:nvCxnSpPr>
        <p:spPr>
          <a:xfrm flipH="1">
            <a:off x="1143000" y="47974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31">
            <a:extLst>
              <a:ext uri="{FF2B5EF4-FFF2-40B4-BE49-F238E27FC236}">
                <a16:creationId xmlns:a16="http://schemas.microsoft.com/office/drawing/2014/main" id="{360A7DDE-3CB6-4FCD-8051-0205D8B111F6}"/>
              </a:ext>
            </a:extLst>
          </p:cNvPr>
          <p:cNvCxnSpPr/>
          <p:nvPr/>
        </p:nvCxnSpPr>
        <p:spPr>
          <a:xfrm flipH="1">
            <a:off x="1143000" y="343217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FC796650-59E2-4E5E-87D5-391C2FB7413C}"/>
              </a:ext>
            </a:extLst>
          </p:cNvPr>
          <p:cNvCxnSpPr/>
          <p:nvPr/>
        </p:nvCxnSpPr>
        <p:spPr>
          <a:xfrm flipH="1">
            <a:off x="1136650" y="5516563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 Box 6">
            <a:extLst>
              <a:ext uri="{FF2B5EF4-FFF2-40B4-BE49-F238E27FC236}">
                <a16:creationId xmlns:a16="http://schemas.microsoft.com/office/drawing/2014/main" id="{8F497E1D-4E27-4E5D-9472-D5A4A8F76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425" y="4535488"/>
            <a:ext cx="11223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5" name="Text Box 6">
            <a:extLst>
              <a:ext uri="{FF2B5EF4-FFF2-40B4-BE49-F238E27FC236}">
                <a16:creationId xmlns:a16="http://schemas.microsoft.com/office/drawing/2014/main" id="{DEB0888F-5B0C-4313-905D-324407052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0" y="3111500"/>
            <a:ext cx="11207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6" name="Text Box 6">
            <a:extLst>
              <a:ext uri="{FF2B5EF4-FFF2-40B4-BE49-F238E27FC236}">
                <a16:creationId xmlns:a16="http://schemas.microsoft.com/office/drawing/2014/main" id="{34772DD1-82DE-479E-B4C1-EFFF06504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438" y="5184775"/>
            <a:ext cx="11223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E9499C99-1967-4E73-B25E-5618AE0C9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71759C23-5ACC-4745-85C4-0C0736FE82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7" name="Google Shape;99;p14">
            <a:extLst>
              <a:ext uri="{FF2B5EF4-FFF2-40B4-BE49-F238E27FC236}">
                <a16:creationId xmlns:a16="http://schemas.microsoft.com/office/drawing/2014/main" id="{98C0CAF1-2208-4F73-9146-2211CF205C1C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34" grpId="0" autoUpdateAnimBg="0"/>
      <p:bldP spid="35" grpId="0" autoUpdateAnimBg="0"/>
      <p:bldP spid="3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>
            <a:extLst>
              <a:ext uri="{FF2B5EF4-FFF2-40B4-BE49-F238E27FC236}">
                <a16:creationId xmlns:a16="http://schemas.microsoft.com/office/drawing/2014/main" id="{4FB245B9-1709-4328-ACFD-B75AAE7EA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>
            <a:extLst>
              <a:ext uri="{FF2B5EF4-FFF2-40B4-BE49-F238E27FC236}">
                <a16:creationId xmlns:a16="http://schemas.microsoft.com/office/drawing/2014/main" id="{49B77CB2-8548-44E9-8723-E953B6A33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>
            <a:extLst>
              <a:ext uri="{FF2B5EF4-FFF2-40B4-BE49-F238E27FC236}">
                <a16:creationId xmlns:a16="http://schemas.microsoft.com/office/drawing/2014/main" id="{9E381949-CA68-4F82-9D66-ADF324566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B7D496F-7BBB-48FD-BFE8-B096D870476B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63" name="Line 8">
              <a:extLst>
                <a:ext uri="{FF2B5EF4-FFF2-40B4-BE49-F238E27FC236}">
                  <a16:creationId xmlns:a16="http://schemas.microsoft.com/office/drawing/2014/main" id="{56555A8E-2D42-444C-9E31-9F1F25F757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4" name="Freeform 9">
              <a:extLst>
                <a:ext uri="{FF2B5EF4-FFF2-40B4-BE49-F238E27FC236}">
                  <a16:creationId xmlns:a16="http://schemas.microsoft.com/office/drawing/2014/main" id="{4F4C00B4-A30D-403D-93F8-6B277774B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>
            <a:extLst>
              <a:ext uri="{FF2B5EF4-FFF2-40B4-BE49-F238E27FC236}">
                <a16:creationId xmlns:a16="http://schemas.microsoft.com/office/drawing/2014/main" id="{A6C9B310-BCE5-4ABA-89F0-4E945EA99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>
            <a:extLst>
              <a:ext uri="{FF2B5EF4-FFF2-40B4-BE49-F238E27FC236}">
                <a16:creationId xmlns:a16="http://schemas.microsoft.com/office/drawing/2014/main" id="{DAD964F8-DE51-4B1E-892C-F483380C303F}"/>
              </a:ext>
            </a:extLst>
          </p:cNvPr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61" name="Line 12">
              <a:extLst>
                <a:ext uri="{FF2B5EF4-FFF2-40B4-BE49-F238E27FC236}">
                  <a16:creationId xmlns:a16="http://schemas.microsoft.com/office/drawing/2014/main" id="{64829EE5-4070-4810-9511-E5C75084B5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2" name="Text Box 13">
              <a:extLst>
                <a:ext uri="{FF2B5EF4-FFF2-40B4-BE49-F238E27FC236}">
                  <a16:creationId xmlns:a16="http://schemas.microsoft.com/office/drawing/2014/main" id="{5157C802-1900-4E91-9394-23D72BCDE5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</a:p>
          </p:txBody>
        </p:sp>
      </p:grpSp>
      <p:sp>
        <p:nvSpPr>
          <p:cNvPr id="17423" name="Line 15">
            <a:extLst>
              <a:ext uri="{FF2B5EF4-FFF2-40B4-BE49-F238E27FC236}">
                <a16:creationId xmlns:a16="http://schemas.microsoft.com/office/drawing/2014/main" id="{E7DC3B27-8F59-4A01-946E-A7237E83AD7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>
            <a:extLst>
              <a:ext uri="{FF2B5EF4-FFF2-40B4-BE49-F238E27FC236}">
                <a16:creationId xmlns:a16="http://schemas.microsoft.com/office/drawing/2014/main" id="{CE470968-0D10-44B9-B414-B9752C7D7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6" name="Line 18">
            <a:extLst>
              <a:ext uri="{FF2B5EF4-FFF2-40B4-BE49-F238E27FC236}">
                <a16:creationId xmlns:a16="http://schemas.microsoft.com/office/drawing/2014/main" id="{A83EFF8E-DEAB-46DB-B654-9BA91E518F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08175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7" name="Text Box 19">
            <a:extLst>
              <a:ext uri="{FF2B5EF4-FFF2-40B4-BE49-F238E27FC236}">
                <a16:creationId xmlns:a16="http://schemas.microsoft.com/office/drawing/2014/main" id="{DC91454A-4B68-4E6C-BAC4-47E36262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2205038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428" name="Line 20">
            <a:extLst>
              <a:ext uri="{FF2B5EF4-FFF2-40B4-BE49-F238E27FC236}">
                <a16:creationId xmlns:a16="http://schemas.microsoft.com/office/drawing/2014/main" id="{07BF1B7C-8D87-4777-9F45-82661C63003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43213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>
            <a:extLst>
              <a:ext uri="{FF2B5EF4-FFF2-40B4-BE49-F238E27FC236}">
                <a16:creationId xmlns:a16="http://schemas.microsoft.com/office/drawing/2014/main" id="{FC3C66E2-C4D7-4D46-86BD-0E1F5A6D6E55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552F80FD-501E-4073-8A60-6CA1DF5574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2" name="Line 24">
            <a:extLst>
              <a:ext uri="{FF2B5EF4-FFF2-40B4-BE49-F238E27FC236}">
                <a16:creationId xmlns:a16="http://schemas.microsoft.com/office/drawing/2014/main" id="{C254316E-2F6D-40CB-ACD8-D6EDB829D02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35734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3" name="Line 25">
            <a:extLst>
              <a:ext uri="{FF2B5EF4-FFF2-40B4-BE49-F238E27FC236}">
                <a16:creationId xmlns:a16="http://schemas.microsoft.com/office/drawing/2014/main" id="{6E409338-849C-4F13-AF43-DB99C19144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24075" y="4652963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>
            <a:extLst>
              <a:ext uri="{FF2B5EF4-FFF2-40B4-BE49-F238E27FC236}">
                <a16:creationId xmlns:a16="http://schemas.microsoft.com/office/drawing/2014/main" id="{D45A153B-7CD3-47BE-9B35-000A331CB1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781300"/>
            <a:ext cx="431958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expanze</a:t>
            </a:r>
          </a:p>
        </p:txBody>
      </p:sp>
      <p:sp>
        <p:nvSpPr>
          <p:cNvPr id="17435" name="Text Box 27">
            <a:extLst>
              <a:ext uri="{FF2B5EF4-FFF2-40B4-BE49-F238E27FC236}">
                <a16:creationId xmlns:a16="http://schemas.microsoft.com/office/drawing/2014/main" id="{4C6F4D84-95BB-4AC1-918E-0B8425DEB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3573463"/>
            <a:ext cx="4319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SNÍŽENÍ NABÍDKY PENĚZ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Měnová restrikce</a:t>
            </a:r>
          </a:p>
        </p:txBody>
      </p:sp>
      <p:grpSp>
        <p:nvGrpSpPr>
          <p:cNvPr id="24" name="Group 7">
            <a:extLst>
              <a:ext uri="{FF2B5EF4-FFF2-40B4-BE49-F238E27FC236}">
                <a16:creationId xmlns:a16="http://schemas.microsoft.com/office/drawing/2014/main" id="{E462254F-38B9-450C-91CB-599F61642705}"/>
              </a:ext>
            </a:extLst>
          </p:cNvPr>
          <p:cNvGrpSpPr>
            <a:grpSpLocks/>
          </p:cNvGrpSpPr>
          <p:nvPr/>
        </p:nvGrpSpPr>
        <p:grpSpPr bwMode="auto">
          <a:xfrm>
            <a:off x="1522413" y="2606675"/>
            <a:ext cx="3625850" cy="3414713"/>
            <a:chOff x="1344" y="1680"/>
            <a:chExt cx="2208" cy="1959"/>
          </a:xfrm>
        </p:grpSpPr>
        <p:sp>
          <p:nvSpPr>
            <p:cNvPr id="18459" name="Freeform 8">
              <a:extLst>
                <a:ext uri="{FF2B5EF4-FFF2-40B4-BE49-F238E27FC236}">
                  <a16:creationId xmlns:a16="http://schemas.microsoft.com/office/drawing/2014/main" id="{7F511EAF-B56C-49D1-B8AA-F468A4676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60" name="Text Box 9">
              <a:extLst>
                <a:ext uri="{FF2B5EF4-FFF2-40B4-BE49-F238E27FC236}">
                  <a16:creationId xmlns:a16="http://schemas.microsoft.com/office/drawing/2014/main" id="{9EC90C6B-3EAD-41A9-8B16-6FBB89CC18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27" name="Přímá spojnice 26">
            <a:extLst>
              <a:ext uri="{FF2B5EF4-FFF2-40B4-BE49-F238E27FC236}">
                <a16:creationId xmlns:a16="http://schemas.microsoft.com/office/drawing/2014/main" id="{8CC259C7-9068-4E13-9EBA-3E823EA5B625}"/>
              </a:ext>
            </a:extLst>
          </p:cNvPr>
          <p:cNvCxnSpPr/>
          <p:nvPr/>
        </p:nvCxnSpPr>
        <p:spPr>
          <a:xfrm flipH="1">
            <a:off x="1069975" y="5013325"/>
            <a:ext cx="16764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7626513F-F8C3-48A7-AA2B-E565750F7C68}"/>
              </a:ext>
            </a:extLst>
          </p:cNvPr>
          <p:cNvCxnSpPr/>
          <p:nvPr/>
        </p:nvCxnSpPr>
        <p:spPr>
          <a:xfrm flipH="1">
            <a:off x="1095375" y="4221163"/>
            <a:ext cx="8128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>
            <a:extLst>
              <a:ext uri="{FF2B5EF4-FFF2-40B4-BE49-F238E27FC236}">
                <a16:creationId xmlns:a16="http://schemas.microsoft.com/office/drawing/2014/main" id="{15E9B9A7-2EA2-4537-A2C1-D8F83B2A5CAF}"/>
              </a:ext>
            </a:extLst>
          </p:cNvPr>
          <p:cNvCxnSpPr/>
          <p:nvPr/>
        </p:nvCxnSpPr>
        <p:spPr>
          <a:xfrm flipH="1">
            <a:off x="1128713" y="5516563"/>
            <a:ext cx="2363787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6">
            <a:extLst>
              <a:ext uri="{FF2B5EF4-FFF2-40B4-BE49-F238E27FC236}">
                <a16:creationId xmlns:a16="http://schemas.microsoft.com/office/drawing/2014/main" id="{92EFA44F-52D0-49E2-9F61-549237EB8C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3922713"/>
            <a:ext cx="1122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3" name="Text Box 6">
            <a:extLst>
              <a:ext uri="{FF2B5EF4-FFF2-40B4-BE49-F238E27FC236}">
                <a16:creationId xmlns:a16="http://schemas.microsoft.com/office/drawing/2014/main" id="{B08F89C8-D820-4844-ADC8-4776D40EB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689475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34" name="Text Box 6">
            <a:extLst>
              <a:ext uri="{FF2B5EF4-FFF2-40B4-BE49-F238E27FC236}">
                <a16:creationId xmlns:a16="http://schemas.microsoft.com/office/drawing/2014/main" id="{690AD621-746B-45D0-A039-B04C249A5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5232400"/>
            <a:ext cx="11223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900F8B-05C5-4915-9CC4-C4C71FB5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Rovnováha na trhu peněz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C7E1946-E2F2-4D99-8A7F-7A932D51F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5" name="Google Shape;99;p14">
            <a:extLst>
              <a:ext uri="{FF2B5EF4-FFF2-40B4-BE49-F238E27FC236}">
                <a16:creationId xmlns:a16="http://schemas.microsoft.com/office/drawing/2014/main" id="{DDDDE215-38D8-4FCD-9126-4C11D12D132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5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27" grpId="0"/>
      <p:bldP spid="17434" grpId="0"/>
      <p:bldP spid="17434" grpId="1"/>
      <p:bldP spid="17435" grpId="0"/>
      <p:bldP spid="17435" grpId="1"/>
      <p:bldP spid="32" grpId="0" autoUpdateAnimBg="0"/>
      <p:bldP spid="33" grpId="0" autoUpdateAnimBg="0"/>
      <p:bldP spid="34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5A677E3-0F48-40FB-86DC-A3B38BF3B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6158" name="Group 14">
            <a:extLst>
              <a:ext uri="{FF2B5EF4-FFF2-40B4-BE49-F238E27FC236}">
                <a16:creationId xmlns:a16="http://schemas.microsoft.com/office/drawing/2014/main" id="{9207A5E5-77D0-461C-94E2-6728E4D24AF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396002661"/>
              </p:ext>
            </p:extLst>
          </p:nvPr>
        </p:nvGraphicFramePr>
        <p:xfrm>
          <a:off x="457200" y="1600200"/>
          <a:ext cx="8229600" cy="26670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335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159" name="Text Box 15">
            <a:extLst>
              <a:ext uri="{FF2B5EF4-FFF2-40B4-BE49-F238E27FC236}">
                <a16:creationId xmlns:a16="http://schemas.microsoft.com/office/drawing/2014/main" id="{42371E65-D410-44E5-B797-FE6EBF822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3795" y="4730718"/>
            <a:ext cx="7620000" cy="955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Za uchování zlata u zlatníka platil obchodník poplatek</a:t>
            </a:r>
          </a:p>
        </p:txBody>
      </p:sp>
      <p:sp>
        <p:nvSpPr>
          <p:cNvPr id="6160" name="Rectangle 16">
            <a:extLst>
              <a:ext uri="{FF2B5EF4-FFF2-40B4-BE49-F238E27FC236}">
                <a16:creationId xmlns:a16="http://schemas.microsoft.com/office/drawing/2014/main" id="{B7F67D1A-9B34-408E-BBA7-64E4F4C81B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959894"/>
            <a:ext cx="1874837" cy="50323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:a16="http://schemas.microsoft.com/office/drawing/2014/main" id="{F5F0426C-CCDC-458C-AD06-B8940CF9C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2553" y="2959894"/>
            <a:ext cx="2232025" cy="649287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7550E2E7-B666-4A85-A151-493AE3AD220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615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60" grpId="0" animBg="1"/>
      <p:bldP spid="61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41F39F7-FBE9-405F-981A-306CFA6A13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cs-CZ" altLang="cs-CZ" sz="3200" b="1" dirty="0"/>
              <a:t>Účetní bilance zlatníka (předchůdce banky)</a:t>
            </a:r>
          </a:p>
        </p:txBody>
      </p:sp>
      <p:graphicFrame>
        <p:nvGraphicFramePr>
          <p:cNvPr id="7171" name="Group 3">
            <a:extLst>
              <a:ext uri="{FF2B5EF4-FFF2-40B4-BE49-F238E27FC236}">
                <a16:creationId xmlns:a16="http://schemas.microsoft.com/office/drawing/2014/main" id="{FAE5D145-B432-4AA2-BDAA-9F2254B1616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299598519"/>
              </p:ext>
            </p:extLst>
          </p:nvPr>
        </p:nvGraphicFramePr>
        <p:xfrm>
          <a:off x="563671" y="1331119"/>
          <a:ext cx="8229600" cy="4114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AKTIVA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PASIVA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Rezervy 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Poskytnuté úvěry 75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Vklad 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2" name="Rectangle 14">
            <a:extLst>
              <a:ext uri="{FF2B5EF4-FFF2-40B4-BE49-F238E27FC236}">
                <a16:creationId xmlns:a16="http://schemas.microsoft.com/office/drawing/2014/main" id="{5819453C-455D-4D2A-8EDB-15CD22CFE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2463" y="3429000"/>
            <a:ext cx="18288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3" name="Rectangle 15">
            <a:extLst>
              <a:ext uri="{FF2B5EF4-FFF2-40B4-BE49-F238E27FC236}">
                <a16:creationId xmlns:a16="http://schemas.microsoft.com/office/drawing/2014/main" id="{E0BF2813-53DD-4951-9DCB-9E31AFF39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2499" y="3962400"/>
            <a:ext cx="3276600" cy="53340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4" name="Line 16">
            <a:extLst>
              <a:ext uri="{FF2B5EF4-FFF2-40B4-BE49-F238E27FC236}">
                <a16:creationId xmlns:a16="http://schemas.microsoft.com/office/drawing/2014/main" id="{87697660-A333-4DCD-93AF-409B81C04DD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6624" y="45720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5" name="Line 17">
            <a:extLst>
              <a:ext uri="{FF2B5EF4-FFF2-40B4-BE49-F238E27FC236}">
                <a16:creationId xmlns:a16="http://schemas.microsoft.com/office/drawing/2014/main" id="{83700EA7-4389-450E-931F-57865B4F0B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646863" y="4114800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6" name="Text Box 18">
            <a:extLst>
              <a:ext uri="{FF2B5EF4-FFF2-40B4-BE49-F238E27FC236}">
                <a16:creationId xmlns:a16="http://schemas.microsoft.com/office/drawing/2014/main" id="{01CC0C23-F724-48B5-8000-9A0FB7F52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693443"/>
            <a:ext cx="31242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 oběhu 175 liber</a:t>
            </a:r>
          </a:p>
        </p:txBody>
      </p:sp>
      <p:sp>
        <p:nvSpPr>
          <p:cNvPr id="7187" name="Text Box 19">
            <a:extLst>
              <a:ext uri="{FF2B5EF4-FFF2-40B4-BE49-F238E27FC236}">
                <a16:creationId xmlns:a16="http://schemas.microsoft.com/office/drawing/2014/main" id="{307AAC58-E5D1-4629-9389-E3F8C3D7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0" y="5724524"/>
            <a:ext cx="4495800" cy="528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66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liber jako nové peníze</a:t>
            </a:r>
          </a:p>
        </p:txBody>
      </p:sp>
      <p:sp>
        <p:nvSpPr>
          <p:cNvPr id="7188" name="Line 20">
            <a:extLst>
              <a:ext uri="{FF2B5EF4-FFF2-40B4-BE49-F238E27FC236}">
                <a16:creationId xmlns:a16="http://schemas.microsoft.com/office/drawing/2014/main" id="{0D6BDFEA-ACA4-4158-86F3-8FEDDB5EBF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659389" y="5267324"/>
            <a:ext cx="0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89" name="Rectangle 21">
            <a:extLst>
              <a:ext uri="{FF2B5EF4-FFF2-40B4-BE49-F238E27FC236}">
                <a16:creationId xmlns:a16="http://schemas.microsoft.com/office/drawing/2014/main" id="{5D475E94-9C38-42A3-928B-DF3229A66A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737" y="3465475"/>
            <a:ext cx="2016125" cy="431800"/>
          </a:xfrm>
          <a:prstGeom prst="rect">
            <a:avLst/>
          </a:prstGeom>
          <a:noFill/>
          <a:ln w="635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Google Shape;99;p14">
            <a:extLst>
              <a:ext uri="{FF2B5EF4-FFF2-40B4-BE49-F238E27FC236}">
                <a16:creationId xmlns:a16="http://schemas.microsoft.com/office/drawing/2014/main" id="{A75A4CD7-2F2A-439F-9A4E-7C12879D101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 tmFilter="0,0; .5, 1; 1, 1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animBg="1"/>
      <p:bldP spid="7183" grpId="0" animBg="1"/>
      <p:bldP spid="7186" grpId="0" animBg="1"/>
      <p:bldP spid="7187" grpId="0" animBg="1"/>
      <p:bldP spid="71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F25D4F4-B54C-4265-8660-F6D03E894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jsou rezervy, tím více je poskytnutých úvěrů a tím více je peněz v oběhu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Nejdříve platili obchodníci zlatníkům poplatky za uschování peněz, časem se ale ukázalo, že je to velmi výnosný byznys=&gt;přestali je vybírat a začali lákat vkladatele tím, že jim dokonce nabídli odměnu za poskytnutí vkladu</a:t>
            </a:r>
          </a:p>
          <a:p>
            <a:pPr eaLnBrk="1" hangingPunct="1"/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Samozřejmě, poplatek za poskytnutí úvěru je vyšší než za poskytnutí vkladu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91FF6BE-E4A7-4E02-98C9-6B85B8AB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Shrnutí vývoje bank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24D6069C-CBAB-4317-B2C2-B85F26CB394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05B8975-C427-4110-ACE2-68D23BADC8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Proces, v němž se z jedné koruny vytvoří několik dodatečných korun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 aplikovat technologii tohoto procesu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 banka stanovila PMR ve výši 2,0 %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Peněžní multiplikátor udává </a:t>
            </a:r>
            <a:r>
              <a:rPr lang="cs-CZ" altLang="cs-CZ" b="1" i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maximální objem depozitních peněz, které mohou být vytvořeny jednou korunou přebytečných rezerv obchodní banky při dané míře PMR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F418920-21F4-47EA-BEE6-F0991D3CD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Banky a peněžní multiplikátor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1D552AE7-A22B-4AE8-A41E-0D9351A39B1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Peníze v ekonomice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Reálná ekonomika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(výroba pomocí VF) vs. peněžní (peníze v různých podobách a utváření cen)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Bez peněžních procesů by však ty reálné probíhaly jen stěží (měření procesů v peněžních jednotkách a následné srovnání efektivnosti)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historii byly i snahy o odstranění peněz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takový statek, který v určité společnosti slouží jako všeobecně přijímaný prostředek směny (platidlo)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pohledu práva se používá zákonné platidlo, tj. měna daného státu (v ČR koruna)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2E13A522-5D9C-4DBF-9A2A-D774E4B4F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Měnová a peněžní báze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09637E47-D3EC-4FBC-8A11-09D66AE0B1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Měnová báze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bankovní rezervy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b="1" u="sng" dirty="0">
                <a:ea typeface="Consolas" panose="020B0609020204030204" pitchFamily="49" charset="0"/>
                <a:cs typeface="Consolas" panose="020B0609020204030204" pitchFamily="49" charset="0"/>
              </a:rPr>
              <a:t>Peněžní zásoba </a:t>
            </a: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= oběživo + vklady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Na měnové bázi na základě multiplikačního efektu tvorby vkladů vzniká tzv. peněžní zásoba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udává, jak velký přírůstek peněžní zásoby bude vyvolán určitým přírůstkem měnové báze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cs-CZ" altLang="cs-CZ" sz="2800" dirty="0">
                <a:ea typeface="Consolas" panose="020B0609020204030204" pitchFamily="49" charset="0"/>
                <a:cs typeface="Consolas" panose="020B0609020204030204" pitchFamily="49" charset="0"/>
              </a:rPr>
              <a:t>Peněžní multiplikátor bude tím větší, čím menší je míra bankovních rezerv a čím menší podíl peněz drží lidé jako oběživo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B1A9CA11-591F-4591-8F88-F44BABEA9EA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Zástupný symbol pro obsah 2">
            <a:extLst>
              <a:ext uri="{FF2B5EF4-FFF2-40B4-BE49-F238E27FC236}">
                <a16:creationId xmlns:a16="http://schemas.microsoft.com/office/drawing/2014/main" id="{1E02B9A7-91B4-40D3-A5B9-1F14D3FDEC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V současné době je velká rozmanitost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Hotovostní (mince a bankovky) a bezhotovostní peníze (vklady na účtech)</a:t>
            </a:r>
          </a:p>
          <a:p>
            <a:pPr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+mj-lt"/>
              </a:rPr>
              <a:t>Rozlišujeme několik peněžních agregátů, které se od sebe odlišují stupněm likvidity (připravenost finančních aktiv k platbám)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FE8DEEB-D06E-4A2B-8C9F-295C59DC9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55109F-B244-494F-8460-D1323C660A3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45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nejlikvidnější aktiva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hotovostní oběživo (bankovky a mince v oběhu) a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netermínované vk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lady v domácí měně, tj. vklady na běžných účtech (skrze platební karty s nimi hradíme běžné nákupy)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peníze v širším slova smyslu,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M1+ termínované vklady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(možnost jejich použití je omezená např. výpovědní lhůtou do 3 měsíců či splatností do 2 let)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M3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M2+ obchodovatelné nástroje emitované sektorem měnových finančních institucí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(akcie/podílové listy fondů peněžního trhu a papíry peněžního trhu, a </a:t>
            </a:r>
            <a:r>
              <a:rPr lang="cs-CZ" altLang="cs-CZ" sz="22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operace.)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Peněžní agregáty</a:t>
            </a:r>
          </a:p>
        </p:txBody>
      </p:sp>
      <p:sp>
        <p:nvSpPr>
          <p:cNvPr id="6" name="Google Shape;99;p14">
            <a:extLst>
              <a:ext uri="{FF2B5EF4-FFF2-40B4-BE49-F238E27FC236}">
                <a16:creationId xmlns:a16="http://schemas.microsoft.com/office/drawing/2014/main" id="{544F20D2-A323-44F2-9F08-A7503BB5A89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Zkoumá vztah mezi množstvím peněz v oběhu a cenovou hladinou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Předpoklad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: ceny zboží jsou závislé na množství peněz v oběhu. Roste-li množství peněz, roste proporcionálně i cenová hladina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Rovnice směny</a:t>
            </a:r>
          </a:p>
          <a:p>
            <a:pPr marL="114300" indent="0" algn="ctr"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None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M*V=P*Q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M=množství peněz v oběhu (peněžní zásoba); V=rychlost obratu peněz; P=cenová hladina; Q=reálný produkt	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Pct val="80000"/>
              <a:buFont typeface="Arial" panose="020B0604020202020204" pitchFamily="34" charset="0"/>
              <a:buChar char="•"/>
            </a:pPr>
            <a:r>
              <a:rPr lang="cs-CZ" altLang="cs-CZ" sz="22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Rychlost obratu peněz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(V)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cs-CZ" altLang="cs-CZ" sz="22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2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vyjadřuje rychlost, s jakou peníze přecházejí mezi ekonomickými subjekty čili udává, kolik prodejů a koupí zprostředkuje za rok jedna peněžní jednotka (relativně stálá)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  <a:buClr>
                <a:srgbClr val="FFC000"/>
              </a:buClr>
              <a:buSzPct val="80000"/>
              <a:buFont typeface="Wingdings" panose="05000000000000000000" pitchFamily="2" charset="2"/>
              <a:buChar char="§"/>
            </a:pPr>
            <a:endParaRPr lang="cs-CZ" altLang="cs-CZ" sz="22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1605790A-3C31-4F6C-B9BB-0AA48FCB839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683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</p:spPr>
            <p:txBody>
              <a:bodyPr>
                <a:normAutofit lnSpcReduction="10000"/>
              </a:bodyPr>
              <a:lstStyle/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Reálná produkt (Q) vynásobený úrovni cenové hladiny (P) nám dává nominální produkt:</a:t>
                </a: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Potom platí:</a:t>
                </a:r>
              </a:p>
              <a:p>
                <a:pPr marL="114300" indent="0"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𝑉</m:t>
                      </m:r>
                      <m:r>
                        <a:rPr lang="cs-CZ" altLang="cs-CZ" sz="2200" b="0" i="1" smtClean="0">
                          <a:latin typeface="Cambria Math" panose="02040503050406030204" pitchFamily="18" charset="0"/>
                          <a:ea typeface="Consolas" panose="020B0609020204030204" pitchFamily="49" charset="0"/>
                          <a:cs typeface="Consolas" panose="020B0609020204030204" pitchFamily="49" charset="0"/>
                        </a:rPr>
                        <m:t>=</m:t>
                      </m:r>
                      <m:f>
                        <m:fPr>
                          <m:ctrlP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𝑛𝑜𝑚𝑖𝑛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𝑙𝑛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𝑝𝑟𝑜𝑑𝑢𝑘𝑡</m:t>
                          </m:r>
                        </m:num>
                        <m:den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𝑝𝑒𝑛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ěž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í 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á</m:t>
                          </m:r>
                          <m:r>
                            <a:rPr lang="cs-CZ" altLang="cs-CZ" sz="2200" b="0" i="1" smtClean="0">
                              <a:latin typeface="Cambria Math" panose="02040503050406030204" pitchFamily="18" charset="0"/>
                            </a:rPr>
                            <m:t>𝑠𝑜𝑏𝑎</m:t>
                          </m:r>
                        </m:den>
                      </m:f>
                    </m:oMath>
                  </m:oMathPara>
                </a14:m>
                <a:endParaRPr lang="cs-CZ" altLang="cs-CZ" sz="2200" dirty="0">
                  <a:latin typeface="Calibri" panose="020F0502020204030204" pitchFamily="34" charset="0"/>
                  <a:ea typeface="Consolas" panose="020B0609020204030204" pitchFamily="49" charset="0"/>
                  <a:cs typeface="Calibri" panose="020F0502020204030204" pitchFamily="34" charset="0"/>
                </a:endParaRPr>
              </a:p>
              <a:p>
                <a:pPr eaLnBrk="1" hangingPunct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Arial" panose="020B0604020202020204" pitchFamily="34" charset="0"/>
                  <a:buChar char="•"/>
                </a:pPr>
                <a:r>
                  <a:rPr lang="cs-CZ" altLang="cs-CZ" sz="26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Souvislosti: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množství peněz v oběhu;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se mění přímo úměrně k rychlosti obratu peněz;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Úroveň cen mění nepřímo úměrně k objemu produkce (reálnému produktu)</a:t>
                </a:r>
              </a:p>
              <a:p>
                <a:pPr lvl="1">
                  <a:spcBef>
                    <a:spcPct val="0"/>
                  </a:spcBef>
                  <a:spcAft>
                    <a:spcPts val="600"/>
                  </a:spcAft>
                  <a:buClrTx/>
                  <a:buSzPct val="80000"/>
                  <a:buFont typeface="+mj-lt"/>
                  <a:buAutoNum type="arabicPeriod"/>
                </a:pPr>
                <a:r>
                  <a:rPr lang="cs-CZ" altLang="cs-CZ" sz="2200" dirty="0">
                    <a:latin typeface="Calibri" panose="020F0502020204030204" pitchFamily="34" charset="0"/>
                    <a:ea typeface="Consolas" panose="020B0609020204030204" pitchFamily="49" charset="0"/>
                    <a:cs typeface="Calibri" panose="020F0502020204030204" pitchFamily="34" charset="0"/>
                  </a:rPr>
                  <a:t>Při růstu M bude růst i P (za předpokladu fixního Q a V) čili dochází k inflaci.</a:t>
                </a:r>
              </a:p>
            </p:txBody>
          </p:sp>
        </mc:Choice>
        <mc:Fallback xmlns="">
          <p:sp>
            <p:nvSpPr>
              <p:cNvPr id="28675" name="Zástupný symbol pro obsah 2">
                <a:extLst>
                  <a:ext uri="{FF2B5EF4-FFF2-40B4-BE49-F238E27FC236}">
                    <a16:creationId xmlns:a16="http://schemas.microsoft.com/office/drawing/2014/main" id="{F229124B-F4CD-4B8D-81A6-A091A9636C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417638"/>
                <a:ext cx="8229600" cy="4708525"/>
              </a:xfrm>
              <a:blipFill>
                <a:blip r:embed="rId2"/>
                <a:stretch>
                  <a:fillRect t="-20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Kvantitativní teorie peněz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C12D28-ED19-4650-A81F-886274B35DB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570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Existuje těsný vztah mezi velikostí M a velikostí nominálního domácího produktu (spíše v LR)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krátkém období (1-2 roky) – změny M mají účinek na změny reálných veličin (reálná úrok. míra, reálný měnový kurz a na reálný 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Peníze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neutrální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dlouhém období (ovlivňují pouze P, zatímco reálné veličiny se nemění)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jakožto výlučně peněžní jev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(jedinou příčinou je nadměrný růst peněžní zásoby)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Nová kvantitativní teorie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EB3FF7A7-72EA-4730-91CE-82A5BB85046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568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Nositelé hospodářské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4302" t="44160" r="24535" b="12222"/>
          <a:stretch/>
        </p:blipFill>
        <p:spPr>
          <a:xfrm>
            <a:off x="875581" y="1417638"/>
            <a:ext cx="7527851" cy="44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6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70000" lnSpcReduction="20000"/>
          </a:bodyPr>
          <a:lstStyle/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politika je proces, ve kterém se centrální banka prostřednictvím svých nástrojů snaží o dosažení předem stanovených cílů.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Nositelem MP je tedy centrální banka (v ČR Česká národní banka, v zemích eurozóny ESCB v čele s ECB)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cílem MP je stabilita kupní síly domácí měny (vnitřní=stabilita domácí cenové hladiny a vnější=stabilita měnového kurzu, dnes je nejdůležitější vnitřní stabilita, tj. cíl cenové stability)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naplněn primární cíl (potlačování inflace) může centrální banka podporovat HP vlády za účelem dosažení </a:t>
            </a:r>
            <a:r>
              <a:rPr lang="cs-CZ" altLang="cs-CZ" sz="3100" kern="1200" dirty="0" err="1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</a:t>
            </a: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růstu (tzv. alternativní cíl), to je případ i ČNB nebo ECB </a:t>
            </a:r>
          </a:p>
          <a:p>
            <a:pPr marL="342900" lvl="0" fontAlgn="base">
              <a:lnSpc>
                <a:spcPct val="12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1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 CB je i udržet stabilitu celého finančního sektoru v zemi</a:t>
            </a: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Monetární politika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663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2917" t="50123" r="22986" b="14074"/>
          <a:stretch/>
        </p:blipFill>
        <p:spPr>
          <a:xfrm>
            <a:off x="711200" y="1790700"/>
            <a:ext cx="8064500" cy="3683000"/>
          </a:xfrm>
          <a:prstGeom prst="rect">
            <a:avLst/>
          </a:prstGeom>
        </p:spPr>
      </p:pic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Nástroje a cíle monetární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89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Zodpovědnost za regulaci bankovního systému a dohled nad jeho fungováním.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 = nejvyšší monetární autorita.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zřízena Ústavou České republiky a svou činnost vyvíjí v souladu se zákonem č. 6/1993 Sb.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Cíl: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stabilita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dále pak pečuje o finanční stabilitu.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rčuje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měnovou politiku, vydává bankovky a mince, řídí a dohlíží na peněžní oběh, platební styk a zúčtování bank.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Vykonává dohled nad bankovním sektorem, kapitálovým trhem, pojišťovnictvím, penzijním připojištěním, družstevními záložnami, institucemi elektronických peněz a směnárnami.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9CCDD88F-49FA-4953-B3EF-32BEE4F17EE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09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Funkce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Prostředek směny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zprostředkovávají koupi a prodej zboží a služeb, přinesly tak zjednodušení obchodu ve srovnání s barterovou směnou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Zúčtovací jednotka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peníze vyjadřují ceny statků, hmotná a nehmotná aktiva (tzv. oceňování) – kalkulační proces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Uchovatel hodnoty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lze uchovat hodnotu pro budoucí spotřebu a na základě současné odložené spotřeby akumulovat peníze a vytvářet budoucí bohatství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577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 ústřední banka poskytuje ČNB bankovní služby státu a veřejnému sektoru.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Vede účty organizacím a osobám napojeným na státní rozpočet.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základě dohody s Ministerstvem financí provádí v souladu s rozpočtovými pravidly operace spojené s emisemi státních dluhopisů a investicemi na finančních trzích.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Nejvyšším řídícím orgánem je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400" b="1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G</a:t>
            </a:r>
            <a:r>
              <a:rPr kumimoji="0" lang="cs-CZ" alt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uvernér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Aleš Michl (od 1. července 2022),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 viceguvernéři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Frait</a:t>
            </a:r>
            <a:endParaRPr kumimoji="0" lang="cs-CZ" altLang="cs-CZ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Eva Zamrazilová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4 členové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Tomáš Holub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Karina Kubelková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Kubíček 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Jan Procházka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Důležitá je její </a:t>
            </a:r>
            <a:r>
              <a:rPr kumimoji="0" lang="cs-CZ" alt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nezávislost.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5E803DA9-1C80-4759-A0A6-3A9D76D0E20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298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11" name="Google Shape;99;p14">
            <a:extLst>
              <a:ext uri="{FF2B5EF4-FFF2-40B4-BE49-F238E27FC236}">
                <a16:creationId xmlns:a16="http://schemas.microsoft.com/office/drawing/2014/main" id="{F2BE4F1E-AC50-43B5-BD46-D22FB41CC5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Není k dispozici žádný popis fotky.">
            <a:extLst>
              <a:ext uri="{FF2B5EF4-FFF2-40B4-BE49-F238E27FC236}">
                <a16:creationId xmlns:a16="http://schemas.microsoft.com/office/drawing/2014/main" id="{A05DCD66-D1E3-90FC-AAB6-757A0D41B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281" y="1271846"/>
            <a:ext cx="5673438" cy="45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87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70461A58-47C7-400F-8641-A86F3079022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0" name="Picture 2" descr="Česká národní banka na LinkedIn: #čnb">
            <a:extLst>
              <a:ext uri="{FF2B5EF4-FFF2-40B4-BE49-F238E27FC236}">
                <a16:creationId xmlns:a16="http://schemas.microsoft.com/office/drawing/2014/main" id="{D51DF6A5-515A-689A-4383-7C4C6CFBF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85875"/>
            <a:ext cx="7620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70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114816"/>
            <a:ext cx="8229600" cy="5011347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Personální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Sedmičlennou bankovní radu ČNB jmenuje a odvolává prezident republiky bez asistence vlády.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Institucionální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 bankovní rada ČNB při plnění svých zákonem stanovených cílů a výkonu svých dalších činností nesmí přijímat ani vyžadovat pokyny od prezidenta, parlamentu, vlády či jakýchkoli jiných subjektů.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autonomie ČNB při formulování inflačních cílů a nástrojů k jejich dosažení.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Finanční nezávislost </a:t>
            </a:r>
            <a:r>
              <a:rPr kumimoji="0" lang="cs-CZ" altLang="cs-CZ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zákaz přímého financování veřejného sektoru a jím řízených subjektů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Role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3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emisní funkce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emise hotovostních peněz (bankovek a mincí),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vrcholného subjektu měnové politiky – jde o základní činnost centrální banky (CB),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bank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CB vede účty ostatním bankám v dané zemi, přijímá od nich vklady a poskytuje jim úvěry,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regulace a dohled nad fungováním bankovního systému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kontroluje a prosazuje pravidla činnosti bankovních institucí,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banky státu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vede účty a provádí některé operace pro vládu a orgány veřejné správy,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správce devizových rezerv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shromažďuje devizové rezervy a operuje s nimi na devizovém trhu,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funkce reprezentanta státu v mezinárodních organizacích </a:t>
            </a:r>
            <a:r>
              <a:rPr lang="cs-CZ" altLang="cs-CZ" sz="22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CB je mluvčím vlády v měnových otázkách vůči zahraničí a reprezentuje zemi na zasedáních MMF, Světové banky a dalších institucí.</a:t>
            </a:r>
          </a:p>
          <a:p>
            <a:pPr marL="342900" lvl="0" fontAlgn="base">
              <a:spcBef>
                <a:spcPct val="0"/>
              </a:spcBef>
              <a:spcAft>
                <a:spcPts val="120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prstClr val="black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Funkce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42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0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Centrální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banka pomocí nástrojů monetární politiky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realizuje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nebo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restriktivní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Jejími důsledky jsou změny v úrokových sazbách a v množství peněz v oběhu.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To vyvolává rozpor v jejím úsilí o stabilitu nabídky peněz a o stabilitu úrokové míry.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 spočívá v tom, že současně nemůže zvyšovat a snižovat nabídku peněz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tj. současně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realizovat expanzivní i restriktivní politiku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jako cíl preferována stabilita úrokové míry, musí centrální banka kompenzovat změny v poptávce po penězích změnami v nabídce peněz, tj. peněžní nabídka peněz je přizpůsobována peněžní poptávce.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je cílem stabilita nabídky peněz, musí se při změnách poptávky po penězích měnit úroková míra. CB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nemůže sledovat oba cíle najednou – udržovat stabilní úrokové sazby a konstantní množství peněz v ekonomice</a:t>
            </a: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Její rozhodnutí o tom, který cíl bude upřednostněn, musí proto vždy vycházet z konkrétní situace na trhu peněz a v ekonomice.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Dilema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74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936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Dilema centrální banky</a:t>
            </a:r>
          </a:p>
        </p:txBody>
      </p:sp>
      <p:sp>
        <p:nvSpPr>
          <p:cNvPr id="21507" name="Line 3"/>
          <p:cNvSpPr>
            <a:spLocks noChangeShapeType="1"/>
          </p:cNvSpPr>
          <p:nvPr/>
        </p:nvSpPr>
        <p:spPr bwMode="auto">
          <a:xfrm>
            <a:off x="6858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685800" y="6019800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4800600" y="3429000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4800600" y="6019800"/>
            <a:ext cx="36576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0" y="2971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28600" y="30480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581400" y="60198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343400" y="3048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8153400" y="60198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21516" name="Line 12"/>
          <p:cNvSpPr>
            <a:spLocks noChangeShapeType="1"/>
          </p:cNvSpPr>
          <p:nvPr/>
        </p:nvSpPr>
        <p:spPr bwMode="auto">
          <a:xfrm flipV="1">
            <a:off x="198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167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</a:p>
        </p:txBody>
      </p:sp>
      <p:sp>
        <p:nvSpPr>
          <p:cNvPr id="21518" name="Line 14"/>
          <p:cNvSpPr>
            <a:spLocks noChangeShapeType="1"/>
          </p:cNvSpPr>
          <p:nvPr/>
        </p:nvSpPr>
        <p:spPr bwMode="auto">
          <a:xfrm>
            <a:off x="1066800" y="45720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1219200" y="4114800"/>
            <a:ext cx="18288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1295400" y="3657600"/>
            <a:ext cx="1981200" cy="13716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3276600" y="47244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2971800" y="5181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2667000" y="55626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 flipH="1">
            <a:off x="685800" y="51816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 flipH="1">
            <a:off x="685800" y="46482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 flipH="1">
            <a:off x="685800" y="4114800"/>
            <a:ext cx="12954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8600" y="5105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228600" y="3810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228600" y="4343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 flipV="1">
            <a:off x="57912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4864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 flipV="1">
            <a:off x="6629400" y="3581400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6324600" y="3124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5791200" y="39624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5791200" y="5562600"/>
            <a:ext cx="838200" cy="0"/>
          </a:xfrm>
          <a:prstGeom prst="line">
            <a:avLst/>
          </a:prstGeom>
          <a:noFill/>
          <a:ln w="4127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5181600" y="4419600"/>
            <a:ext cx="1676400" cy="11430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6781800" y="5410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 flipH="1">
            <a:off x="4800600" y="4800600"/>
            <a:ext cx="9906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39" name="Line 35"/>
          <p:cNvSpPr>
            <a:spLocks noChangeShapeType="1"/>
          </p:cNvSpPr>
          <p:nvPr/>
        </p:nvSpPr>
        <p:spPr bwMode="auto">
          <a:xfrm>
            <a:off x="5791200" y="4800600"/>
            <a:ext cx="838200" cy="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0" name="Line 36"/>
          <p:cNvSpPr>
            <a:spLocks noChangeShapeType="1"/>
          </p:cNvSpPr>
          <p:nvPr/>
        </p:nvSpPr>
        <p:spPr bwMode="auto">
          <a:xfrm>
            <a:off x="5334000" y="3886200"/>
            <a:ext cx="1905000" cy="1295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7162800" y="5029200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A5002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4419600" y="45720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381000" y="1981200"/>
            <a:ext cx="3581400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NABÍDKY PENĚZ (CEN)</a:t>
            </a: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4724400" y="19812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STABILITA ÚROKOVÉ MÍRY</a:t>
            </a:r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 flipV="1">
            <a:off x="2268538" y="5084763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 flipV="1">
            <a:off x="1116013" y="4292600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7" name="Line 43"/>
          <p:cNvSpPr>
            <a:spLocks noChangeShapeType="1"/>
          </p:cNvSpPr>
          <p:nvPr/>
        </p:nvSpPr>
        <p:spPr bwMode="auto">
          <a:xfrm flipV="1">
            <a:off x="2627313" y="47974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 flipV="1">
            <a:off x="1474788" y="4005263"/>
            <a:ext cx="287337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 flipV="1">
            <a:off x="6588125" y="5013325"/>
            <a:ext cx="215900" cy="215900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V="1">
            <a:off x="5435600" y="4221163"/>
            <a:ext cx="287338" cy="288925"/>
          </a:xfrm>
          <a:prstGeom prst="line">
            <a:avLst/>
          </a:prstGeom>
          <a:noFill/>
          <a:ln w="254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671" name="TextovéPole 1"/>
          <p:cNvSpPr txBox="1">
            <a:spLocks noChangeArrowheads="1"/>
          </p:cNvSpPr>
          <p:nvPr/>
        </p:nvSpPr>
        <p:spPr bwMode="auto">
          <a:xfrm>
            <a:off x="228600" y="139858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CB se musí dle konkrétní situace rozhodnout mezi zprostředkujícími cíli:</a:t>
            </a:r>
          </a:p>
        </p:txBody>
      </p:sp>
      <p:sp>
        <p:nvSpPr>
          <p:cNvPr id="4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644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215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215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15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15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8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215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215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8" dur="500" tmFilter="0, 0; .2, .5; .8, .5; 1, 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250" autoRev="1" fill="hold"/>
                                        <p:tgtEl>
                                          <p:spTgt spid="21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0" dur="2000"/>
                                        <p:tgtEl>
                                          <p:spTgt spid="2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8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215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215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8" dur="500" tmFilter="0, 0; .2, .5; .8, .5; 1, 0"/>
                                        <p:tgtEl>
                                          <p:spTgt spid="215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9" dur="250" autoRev="1" fill="hold"/>
                                        <p:tgtEl>
                                          <p:spTgt spid="215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 nodeType="clickPar">
                      <p:stCondLst>
                        <p:cond delay="indefinite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20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20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 nodeType="clickPar">
                      <p:stCondLst>
                        <p:cond delay="indefinite"/>
                      </p:stCondLst>
                      <p:childTnLst>
                        <p:par>
                          <p:cTn id="2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 nodeType="clickPar">
                      <p:stCondLst>
                        <p:cond delay="indefinite"/>
                      </p:stCondLst>
                      <p:childTnLst>
                        <p:par>
                          <p:cTn id="2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2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2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2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2" grpId="0"/>
      <p:bldP spid="21513" grpId="0"/>
      <p:bldP spid="21514" grpId="0"/>
      <p:bldP spid="21515" grpId="0"/>
      <p:bldP spid="21517" grpId="0"/>
      <p:bldP spid="21521" grpId="0"/>
      <p:bldP spid="21522" grpId="0"/>
      <p:bldP spid="21523" grpId="0"/>
      <p:bldP spid="21527" grpId="0"/>
      <p:bldP spid="21528" grpId="0"/>
      <p:bldP spid="21529" grpId="0"/>
      <p:bldP spid="21531" grpId="0"/>
      <p:bldP spid="21533" grpId="0"/>
      <p:bldP spid="21537" grpId="0"/>
      <p:bldP spid="21541" grpId="0"/>
      <p:bldP spid="21542" grpId="0"/>
      <p:bldP spid="215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úkolem ČNB je pečovat o cenovou stabilitu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Ústavy ČR a v souladu s primárním právem EU je hlavním cílem ČNB pečovat o cenovou stabilitu, což je zakotveno také v zákoně o České národní bance.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prstClr val="black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Cenovou stabilitou se přitom rozumí nikoliv nulová, ale mírně kladná a stabilní inflace, která je při zdravém fungování ekonomiky přirozená.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31DE1E8A-2E96-4242-AF69-4A693A48035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201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52604"/>
            <a:ext cx="8229600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Měnová politika směřuje inflaci ke 2 %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dosahování cenové stability používá ČNB režim cílování inflace, který se opírá o veřejně vyhlášený inflační cíl ve výši 2 % a otevřenou komunikaci centrální banky.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Hlavním nástrojem měnové politiky jsou úrokové sazby, jejichž nastavení se promítá do tržních sazeb a následně ovlivňuje vývoj ekonomiky a inflace.</a:t>
            </a:r>
          </a:p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FD6917FE-1EE6-4817-9B09-291D5A5BFF2E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711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 úrokových sazbách rozhoduje bankovní rada 8x ročně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Bankovní rada se k měnovým otázkám schází zpravidla osmkrát ročně.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Výsledkem každého jednání je rozhodnutí o tom, zda sazby zůstanou až do příštího jednání na stávající úrovni nebo se změní.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Rozhodnutí bankovní rady učiněné dnes nejvíce ovlivní inflaci za 12 až 18 měsíců, a proto je při rozhodování o sazbách důležitá makroekonomická prognóza.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 popisuje budoucí vývoj, jak ho vidí ekonomové ze sekce měnové. </a:t>
            </a:r>
          </a:p>
          <a:p>
            <a:pPr marL="800100" lvl="1" fontAlgn="base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měnověpolitickém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jednání členové bankovní rady diskutují aktuální prognózu a hodnotí její rizika a nejistoty.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Cíl centrální banky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8A8796C4-81D6-4EA2-8ED1-DA58B403D40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32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Vlastnosti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dělitelnost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hlavní výhoda peněz, lze je rozložit na menší jednotky (např. koruna a haléře vs. mušle)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zaměnitelnost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účastníkům směny je jedno, v jaké formě či složení peníze vydají/přijmou, dokud platí, že dohromady dají smluvenou cenu (10x100 Kč= 1x 1000 Kč)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přenositelnost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oproti drahým kovům výrazně lehčí a jsou tak nižší transakční náklady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trvalost a trvanlivost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není navržena žádná expirace, delší životnost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768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lnSpcReduction="10000"/>
          </a:bodyPr>
          <a:lstStyle/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Přímo dopadají do rozhodovacího mechanismu obchodních a dalších bank a omezují tak jejich podnikatelskou samostatnost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převážně selektivní a adresné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Nejsou považovány za tržně konformní a ve vyspělých ekonomikách bývají uplatněny pouze přechodně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rgbClr val="C00000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Nepřímé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Působí plošně na celý bankovní systém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Jednotné podmínky pro všechny bankovní instituce</a:t>
            </a:r>
          </a:p>
          <a:p>
            <a:pPr marL="800100" lvl="1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nástroje tržní, tzn. že jsou mnohem více užívány než nástroje přímé</a:t>
            </a: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200" b="1" kern="1200" dirty="0">
              <a:solidFill>
                <a:srgbClr val="C00000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Nástroje monetární politiky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200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203386"/>
            <a:ext cx="8229600" cy="4922777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pravidla likvidity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závazné struktury pasiv a aktiv centrální bankou bankám komerčním,</a:t>
            </a:r>
            <a:endParaRPr lang="cs-CZ" altLang="cs-CZ" sz="28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úvěrové stropy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(limity, kontingenty) – čili kolik smí banka poskytnout úvěrů určitým segmentům trhu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limity úrokových sazeb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stanovení maximálních úrokových sazeb z úvěrů a maximálních nebo minimálních úrokových sazeb z vkladů,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vklady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uložení některým subjektům vést své účty, popř. provádět další operace výhradně přes centrální banku,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doporučení, výzvy, dohody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jsou nezávazné, přesto účinné, protože komerční banky většinou respektují přání či výzvy centrální banky.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Přímé nástroje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38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Úrokové sazby 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zahrnují tři základní typy úvěrů poskytované komerčním bankám: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diskontní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facilita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poskytuje bankám možnost uložit přes noc u ČNB bez zajištění svou přebytečnou likviditu, úročenou diskontní  úrokovou sazbou, která je v ekonomice nejnižší ( 1 %)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Dvoutýdenní </a:t>
            </a:r>
            <a:r>
              <a:rPr lang="cs-CZ" altLang="cs-CZ" sz="1500" b="1" u="sng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-operace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</a:t>
            </a:r>
            <a:r>
              <a:rPr lang="cs-CZ" altLang="cs-CZ" sz="15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repo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operacích ČNB přijímá od bank přebytečnou likviditu a bankám předává jako kolaterál dohodnuté cenné papíry. Obě strany se zároveň zavazují, že po uplynutí doby splatnosti proběhne reverzní transakce, v níž ČNB jako dlužník vrátí věřitelské bance zapůjčenou jistinu zvýšenou o dohodnutý úrok a věřitelská banka vrátí ČNB poskytnutý kolaterál. (2,00 %)</a:t>
            </a:r>
          </a:p>
          <a:p>
            <a:pPr lvl="1">
              <a:buFont typeface="Consolas" panose="020B0609020204030204" pitchFamily="49" charset="0"/>
              <a:buChar char="–"/>
            </a:pPr>
            <a:r>
              <a:rPr lang="cs-CZ" altLang="cs-CZ" sz="15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lombardní úvěr</a:t>
            </a:r>
            <a:r>
              <a:rPr lang="cs-CZ" altLang="cs-CZ" sz="15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poskytován bankám s mimořádnými problémy s likviditou proti zástavě cenných papírů, úročený nejvyšší úrokovou sazbou v ekonomice  (lombardní sazbou – 3,0 %);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operace na volném trhu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nejpoužívanější nástroj měnové politiky, jedná se většinou o nákup či prodej vládních cenných papírů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kurzové (devizové) intervence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provádějí se s cílem regulace měnového kurzu,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cs-CZ" altLang="cs-CZ" sz="2600" b="1" dirty="0">
                <a:solidFill>
                  <a:srgbClr val="A5002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povinné minimální rezervy</a:t>
            </a:r>
            <a:r>
              <a:rPr lang="cs-CZ" altLang="cs-CZ" sz="26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povinně vytvářené vklady komerčních bank u centrální banky (2 %)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Nepřímé nástroje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894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Monetární politika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oup 4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9215219"/>
              </p:ext>
            </p:extLst>
          </p:nvPr>
        </p:nvGraphicFramePr>
        <p:xfrm>
          <a:off x="190500" y="1354929"/>
          <a:ext cx="8763000" cy="4833942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7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Nástroje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expanze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Monetární restrikce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Diskontní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Repo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Lombardní sazba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7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Operace na volném trhu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PMR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Snížení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Zvýšení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7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A50021"/>
                          </a:solidFill>
                          <a:effectLst/>
                          <a:latin typeface="Times New Roman" pitchFamily="18" charset="0"/>
                        </a:rPr>
                        <a:t>Konverze, swapy</a:t>
                      </a:r>
                    </a:p>
                  </a:txBody>
                  <a:tcPr marL="90000" marR="90000" marT="46797" marB="467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Nákup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Prodej deviz</a:t>
                      </a:r>
                    </a:p>
                  </a:txBody>
                  <a:tcPr marL="90000" marR="90000" marT="46797" marB="467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3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8287"/>
            <a:ext cx="8229600" cy="5311714"/>
          </a:xfrm>
        </p:spPr>
        <p:txBody>
          <a:bodyPr>
            <a:normAutofit/>
          </a:bodyPr>
          <a:lstStyle/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úrokové míry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28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Monetaristický TM </a:t>
            </a: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 na ovlivňování peněžní zásoby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současnosti dosti často dochází ke kombinaci obou přístupů: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v době inflačních tlaků se používá spíše kontrola nabídky peněz   </a:t>
            </a:r>
          </a:p>
          <a:p>
            <a:pPr eaLnBrk="1" hangingPunct="1">
              <a:spcBef>
                <a:spcPts val="1200"/>
              </a:spcBef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- v době recese se používá spíše keynesovská doporučení (snižování úrokové sazby)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endParaRPr lang="cs-CZ" altLang="cs-CZ" sz="2000" dirty="0"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631886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Transmisní mechanismy MP</a:t>
            </a: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ACFC93D7-3DB9-4460-A5AC-8296A1BB32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94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-70644" y="41433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1557338"/>
            <a:ext cx="8507413" cy="4525962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Hlavní smysl MP je dle nich ovlivňování úrokové míry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Keynesiánský transmisní mechanismus: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cs-CZ" altLang="cs-CZ" u="sng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MS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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I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AD 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=&gt;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  <a:sym typeface="Wingdings" panose="05000000000000000000" pitchFamily="2" charset="2"/>
              </a:rPr>
              <a:t>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cs-CZ" altLang="cs-CZ" sz="28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cs-CZ" altLang="cs-CZ" sz="28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konečném důsledku tak dochází k růstu reálného produktu</a:t>
            </a:r>
          </a:p>
          <a:p>
            <a:pPr algn="ctr" eaLnBrk="1" hangingPunct="1">
              <a:buClrTx/>
              <a:buFont typeface="Arial" panose="020B0604020202020204" pitchFamily="34" charset="0"/>
              <a:buChar char="•"/>
            </a:pP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532139" y="3144045"/>
            <a:ext cx="115093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077367" y="3144045"/>
            <a:ext cx="74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240013" y="3144045"/>
            <a:ext cx="7207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5400574" y="3144045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7258793" y="3172619"/>
            <a:ext cx="93503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6" grpId="1" animBg="1"/>
      <p:bldP spid="28677" grpId="0" animBg="1"/>
      <p:bldP spid="28677" grpId="1" animBg="1"/>
      <p:bldP spid="28678" grpId="0" animBg="1"/>
      <p:bldP spid="28678" grpId="1" animBg="1"/>
      <p:bldP spid="28679" grpId="0" animBg="1"/>
      <p:bldP spid="28679" grpId="1" animBg="1"/>
      <p:bldP spid="28680" grpId="0" animBg="1"/>
      <p:bldP spid="28680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3025" y="554037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Efekt zvýšení nabídky peněz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845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2555875" y="2205038"/>
            <a:ext cx="1296988" cy="3960812"/>
            <a:chOff x="1610" y="1389"/>
            <a:chExt cx="817" cy="2495"/>
          </a:xfrm>
        </p:grpSpPr>
        <p:sp>
          <p:nvSpPr>
            <p:cNvPr id="1845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3563938" y="2636838"/>
            <a:ext cx="0" cy="3529012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348038" y="2205038"/>
            <a:ext cx="12969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2916238" y="3141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2916238" y="53006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2916238" y="42211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067175" y="2781300"/>
            <a:ext cx="4319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grpSp>
        <p:nvGrpSpPr>
          <p:cNvPr id="24" name="Group 7"/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8454" name="Freeform 8"/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184 w 1632"/>
                <a:gd name="T3" fmla="*/ 933 h 1776"/>
                <a:gd name="T4" fmla="*/ 789 w 1632"/>
                <a:gd name="T5" fmla="*/ 1278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8455" name="Text Box 9"/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cxnSp>
        <p:nvCxnSpPr>
          <p:cNvPr id="5" name="Přímá spojnice 4"/>
          <p:cNvCxnSpPr/>
          <p:nvPr/>
        </p:nvCxnSpPr>
        <p:spPr>
          <a:xfrm flipH="1">
            <a:off x="1143000" y="4724400"/>
            <a:ext cx="1628775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římá spojnice 29"/>
          <p:cNvCxnSpPr/>
          <p:nvPr/>
        </p:nvCxnSpPr>
        <p:spPr>
          <a:xfrm flipH="1">
            <a:off x="1143000" y="5157788"/>
            <a:ext cx="2392363" cy="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307975" y="4708525"/>
            <a:ext cx="0" cy="541338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685800" y="4391025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650875" y="4913313"/>
            <a:ext cx="609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8453" name="TextovéPole 7"/>
          <p:cNvSpPr txBox="1">
            <a:spLocks noChangeArrowheads="1"/>
          </p:cNvSpPr>
          <p:nvPr/>
        </p:nvSpPr>
        <p:spPr bwMode="auto">
          <a:xfrm>
            <a:off x="68263" y="1182688"/>
            <a:ext cx="7704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Snížení i bude mít vliv na C, I, G 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48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77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770" decel="100000"/>
                                        <p:tgtEl>
                                          <p:spTgt spid="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7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9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1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3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3" grpId="0"/>
      <p:bldP spid="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33338" y="451644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482850" y="3076575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187450" y="4292600"/>
            <a:ext cx="2879725" cy="792163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1874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187450" y="378936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3995738" y="414972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3995738" y="3573463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1763713" y="4941888"/>
            <a:ext cx="0" cy="574675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1403350" y="55165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1403350" y="5516563"/>
            <a:ext cx="1296988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1835150" y="5589588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V="1">
            <a:off x="1547813" y="45815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 flipV="1">
            <a:off x="3132138" y="4149725"/>
            <a:ext cx="0" cy="287338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1763713" y="486886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1979613" y="371633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>
            <a:off x="1619250" y="6308725"/>
            <a:ext cx="865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9481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expanzivní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recesní mezery</a:t>
            </a:r>
          </a:p>
        </p:txBody>
      </p:sp>
      <p:sp>
        <p:nvSpPr>
          <p:cNvPr id="2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69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0" dur="500" tmFilter="0, 0; .2, .5; .8, .5; 1, 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1" dur="250" autoRev="1" fill="hold"/>
                                        <p:tgtEl>
                                          <p:spTgt spid="307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49213" y="510382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Keynesiánské pojetí MP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1187450" y="2924175"/>
            <a:ext cx="0" cy="259080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187450" y="5514975"/>
            <a:ext cx="3124200" cy="0"/>
          </a:xfrm>
          <a:prstGeom prst="line">
            <a:avLst/>
          </a:prstGeom>
          <a:noFill/>
          <a:ln w="444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730250" y="2543175"/>
            <a:ext cx="8382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4083050" y="551497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 flipV="1">
            <a:off x="2195513" y="3122613"/>
            <a:ext cx="0" cy="2438400"/>
          </a:xfrm>
          <a:prstGeom prst="line">
            <a:avLst/>
          </a:prstGeom>
          <a:noFill/>
          <a:ln w="5080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flipV="1">
            <a:off x="1309688" y="3427413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2" name="Line 12"/>
          <p:cNvSpPr>
            <a:spLocks noChangeShapeType="1"/>
          </p:cNvSpPr>
          <p:nvPr/>
        </p:nvSpPr>
        <p:spPr bwMode="auto">
          <a:xfrm flipV="1">
            <a:off x="1200150" y="3141663"/>
            <a:ext cx="2376488" cy="2374900"/>
          </a:xfrm>
          <a:prstGeom prst="line">
            <a:avLst/>
          </a:prstGeom>
          <a:noFill/>
          <a:ln w="254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2195513" y="56118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 flipV="1">
            <a:off x="1309688" y="3944938"/>
            <a:ext cx="2879725" cy="792162"/>
          </a:xfrm>
          <a:prstGeom prst="line">
            <a:avLst/>
          </a:prstGeom>
          <a:noFill/>
          <a:ln w="38100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5" name="Text Box 15"/>
          <p:cNvSpPr txBox="1">
            <a:spLocks noChangeArrowheads="1"/>
          </p:cNvSpPr>
          <p:nvPr/>
        </p:nvSpPr>
        <p:spPr bwMode="auto">
          <a:xfrm>
            <a:off x="4189413" y="3316288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4224338" y="3952875"/>
            <a:ext cx="8636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AE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66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2903538" y="3779838"/>
            <a:ext cx="22225" cy="173513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38" name="Text Box 18"/>
          <p:cNvSpPr txBox="1">
            <a:spLocks noChangeArrowheads="1"/>
          </p:cNvSpPr>
          <p:nvPr/>
        </p:nvSpPr>
        <p:spPr bwMode="auto">
          <a:xfrm>
            <a:off x="2925763" y="55895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2255838" y="5561013"/>
            <a:ext cx="1296987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0" name="Text Box 20"/>
          <p:cNvSpPr txBox="1">
            <a:spLocks noChangeArrowheads="1"/>
          </p:cNvSpPr>
          <p:nvPr/>
        </p:nvSpPr>
        <p:spPr bwMode="auto">
          <a:xfrm>
            <a:off x="2576513" y="5611813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0741" name="Line 21"/>
          <p:cNvSpPr>
            <a:spLocks noChangeShapeType="1"/>
          </p:cNvSpPr>
          <p:nvPr/>
        </p:nvSpPr>
        <p:spPr bwMode="auto">
          <a:xfrm flipH="1">
            <a:off x="1778000" y="4202113"/>
            <a:ext cx="0" cy="358775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3" name="Text Box 23"/>
          <p:cNvSpPr txBox="1">
            <a:spLocks noChangeArrowheads="1"/>
          </p:cNvSpPr>
          <p:nvPr/>
        </p:nvSpPr>
        <p:spPr bwMode="auto">
          <a:xfrm>
            <a:off x="2484438" y="3316288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744" name="Text Box 24"/>
          <p:cNvSpPr txBox="1">
            <a:spLocks noChangeArrowheads="1"/>
          </p:cNvSpPr>
          <p:nvPr/>
        </p:nvSpPr>
        <p:spPr bwMode="auto">
          <a:xfrm>
            <a:off x="2241550" y="4494213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400" b="0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0745" name="Line 25"/>
          <p:cNvSpPr>
            <a:spLocks noChangeShapeType="1"/>
          </p:cNvSpPr>
          <p:nvPr/>
        </p:nvSpPr>
        <p:spPr bwMode="auto">
          <a:xfrm flipH="1">
            <a:off x="2314575" y="6453188"/>
            <a:ext cx="10080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46" name="Text Box 26"/>
          <p:cNvSpPr txBox="1">
            <a:spLocks noChangeArrowheads="1"/>
          </p:cNvSpPr>
          <p:nvPr/>
        </p:nvSpPr>
        <p:spPr bwMode="auto">
          <a:xfrm>
            <a:off x="3419475" y="2852738"/>
            <a:ext cx="22320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45</a:t>
            </a:r>
            <a:r>
              <a:rPr kumimoji="0" lang="en-US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º</a:t>
            </a:r>
            <a:r>
              <a:rPr kumimoji="0" lang="cs-CZ" alt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AE=Y</a:t>
            </a:r>
            <a:endParaRPr kumimoji="0" lang="en-US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0747" name="Text Box 27"/>
          <p:cNvSpPr txBox="1">
            <a:spLocks noChangeArrowheads="1"/>
          </p:cNvSpPr>
          <p:nvPr/>
        </p:nvSpPr>
        <p:spPr bwMode="auto">
          <a:xfrm>
            <a:off x="611188" y="4581525"/>
            <a:ext cx="838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Δ</a:t>
            </a: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504" name="Text Box 28"/>
          <p:cNvSpPr txBox="1">
            <a:spLocks noChangeArrowheads="1"/>
          </p:cNvSpPr>
          <p:nvPr/>
        </p:nvSpPr>
        <p:spPr bwMode="auto">
          <a:xfrm>
            <a:off x="250825" y="1419225"/>
            <a:ext cx="8642350" cy="9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Účinky restriktivní monetární politiky v modelu důchod výdaje – uzavření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inflační mezery</a:t>
            </a:r>
          </a:p>
        </p:txBody>
      </p:sp>
      <p:sp>
        <p:nvSpPr>
          <p:cNvPr id="26" name="Line 21"/>
          <p:cNvSpPr>
            <a:spLocks noChangeShapeType="1"/>
          </p:cNvSpPr>
          <p:nvPr/>
        </p:nvSpPr>
        <p:spPr bwMode="auto">
          <a:xfrm flipH="1">
            <a:off x="3406775" y="3756025"/>
            <a:ext cx="0" cy="360363"/>
          </a:xfrm>
          <a:prstGeom prst="line">
            <a:avLst/>
          </a:prstGeom>
          <a:noFill/>
          <a:ln w="476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0000" tIns="46800" rIns="90000" bIns="468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224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0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9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9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3073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30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30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307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307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2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0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7" grpId="0"/>
      <p:bldP spid="30728" grpId="0"/>
      <p:bldP spid="30733" grpId="0"/>
      <p:bldP spid="30735" grpId="0"/>
      <p:bldP spid="30736" grpId="0"/>
      <p:bldP spid="30738" grpId="0"/>
      <p:bldP spid="30739" grpId="0" animBg="1"/>
      <p:bldP spid="30739" grpId="1" animBg="1"/>
      <p:bldP spid="30740" grpId="0"/>
      <p:bldP spid="30743" grpId="0"/>
      <p:bldP spid="30744" grpId="0"/>
      <p:bldP spid="30746" grpId="0"/>
      <p:bldP spid="3074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068388"/>
            <a:ext cx="9036050" cy="5143500"/>
          </a:xfrm>
          <a:noFill/>
        </p:spPr>
        <p:txBody>
          <a:bodyPr>
            <a:normAutofit/>
          </a:bodyPr>
          <a:lstStyle/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proud ekonomické teorie pochybuje o vlivu monetární politiky na reálný produkt a zaměstnanost (jsou utvářeny trhem a dlouhodobě se přibližují svým optimálním hodnotám) =</a:t>
            </a:r>
            <a:r>
              <a:rPr lang="cs-CZ" alt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››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u="sng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Neutralita peněz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(peníze nemají vliv na reálné veličiny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monetaristické koncepci nehraje úroková míra tak důležitou roli</a:t>
            </a:r>
          </a:p>
          <a:p>
            <a:pPr algn="ctr"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V=P</a:t>
            </a:r>
            <a:r>
              <a:rPr lang="en-US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·</a:t>
            </a:r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Y</a:t>
            </a:r>
            <a:endParaRPr lang="en-US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předpokladu relativně stabilní V a Y bude vést zvýšení nabídky peněz jen k zvýšení cenové hladiny (inflace)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Nabídka peněz by se měla vyvíjet v souladu s vývojem reálného produktu, tak aby byla stabilní cenová hladina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95725" y="3625851"/>
            <a:ext cx="2016125" cy="647700"/>
          </a:xfrm>
          <a:prstGeom prst="rect">
            <a:avLst/>
          </a:prstGeom>
          <a:noFill/>
          <a:ln w="317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693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Barterový obchod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Komoditní peníze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(ve formě plátna, kožešin, drahých kovů ale i cigaret ve vězení apod.)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Postupně převažovalo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zlato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stříbro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(viz Václav a jeho platba Němcům 120 volů a 500 hřiven stříbra)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Stříbrné mince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(běžné transakce) a zlato (větší obchody)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 rozvojem manufaktur se zrychloval obchod a drahé kovy byly postupně nahrazovány modernějšími formami, tj. </a:t>
            </a: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papírovými bankovkami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(speciální dlužní úpisy komerčních bank na základě uložení zlata v bance) – postupně přechod plně do rukou státu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Státovky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(nahradily zlaté a stříbrné mince, přičemž jejich emitent (panovník, stát) dával slib, že později státovky vymění za mince z drahých kovů. Panovník nebo stát musel použít tzv. nucený kurs.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64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" y="496888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pojetí MP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" y="1333500"/>
            <a:ext cx="9036050" cy="4878388"/>
          </a:xfrm>
          <a:noFill/>
        </p:spPr>
        <p:txBody>
          <a:bodyPr>
            <a:normAutofit fontScale="92500"/>
          </a:bodyPr>
          <a:lstStyle/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Vývoj nabídky peněz by měl být tedy předvídatelný a stabilní, aby nedocházelo k monetárním šokům a inflačním či deflačním překvapením, které mohou vyvolat odklon ekonomiky od dlouhodobé 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Větší vliv než aktivistická MP mají faktory typu technologie, produktivita, populační trendy, pružnost trhu práce apod.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Pokud už k takové situaci dojde (inflační nebo recesní mezera), potom další opatření v podobě změny nabídky peněz vede jen k dalšímu prohlubování nerovnováhy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Monetaristické pravidlo= pokud roste ekonomika, měla by se odpovídajícím způsobem i zvyšovat nabídka peněz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Důležité je rozlišovat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(očekávané změny nabídky peněz) a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neanticipované 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MS </a:t>
            </a:r>
          </a:p>
          <a:p>
            <a:pPr eaLnBrk="1" hangingPunct="1">
              <a:spcBef>
                <a:spcPts val="0"/>
              </a:spcBef>
              <a:buClrTx/>
              <a:buFont typeface="Wingdings" panose="05000000000000000000" pitchFamily="2" charset="2"/>
              <a:buChar char="§"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Anticipované změny MS jsou v SR </a:t>
            </a:r>
            <a:r>
              <a:rPr lang="cs-CZ" altLang="cs-CZ" sz="24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neutrální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zatímco neanticipované mohou vést ke krátkodobému zvýšení Y</a:t>
            </a:r>
          </a:p>
          <a:p>
            <a:pPr eaLnBrk="1" hangingPunct="1">
              <a:spcBef>
                <a:spcPts val="1800"/>
              </a:spcBef>
              <a:buClrTx/>
              <a:buFont typeface="Arial" panose="020B0604020202020204" pitchFamily="34" charset="0"/>
              <a:buChar char="•"/>
            </a:pPr>
            <a:endParaRPr lang="cs-CZ" altLang="cs-CZ" sz="24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578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75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76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77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78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79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3573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4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3571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2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602038" y="500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2" name="Text Box 2"/>
          <p:cNvSpPr txBox="1">
            <a:spLocks noChangeArrowheads="1"/>
          </p:cNvSpPr>
          <p:nvPr/>
        </p:nvSpPr>
        <p:spPr bwMode="auto">
          <a:xfrm>
            <a:off x="114300" y="693629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3569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0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43000" y="4392613"/>
            <a:ext cx="2355850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07828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3649663" y="39004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3568" name="Text Box 12"/>
          <p:cNvSpPr txBox="1">
            <a:spLocks noChangeArrowheads="1"/>
          </p:cNvSpPr>
          <p:nvPr/>
        </p:nvSpPr>
        <p:spPr bwMode="auto">
          <a:xfrm>
            <a:off x="114300" y="1539875"/>
            <a:ext cx="891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Důsledky expanzivní monetární expanze</a:t>
            </a:r>
          </a:p>
        </p:txBody>
      </p:sp>
      <p:sp>
        <p:nvSpPr>
          <p:cNvPr id="28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476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579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4604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4605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4606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4607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4608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2470150" y="3473450"/>
            <a:ext cx="4419600" cy="2652713"/>
            <a:chOff x="1200" y="1680"/>
            <a:chExt cx="2784" cy="1671"/>
          </a:xfrm>
        </p:grpSpPr>
        <p:sp>
          <p:nvSpPr>
            <p:cNvPr id="2460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3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>
            <a:off x="1128713" y="5438775"/>
            <a:ext cx="24526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44513" y="5126038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90800" y="2165350"/>
            <a:ext cx="1371600" cy="4006850"/>
            <a:chOff x="1619" y="1364"/>
            <a:chExt cx="864" cy="2524"/>
          </a:xfrm>
        </p:grpSpPr>
        <p:sp>
          <p:nvSpPr>
            <p:cNvPr id="24600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601" name="Text Box 19"/>
            <p:cNvSpPr txBox="1">
              <a:spLocks noChangeArrowheads="1"/>
            </p:cNvSpPr>
            <p:nvPr/>
          </p:nvSpPr>
          <p:spPr bwMode="auto">
            <a:xfrm>
              <a:off x="1619" y="1364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954463" y="506888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4586" name="Text Box 2"/>
          <p:cNvSpPr txBox="1">
            <a:spLocks noChangeArrowheads="1"/>
          </p:cNvSpPr>
          <p:nvPr/>
        </p:nvSpPr>
        <p:spPr bwMode="auto">
          <a:xfrm>
            <a:off x="0" y="555520"/>
            <a:ext cx="9144000" cy="1200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Monetaristické pojetí měnové politiky – neanticipovaná změna MS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855913" y="2630488"/>
            <a:ext cx="4419600" cy="2652712"/>
            <a:chOff x="1200" y="1680"/>
            <a:chExt cx="2784" cy="1671"/>
          </a:xfrm>
        </p:grpSpPr>
        <p:sp>
          <p:nvSpPr>
            <p:cNvPr id="2459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>
            <a:off x="1157288" y="4764088"/>
            <a:ext cx="3151187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19113" y="4546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19088" y="4375150"/>
            <a:ext cx="0" cy="9937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618038" y="4244975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 rot="-4817070">
            <a:off x="1996281" y="2105820"/>
            <a:ext cx="3870325" cy="3871912"/>
            <a:chOff x="1200" y="1680"/>
            <a:chExt cx="2379" cy="1978"/>
          </a:xfrm>
        </p:grpSpPr>
        <p:sp>
          <p:nvSpPr>
            <p:cNvPr id="2459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16466 w 1632"/>
                <a:gd name="T3" fmla="*/ 127 h 1776"/>
                <a:gd name="T4" fmla="*/ 69917 w 1632"/>
                <a:gd name="T5" fmla="*/ 175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4597" name="Text Box 11"/>
            <p:cNvSpPr txBox="1">
              <a:spLocks noChangeArrowheads="1"/>
            </p:cNvSpPr>
            <p:nvPr/>
          </p:nvSpPr>
          <p:spPr bwMode="auto">
            <a:xfrm rot="4817070">
              <a:off x="3084" y="3164"/>
              <a:ext cx="667" cy="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698875" y="3884613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4" name="Line 15"/>
          <p:cNvSpPr>
            <a:spLocks noChangeShapeType="1"/>
          </p:cNvSpPr>
          <p:nvPr/>
        </p:nvSpPr>
        <p:spPr bwMode="auto">
          <a:xfrm flipH="1">
            <a:off x="1143000" y="4341813"/>
            <a:ext cx="245903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547688" y="395922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36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011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32" grpId="0"/>
      <p:bldP spid="40" grpId="0"/>
      <p:bldP spid="33" grpId="0"/>
      <p:bldP spid="3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3" y="188913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Omezení měnové politiky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43001"/>
            <a:ext cx="8642350" cy="4724400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Svou roli hrají optimistická vs. pesimistická očekávání ekonomických subjektů, zejména firem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Navíc některé investice mohou být financovány z vlastních zdrojů firem (bez úvěrování)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Expanzivní MP vede ke snížení úrok. Míry, což ale může vyvolat odliv kapitálu ze země (záporný úrokový diferenciál)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třeba vzít v potaz i zahraničí a efekt na měnový kurz (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apreciace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depreciace)</a:t>
            </a:r>
          </a:p>
          <a:p>
            <a:pPr>
              <a:spcBef>
                <a:spcPts val="1200"/>
              </a:spcBef>
              <a:buClrTx/>
            </a:pP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Pozor na časová zpoždění (několik měsíců až 2 roky)=&gt; argument proti využívání MP jako </a:t>
            </a:r>
            <a:r>
              <a:rPr lang="cs-CZ" altLang="cs-CZ" sz="24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proticyklického</a:t>
            </a:r>
            <a:r>
              <a:rPr lang="cs-CZ" altLang="cs-CZ" sz="24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nástroje HP</a:t>
            </a:r>
          </a:p>
          <a:p>
            <a:pPr>
              <a:spcBef>
                <a:spcPts val="1200"/>
              </a:spcBef>
              <a:buClrTx/>
            </a:pPr>
            <a:endParaRPr lang="cs-CZ" altLang="cs-CZ" sz="2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635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42863" y="436563"/>
            <a:ext cx="9144000" cy="923925"/>
          </a:xfrm>
          <a:prstGeom prst="rect">
            <a:avLst/>
          </a:prstGeom>
          <a:noFill/>
          <a:ln w="9525">
            <a:solidFill>
              <a:srgbClr val="FFCC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Past likvidity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0" y="2070100"/>
            <a:ext cx="20574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638800" y="6172200"/>
            <a:ext cx="32766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27668" name="Line 8"/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9" name="Freeform 9"/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3348038" y="2241550"/>
            <a:ext cx="1296987" cy="3960813"/>
            <a:chOff x="1610" y="1389"/>
            <a:chExt cx="817" cy="2495"/>
          </a:xfrm>
        </p:grpSpPr>
        <p:sp>
          <p:nvSpPr>
            <p:cNvPr id="27666" name="Line 12"/>
            <p:cNvSpPr>
              <a:spLocks noChangeShapeType="1"/>
            </p:cNvSpPr>
            <p:nvPr/>
          </p:nvSpPr>
          <p:spPr bwMode="auto">
            <a:xfrm flipV="1">
              <a:off x="1746" y="1661"/>
              <a:ext cx="0" cy="2223"/>
            </a:xfrm>
            <a:prstGeom prst="line">
              <a:avLst/>
            </a:pr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7667" name="Text Box 13"/>
            <p:cNvSpPr txBox="1">
              <a:spLocks noChangeArrowheads="1"/>
            </p:cNvSpPr>
            <p:nvPr/>
          </p:nvSpPr>
          <p:spPr bwMode="auto">
            <a:xfrm>
              <a:off x="1610" y="1389"/>
              <a:ext cx="8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4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MS</a:t>
              </a:r>
              <a:r>
                <a:rPr kumimoji="0" lang="cs-CZ" altLang="cs-CZ" sz="24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sp>
        <p:nvSpPr>
          <p:cNvPr id="17423" name="Line 15"/>
          <p:cNvSpPr>
            <a:spLocks noChangeShapeType="1"/>
          </p:cNvSpPr>
          <p:nvPr/>
        </p:nvSpPr>
        <p:spPr bwMode="auto">
          <a:xfrm flipV="1">
            <a:off x="4229100" y="2644775"/>
            <a:ext cx="0" cy="3529013"/>
          </a:xfrm>
          <a:prstGeom prst="line">
            <a:avLst/>
          </a:prstGeom>
          <a:noFill/>
          <a:ln w="63500">
            <a:solidFill>
              <a:srgbClr val="8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4229100" y="2216150"/>
            <a:ext cx="1296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MS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>
            <a:off x="3632200" y="3295650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0" name="Line 22"/>
          <p:cNvSpPr>
            <a:spLocks noChangeShapeType="1"/>
          </p:cNvSpPr>
          <p:nvPr/>
        </p:nvSpPr>
        <p:spPr bwMode="auto">
          <a:xfrm>
            <a:off x="3652838" y="4868863"/>
            <a:ext cx="576262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1" name="Line 23"/>
          <p:cNvSpPr>
            <a:spLocks noChangeShapeType="1"/>
          </p:cNvSpPr>
          <p:nvPr/>
        </p:nvSpPr>
        <p:spPr bwMode="auto">
          <a:xfrm>
            <a:off x="3632200" y="4175125"/>
            <a:ext cx="576263" cy="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4900613" y="2984500"/>
            <a:ext cx="431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ZVÝŠENÍ NABÍDKY PENĚZ</a:t>
            </a:r>
          </a:p>
        </p:txBody>
      </p:sp>
      <p:sp>
        <p:nvSpPr>
          <p:cNvPr id="27663" name="TextovéPole 7"/>
          <p:cNvSpPr txBox="1">
            <a:spLocks noChangeArrowheads="1"/>
          </p:cNvSpPr>
          <p:nvPr/>
        </p:nvSpPr>
        <p:spPr bwMode="auto">
          <a:xfrm>
            <a:off x="220663" y="1025525"/>
            <a:ext cx="88487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Zpravidla za situace, kdy je </a:t>
            </a: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velmi nízká a </a:t>
            </a:r>
            <a:r>
              <a:rPr kumimoji="0" lang="cs-CZ" alt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ekon.subjekty</a:t>
            </a:r>
            <a:r>
              <a:rPr kumimoji="0" lang="cs-CZ" alt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 očekávají její růst, zvyšuje se spekulační D. Další růst MS vede jen ke zvýšení peněžních zůstatků domácností a firem </a:t>
            </a:r>
          </a:p>
        </p:txBody>
      </p:sp>
      <p:sp>
        <p:nvSpPr>
          <p:cNvPr id="9" name="Volný tvar 8"/>
          <p:cNvSpPr/>
          <p:nvPr/>
        </p:nvSpPr>
        <p:spPr>
          <a:xfrm>
            <a:off x="1576388" y="2825750"/>
            <a:ext cx="4552950" cy="2635250"/>
          </a:xfrm>
          <a:custGeom>
            <a:avLst/>
            <a:gdLst>
              <a:gd name="connsiteX0" fmla="*/ 34649 w 4552058"/>
              <a:gd name="connsiteY0" fmla="*/ 0 h 2537694"/>
              <a:gd name="connsiteX1" fmla="*/ 662446 w 4552058"/>
              <a:gd name="connsiteY1" fmla="*/ 2210938 h 2537694"/>
              <a:gd name="connsiteX2" fmla="*/ 4552058 w 4552058"/>
              <a:gd name="connsiteY2" fmla="*/ 2483893 h 253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52058" h="2537694">
                <a:moveTo>
                  <a:pt x="34649" y="0"/>
                </a:moveTo>
                <a:cubicBezTo>
                  <a:pt x="-27903" y="898478"/>
                  <a:pt x="-90455" y="1796956"/>
                  <a:pt x="662446" y="2210938"/>
                </a:cubicBezTo>
                <a:cubicBezTo>
                  <a:pt x="1415347" y="2624920"/>
                  <a:pt x="2983702" y="2554406"/>
                  <a:pt x="4552058" y="2483893"/>
                </a:cubicBezTo>
              </a:path>
            </a:pathLst>
          </a:custGeom>
          <a:noFill/>
          <a:ln w="57150"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6227763" y="52324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MD</a:t>
            </a:r>
            <a:r>
              <a:rPr kumimoji="0" lang="cs-CZ" altLang="cs-CZ" sz="24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2" name="Google Shape;99;p14">
            <a:extLst>
              <a:ext uri="{FF2B5EF4-FFF2-40B4-BE49-F238E27FC236}">
                <a16:creationId xmlns:a16="http://schemas.microsoft.com/office/drawing/2014/main" id="{D5AC1EAC-56E2-48AC-B01F-655FFAE42172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216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74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74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74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74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174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4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/>
      <p:bldP spid="17414" grpId="0"/>
      <p:bldP spid="17418" grpId="0"/>
      <p:bldP spid="17424" grpId="0"/>
      <p:bldP spid="17434" grpId="0"/>
      <p:bldP spid="17434" grpId="1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174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Zástupný symbol pro obsah 2">
            <a:extLst>
              <a:ext uri="{FF2B5EF4-FFF2-40B4-BE49-F238E27FC236}">
                <a16:creationId xmlns:a16="http://schemas.microsoft.com/office/drawing/2014/main" id="{F229124B-F4CD-4B8D-81A6-A091A9636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521" y="1252604"/>
            <a:ext cx="8605379" cy="4873560"/>
          </a:xfrm>
        </p:spPr>
        <p:txBody>
          <a:bodyPr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lang="cs-CZ" altLang="cs-CZ" sz="24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9589978-6DDC-47D0-A6A6-AB5C13D77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C0A7C46-921E-41B8-9A64-D30AA60526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0" t="23400" r="25194" b="11501"/>
          <a:stretch/>
        </p:blipFill>
        <p:spPr>
          <a:xfrm>
            <a:off x="1520714" y="1417638"/>
            <a:ext cx="6102572" cy="4468812"/>
          </a:xfrm>
          <a:prstGeom prst="rect">
            <a:avLst/>
          </a:prstGeom>
        </p:spPr>
      </p:pic>
      <p:sp>
        <p:nvSpPr>
          <p:cNvPr id="5" name="Google Shape;99;p14">
            <a:extLst>
              <a:ext uri="{FF2B5EF4-FFF2-40B4-BE49-F238E27FC236}">
                <a16:creationId xmlns:a16="http://schemas.microsoft.com/office/drawing/2014/main" id="{17FD5D8F-373E-456E-A28E-3BD933DA4E96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235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EDCC1C9-9F2D-43B2-975B-A5C6EBF77A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737" t="30400" r="27951" b="27600"/>
          <a:stretch/>
        </p:blipFill>
        <p:spPr>
          <a:xfrm>
            <a:off x="246650" y="1664116"/>
            <a:ext cx="4957240" cy="2703949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277368" y="1859686"/>
            <a:ext cx="5094312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b="1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Komplexní řešení banky č. 1:</a:t>
            </a:r>
            <a:endParaRPr lang="cs-CZ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Rezervy jsou na úrovni 20 % zbytek (80 %)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určena na nové půjčky.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Převedeme % na desetinná čísla, a to na 0,8 a 0,2.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Nové půjčky: D * 0,8 = 1 000 * 0,8 = 800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Tvorba rezerv: D * 0,2 = 1 000 * 0,2 = 200 Kč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Zvýšení množství peněz: součet hodnoty položce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„Nové půjčky“ (800) a v položce „Tvorba rezerv“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(200) =&gt; součet 800 a 200 je na hodnotě 1 000 Kč.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Kumulované zvýšení peněz: je součet hodnot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položce „Zvýšení množství peněz“ </a:t>
            </a:r>
          </a:p>
          <a:p>
            <a:pPr algn="just">
              <a:buClrTx/>
            </a:pPr>
            <a:r>
              <a:rPr lang="cs-CZ" sz="13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našem případě je to na hodnotě 1 000 Kč. </a:t>
            </a:r>
            <a:endParaRPr lang="cs-CZ" sz="13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39355813-7E60-4295-95F4-D3DA12147F2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19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63F9FC-16F1-4D3B-93C6-164CE3CC2D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58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1600402" y="1600200"/>
            <a:ext cx="5738484" cy="4032448"/>
          </a:xfrm>
          <a:prstGeom prst="rect">
            <a:avLst/>
          </a:prstGeom>
        </p:spPr>
      </p:pic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8382A9A0-9AA7-496C-90BA-4FEA703C97E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63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0DB3151B-029D-4253-98A0-86E4CE25B9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59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určete, jaké je celkové </a:t>
            </a:r>
          </a:p>
          <a:p>
            <a:pPr algn="just">
              <a:lnSpc>
                <a:spcPct val="150000"/>
              </a:lnSpc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množství peněz po 6 stádiích,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endParaRPr lang="cs-CZ" sz="1600" i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daného bodu b) máme vypočítat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celkové zvýšení množství peněz po 6 stádiích.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Hodnota, která vzešla po šesti stádiích,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 na hodnotě </a:t>
            </a:r>
            <a:r>
              <a:rPr lang="cs-CZ" sz="1600" b="1" i="1" u="sng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3 689,3 Kč</a:t>
            </a: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Jedná se o hodnotu v položce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„Kumulované zvýšení peněz“ </a:t>
            </a:r>
          </a:p>
          <a:p>
            <a:pPr algn="just"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u šesté banky (viz tabulka). </a:t>
            </a:r>
            <a:endParaRPr lang="cs-CZ" sz="16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F2061D3A-949F-4C9D-8F82-CD495A95ED2F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16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Historie peněz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Transakční poptávka 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- založena na funkci peněz jako prostředku směny. Ekonomické subjekty tak drží určitou peněžní zásobu. Časový nesoulad (kupuji pořád, ale výplata 1x za měsíc) + opatrnostní motiv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Spekulační poptávka </a:t>
            </a: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založena na funkci peněz jako uchovatele hodnoty. Ekonomické subjekty tvoří tzv. portfolio svých aktiv (diverzifikace s cílem snížení rizika). Drží peníze za účelem investice např. do cenných papírů, nemovitostí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503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1: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7A929BE-B4EA-49C2-8193-38DDBC225C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60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28344" t="30400" r="27951" b="15001"/>
          <a:stretch/>
        </p:blipFill>
        <p:spPr>
          <a:xfrm>
            <a:off x="323528" y="1484784"/>
            <a:ext cx="4918700" cy="345638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5242228" y="1725637"/>
            <a:ext cx="4572000" cy="4174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buClrTx/>
            </a:pPr>
            <a:r>
              <a:rPr lang="cs-CZ" sz="16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určete hodnotu peněžního multiplikátoru.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m je peněžní multiplikátor;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r je míra povinných minimálních rezerv;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Hodnotu „r“ máme v zadání, a to je 20 %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(0,2). Nyní si vypočítáme hodnotu </a:t>
                </a:r>
              </a:p>
              <a:p>
                <a:pPr algn="just">
                  <a:buClrTx/>
                </a:pPr>
                <a:r>
                  <a:rPr lang="cs-CZ" i="1" kern="1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+mn-cs"/>
                  </a:rPr>
                  <a:t>peněžního multiplikátoru.</a:t>
                </a:r>
                <a:endParaRPr lang="cs-CZ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i="1" kern="1200" dirty="0">
                  <a:solidFill>
                    <a:schemeClr val="tx1"/>
                  </a:solidFill>
                  <a:latin typeface="Cambria Math" panose="020405030504060302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𝑚</m:t>
                      </m:r>
                      <m:r>
                        <a:rPr lang="cs-CZ" sz="16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f>
                        <m:fPr>
                          <m:ctrlP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lang="cs-CZ" sz="1600" i="1" kern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+mn-cs"/>
                            </a:rPr>
                            <m:t>0,2</m:t>
                          </m:r>
                        </m:den>
                      </m:f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algn="just"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𝒎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= </m:t>
                      </m:r>
                      <m:r>
                        <a:rPr lang="cs-CZ" sz="1600" b="1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+mn-cs"/>
                        </a:rPr>
                        <m:t>𝟓</m:t>
                      </m:r>
                    </m:oMath>
                  </m:oMathPara>
                </a14:m>
                <a:endParaRPr lang="cs-CZ" sz="1600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494" y="2183712"/>
                <a:ext cx="3935030" cy="3104119"/>
              </a:xfrm>
              <a:prstGeom prst="rect">
                <a:avLst/>
              </a:prstGeom>
              <a:blipFill>
                <a:blip r:embed="rId4"/>
                <a:stretch>
                  <a:fillRect l="-46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bdélník 7"/>
          <p:cNvSpPr/>
          <p:nvPr/>
        </p:nvSpPr>
        <p:spPr>
          <a:xfrm>
            <a:off x="212859" y="4932575"/>
            <a:ext cx="63033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</a:pPr>
            <a:r>
              <a:rPr lang="cs-CZ" sz="12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Peněžní multiplikátor udává, jaký je maximální objem bankovních (depozitních) peněz, které mohou být vytvořeny jednou korunou přebytečných rezerv obchodní banky při dané míře povinných minimálních rezerv.</a:t>
            </a:r>
            <a:endParaRPr lang="cs-CZ" sz="12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Google Shape;99;p14">
            <a:extLst>
              <a:ext uri="{FF2B5EF4-FFF2-40B4-BE49-F238E27FC236}">
                <a16:creationId xmlns:a16="http://schemas.microsoft.com/office/drawing/2014/main" id="{F7F492C4-8E68-4B8D-87DF-2F92DF216C8D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60/70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357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61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6" y="1224643"/>
            <a:ext cx="8584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zvýšila požadavky na povinné bankovní rezervy,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reálný produkt v ekonomice klesl,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centrální banka snížila diskontní sazbu. </a:t>
            </a:r>
          </a:p>
          <a:p>
            <a:pPr>
              <a:buClrTx/>
            </a:pPr>
            <a:r>
              <a:rPr lang="cs-CZ" sz="20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Za jinak nezměněných okolností graficky ilustrujte každou z uvažovaných situací. </a:t>
            </a:r>
          </a:p>
        </p:txBody>
      </p:sp>
      <p:sp>
        <p:nvSpPr>
          <p:cNvPr id="7" name="Google Shape;99;p14">
            <a:extLst>
              <a:ext uri="{FF2B5EF4-FFF2-40B4-BE49-F238E27FC236}">
                <a16:creationId xmlns:a16="http://schemas.microsoft.com/office/drawing/2014/main" id="{9091AB7A-674B-498F-BC8F-D771915D1C77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61/70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39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E1E3676-A5A1-4722-9F34-3015E4D568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62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si znázorníme osy a následně výchozí situaci. V rámci os budeme zakreslovat „i“ jako úroková míra a  „M“ jako množství peněz. Dále budeme ve výchozí situaci kreslit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vertikálně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Rovnováha (E) pak nastává střetnutím těchto přímek (křivek). 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8549" t="22144" r="39925" b="33960"/>
          <a:stretch/>
        </p:blipFill>
        <p:spPr bwMode="auto">
          <a:xfrm>
            <a:off x="5086400" y="2246531"/>
            <a:ext cx="3600400" cy="3091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36C113A-85FD-4946-BB3B-C3ABB62881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62/70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85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63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 marL="342900" indent="-342900">
              <a:buClrTx/>
              <a:buFontTx/>
              <a:buAutoNum type="alphaLcParenR"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cenová hladina vzrostla,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59877" y="220677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Následně máme podle zadání, že cenová hladina vzrostla. Růst cenové hladiny je spojen s růstem množství peněz potřebných k nákupu stejného množství statků a služeb, tedy s růstem transakční držby peněz. Tento efekt se na peněžním trhu promítne v růstu poptávky po penězích.  V grafickém vyjádření jde o posun křivky poptávky po penězích nahoru (doprava). Za předpokladu neměnné nabídky peněz, budou v důsledku zvýšené peněžní poptávky růst úrokové sazby a na peněžním trhu vznikne nová rovnováha.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28439" t="21773" r="38713" b="34744"/>
          <a:stretch/>
        </p:blipFill>
        <p:spPr bwMode="auto">
          <a:xfrm>
            <a:off x="4788025" y="2492896"/>
            <a:ext cx="3872571" cy="25922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01D33B13-C2ED-400D-A957-CD8418209911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63/70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578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64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Jak v předcházejícím bodě budeme nejdříve zakreslovat výchozí situaci, a to osy „i“ (úroková míra) a „M“ (množství peněz).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).. Střetnutí těchto křivek vznikne rovnováha.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0864" t="27631" r="36508" b="30041"/>
          <a:stretch/>
        </p:blipFill>
        <p:spPr bwMode="auto">
          <a:xfrm>
            <a:off x="5119545" y="2492896"/>
            <a:ext cx="3744416" cy="27363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805C6744-407B-4575-9267-BECF99F3D3DA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64/70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595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E549D0-E0FC-4541-BA3D-4B65F7E81E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65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b)  centrální banka zvýšila požadavky na povinné bankovní rezervy, 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Zvýšení požadavků na držbu povinných minimálních bankovních rezerv ze strany centrální banky sníží objem volných peněžních prostředků komerčních bank a následně pak sníží objem poskytovaných úvěrů ekonomickým subjektům. Jde o snížení peněžní nabídky. Nabídka peněz se posune doleva. Sníží se množství peněz v ekonomice a zvýší se úroková míra.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534" t="24691" r="37059" b="28669"/>
          <a:stretch/>
        </p:blipFill>
        <p:spPr bwMode="auto">
          <a:xfrm>
            <a:off x="5004049" y="2206770"/>
            <a:ext cx="3637769" cy="28784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FA1D405A-46E4-4F88-9B40-20CD728E79D0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65/70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3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76DF8A-63D2-4601-A42F-5A5427CB9E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66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Nejdříve budeme zakreslovat výchozí situaci, kdy zakreslíme osy jako „i“ úroková míra, „M“ množství peněz. Dále nabídku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vznikne rovnovážný bod (E)</a:t>
            </a: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29762" t="27044" r="34854" b="26513"/>
          <a:stretch/>
        </p:blipFill>
        <p:spPr bwMode="auto">
          <a:xfrm>
            <a:off x="5004048" y="2381121"/>
            <a:ext cx="3888432" cy="28064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AFFEFF5D-D37B-45D6-8095-49093EA7A284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095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28BE4EA-6905-47BC-A7F9-65F88DE43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67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c) reálný produkt v ekonomice klesl,</a:t>
            </a:r>
          </a:p>
        </p:txBody>
      </p:sp>
      <p:sp>
        <p:nvSpPr>
          <p:cNvPr id="3" name="Obdélník 2"/>
          <p:cNvSpPr/>
          <p:nvPr/>
        </p:nvSpPr>
        <p:spPr>
          <a:xfrm>
            <a:off x="189086" y="2348881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Nyní musíme zakreslit situaci, kdy reálný produkt v ekonomice klesl. S poklesem reálného důchodu bude klesat také množství realizovaných transakcí. Klesne poptávka po penězích. Snížená poptávka po penězích za předpokladu nezměněné peněžní nabídky sníží výši úrokových měr a na peněžním trhu bude obnovena rovnováha v bodě E1. Nižší úrokové míry budou stimulovat poptávku po investicích a statcích dlouhodobé spotřeby ze strany ekonomických subjektů.</a:t>
            </a:r>
            <a:endParaRPr lang="cs-CZ" sz="18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0423" t="26455" r="35075" b="25926"/>
          <a:stretch/>
        </p:blipFill>
        <p:spPr bwMode="auto">
          <a:xfrm>
            <a:off x="4803512" y="2292731"/>
            <a:ext cx="4016960" cy="30804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E99268EA-E4D9-41CD-A757-72741D84D3E9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66/70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218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D2650D1-9C2C-45B9-A26A-3A494F9B02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68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800"/>
              </a:spcAft>
              <a:buClrTx/>
            </a:pP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 posledním případě si zakreslíme nejdříve osy a následně výchozí situaci. Budeme graficky ilustrovat osu „i“ jako úrokovou míru a osu „M“ jako množství peněz. Dále do grafu zakreslíme nabídku peněz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 a poptávku po penězích (M</a:t>
            </a:r>
            <a:r>
              <a:rPr lang="cs-CZ" sz="1800" i="1" kern="1200" baseline="-250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</a:t>
            </a:r>
            <a:r>
              <a:rPr lang="cs-CZ" sz="1800" i="1" kern="12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). Při střetnutí těchto křivek (přímek) vznikne rovnovážný body (E).</a:t>
            </a:r>
            <a:endParaRPr lang="cs-CZ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7" name="Obrázek 6"/>
          <p:cNvPicPr/>
          <p:nvPr/>
        </p:nvPicPr>
        <p:blipFill rotWithShape="1">
          <a:blip r:embed="rId3"/>
          <a:srcRect l="32297" t="25279" r="36838" b="33372"/>
          <a:stretch/>
        </p:blipFill>
        <p:spPr bwMode="auto">
          <a:xfrm>
            <a:off x="4751513" y="2209885"/>
            <a:ext cx="3905309" cy="29307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Google Shape;99;p14">
            <a:extLst>
              <a:ext uri="{FF2B5EF4-FFF2-40B4-BE49-F238E27FC236}">
                <a16:creationId xmlns:a16="http://schemas.microsoft.com/office/drawing/2014/main" id="{D9DFE8C9-76F0-4645-9211-C8419DBF11E8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341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 č. 2: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B29C5C9-D9A1-4BCD-B54E-30DA974DF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buClrTx/>
            </a:pPr>
            <a:fld id="{560808B9-4D1F-4069-9EB9-CD8802008F4E}" type="slidenum">
              <a:rPr lang="cs-CZ" sz="1800" kern="1200">
                <a:solidFill>
                  <a:srgbClr val="307871"/>
                </a:solidFill>
                <a:latin typeface="Times New Roman"/>
                <a:ea typeface="+mn-ea"/>
                <a:cs typeface="+mn-cs"/>
              </a:rPr>
              <a:pPr>
                <a:buClrTx/>
              </a:pPr>
              <a:t>69</a:t>
            </a:fld>
            <a:endParaRPr lang="cs-CZ" sz="1800" kern="1200" dirty="0">
              <a:solidFill>
                <a:srgbClr val="307871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59877" y="156044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Původní rovnováha na peněžním trhu byla ovlivněna následujícími skutečnostmi: </a:t>
            </a:r>
          </a:p>
          <a:p>
            <a:pPr>
              <a:buClrTx/>
            </a:pPr>
            <a:r>
              <a:rPr lang="cs-CZ" sz="1800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d) centrální banka snížila diskontní sazbu.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79512" y="2206771"/>
            <a:ext cx="50405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</a:pPr>
            <a:r>
              <a:rPr lang="cs-CZ" sz="1600" i="1" kern="1200" dirty="0">
                <a:solidFill>
                  <a:schemeClr val="tx1"/>
                </a:solidFill>
                <a:latin typeface="Times New Roman"/>
                <a:ea typeface="+mn-ea"/>
                <a:cs typeface="+mn-cs"/>
              </a:rPr>
              <a:t>V zadání máme, že centrální banka snížila diskontní sazby. Diskontní sazbu určuje Česká národní banka (ČNB), která tímto způsobem úročí volné finanční prostředky, které si u ní uložily ostatní banky. Patří tedy k nástrojům měnové politiky České národní banky. Snížení diskontní sazby centrální bankou zvýší objem poptávaných dodatečných úvěrů ze strany komerčních bank a následně pak zvýší objem poskytovaných úvěrů jednotlivým ekonomickým subjektům. Roste nabídka peněz. Výsledným efektem bude nižší úroková míra a nalezení nové rovnováhy na peněžním trhu v bodě E1. Zvýší se nabídka peněz (křivka nabídky peněz se posune doprava) a sníží se úroková míra (i). Zvýší se množství peněz v ekonomice. </a:t>
            </a:r>
            <a:endParaRPr lang="cs-CZ" sz="1600" kern="1200" dirty="0">
              <a:solidFill>
                <a:schemeClr val="tx1"/>
              </a:solidFill>
              <a:latin typeface="Times New Roman"/>
              <a:ea typeface="+mn-ea"/>
              <a:cs typeface="+mn-cs"/>
            </a:endParaRPr>
          </a:p>
        </p:txBody>
      </p:sp>
      <p:pic>
        <p:nvPicPr>
          <p:cNvPr id="8" name="Obrázek 7"/>
          <p:cNvPicPr/>
          <p:nvPr/>
        </p:nvPicPr>
        <p:blipFill rotWithShape="1">
          <a:blip r:embed="rId3"/>
          <a:srcRect l="32408" t="24888" r="36728" b="33764"/>
          <a:stretch/>
        </p:blipFill>
        <p:spPr bwMode="auto">
          <a:xfrm>
            <a:off x="5347759" y="2246531"/>
            <a:ext cx="3403910" cy="2808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Google Shape;99;p14">
            <a:extLst>
              <a:ext uri="{FF2B5EF4-FFF2-40B4-BE49-F238E27FC236}">
                <a16:creationId xmlns:a16="http://schemas.microsoft.com/office/drawing/2014/main" id="{A0BBA4DB-9FE2-42B2-AE2D-30F825614BF5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986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B3267D2E-D2A0-4988-AF58-3F58BD341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18A8C507-7A50-4E8C-AFAE-E4BA70EB8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4" y="100059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Množství peněz, které jsou lidé ochotni držet a tudíž poptávat roste s poklesem ceny peněz, tj. s poklesem úrokové míry (posuny po křivce MD) 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37AB0477-D419-4330-A054-85C236CFA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22" y="1851048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99478435-71B4-4EDA-893B-548A2E969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5715000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5E576B6E-C329-447A-BCA9-7FA521CF9460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9228" name="Freeform 8">
              <a:extLst>
                <a:ext uri="{FF2B5EF4-FFF2-40B4-BE49-F238E27FC236}">
                  <a16:creationId xmlns:a16="http://schemas.microsoft.com/office/drawing/2014/main" id="{0E6782BB-4969-4682-B540-B6A0AC581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9" name="Text Box 9">
              <a:extLst>
                <a:ext uri="{FF2B5EF4-FFF2-40B4-BE49-F238E27FC236}">
                  <a16:creationId xmlns:a16="http://schemas.microsoft.com/office/drawing/2014/main" id="{F0BD3238-3F2B-45AF-80C7-6CAC845554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7225C762-83EF-4439-9FFD-902ACD677D7E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9226" name="Line 12">
              <a:extLst>
                <a:ext uri="{FF2B5EF4-FFF2-40B4-BE49-F238E27FC236}">
                  <a16:creationId xmlns:a16="http://schemas.microsoft.com/office/drawing/2014/main" id="{FE830A48-21C3-4D13-97CD-869E5259D5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9227" name="Freeform 13">
              <a:extLst>
                <a:ext uri="{FF2B5EF4-FFF2-40B4-BE49-F238E27FC236}">
                  <a16:creationId xmlns:a16="http://schemas.microsoft.com/office/drawing/2014/main" id="{E5CAD443-B4C9-4415-9785-E842C6232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80" name="Text Box 32">
            <a:extLst>
              <a:ext uri="{FF2B5EF4-FFF2-40B4-BE49-F238E27FC236}">
                <a16:creationId xmlns:a16="http://schemas.microsoft.com/office/drawing/2014/main" id="{D398418B-5B1B-4E33-BD01-7DE4AECA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36A214-8197-4FB0-815B-3CE912D2C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42964"/>
          </a:xfrm>
        </p:spPr>
        <p:txBody>
          <a:bodyPr>
            <a:normAutofit/>
          </a:bodyPr>
          <a:lstStyle/>
          <a:p>
            <a:r>
              <a:rPr lang="cs-CZ" sz="4000" b="1" dirty="0"/>
              <a:t>Poptávka po penězích</a:t>
            </a:r>
          </a:p>
        </p:txBody>
      </p:sp>
      <p:sp>
        <p:nvSpPr>
          <p:cNvPr id="16" name="Google Shape;99;p14">
            <a:extLst>
              <a:ext uri="{FF2B5EF4-FFF2-40B4-BE49-F238E27FC236}">
                <a16:creationId xmlns:a16="http://schemas.microsoft.com/office/drawing/2014/main" id="{B796A8B8-C2DE-4B11-A847-7E88461ABF3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 autoUpdateAnimBg="0"/>
      <p:bldP spid="2054" grpId="0" autoUpdateAnimBg="0"/>
      <p:bldP spid="2080" grpId="0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Poptávka po penězích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Chování ekonomických subjektů a náklady držby peněz – hotovost + běžný účet jsou velmi likvidní, ale nenesou vysoký úrok a vznikají tak náklady obětované příležitosti v podobě ušlého zisku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Důležitý je proto vývoj úrokové míry jakožto zásadního faktoru změny poptávaného množství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altLang="cs-CZ" sz="2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 spekulační části poptávky hraje roli očekávání změn úrokové míry (při nízké roste)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cs-CZ" altLang="cs-CZ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1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>
            <a:extLst>
              <a:ext uri="{FF2B5EF4-FFF2-40B4-BE49-F238E27FC236}">
                <a16:creationId xmlns:a16="http://schemas.microsoft.com/office/drawing/2014/main" id="{4DC64254-21F0-4EF1-A56D-9377100EE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" y="1828800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F0578E1F-F9C8-4BF3-AB4D-629E7FFCA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76400"/>
            <a:ext cx="2057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Úroková míra </a:t>
            </a: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F837FBC6-BF97-4B0E-85D0-BFB83B9FB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21337"/>
            <a:ext cx="3276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 (množství peněz)</a:t>
            </a:r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49A0747D-D162-4DE1-A7D5-A8711A3FB08B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2667000"/>
            <a:ext cx="3505200" cy="3109913"/>
            <a:chOff x="1344" y="1680"/>
            <a:chExt cx="2208" cy="1959"/>
          </a:xfrm>
        </p:grpSpPr>
        <p:sp>
          <p:nvSpPr>
            <p:cNvPr id="11289" name="Freeform 8">
              <a:extLst>
                <a:ext uri="{FF2B5EF4-FFF2-40B4-BE49-F238E27FC236}">
                  <a16:creationId xmlns:a16="http://schemas.microsoft.com/office/drawing/2014/main" id="{9EAF6EC7-567E-4EDA-A84F-49AC94E5A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4" y="1680"/>
              <a:ext cx="1536" cy="1728"/>
            </a:xfrm>
            <a:custGeom>
              <a:avLst/>
              <a:gdLst>
                <a:gd name="T0" fmla="*/ 0 w 1632"/>
                <a:gd name="T1" fmla="*/ 0 h 1776"/>
                <a:gd name="T2" fmla="*/ 235 w 1632"/>
                <a:gd name="T3" fmla="*/ 1041 h 1776"/>
                <a:gd name="T4" fmla="*/ 1005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90" name="Text Box 9">
              <a:extLst>
                <a:ext uri="{FF2B5EF4-FFF2-40B4-BE49-F238E27FC236}">
                  <a16:creationId xmlns:a16="http://schemas.microsoft.com/office/drawing/2014/main" id="{30C6CAC2-1F2A-4089-A158-36F62C1CE3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31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DCFCD757-81E2-49DC-BA63-2386E07EA6CA}"/>
              </a:ext>
            </a:extLst>
          </p:cNvPr>
          <p:cNvGrpSpPr>
            <a:grpSpLocks/>
          </p:cNvGrpSpPr>
          <p:nvPr/>
        </p:nvGrpSpPr>
        <p:grpSpPr bwMode="auto">
          <a:xfrm>
            <a:off x="1128713" y="2514600"/>
            <a:ext cx="4814887" cy="3659188"/>
            <a:chOff x="711" y="1584"/>
            <a:chExt cx="3033" cy="2305"/>
          </a:xfrm>
        </p:grpSpPr>
        <p:sp>
          <p:nvSpPr>
            <p:cNvPr id="11287" name="Line 12">
              <a:extLst>
                <a:ext uri="{FF2B5EF4-FFF2-40B4-BE49-F238E27FC236}">
                  <a16:creationId xmlns:a16="http://schemas.microsoft.com/office/drawing/2014/main" id="{1FB30F17-6788-44DF-996A-5A1B149899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" y="1584"/>
              <a:ext cx="0" cy="2303"/>
            </a:xfrm>
            <a:prstGeom prst="line">
              <a:avLst/>
            </a:prstGeom>
            <a:noFill/>
            <a:ln w="698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8" name="Freeform 13">
              <a:extLst>
                <a:ext uri="{FF2B5EF4-FFF2-40B4-BE49-F238E27FC236}">
                  <a16:creationId xmlns:a16="http://schemas.microsoft.com/office/drawing/2014/main" id="{5504154F-F628-42DD-95E3-35C57C7136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" y="3888"/>
              <a:ext cx="3033" cy="1"/>
            </a:xfrm>
            <a:custGeom>
              <a:avLst/>
              <a:gdLst>
                <a:gd name="T0" fmla="*/ 0 w 3033"/>
                <a:gd name="T1" fmla="*/ 0 h 1"/>
                <a:gd name="T2" fmla="*/ 3033 w 3033"/>
                <a:gd name="T3" fmla="*/ 0 h 1"/>
                <a:gd name="T4" fmla="*/ 0 60000 65536"/>
                <a:gd name="T5" fmla="*/ 0 60000 65536"/>
                <a:gd name="T6" fmla="*/ 0 w 3033"/>
                <a:gd name="T7" fmla="*/ 0 h 1"/>
                <a:gd name="T8" fmla="*/ 3033 w 3033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033" h="1">
                  <a:moveTo>
                    <a:pt x="0" y="0"/>
                  </a:moveTo>
                  <a:lnTo>
                    <a:pt x="3033" y="0"/>
                  </a:lnTo>
                </a:path>
              </a:pathLst>
            </a:custGeom>
            <a:noFill/>
            <a:ln w="635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19">
            <a:extLst>
              <a:ext uri="{FF2B5EF4-FFF2-40B4-BE49-F238E27FC236}">
                <a16:creationId xmlns:a16="http://schemas.microsoft.com/office/drawing/2014/main" id="{5461CC72-FE5F-4D7A-BC32-D62A59D3B4F1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2590800"/>
            <a:ext cx="3581400" cy="2805113"/>
            <a:chOff x="1776" y="1632"/>
            <a:chExt cx="2256" cy="1767"/>
          </a:xfrm>
        </p:grpSpPr>
        <p:sp>
          <p:nvSpPr>
            <p:cNvPr id="11285" name="Freeform 20">
              <a:extLst>
                <a:ext uri="{FF2B5EF4-FFF2-40B4-BE49-F238E27FC236}">
                  <a16:creationId xmlns:a16="http://schemas.microsoft.com/office/drawing/2014/main" id="{6293A202-4D2C-4CAE-80DD-700538E3B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" y="1632"/>
              <a:ext cx="1632" cy="1536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406 h 1776"/>
                <a:gd name="T4" fmla="*/ 1632 w 1632"/>
                <a:gd name="T5" fmla="*/ 55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6" name="Text Box 21">
              <a:extLst>
                <a:ext uri="{FF2B5EF4-FFF2-40B4-BE49-F238E27FC236}">
                  <a16:creationId xmlns:a16="http://schemas.microsoft.com/office/drawing/2014/main" id="{A06E19FD-72F6-4ECE-B7C8-D080502A78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3072"/>
              <a:ext cx="67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5" name="Group 22">
            <a:extLst>
              <a:ext uri="{FF2B5EF4-FFF2-40B4-BE49-F238E27FC236}">
                <a16:creationId xmlns:a16="http://schemas.microsoft.com/office/drawing/2014/main" id="{6CC34999-E15E-4D80-B000-43021C624CB8}"/>
              </a:ext>
            </a:extLst>
          </p:cNvPr>
          <p:cNvGrpSpPr>
            <a:grpSpLocks/>
          </p:cNvGrpSpPr>
          <p:nvPr/>
        </p:nvGrpSpPr>
        <p:grpSpPr bwMode="auto">
          <a:xfrm>
            <a:off x="1600200" y="3124200"/>
            <a:ext cx="3810000" cy="3033713"/>
            <a:chOff x="1008" y="1968"/>
            <a:chExt cx="2400" cy="1911"/>
          </a:xfrm>
        </p:grpSpPr>
        <p:sp>
          <p:nvSpPr>
            <p:cNvPr id="11283" name="Freeform 23">
              <a:extLst>
                <a:ext uri="{FF2B5EF4-FFF2-40B4-BE49-F238E27FC236}">
                  <a16:creationId xmlns:a16="http://schemas.microsoft.com/office/drawing/2014/main" id="{9DA3D544-0469-404A-B6CF-6A6383FB1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" y="1968"/>
              <a:ext cx="1632" cy="1728"/>
            </a:xfrm>
            <a:custGeom>
              <a:avLst/>
              <a:gdLst>
                <a:gd name="T0" fmla="*/ 0 w 1632"/>
                <a:gd name="T1" fmla="*/ 0 h 1776"/>
                <a:gd name="T2" fmla="*/ 384 w 1632"/>
                <a:gd name="T3" fmla="*/ 1041 h 1776"/>
                <a:gd name="T4" fmla="*/ 1632 w 1632"/>
                <a:gd name="T5" fmla="*/ 1426 h 1776"/>
                <a:gd name="T6" fmla="*/ 0 60000 65536"/>
                <a:gd name="T7" fmla="*/ 0 60000 65536"/>
                <a:gd name="T8" fmla="*/ 0 60000 65536"/>
                <a:gd name="T9" fmla="*/ 0 w 1632"/>
                <a:gd name="T10" fmla="*/ 0 h 1776"/>
                <a:gd name="T11" fmla="*/ 1632 w 1632"/>
                <a:gd name="T12" fmla="*/ 1776 h 17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>
              <a:solidFill>
                <a:srgbClr val="8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1284" name="Text Box 24">
              <a:extLst>
                <a:ext uri="{FF2B5EF4-FFF2-40B4-BE49-F238E27FC236}">
                  <a16:creationId xmlns:a16="http://schemas.microsoft.com/office/drawing/2014/main" id="{224C6BA5-9674-4AD4-8066-68931BEF02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552"/>
              <a:ext cx="81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073" name="Line 25">
            <a:extLst>
              <a:ext uri="{FF2B5EF4-FFF2-40B4-BE49-F238E27FC236}">
                <a16:creationId xmlns:a16="http://schemas.microsoft.com/office/drawing/2014/main" id="{D788B12F-3BF2-42BF-BA7A-0FF1E97443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6000" y="47244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4" name="Line 26">
            <a:extLst>
              <a:ext uri="{FF2B5EF4-FFF2-40B4-BE49-F238E27FC236}">
                <a16:creationId xmlns:a16="http://schemas.microsoft.com/office/drawing/2014/main" id="{8CC6811C-408A-424A-B61A-1CDCC9A27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81400" y="5334000"/>
            <a:ext cx="2286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5" name="Line 27">
            <a:extLst>
              <a:ext uri="{FF2B5EF4-FFF2-40B4-BE49-F238E27FC236}">
                <a16:creationId xmlns:a16="http://schemas.microsoft.com/office/drawing/2014/main" id="{20737BBA-2634-4BF7-967D-9F78B691C4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52600" y="3352800"/>
            <a:ext cx="381000" cy="152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6" name="Line 28">
            <a:extLst>
              <a:ext uri="{FF2B5EF4-FFF2-40B4-BE49-F238E27FC236}">
                <a16:creationId xmlns:a16="http://schemas.microsoft.com/office/drawing/2014/main" id="{4AA2669B-91A1-453A-BD34-A6246784146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5720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7" name="Line 29">
            <a:extLst>
              <a:ext uri="{FF2B5EF4-FFF2-40B4-BE49-F238E27FC236}">
                <a16:creationId xmlns:a16="http://schemas.microsoft.com/office/drawing/2014/main" id="{2C0BC22F-5251-45AE-93A5-AE88154482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62200" y="3352800"/>
            <a:ext cx="38100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78" name="Line 30">
            <a:extLst>
              <a:ext uri="{FF2B5EF4-FFF2-40B4-BE49-F238E27FC236}">
                <a16:creationId xmlns:a16="http://schemas.microsoft.com/office/drawing/2014/main" id="{427A7C8A-1705-4595-8F5F-AB06DA0D4BE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19600" y="5029200"/>
            <a:ext cx="304800" cy="2286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80" name="Text Box 32">
            <a:extLst>
              <a:ext uri="{FF2B5EF4-FFF2-40B4-BE49-F238E27FC236}">
                <a16:creationId xmlns:a16="http://schemas.microsoft.com/office/drawing/2014/main" id="{C7ECDE28-6764-42DF-A222-D646B185E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590800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2081" name="Text Box 33">
            <a:extLst>
              <a:ext uri="{FF2B5EF4-FFF2-40B4-BE49-F238E27FC236}">
                <a16:creationId xmlns:a16="http://schemas.microsoft.com/office/drawing/2014/main" id="{30569825-606A-4918-9117-9879F677D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4384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a) Úroveň reálných důchodů </a:t>
            </a:r>
          </a:p>
        </p:txBody>
      </p:sp>
      <p:sp>
        <p:nvSpPr>
          <p:cNvPr id="2082" name="Text Box 34">
            <a:extLst>
              <a:ext uri="{FF2B5EF4-FFF2-40B4-BE49-F238E27FC236}">
                <a16:creationId xmlns:a16="http://schemas.microsoft.com/office/drawing/2014/main" id="{01BB5603-007F-4317-968F-65A1485F6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124200"/>
            <a:ext cx="381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b) Cenová hladina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7E4201E5-0C0D-4F03-8B60-7EFABD51E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Poptávka po penězích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14E383A9-A476-4E58-96E5-B22F17A256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9" name="Google Shape;99;p14">
            <a:extLst>
              <a:ext uri="{FF2B5EF4-FFF2-40B4-BE49-F238E27FC236}">
                <a16:creationId xmlns:a16="http://schemas.microsoft.com/office/drawing/2014/main" id="{85EC6581-5528-4DFA-A403-E40475CAB183}"/>
              </a:ext>
            </a:extLst>
          </p:cNvPr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9/70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 tmFilter="0,0; .5, 1; 1, 1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utoUpdateAnimBg="0"/>
      <p:bldP spid="2054" grpId="0" autoUpdateAnimBg="0"/>
      <p:bldP spid="2080" grpId="0" autoUpdateAnimBg="0"/>
      <p:bldP spid="2081" grpId="0"/>
      <p:bldP spid="208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</TotalTime>
  <Words>4477</Words>
  <Application>Microsoft Office PowerPoint</Application>
  <PresentationFormat>Předvádění na obrazovce (4:3)</PresentationFormat>
  <Paragraphs>606</Paragraphs>
  <Slides>70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8" baseType="lpstr">
      <vt:lpstr>Arial</vt:lpstr>
      <vt:lpstr>Calibri</vt:lpstr>
      <vt:lpstr>Cambria Math</vt:lpstr>
      <vt:lpstr>Consolas</vt:lpstr>
      <vt:lpstr>Tahoma</vt:lpstr>
      <vt:lpstr>Times New Roman</vt:lpstr>
      <vt:lpstr>Wingdings</vt:lpstr>
      <vt:lpstr>1_Office Theme</vt:lpstr>
      <vt:lpstr>Makroekonomie  Rovnováha peněžního trhu a monetární politika státu YMAK</vt:lpstr>
      <vt:lpstr>Peníze v ekonomice</vt:lpstr>
      <vt:lpstr>Funkce peněz</vt:lpstr>
      <vt:lpstr>Vlastnosti peněz</vt:lpstr>
      <vt:lpstr>Historie peněz</vt:lpstr>
      <vt:lpstr>Historie peněz</vt:lpstr>
      <vt:lpstr>Poptávka po penězích</vt:lpstr>
      <vt:lpstr>Poptávka po penězích</vt:lpstr>
      <vt:lpstr>Poptávka po penězích</vt:lpstr>
      <vt:lpstr>Poptávka po penězích</vt:lpstr>
      <vt:lpstr>Nabídka peněz</vt:lpstr>
      <vt:lpstr>Nabídka peněz</vt:lpstr>
      <vt:lpstr>Rovnováha na trhu peněz</vt:lpstr>
      <vt:lpstr>Rovnováha na trhu peněz</vt:lpstr>
      <vt:lpstr>Rovnováha na trhu peněz</vt:lpstr>
      <vt:lpstr>Účetní bilance zlatníka (předchůdce banky)</vt:lpstr>
      <vt:lpstr>Účetní bilance zlatníka (předchůdce banky)</vt:lpstr>
      <vt:lpstr>Shrnutí vývoje bank</vt:lpstr>
      <vt:lpstr>Banky a peněžní multiplikátor</vt:lpstr>
      <vt:lpstr>Měnová a peněžní báze</vt:lpstr>
      <vt:lpstr>Peněžní agregáty</vt:lpstr>
      <vt:lpstr>Peněžní agregáty</vt:lpstr>
      <vt:lpstr>Kvantitativní teorie peněz</vt:lpstr>
      <vt:lpstr>Kvantitativní teorie peněz</vt:lpstr>
      <vt:lpstr>Nová kvantitativní teorie</vt:lpstr>
      <vt:lpstr>Nositelé hospodářské politiky</vt:lpstr>
      <vt:lpstr>Monetární politika</vt:lpstr>
      <vt:lpstr>Nástroje a cíle monetární politiky</vt:lpstr>
      <vt:lpstr>Role centrální banky</vt:lpstr>
      <vt:lpstr>Role centrální banky</vt:lpstr>
      <vt:lpstr>Role centrální banky</vt:lpstr>
      <vt:lpstr>Role centrální banky</vt:lpstr>
      <vt:lpstr>Role centrální banky</vt:lpstr>
      <vt:lpstr>Funkce centrální banky</vt:lpstr>
      <vt:lpstr>Dilema centrální banky</vt:lpstr>
      <vt:lpstr>Dilema centrální banky</vt:lpstr>
      <vt:lpstr>Cíl centrální banky</vt:lpstr>
      <vt:lpstr>Cíl centrální banky</vt:lpstr>
      <vt:lpstr>Cíl centrální banky</vt:lpstr>
      <vt:lpstr>Nástroje monetární politiky</vt:lpstr>
      <vt:lpstr>Přímé nástroje</vt:lpstr>
      <vt:lpstr>Nepřímé nástroje</vt:lpstr>
      <vt:lpstr>Monetární politika</vt:lpstr>
      <vt:lpstr>Transmisní mechanismy MP</vt:lpstr>
      <vt:lpstr>Keynesiánské pojetí MP</vt:lpstr>
      <vt:lpstr>Prezentace aplikace PowerPoint</vt:lpstr>
      <vt:lpstr>Keynesiánské pojetí MP</vt:lpstr>
      <vt:lpstr>Keynesiánské pojetí MP</vt:lpstr>
      <vt:lpstr>Monetaristické pojetí MP</vt:lpstr>
      <vt:lpstr>Monetaristické pojetí MP</vt:lpstr>
      <vt:lpstr>Prezentace aplikace PowerPoint</vt:lpstr>
      <vt:lpstr>Prezentace aplikace PowerPoint</vt:lpstr>
      <vt:lpstr>Omezení měnové politiky</vt:lpstr>
      <vt:lpstr>Prezentace aplikace PowerPoint</vt:lpstr>
      <vt:lpstr>Příklady k procvičení</vt:lpstr>
      <vt:lpstr>Příklad č. 1</vt:lpstr>
      <vt:lpstr>Příklad č. 1:</vt:lpstr>
      <vt:lpstr>Příklad č. 1:</vt:lpstr>
      <vt:lpstr>Příklad č. 1:</vt:lpstr>
      <vt:lpstr>Příklad č. 1: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Příklad č. 2: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82</cp:revision>
  <dcterms:modified xsi:type="dcterms:W3CDTF">2025-02-14T12:39:28Z</dcterms:modified>
</cp:coreProperties>
</file>