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77" r:id="rId4"/>
    <p:sldId id="278" r:id="rId5"/>
    <p:sldId id="279" r:id="rId6"/>
    <p:sldId id="311" r:id="rId7"/>
    <p:sldId id="280" r:id="rId8"/>
    <p:sldId id="281" r:id="rId9"/>
    <p:sldId id="282" r:id="rId10"/>
    <p:sldId id="283" r:id="rId11"/>
    <p:sldId id="284" r:id="rId12"/>
    <p:sldId id="285" r:id="rId13"/>
    <p:sldId id="290" r:id="rId14"/>
    <p:sldId id="286" r:id="rId15"/>
    <p:sldId id="287" r:id="rId16"/>
    <p:sldId id="288" r:id="rId17"/>
    <p:sldId id="289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10" r:id="rId33"/>
    <p:sldId id="307" r:id="rId34"/>
    <p:sldId id="309" r:id="rId35"/>
    <p:sldId id="312" r:id="rId36"/>
    <p:sldId id="276" r:id="rId37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FA7A-720E-4678-8040-1DC1914A680A}" type="datetimeFigureOut">
              <a:rPr lang="cs-CZ" smtClean="0"/>
              <a:t>07.02.2025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96D1-CC81-4D59-8CD9-0FCBA7F6DC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123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94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15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820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7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3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7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843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26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6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21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286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315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57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827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4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184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94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48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745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48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845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823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137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793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31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05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999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7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11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87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deloitte.com/cz/cs.html" TargetMode="External"/><Relationship Id="rId3" Type="http://schemas.openxmlformats.org/officeDocument/2006/relationships/hyperlink" Target="https://csu.gov.cz/domov" TargetMode="External"/><Relationship Id="rId7" Type="http://schemas.openxmlformats.org/officeDocument/2006/relationships/hyperlink" Target="https://www.indexprosperity.cz/o-projektu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worldbank.org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mfcr.cz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cnb.cz/cs/" TargetMode="External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Domácí produkt, měření produktu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 – druhá část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15. 02. </a:t>
            </a: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domácí produkt - výpočet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cs-CZ" altLang="cs-CZ" sz="3600" b="1" dirty="0"/>
              <a:t>Problémy s měřením HDP: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netržní statky - produkce domácností až 1/3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volný čas - pokles pracovní doby (nebo státní svátky);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zhoršení životního prostředí;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stínová ekonomika -  v EU rozsah až 25 %, v ČR asi 15 % HDP;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kvalita zboží.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395" t="34630" r="35521" b="22777"/>
          <a:stretch/>
        </p:blipFill>
        <p:spPr>
          <a:xfrm>
            <a:off x="723181" y="2020208"/>
            <a:ext cx="8040538" cy="36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Šedá ekonomika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Důvody: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Vysoké pojistné odvody </a:t>
            </a:r>
            <a:r>
              <a:rPr lang="cs-CZ" altLang="cs-CZ" dirty="0">
                <a:latin typeface="Times New Roman"/>
                <a:cs typeface="Times New Roman"/>
              </a:rPr>
              <a:t>» p</a:t>
            </a:r>
            <a:r>
              <a:rPr lang="cs-CZ" altLang="cs-CZ" dirty="0"/>
              <a:t>ráce na černo (až 2/3 podíl);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Platby bez faktury (řemeslníci);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Zejména ve výrobě, velkoobchod a maloobchod, stavebnictví a doprava, skladování a komunikace.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2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Index prosperity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7FDFD6-FD8A-EB2F-DF5D-8D5C31741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4" y="1493822"/>
            <a:ext cx="7363091" cy="45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93134"/>
            <a:ext cx="8229600" cy="914401"/>
          </a:xfrm>
        </p:spPr>
        <p:txBody>
          <a:bodyPr>
            <a:noAutofit/>
          </a:bodyPr>
          <a:lstStyle/>
          <a:p>
            <a:r>
              <a:rPr lang="cs-CZ" sz="4000" b="1" dirty="0"/>
              <a:t>Hrubý domácí produkt – metody měření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Výdajová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Důchodová (příjmová)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Odvětvová metoda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1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Výdajová metoda (výdaj = příjem)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Podstata</a:t>
            </a:r>
            <a:r>
              <a:rPr lang="cs-CZ" altLang="cs-CZ" dirty="0"/>
              <a:t> – sečteme výdaje ekonomických subjektů </a:t>
            </a:r>
          </a:p>
          <a:p>
            <a:pPr>
              <a:buFont typeface="Wingdings" pitchFamily="2" charset="2"/>
              <a:buNone/>
            </a:pPr>
            <a:endParaRPr lang="cs-CZ" altLang="cs-CZ" sz="5400" b="1" dirty="0"/>
          </a:p>
          <a:p>
            <a:pPr algn="ctr">
              <a:buFont typeface="Wingdings" pitchFamily="2" charset="2"/>
              <a:buNone/>
            </a:pPr>
            <a:r>
              <a:rPr lang="cs-CZ" altLang="cs-CZ" sz="5400" b="1" dirty="0"/>
              <a:t>HDP =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00B050"/>
                </a:solidFill>
              </a:rPr>
              <a:t>C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0000"/>
                </a:solidFill>
              </a:rPr>
              <a:t>I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G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9900"/>
                </a:solidFill>
              </a:rPr>
              <a:t>NX </a:t>
            </a:r>
          </a:p>
          <a:p>
            <a:pPr marL="119062" indent="0">
              <a:buNone/>
            </a:pPr>
            <a:endParaRPr lang="cs-CZ" altLang="cs-CZ" dirty="0">
              <a:solidFill>
                <a:srgbClr val="339933"/>
              </a:solidFill>
            </a:endParaRPr>
          </a:p>
          <a:p>
            <a:pPr marL="119062" indent="0"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C= spotřeba domácností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I= hrubé soukromé investice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G= výdaje vlády na nákup statků a služeb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9900"/>
                </a:solidFill>
              </a:rPr>
              <a:t>NX= čistý export (rozdíl mezi Exportem a Importem)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Spotřební výdaje (C)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cs-CZ" b="1" dirty="0"/>
              <a:t>Konečnou spotřebu domácností (C)</a:t>
            </a:r>
            <a:r>
              <a:rPr lang="cs-CZ" dirty="0"/>
              <a:t> = veškeré výdaje na výrobky a služby, které slouží k uspokojení individuálních potřeb domácností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/>
              <a:t>Domácnosti</a:t>
            </a:r>
            <a:r>
              <a:rPr lang="cs-CZ" altLang="cs-CZ" dirty="0"/>
              <a:t> nakupují předměty krátkodobé (potraviny) a dlouhodobé spotřeby (životnost déle než rok – auto, nábytek, domácí spotřebiče) a služby;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Investiční výdaje (I)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= investice soukromých podniků + nákup nových nemovitostí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Investice: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Fixní (nákup budov, strojů a zařízení)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Investice v podobě zásob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G</a:t>
            </a:r>
            <a:r>
              <a:rPr lang="cs-CZ" altLang="cs-CZ" dirty="0"/>
              <a:t>= hrubé investice čili souhrn všech investic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R</a:t>
            </a:r>
            <a:r>
              <a:rPr lang="cs-CZ" altLang="cs-CZ" dirty="0"/>
              <a:t>= obnovovací investice, tj. ty investice, které pouze nahrazují opotřebená výrobní zařízení a budovy (amortizaci neboli odpisy)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N</a:t>
            </a:r>
            <a:r>
              <a:rPr lang="cs-CZ" altLang="cs-CZ" dirty="0"/>
              <a:t>= čisté investice, tj. ty investice, jejichž cílem je rozšíření výrobní kapacity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6087327" y="2862407"/>
            <a:ext cx="213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A50021"/>
                </a:solidFill>
              </a:rPr>
              <a:t>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G</a:t>
            </a:r>
            <a:r>
              <a:rPr lang="cs-CZ" altLang="cs-CZ" sz="3200" b="1" dirty="0">
                <a:solidFill>
                  <a:srgbClr val="A50021"/>
                </a:solidFill>
              </a:rPr>
              <a:t>=I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R</a:t>
            </a:r>
            <a:r>
              <a:rPr lang="cs-CZ" altLang="cs-CZ" sz="3200" b="1" dirty="0">
                <a:solidFill>
                  <a:srgbClr val="A50021"/>
                </a:solidFill>
              </a:rPr>
              <a:t>+I</a:t>
            </a:r>
            <a:r>
              <a:rPr lang="cs-CZ" altLang="cs-CZ" sz="3200" b="1" baseline="-25000" dirty="0">
                <a:solidFill>
                  <a:srgbClr val="A5002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102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Vládní výdaje (G)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/>
            <a:r>
              <a:rPr lang="cs-CZ" sz="3600" b="1" dirty="0"/>
              <a:t>Vládní výdaje (G) za statky a služby (konečnou spotřebu vlády)</a:t>
            </a:r>
            <a:r>
              <a:rPr lang="cs-CZ" sz="3600" dirty="0"/>
              <a:t> = výdaje vlády na statky a služby sloužící k uspokojení kolektivních potřeb společnosti. </a:t>
            </a:r>
          </a:p>
          <a:p>
            <a:pPr lvl="1">
              <a:spcAft>
                <a:spcPts val="600"/>
              </a:spcAft>
            </a:pPr>
            <a:r>
              <a:rPr lang="cs-CZ" altLang="cs-CZ" sz="3200" dirty="0"/>
              <a:t>Stát prostřednictvím vlády nakupuje nejrůznější výrobky a služby.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!!! Nepatří sem TRANSFEROVÉ PLATBY</a:t>
            </a:r>
            <a:endParaRPr lang="cs-CZ" sz="3600" dirty="0"/>
          </a:p>
          <a:p>
            <a:r>
              <a:rPr lang="cs-CZ" sz="3600" b="1" dirty="0"/>
              <a:t>Vládní výdaje dále členíme na:</a:t>
            </a:r>
          </a:p>
          <a:p>
            <a:pPr lvl="1"/>
            <a:r>
              <a:rPr lang="cs-CZ" sz="3600" dirty="0"/>
              <a:t>vládní výdaje za spotřební statky a služby (G</a:t>
            </a:r>
            <a:r>
              <a:rPr lang="cs-CZ" sz="3600" baseline="-25000" dirty="0"/>
              <a:t>C</a:t>
            </a:r>
            <a:r>
              <a:rPr lang="cs-CZ" sz="3600" dirty="0"/>
              <a:t>),</a:t>
            </a:r>
          </a:p>
          <a:p>
            <a:pPr lvl="1"/>
            <a:r>
              <a:rPr lang="cs-CZ" sz="3600" dirty="0"/>
              <a:t>investiční výdaje vlády (G</a:t>
            </a:r>
            <a:r>
              <a:rPr lang="cs-CZ" sz="3600" baseline="-25000" dirty="0"/>
              <a:t>I</a:t>
            </a:r>
            <a:r>
              <a:rPr lang="cs-CZ" sz="3600" dirty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Čistý export (NX)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/>
            <a:r>
              <a:rPr lang="cs-CZ" b="1" dirty="0"/>
              <a:t>Výdaje zahraničních subjektů – čistý export (NX).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= vyjadřuje rozdíl mezi exportem (vývozem, EX) a importem (dovozem, IM). </a:t>
            </a:r>
          </a:p>
          <a:p>
            <a:pPr lvl="0"/>
            <a:r>
              <a:rPr lang="cs-CZ" b="1" dirty="0"/>
              <a:t>Export</a:t>
            </a:r>
            <a:r>
              <a:rPr lang="cs-CZ" dirty="0"/>
              <a:t> zahrnuje veškeré výdaje zahraničních subjektů ekonomických subjektů za statky a služby vyprodukované na území daného státu, kdežto import zahrnuje výdaje domácností ekonomických subjektů za statky a služby, které byly vyprodukovány v zahraničí. 	</a:t>
            </a:r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= </a:t>
            </a:r>
            <a:r>
              <a:rPr lang="cs-CZ" b="1" dirty="0">
                <a:solidFill>
                  <a:schemeClr val="tx1"/>
                </a:solidFill>
                <a:latin typeface="Corbel" pitchFamily="34" charset="0"/>
              </a:rPr>
              <a:t>součet peněžních hodnot finálních výrobků a služeb </a:t>
            </a: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vyprodukovaných během jednoho roku výrobními faktory alokovanými v dané zemi, a to bez ohledu, kdo je jejich vlastníkem.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765750-6A9B-8CB4-D71B-84D8C0FB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42" y="3709942"/>
            <a:ext cx="4256116" cy="2432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Výdajová metoda (výdaj=příjem)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HDP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FC</a:t>
            </a:r>
            <a:r>
              <a:rPr lang="cs-CZ" altLang="cs-CZ" sz="2800" b="1" dirty="0">
                <a:solidFill>
                  <a:srgbClr val="C00000"/>
                </a:solidFill>
              </a:rPr>
              <a:t>= C+I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G</a:t>
            </a:r>
            <a:r>
              <a:rPr lang="cs-CZ" altLang="cs-CZ" sz="2800" b="1" dirty="0">
                <a:solidFill>
                  <a:srgbClr val="C00000"/>
                </a:solidFill>
              </a:rPr>
              <a:t>+G+NX-T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N</a:t>
            </a:r>
            <a:r>
              <a:rPr lang="cs-CZ" altLang="cs-CZ" sz="2800" b="1" dirty="0">
                <a:solidFill>
                  <a:srgbClr val="C00000"/>
                </a:solidFill>
              </a:rPr>
              <a:t>  </a:t>
            </a:r>
            <a:r>
              <a:rPr lang="cs-CZ" altLang="cs-CZ" sz="2400" dirty="0"/>
              <a:t>(=</a:t>
            </a:r>
            <a:r>
              <a:rPr lang="cs-CZ" altLang="cs-CZ" sz="2400" i="1" dirty="0"/>
              <a:t>HDP v cenách výrobních faktorů)</a:t>
            </a:r>
          </a:p>
          <a:p>
            <a:endParaRPr lang="cs-CZ" altLang="cs-CZ" sz="2000" dirty="0"/>
          </a:p>
          <a:p>
            <a:r>
              <a:rPr lang="cs-CZ" altLang="cs-CZ" sz="2800" b="1" dirty="0">
                <a:solidFill>
                  <a:srgbClr val="C00000"/>
                </a:solidFill>
              </a:rPr>
              <a:t>Čistý domácí produkt </a:t>
            </a:r>
            <a:r>
              <a:rPr lang="cs-CZ" altLang="cs-CZ" sz="2800" dirty="0"/>
              <a:t>(NDP) = HDP po odečtení odpisů (amortizace)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G </a:t>
            </a:r>
            <a:r>
              <a:rPr lang="cs-CZ" altLang="cs-CZ" sz="2800" b="1" dirty="0">
                <a:solidFill>
                  <a:schemeClr val="bg2"/>
                </a:solidFill>
              </a:rPr>
              <a:t>+ G + NX - a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                   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/>
              <a:t>nebo také </a:t>
            </a:r>
          </a:p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bg2"/>
                </a:solidFill>
              </a:rPr>
              <a:t>NDP = 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N </a:t>
            </a:r>
            <a:r>
              <a:rPr lang="cs-CZ" altLang="cs-CZ" sz="2800" b="1" dirty="0">
                <a:solidFill>
                  <a:schemeClr val="bg2"/>
                </a:solidFill>
              </a:rPr>
              <a:t>+ G + NX</a:t>
            </a:r>
          </a:p>
        </p:txBody>
      </p:sp>
    </p:spTree>
    <p:extLst>
      <p:ext uri="{BB962C8B-B14F-4D97-AF65-F5344CB8AC3E}">
        <p14:creationId xmlns:p14="http://schemas.microsoft.com/office/powerpoint/2010/main" val="24405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</a:t>
            </a:r>
            <a:r>
              <a:rPr lang="cs-CZ" dirty="0"/>
              <a:t>určíme pomocí této metody jako součet všech </a:t>
            </a:r>
            <a:r>
              <a:rPr lang="cs-CZ" b="1" dirty="0"/>
              <a:t>důchodů</a:t>
            </a:r>
            <a:r>
              <a:rPr lang="cs-CZ" dirty="0"/>
              <a:t>, které ve sledovaném období získají za poskytnuté služby výrobních faktorů jejich vlastníci. </a:t>
            </a:r>
          </a:p>
          <a:p>
            <a:r>
              <a:rPr lang="cs-CZ" altLang="cs-CZ" dirty="0"/>
              <a:t>vychází z </a:t>
            </a:r>
            <a:r>
              <a:rPr lang="cs-CZ" altLang="cs-CZ" b="1" dirty="0"/>
              <a:t>důchodů (příjmů)</a:t>
            </a:r>
            <a:r>
              <a:rPr lang="cs-CZ" altLang="cs-CZ" dirty="0"/>
              <a:t>,</a:t>
            </a:r>
            <a:r>
              <a:rPr lang="cs-CZ" altLang="cs-CZ" b="1" dirty="0"/>
              <a:t> </a:t>
            </a:r>
            <a:r>
              <a:rPr lang="cs-CZ" altLang="cs-CZ" dirty="0"/>
              <a:t>jež plynou </a:t>
            </a:r>
            <a:r>
              <a:rPr lang="cs-CZ" altLang="cs-CZ" dirty="0" err="1"/>
              <a:t>ek</a:t>
            </a:r>
            <a:r>
              <a:rPr lang="cs-CZ" altLang="cs-CZ" dirty="0"/>
              <a:t>. subjektům z </a:t>
            </a:r>
            <a:r>
              <a:rPr lang="cs-CZ" altLang="cs-CZ" b="1" dirty="0"/>
              <a:t>vlastnictví</a:t>
            </a:r>
            <a:r>
              <a:rPr lang="cs-CZ" altLang="cs-CZ" dirty="0"/>
              <a:t> </a:t>
            </a:r>
            <a:r>
              <a:rPr lang="cs-CZ" altLang="cs-CZ" b="1" dirty="0"/>
              <a:t>VF</a:t>
            </a:r>
            <a:r>
              <a:rPr lang="cs-CZ" altLang="cs-CZ" dirty="0"/>
              <a:t> a jež byly použity na </a:t>
            </a:r>
            <a:r>
              <a:rPr lang="cs-CZ" altLang="cs-CZ" b="1" dirty="0"/>
              <a:t>tvorbu HDP</a:t>
            </a:r>
          </a:p>
          <a:p>
            <a:endParaRPr lang="cs-CZ" dirty="0"/>
          </a:p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Tyto důchody mají podobu:</a:t>
            </a:r>
          </a:p>
          <a:p>
            <a:pPr lvl="1"/>
            <a:r>
              <a:rPr lang="cs-CZ" b="1" dirty="0"/>
              <a:t>mezd</a:t>
            </a:r>
            <a:r>
              <a:rPr lang="cs-CZ" dirty="0"/>
              <a:t>, </a:t>
            </a:r>
            <a:r>
              <a:rPr lang="cs-CZ" b="1" dirty="0"/>
              <a:t>úroků</a:t>
            </a:r>
            <a:r>
              <a:rPr lang="cs-CZ" dirty="0"/>
              <a:t>, </a:t>
            </a:r>
            <a:r>
              <a:rPr lang="cs-CZ" b="1" dirty="0"/>
              <a:t>zisků</a:t>
            </a:r>
            <a:r>
              <a:rPr lang="cs-CZ" dirty="0"/>
              <a:t>, </a:t>
            </a:r>
            <a:r>
              <a:rPr lang="cs-CZ" b="1" dirty="0"/>
              <a:t>renty</a:t>
            </a:r>
            <a:r>
              <a:rPr lang="cs-CZ" dirty="0"/>
              <a:t>, </a:t>
            </a:r>
            <a:r>
              <a:rPr lang="cs-CZ" b="1" dirty="0"/>
              <a:t>příjmů ze </a:t>
            </a:r>
            <a:r>
              <a:rPr lang="cs-CZ" b="1" dirty="0" err="1"/>
              <a:t>samozaměstnání</a:t>
            </a:r>
            <a:r>
              <a:rPr lang="cs-CZ" dirty="0"/>
              <a:t> </a:t>
            </a:r>
          </a:p>
          <a:p>
            <a:r>
              <a:rPr lang="cs-CZ" dirty="0"/>
              <a:t>Dále do výpočtu HDP důchodovou metodou započítáváme do jeho hodnoty:</a:t>
            </a:r>
          </a:p>
          <a:p>
            <a:pPr lvl="1"/>
            <a:r>
              <a:rPr lang="cs-CZ" b="1" dirty="0"/>
              <a:t>nepřímé daně (T</a:t>
            </a:r>
            <a:r>
              <a:rPr lang="cs-CZ" b="1" baseline="-25000" dirty="0"/>
              <a:t>N</a:t>
            </a:r>
            <a:r>
              <a:rPr lang="cs-CZ" b="1" dirty="0"/>
              <a:t>)</a:t>
            </a:r>
            <a:r>
              <a:rPr lang="cs-CZ" dirty="0"/>
              <a:t> , </a:t>
            </a:r>
            <a:r>
              <a:rPr lang="cs-CZ" b="1" dirty="0"/>
              <a:t>amortizaci (odpisy, a)</a:t>
            </a: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797616"/>
            <a:ext cx="8795784" cy="48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cs-CZ" dirty="0"/>
              <a:t>Pomocí této metody je hrubý domácí produkt dán součtem všech hrubých přidaných hodnot, které byly ve sledovaném období vytvořeny v jednotlivých sektorech národního hospodářství.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r>
              <a:rPr lang="cs-CZ" b="1" dirty="0"/>
              <a:t>Hrubý národní produkt (HNP, GNP) </a:t>
            </a:r>
            <a:r>
              <a:rPr lang="cs-CZ" dirty="0"/>
              <a:t>představuje celkovou produkci vyrobenou národními firmami příslušné země, ať již v zemi samé nebo v zahraničí. </a:t>
            </a:r>
          </a:p>
          <a:p>
            <a:r>
              <a:rPr lang="cs-CZ" b="1" dirty="0"/>
              <a:t>Čistý národní produkt (ČNP, NNP)</a:t>
            </a:r>
            <a:r>
              <a:rPr lang="cs-CZ" dirty="0"/>
              <a:t> na rozdíl od hrubého národního produktu nezahrnuje obnovovací investice (amortizaci).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90577"/>
            <a:ext cx="8795784" cy="49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Pomocí této metody je </a:t>
            </a:r>
            <a:r>
              <a:rPr lang="cs-CZ" b="1" dirty="0"/>
              <a:t>hrubý domácí produkt </a:t>
            </a:r>
            <a:r>
              <a:rPr lang="cs-CZ" dirty="0"/>
              <a:t>dán </a:t>
            </a:r>
            <a:r>
              <a:rPr lang="cs-CZ" b="1" dirty="0"/>
              <a:t>součtem</a:t>
            </a:r>
            <a:r>
              <a:rPr lang="cs-CZ" dirty="0"/>
              <a:t> všech </a:t>
            </a:r>
            <a:r>
              <a:rPr lang="cs-CZ" b="1" dirty="0"/>
              <a:t>hrubých přidaných hodnot</a:t>
            </a:r>
            <a:r>
              <a:rPr lang="cs-CZ" dirty="0"/>
              <a:t>, které byly ve sledovaném období vytvořeny v </a:t>
            </a:r>
            <a:r>
              <a:rPr lang="cs-CZ" b="1" dirty="0"/>
              <a:t>jednotlivých sektorech národního hospodářství</a:t>
            </a:r>
            <a:r>
              <a:rPr lang="cs-CZ" dirty="0"/>
              <a:t>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HNP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HNP se dá spočítat přes HDP, když k němu přičteme tzv. čisté vlastnické důchody ze zahraničí (NR):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HNP = C + I + G + NX + NR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Odečtením znehodnocení kapitálu od HNP dostaneme </a:t>
            </a:r>
            <a:r>
              <a:rPr lang="cs-CZ" b="1" dirty="0"/>
              <a:t>čistý národní produkt</a:t>
            </a:r>
            <a:r>
              <a:rPr lang="cs-CZ" dirty="0"/>
              <a:t> (NNP)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NNP=C + I + G + NX + NR - a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Pokud od hodnoty NNP odečteme i nepřímé daně T</a:t>
            </a:r>
            <a:r>
              <a:rPr lang="cs-CZ" baseline="-25000" dirty="0"/>
              <a:t>N</a:t>
            </a:r>
            <a:r>
              <a:rPr lang="cs-CZ" dirty="0"/>
              <a:t>, dostaneme </a:t>
            </a:r>
            <a:r>
              <a:rPr lang="cs-CZ" b="1" dirty="0"/>
              <a:t>národní důchod</a:t>
            </a:r>
            <a:r>
              <a:rPr lang="cs-CZ" dirty="0"/>
              <a:t> (NI)=součet plateb za užití výrobních faktorů bez ohledu na to, jestli je skutečně domácnosti obdrží.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2060"/>
                </a:solidFill>
              </a:rPr>
              <a:t>NI = C + I + G + NX + NR - a - T</a:t>
            </a:r>
            <a:r>
              <a:rPr lang="cs-CZ" b="1" baseline="-25000" dirty="0">
                <a:solidFill>
                  <a:srgbClr val="002060"/>
                </a:solidFill>
              </a:rPr>
              <a:t>N</a:t>
            </a:r>
            <a:r>
              <a:rPr lang="cs-CZ" b="1" dirty="0">
                <a:solidFill>
                  <a:srgbClr val="0033CC"/>
                </a:solidFill>
              </a:rPr>
              <a:t>  </a:t>
            </a:r>
            <a:r>
              <a:rPr lang="cs-CZ" dirty="0"/>
              <a:t>(výdajovou metodou)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NI =  w + i + z + n + s   </a:t>
            </a:r>
            <a:r>
              <a:rPr lang="cs-CZ" dirty="0"/>
              <a:t>(důchodovou metodou)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Kritika HDP jako ukazatele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Součet výdajů v ekonomice (peněžní toky)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Může docházet ke zkreslení (dominance jednoho sektoru, šedá ekonomika)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Důležitá je i dimenze udržitelnosti s ohledem na přírodní zdroje, očekávané délky života, vzdělanost obyvatelstva atd.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Ekologické limity (viz. kjótský protokol a USA)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Problematika výdajů na armádu (roste G) – roste ale životní úroveň obyvatel?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Volný čas (při obětování volného času lze více pracovat a přispívat k růstu HDP), znamená to ale růst životní úrovně?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Růst HDP za cenu zadlužování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Distribuce příjmů mezi obyvateli země (SAE nebo Rovníková Guinea)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=&gt; HDP nelze vnímat jako vhodný ukazatel blahobytu, spíše jako ukazatele produkční výkonnosti a je nutné jej doplnit dalšími dodatečnými ukazateli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Čistý ekonomický blahobyt  </a:t>
            </a:r>
            <a:r>
              <a:rPr lang="cs-CZ" dirty="0"/>
              <a:t>upravuje HDP o:</a:t>
            </a:r>
          </a:p>
          <a:p>
            <a:pPr lvl="1">
              <a:buFontTx/>
              <a:buChar char="-"/>
            </a:pPr>
            <a:r>
              <a:rPr lang="cs-CZ" b="1" dirty="0"/>
              <a:t>hodnotu volného času </a:t>
            </a:r>
            <a:r>
              <a:rPr lang="cs-CZ" dirty="0"/>
              <a:t>jako jednu z forem široce pojímaného bohatství</a:t>
            </a:r>
          </a:p>
          <a:p>
            <a:pPr lvl="1">
              <a:buFontTx/>
              <a:buChar char="-"/>
            </a:pPr>
            <a:r>
              <a:rPr lang="cs-CZ" b="1" dirty="0"/>
              <a:t>netržní statky </a:t>
            </a:r>
            <a:r>
              <a:rPr lang="cs-CZ" dirty="0"/>
              <a:t>to je statky vytvářené v domácnosti, například úklid,</a:t>
            </a:r>
          </a:p>
          <a:p>
            <a:pPr lvl="1">
              <a:buFontTx/>
              <a:buChar char="-"/>
            </a:pPr>
            <a:r>
              <a:rPr lang="cs-CZ" b="1" dirty="0"/>
              <a:t>kvalitu statků </a:t>
            </a:r>
            <a:r>
              <a:rPr lang="cs-CZ" dirty="0"/>
              <a:t>– mnohdy cenový vývoj ukazuje opačný směr než kvalita statků</a:t>
            </a:r>
          </a:p>
          <a:p>
            <a:pPr lvl="1">
              <a:buFontTx/>
              <a:buChar char="-"/>
            </a:pPr>
            <a:r>
              <a:rPr lang="cs-CZ" b="1" dirty="0"/>
              <a:t>stínovou (šedou) ekonomiku </a:t>
            </a:r>
            <a:r>
              <a:rPr lang="cs-CZ" dirty="0"/>
              <a:t>- zahrnuje legální aktivity, které ale neprocházejí oficiálním</a:t>
            </a:r>
          </a:p>
          <a:p>
            <a:pPr lvl="1">
              <a:buFontTx/>
              <a:buChar char="-"/>
            </a:pPr>
            <a:r>
              <a:rPr lang="cs-CZ" b="1" dirty="0"/>
              <a:t>trhem</a:t>
            </a:r>
            <a:r>
              <a:rPr lang="cs-CZ" dirty="0"/>
              <a:t>, je utajená a není evidovaná, souvisí s daňovými úniky</a:t>
            </a:r>
          </a:p>
          <a:p>
            <a:pPr lvl="1">
              <a:buFontTx/>
              <a:buChar char="-"/>
            </a:pPr>
            <a:r>
              <a:rPr lang="cs-CZ" b="1" dirty="0"/>
              <a:t>škody na životním prostředí </a:t>
            </a:r>
            <a:r>
              <a:rPr lang="cs-CZ" dirty="0"/>
              <a:t>- tzv. negativní externality, které ve skutečnosti hodnotu HDP snižují.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Index lidského rozvoje (HDI)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/>
              <a:t>pro srovnání klíčových rozměrů lidského rozvoje, mezi které patří: dlouhý a zdravý život, přístup ke vzdělání a životní standard</a:t>
            </a:r>
          </a:p>
          <a:p>
            <a:pPr>
              <a:buFontTx/>
              <a:buChar char="-"/>
            </a:pPr>
            <a:r>
              <a:rPr lang="cs-CZ" b="1" dirty="0"/>
              <a:t>Součástí indexu jsou:</a:t>
            </a:r>
          </a:p>
          <a:p>
            <a:pPr lvl="1">
              <a:buFontTx/>
              <a:buChar char="-"/>
            </a:pPr>
            <a:r>
              <a:rPr lang="cs-CZ" dirty="0"/>
              <a:t>Očekávaná délka života</a:t>
            </a:r>
          </a:p>
          <a:p>
            <a:pPr lvl="1">
              <a:buFontTx/>
              <a:buChar char="-"/>
            </a:pPr>
            <a:r>
              <a:rPr lang="cs-CZ" dirty="0"/>
              <a:t>Délka vzdělávání</a:t>
            </a:r>
          </a:p>
          <a:p>
            <a:pPr lvl="1">
              <a:buFontTx/>
              <a:buChar char="-"/>
            </a:pPr>
            <a:r>
              <a:rPr lang="cs-CZ" dirty="0"/>
              <a:t>HDP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3076" name="Picture 4" descr="LATEST Human Development Index 2021/2022 : r/MapP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4" y="1637413"/>
            <a:ext cx="7616147" cy="40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93962" y="5647792"/>
            <a:ext cx="752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HDI velmi vysoký (rozvinuté země); HDI  vysoký (rozvojové země) </a:t>
            </a:r>
          </a:p>
          <a:p>
            <a:r>
              <a:rPr lang="cs-CZ" dirty="0"/>
              <a:t>HDI  střední (rozvojové země);  HDI nízký (rozvojové země) </a:t>
            </a:r>
          </a:p>
        </p:txBody>
      </p:sp>
    </p:spTree>
    <p:extLst>
      <p:ext uri="{BB962C8B-B14F-4D97-AF65-F5344CB8AC3E}">
        <p14:creationId xmlns:p14="http://schemas.microsoft.com/office/powerpoint/2010/main" val="20958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Podmínky pro započítaní do HDP: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je nově </a:t>
            </a:r>
            <a:r>
              <a:rPr lang="cs-CZ" altLang="cs-CZ" b="1" dirty="0">
                <a:solidFill>
                  <a:srgbClr val="C00000"/>
                </a:solidFill>
              </a:rPr>
              <a:t>vyprodukováno</a:t>
            </a:r>
            <a:r>
              <a:rPr lang="cs-CZ" altLang="cs-CZ" dirty="0"/>
              <a:t> (NE opětovný prodej);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</a:t>
            </a:r>
            <a:r>
              <a:rPr lang="cs-CZ" altLang="cs-CZ" b="1" dirty="0">
                <a:solidFill>
                  <a:srgbClr val="C00000"/>
                </a:solidFill>
              </a:rPr>
              <a:t>finální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b="1" dirty="0">
                <a:solidFill>
                  <a:srgbClr val="C00000"/>
                </a:solidFill>
              </a:rPr>
              <a:t>produkce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dirty="0"/>
              <a:t>(NE polotvary);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</a:t>
            </a:r>
            <a:r>
              <a:rPr lang="cs-CZ" altLang="cs-CZ" b="1" dirty="0">
                <a:solidFill>
                  <a:srgbClr val="C00000"/>
                </a:solidFill>
              </a:rPr>
              <a:t>prošlo trhem </a:t>
            </a:r>
            <a:r>
              <a:rPr lang="cs-CZ" altLang="cs-CZ" dirty="0"/>
              <a:t>(NE domácí práce);</a:t>
            </a:r>
          </a:p>
          <a:p>
            <a:pPr eaLnBrk="1" hangingPunct="1"/>
            <a:r>
              <a:rPr lang="cs-CZ" altLang="cs-CZ" dirty="0"/>
              <a:t>jen to, co je </a:t>
            </a:r>
            <a:r>
              <a:rPr lang="cs-CZ" altLang="cs-CZ" b="1" dirty="0">
                <a:solidFill>
                  <a:srgbClr val="C00000"/>
                </a:solidFill>
              </a:rPr>
              <a:t>legální</a:t>
            </a:r>
            <a:r>
              <a:rPr lang="cs-CZ" altLang="cs-CZ" dirty="0"/>
              <a:t> (NE černý/šedý trh) - ne tak úplně (Statistici zahrnují do národních účtů vedle prostituce a obchodu s drogami také krádeže motorových vozidel, ilegální výrobu a pašování cigaret, alkoholu a paliv a také porušování autorských práv.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0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1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=1 000, I</a:t>
            </a:r>
            <a:r>
              <a:rPr lang="cs-CZ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C=3 000, EX=5 000, IM=6 000, G= 2000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=500. Určete hodnotu čistého exportu a hrubého domácího produktu výdajovou metodou.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800" dirty="0">
                <a:solidFill>
                  <a:srgbClr val="9F2B2B"/>
                </a:solidFill>
              </a:rPr>
              <a:t>Čistý export: NX = EX – IM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9F2B2B"/>
                </a:solidFill>
              </a:rPr>
              <a:t>     (čistý export = export – import)</a:t>
            </a:r>
          </a:p>
          <a:p>
            <a:r>
              <a:rPr lang="cs-CZ" sz="2800" dirty="0">
                <a:solidFill>
                  <a:srgbClr val="9F2B2B"/>
                </a:solidFill>
              </a:rPr>
              <a:t>NX = EX – IM</a:t>
            </a:r>
          </a:p>
          <a:p>
            <a:r>
              <a:rPr lang="pt-BR" sz="2800" dirty="0"/>
              <a:t>NX = EX – IM</a:t>
            </a:r>
          </a:p>
          <a:p>
            <a:r>
              <a:rPr lang="pt-BR" sz="2800" dirty="0"/>
              <a:t>NX = 5 000 – 6 000</a:t>
            </a:r>
          </a:p>
          <a:p>
            <a:r>
              <a:rPr lang="pt-BR" sz="2800" b="1" dirty="0">
                <a:solidFill>
                  <a:srgbClr val="9F2B2B"/>
                </a:solidFill>
              </a:rPr>
              <a:t>NX = - 1 000 mil. Kč</a:t>
            </a: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161846" y="3139906"/>
            <a:ext cx="386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</a:pPr>
            <a:r>
              <a:rPr 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HDP (Hrubý domácí produkt)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161846" y="3490531"/>
            <a:ext cx="278153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161846" y="3985004"/>
            <a:ext cx="391806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3 000 + 2 000 + 1 000 – 1 000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161846" y="4463036"/>
            <a:ext cx="2231701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5 000 mil. Kč</a:t>
            </a:r>
            <a:endParaRPr lang="cs-CZ" sz="1800" b="1" dirty="0">
              <a:solidFill>
                <a:srgbClr val="9F2B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2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079500"/>
            <a:ext cx="8793126" cy="5046663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In=200, C=1 000, EX=2 000, IM=1 000, G=500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=700. Určete čistý export (NX), výši obnovovacích investic (totéž jako amortizace), HDP.</a:t>
            </a:r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7007" y="28317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Čistý export: NX = EX – IM </a:t>
            </a:r>
          </a:p>
          <a:p>
            <a:r>
              <a:rPr lang="cs-CZ" sz="2400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000 –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000</a:t>
            </a:r>
          </a:p>
          <a:p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1 000 mil. Kč</a:t>
            </a:r>
          </a:p>
        </p:txBody>
      </p:sp>
      <p:sp>
        <p:nvSpPr>
          <p:cNvPr id="6" name="Obdélník 5"/>
          <p:cNvSpPr/>
          <p:nvPr/>
        </p:nvSpPr>
        <p:spPr>
          <a:xfrm>
            <a:off x="517007" y="46845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Amortizace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500 – 200</a:t>
            </a:r>
          </a:p>
          <a:p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="1" baseline="-25000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300 mil. Kč</a:t>
            </a:r>
            <a:endParaRPr lang="cs-CZ" sz="2000" b="1" dirty="0">
              <a:solidFill>
                <a:srgbClr val="9F2B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28317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1 000 + 500 + 500 + 1 000</a:t>
            </a:r>
          </a:p>
          <a:p>
            <a:r>
              <a:rPr lang="sv-SE" sz="24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3 000 mil. Kč</a:t>
            </a:r>
          </a:p>
        </p:txBody>
      </p:sp>
    </p:spTree>
    <p:extLst>
      <p:ext uri="{BB962C8B-B14F-4D97-AF65-F5344CB8AC3E}">
        <p14:creationId xmlns:p14="http://schemas.microsoft.com/office/powerpoint/2010/main" val="1522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232373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3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940584"/>
            <a:ext cx="8793126" cy="4860889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ekonomice činí čisté investice 50 a obnovovací investice 60. Soukromá spotřeba je 200, export činí 60 a dovoz 80, vládní výdaje jsou 130. Vypočítejte: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Amortizaci a hrubé investice;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Čistý export;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 v uzavřené ekonomice.</a:t>
            </a: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342900" y="403943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28700" lvl="1" indent="-457200" algn="just">
              <a:buFont typeface="+mj-lt"/>
              <a:buAutoNum type="alphaLcParenR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Amortizaci a hrubé investice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6549" y="439954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 = 60 mil. Kč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Hrubé investice:</a:t>
            </a:r>
          </a:p>
          <a:p>
            <a:pPr marL="0" indent="0">
              <a:buNone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Ir + In</a:t>
            </a:r>
          </a:p>
          <a:p>
            <a:pPr marL="0" indent="0">
              <a:buNone/>
            </a:pP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60 + 50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110 mil. Kč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16174" y="2393156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1" algn="just"/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Čistý export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19700" y="27628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EX – IM</a:t>
            </a: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NX = </a:t>
            </a:r>
            <a:r>
              <a:rPr lang="cs-CZ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- 20 </a:t>
            </a:r>
            <a:r>
              <a:rPr lang="pt-BR" sz="2400" b="1" dirty="0">
                <a:solidFill>
                  <a:srgbClr val="9F2B2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mil. Kč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47387" y="3892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HDP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NX</a:t>
            </a: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200 + 110 + 130 - 20</a:t>
            </a:r>
          </a:p>
          <a:p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420</a:t>
            </a:r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mil. Kč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40836" y="49906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HDP v uzavřené ekonomice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C + G +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0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200 + 110 + 130 </a:t>
            </a:r>
          </a:p>
          <a:p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HDP = </a:t>
            </a:r>
            <a:r>
              <a:rPr lang="cs-CZ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440</a:t>
            </a:r>
            <a:r>
              <a:rPr lang="sv-SE" sz="2000" b="1" dirty="0">
                <a:solidFill>
                  <a:srgbClr val="9F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mil. Kč</a:t>
            </a:r>
          </a:p>
        </p:txBody>
      </p:sp>
    </p:spTree>
    <p:extLst>
      <p:ext uri="{BB962C8B-B14F-4D97-AF65-F5344CB8AC3E}">
        <p14:creationId xmlns:p14="http://schemas.microsoft.com/office/powerpoint/2010/main" val="19186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 č. 4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Vylo zjištěno, že v uvažovaném roce důchody vlastníků výrobních faktorů (v mil. peněžních jednotek) činily: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E28E2C-C44E-4E74-AEF9-629B978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520" t="35865" r="35008" b="34397"/>
          <a:stretch>
            <a:fillRect/>
          </a:stretch>
        </p:blipFill>
        <p:spPr bwMode="auto">
          <a:xfrm>
            <a:off x="247731" y="2798378"/>
            <a:ext cx="4364946" cy="1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713046" y="2301741"/>
            <a:ext cx="343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 hodnotu národního důchodu ve státu PIKO v roce 2024.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199" y="477231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w + i + z + s + n	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199" y="5055535"/>
            <a:ext cx="46313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3 090 + 100 + 780 +350 + 1 000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199" y="5548174"/>
            <a:ext cx="245772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 = 5 320 mld. Kč</a:t>
            </a:r>
            <a:endParaRPr lang="cs-CZ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/>
              <a:t>Doporučené webové stránky a aplikace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203540-7009-AAD9-3BFC-5ACD087EC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3659"/>
            <a:ext cx="8229600" cy="231925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Český statistický úřad: </a:t>
            </a:r>
            <a:r>
              <a:rPr lang="cs-CZ" dirty="0">
                <a:hlinkClick r:id="rId3"/>
              </a:rPr>
              <a:t>https://csu.gov.cz/domov</a:t>
            </a:r>
            <a:endParaRPr lang="cs-CZ" dirty="0"/>
          </a:p>
          <a:p>
            <a:r>
              <a:rPr lang="cs-CZ" dirty="0"/>
              <a:t>ČNB: </a:t>
            </a:r>
            <a:r>
              <a:rPr lang="cs-CZ" dirty="0">
                <a:hlinkClick r:id="rId4"/>
              </a:rPr>
              <a:t>https://www.cnb.cz/cs/</a:t>
            </a:r>
            <a:endParaRPr lang="cs-CZ" dirty="0"/>
          </a:p>
          <a:p>
            <a:r>
              <a:rPr lang="cs-CZ" dirty="0"/>
              <a:t>Ministerstvo financí České republiky: </a:t>
            </a:r>
            <a:r>
              <a:rPr lang="cs-CZ" dirty="0">
                <a:hlinkClick r:id="rId5"/>
              </a:rPr>
              <a:t>https://www.mfcr.cz/</a:t>
            </a:r>
            <a:endParaRPr lang="cs-CZ" dirty="0"/>
          </a:p>
          <a:p>
            <a:r>
              <a:rPr lang="cs-CZ" dirty="0" err="1"/>
              <a:t>World</a:t>
            </a:r>
            <a:r>
              <a:rPr lang="cs-CZ" dirty="0"/>
              <a:t> Bank: </a:t>
            </a:r>
            <a:r>
              <a:rPr lang="cs-CZ" dirty="0">
                <a:hlinkClick r:id="rId6"/>
              </a:rPr>
              <a:t>https://data.worldbank.org/</a:t>
            </a:r>
            <a:endParaRPr lang="cs-CZ" dirty="0"/>
          </a:p>
          <a:p>
            <a:r>
              <a:rPr lang="cs-CZ" dirty="0"/>
              <a:t>Index prosperity a finančního zdraví: </a:t>
            </a:r>
            <a:r>
              <a:rPr lang="cs-CZ" dirty="0">
                <a:hlinkClick r:id="rId7"/>
              </a:rPr>
              <a:t>https://www.indexprosperity.cz/o-projektu/</a:t>
            </a:r>
            <a:endParaRPr lang="cs-CZ" dirty="0"/>
          </a:p>
          <a:p>
            <a:r>
              <a:rPr lang="cs-CZ" dirty="0"/>
              <a:t>Deloitte Česká republika: </a:t>
            </a:r>
            <a:r>
              <a:rPr lang="cs-CZ" dirty="0">
                <a:hlinkClick r:id="rId8"/>
              </a:rPr>
              <a:t>https://www2.deloitte.com/cz/cs.html</a:t>
            </a:r>
            <a:endParaRPr lang="cs-CZ" dirty="0"/>
          </a:p>
          <a:p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9FAD9EC-284D-DAD1-FF90-CFDA84FCCEE1}"/>
              </a:ext>
            </a:extLst>
          </p:cNvPr>
          <p:cNvSpPr txBox="1"/>
          <p:nvPr/>
        </p:nvSpPr>
        <p:spPr>
          <a:xfrm>
            <a:off x="3640974" y="347993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Aplikace ČSÚ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9479EB7-60ED-B649-BB24-2764918FC5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65" y="3718637"/>
            <a:ext cx="1176298" cy="224382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FA68209-0C25-9CB4-C08D-27BCCC0DB6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9782" y="3873681"/>
            <a:ext cx="1176298" cy="228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B1AE7B6-E985-5E80-7C67-9AC6A1DE4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3397" y="3520199"/>
            <a:ext cx="1726490" cy="26407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9B14DB5-5B52-5758-B416-231C599DDB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3818493"/>
            <a:ext cx="1575270" cy="23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Ceny se v čase mění </a:t>
            </a:r>
            <a:r>
              <a:rPr lang="cs-CZ" dirty="0"/>
              <a:t>(zpravidla rostou), což může mít vliv na hodnotu HDP </a:t>
            </a:r>
            <a:r>
              <a:rPr lang="cs-CZ" dirty="0">
                <a:cs typeface="Times New Roman"/>
              </a:rPr>
              <a:t>» možná zkreslení v čase a nemožnost srovnání.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b="1" dirty="0">
                <a:latin typeface="Corbel" pitchFamily="34" charset="0"/>
              </a:rPr>
              <a:t>Nominální HDP </a:t>
            </a:r>
            <a:r>
              <a:rPr lang="cs-CZ" dirty="0">
                <a:latin typeface="Corbel" pitchFamily="34" charset="0"/>
              </a:rPr>
              <a:t>– vypočítává se v běžných cenách, tj. cenách roku ve kterém počítáme HDP.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Nominální HDP je hrubý domácí produkt vypočítaný v aktuálních cenách daného roku, bez zohlednění inflace.</a:t>
            </a:r>
            <a:endParaRPr lang="cs-CZ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8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latin typeface="Corbel" pitchFamily="34" charset="0"/>
              </a:rPr>
              <a:t>Reálný HDP </a:t>
            </a:r>
            <a:r>
              <a:rPr lang="cs-CZ" dirty="0">
                <a:latin typeface="Corbel" pitchFamily="34" charset="0"/>
              </a:rPr>
              <a:t>– vypočítává se ve stálých cenách, tzn. cenách očištěných od změn (např. HDP za rok 2014 v cenách roku 2005).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Reálný HDP je hrubý domácí produkt přepočítaný na stálé ceny, aby odrážel skutečný růst ekonomiky bez vlivu inflace.</a:t>
            </a:r>
            <a:endParaRPr lang="cs-CZ" dirty="0">
              <a:latin typeface="Corbel" pitchFamily="34" charset="0"/>
            </a:endParaRPr>
          </a:p>
          <a:p>
            <a:pPr lvl="1"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Důležitý pro posouzení vývoje ekonomiky v čase</a:t>
            </a:r>
          </a:p>
          <a:p>
            <a:pPr>
              <a:spcBef>
                <a:spcPts val="600"/>
              </a:spcBef>
            </a:pPr>
            <a:r>
              <a:rPr lang="cs-CZ" b="1" dirty="0" err="1">
                <a:latin typeface="Corbel" pitchFamily="34" charset="0"/>
              </a:rPr>
              <a:t>Deflování</a:t>
            </a:r>
            <a:r>
              <a:rPr lang="cs-CZ" dirty="0">
                <a:latin typeface="Corbel" pitchFamily="34" charset="0"/>
              </a:rPr>
              <a:t> = očištění od inflačních jevů čili převod z nominální hodnoty na reálnou.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Hrubý domácí produkt – HDP (GDP)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endParaRPr lang="cs-CZ" dirty="0"/>
          </a:p>
          <a:p>
            <a:pPr>
              <a:spcBef>
                <a:spcPts val="600"/>
              </a:spcBef>
            </a:pPr>
            <a:r>
              <a:rPr lang="cs-CZ" dirty="0"/>
              <a:t>HDP ve </a:t>
            </a:r>
            <a:r>
              <a:rPr lang="cs-CZ" b="1" dirty="0"/>
              <a:t>stálých cenách</a:t>
            </a:r>
            <a:r>
              <a:rPr lang="cs-CZ" dirty="0"/>
              <a:t> je hrubý domácí produkt očištěný o vliv inflace. </a:t>
            </a:r>
          </a:p>
          <a:p>
            <a:pPr>
              <a:spcBef>
                <a:spcPts val="600"/>
              </a:spcBef>
            </a:pPr>
            <a:r>
              <a:rPr lang="cs-CZ" dirty="0"/>
              <a:t>To znamená, že se porovnávají </a:t>
            </a:r>
            <a:r>
              <a:rPr lang="cs-CZ" b="1" dirty="0"/>
              <a:t>reálné</a:t>
            </a:r>
            <a:r>
              <a:rPr lang="cs-CZ" dirty="0"/>
              <a:t> výkony ekonomiky v různých letech bez zkreslení způsobeného růstem cen.</a:t>
            </a:r>
            <a:endParaRPr lang="cs-CZ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D99DBF-65BC-7EAF-554E-1D80C7AFD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75" y="1178548"/>
            <a:ext cx="5400849" cy="26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/>
              <a:t>Hrubý domácí produkt – HDP (GDP) </a:t>
            </a:r>
            <a:br>
              <a:rPr lang="cs-CZ" sz="3600" b="1" dirty="0"/>
            </a:br>
            <a:r>
              <a:rPr lang="cs-CZ" sz="3600" b="1" dirty="0"/>
              <a:t>vs.</a:t>
            </a:r>
            <a:br>
              <a:rPr lang="cs-CZ" sz="3600" b="1" dirty="0"/>
            </a:br>
            <a:r>
              <a:rPr lang="cs-CZ" sz="36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387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1. </a:t>
            </a:r>
            <a:r>
              <a:rPr lang="cs-CZ" b="1" dirty="0">
                <a:solidFill>
                  <a:schemeClr val="bg2"/>
                </a:solidFill>
              </a:rPr>
              <a:t>Hrubý domácí produkt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Hrubý národní produkt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bg2"/>
                </a:solidFill>
              </a:rPr>
              <a:t>HDP</a:t>
            </a:r>
            <a:r>
              <a:rPr lang="cs-CZ" dirty="0"/>
              <a:t> je důležité, </a:t>
            </a:r>
            <a:r>
              <a:rPr lang="cs-CZ" b="1" u="sng" dirty="0"/>
              <a:t>kde</a:t>
            </a:r>
            <a:r>
              <a:rPr lang="cs-CZ" dirty="0"/>
              <a:t> jsou VF umístěny (v domácí zemi či v cizině) bez ohledu na to, kdo je vlastní. </a:t>
            </a:r>
          </a:p>
          <a:p>
            <a:pPr>
              <a:defRPr/>
            </a:pPr>
            <a:r>
              <a:rPr lang="cs-CZ" dirty="0"/>
              <a:t>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HNP</a:t>
            </a:r>
            <a:r>
              <a:rPr lang="cs-CZ" dirty="0"/>
              <a:t> je naopak důležité, </a:t>
            </a:r>
            <a:r>
              <a:rPr lang="cs-CZ" b="1" u="sng" dirty="0"/>
              <a:t>kdo</a:t>
            </a:r>
            <a:r>
              <a:rPr lang="cs-CZ" dirty="0"/>
              <a:t> tyto výrobní faktory vlastní, bez ohledu na to, kde jsou umístěny.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/>
            <a:r>
              <a:rPr lang="cs-CZ" altLang="cs-CZ" b="1" dirty="0"/>
              <a:t>Gross </a:t>
            </a:r>
            <a:r>
              <a:rPr lang="cs-CZ" altLang="cs-CZ" b="1" dirty="0" err="1"/>
              <a:t>national</a:t>
            </a:r>
            <a:r>
              <a:rPr lang="cs-CZ" altLang="cs-CZ" b="1" dirty="0"/>
              <a:t> </a:t>
            </a:r>
            <a:r>
              <a:rPr lang="cs-CZ" altLang="cs-CZ" b="1" dirty="0" err="1"/>
              <a:t>product</a:t>
            </a:r>
            <a:r>
              <a:rPr lang="cs-CZ" altLang="cs-CZ" b="1" dirty="0"/>
              <a:t> (GNP)</a:t>
            </a:r>
          </a:p>
          <a:p>
            <a:pPr lvl="1"/>
            <a:r>
              <a:rPr lang="cs-CZ" altLang="cs-CZ" dirty="0"/>
              <a:t>v české odborné literatuře se ale používá zkratka HNP.</a:t>
            </a:r>
          </a:p>
          <a:p>
            <a:pPr eaLnBrk="1" hangingPunct="1"/>
            <a:r>
              <a:rPr lang="cs-CZ" altLang="cs-CZ" b="1" dirty="0"/>
              <a:t>= </a:t>
            </a:r>
            <a:r>
              <a:rPr lang="cs-CZ" altLang="cs-CZ" dirty="0"/>
              <a:t>tržní hodnota všech finálních statků a služeb vyrobených výrobními faktory ve vlastnictví rezidentů dané země za dané časové období (zpravidla 1 rok).</a:t>
            </a:r>
          </a:p>
          <a:p>
            <a:pPr eaLnBrk="1" hangingPunct="1"/>
            <a:r>
              <a:rPr lang="cs-CZ" altLang="cs-CZ" dirty="0"/>
              <a:t>Při výpočtu HDP nás tedy </a:t>
            </a:r>
            <a:r>
              <a:rPr lang="cs-CZ" altLang="cs-CZ" b="1" dirty="0"/>
              <a:t>zajímá</a:t>
            </a:r>
            <a:r>
              <a:rPr lang="cs-CZ" altLang="cs-CZ" dirty="0"/>
              <a:t>, kdo je </a:t>
            </a:r>
            <a:r>
              <a:rPr lang="cs-CZ" altLang="cs-CZ" b="1" dirty="0"/>
              <a:t>vlastníkem výrobního faktoru </a:t>
            </a:r>
            <a:r>
              <a:rPr lang="cs-CZ" altLang="cs-CZ" dirty="0"/>
              <a:t>(tj. národnost).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/>
              <a:t>Hrubý národní produkt – HNP (GNP)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26" t="32790" r="41047" b="24832"/>
          <a:stretch/>
        </p:blipFill>
        <p:spPr>
          <a:xfrm>
            <a:off x="478465" y="1827152"/>
            <a:ext cx="8208335" cy="34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2289</Words>
  <Application>Microsoft Office PowerPoint</Application>
  <PresentationFormat>Předvádění na obrazovce (4:3)</PresentationFormat>
  <Paragraphs>259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Corbel</vt:lpstr>
      <vt:lpstr>Times New Roman</vt:lpstr>
      <vt:lpstr>Wingdings</vt:lpstr>
      <vt:lpstr>Office Theme</vt:lpstr>
      <vt:lpstr>Makroekonomie Domácí produkt, měření produktu YMAK – druhá část</vt:lpstr>
      <vt:lpstr>Hrubý domácí produkt – HDP (GDP)</vt:lpstr>
      <vt:lpstr>Hrubý domácí produkt – HDP (GDP)</vt:lpstr>
      <vt:lpstr>Hrubý domácí produkt – HDP (GDP)</vt:lpstr>
      <vt:lpstr>Hrubý domácí produkt – HDP (GDP)</vt:lpstr>
      <vt:lpstr>Hrubý domácí produkt – HDP (GDP)</vt:lpstr>
      <vt:lpstr>Hrubý domácí produkt – HDP (GDP)  vs. Hrubý národní produkt – HNP (GNP)</vt:lpstr>
      <vt:lpstr>Hrubý národní produkt – HNP (GNP)</vt:lpstr>
      <vt:lpstr>Hrubý národní produkt – HNP (GNP)</vt:lpstr>
      <vt:lpstr>Hrubý domácí produkt - výpočet</vt:lpstr>
      <vt:lpstr>Šedá ekonomika</vt:lpstr>
      <vt:lpstr>Šedá ekonomika</vt:lpstr>
      <vt:lpstr>Index prosperity </vt:lpstr>
      <vt:lpstr>Hrubý domácí produkt – metody měření</vt:lpstr>
      <vt:lpstr>Výdajová metoda (výdaj = příjem)</vt:lpstr>
      <vt:lpstr>Spotřební výdaje (C) </vt:lpstr>
      <vt:lpstr>Investiční výdaje (I) </vt:lpstr>
      <vt:lpstr>Vládní výdaje (G)</vt:lpstr>
      <vt:lpstr>Čistý export (NX)</vt:lpstr>
      <vt:lpstr>Výdajová metoda (výdaj=příjem)</vt:lpstr>
      <vt:lpstr>Metody měření HDP – důchodová metoda</vt:lpstr>
      <vt:lpstr>Metody měření HDP – důchodová metoda</vt:lpstr>
      <vt:lpstr>Metody měření HDP – odvětvová metoda měření HDP</vt:lpstr>
      <vt:lpstr>Metody měření HDP – odvětvová metoda měření HDP</vt:lpstr>
      <vt:lpstr>Metody měření HNP</vt:lpstr>
      <vt:lpstr>Kritika HDP jako ukazatele</vt:lpstr>
      <vt:lpstr>Alternativní ukazatele měření výkonnosti ekonomiky</vt:lpstr>
      <vt:lpstr>Alternativní ukazatele měření výkonnosti ekonomiky</vt:lpstr>
      <vt:lpstr>Alternativní ukazatele měření výkonnosti ekonomiky</vt:lpstr>
      <vt:lpstr>Příklady k procvičení</vt:lpstr>
      <vt:lpstr>Příklad č. 1</vt:lpstr>
      <vt:lpstr>Příklad č. 2</vt:lpstr>
      <vt:lpstr>Příklad č. 3</vt:lpstr>
      <vt:lpstr>Příklad č. 4</vt:lpstr>
      <vt:lpstr>Doporučené webové stránky a aplikace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61</cp:revision>
  <cp:lastPrinted>2023-02-12T17:48:38Z</cp:lastPrinted>
  <dcterms:modified xsi:type="dcterms:W3CDTF">2025-02-07T08:06:35Z</dcterms:modified>
</cp:coreProperties>
</file>