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77" r:id="rId4"/>
    <p:sldId id="278" r:id="rId5"/>
    <p:sldId id="281" r:id="rId6"/>
    <p:sldId id="279" r:id="rId7"/>
    <p:sldId id="283" r:id="rId8"/>
    <p:sldId id="284" r:id="rId9"/>
    <p:sldId id="282" r:id="rId10"/>
    <p:sldId id="285" r:id="rId11"/>
    <p:sldId id="286" r:id="rId12"/>
    <p:sldId id="287" r:id="rId13"/>
    <p:sldId id="289" r:id="rId14"/>
    <p:sldId id="288" r:id="rId15"/>
    <p:sldId id="290" r:id="rId16"/>
    <p:sldId id="276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3612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6748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4086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2734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1401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709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4105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8360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153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1261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828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0756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545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Úvod do 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YMAK – první část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81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produkt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55600" lvl="1">
              <a:spcBef>
                <a:spcPts val="600"/>
              </a:spcBef>
            </a:pPr>
            <a:endParaRPr lang="cs-CZ" sz="3200" b="1" dirty="0"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Výkon ekonomiky je vyjadřován nejčastěji pomocí </a:t>
            </a:r>
            <a:r>
              <a:rPr lang="cs-CZ" sz="3200" b="1" dirty="0">
                <a:solidFill>
                  <a:srgbClr val="FF0000"/>
                </a:solidFill>
                <a:latin typeface="Corbel" pitchFamily="34" charset="0"/>
              </a:rPr>
              <a:t>hrubého domácího produktu (HDP)</a:t>
            </a:r>
          </a:p>
          <a:p>
            <a:pPr marL="12700" lvl="1" indent="0">
              <a:spcBef>
                <a:spcPts val="600"/>
              </a:spcBef>
              <a:buNone/>
            </a:pPr>
            <a:endParaRPr lang="cs-CZ" sz="3200" b="1" dirty="0">
              <a:solidFill>
                <a:srgbClr val="FF0000"/>
              </a:solidFill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Na základě tohoto ukazatele jsme schopni určit </a:t>
            </a:r>
            <a:r>
              <a:rPr lang="cs-CZ" sz="3200" b="1" dirty="0">
                <a:latin typeface="Corbel" pitchFamily="34" charset="0"/>
              </a:rPr>
              <a:t>aktuální výkonnost dané ekonomiky</a:t>
            </a:r>
            <a:r>
              <a:rPr lang="cs-CZ" sz="3200" dirty="0">
                <a:latin typeface="Corbel" pitchFamily="34" charset="0"/>
              </a:rPr>
              <a:t>, výkonnost v čase a jsme také schopni </a:t>
            </a:r>
            <a:r>
              <a:rPr lang="cs-CZ" sz="3200" b="1" dirty="0">
                <a:latin typeface="Corbel" pitchFamily="34" charset="0"/>
              </a:rPr>
              <a:t>porovnávat</a:t>
            </a:r>
            <a:r>
              <a:rPr lang="cs-CZ" sz="3200" dirty="0">
                <a:latin typeface="Corbel" pitchFamily="34" charset="0"/>
              </a:rPr>
              <a:t> jednotlivé země v rámci světové </a:t>
            </a:r>
            <a:r>
              <a:rPr lang="cs-CZ" sz="3200" b="1" dirty="0">
                <a:latin typeface="Corbel" pitchFamily="34" charset="0"/>
              </a:rPr>
              <a:t>ekonomiky mezi sebou</a:t>
            </a:r>
            <a:r>
              <a:rPr lang="cs-CZ" sz="3200" dirty="0">
                <a:latin typeface="Corbel" pitchFamily="34" charset="0"/>
              </a:rPr>
              <a:t>, </a:t>
            </a:r>
            <a:r>
              <a:rPr lang="cs-CZ" sz="3200" b="1" dirty="0">
                <a:latin typeface="Corbel" pitchFamily="34" charset="0"/>
              </a:rPr>
              <a:t>případně regiony v rámci jedné země</a:t>
            </a:r>
            <a:r>
              <a:rPr lang="cs-CZ" sz="3200" dirty="0">
                <a:latin typeface="Corbel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650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produkt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346200"/>
            <a:ext cx="8978900" cy="4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6700" indent="-152400">
              <a:spcBef>
                <a:spcPts val="600"/>
              </a:spcBef>
            </a:pPr>
            <a:r>
              <a:rPr lang="cs-CZ" sz="3000" dirty="0">
                <a:latin typeface="Corbel" pitchFamily="34" charset="0"/>
              </a:rPr>
              <a:t>Obdobně jako tomu je u sportovců, tak i </a:t>
            </a:r>
            <a:r>
              <a:rPr lang="cs-CZ" sz="3000" b="1" dirty="0">
                <a:latin typeface="Corbel" pitchFamily="34" charset="0"/>
              </a:rPr>
              <a:t>ekonomika</a:t>
            </a:r>
            <a:r>
              <a:rPr lang="cs-CZ" sz="3000" dirty="0">
                <a:latin typeface="Corbel" pitchFamily="34" charset="0"/>
              </a:rPr>
              <a:t> může mít aktuální </a:t>
            </a:r>
            <a:r>
              <a:rPr lang="cs-CZ" sz="3000" b="1" dirty="0">
                <a:latin typeface="Corbel" pitchFamily="34" charset="0"/>
              </a:rPr>
              <a:t>výkonnost</a:t>
            </a:r>
            <a:r>
              <a:rPr lang="cs-CZ" sz="3000" dirty="0">
                <a:latin typeface="Corbel" pitchFamily="34" charset="0"/>
              </a:rPr>
              <a:t> pod svými možnostmi nebo naopak může být její </a:t>
            </a:r>
            <a:r>
              <a:rPr lang="cs-CZ" sz="3000" b="1" dirty="0">
                <a:latin typeface="Corbel" pitchFamily="34" charset="0"/>
              </a:rPr>
              <a:t>výkonnost tak vysoká</a:t>
            </a:r>
            <a:r>
              <a:rPr lang="cs-CZ" sz="3000" dirty="0">
                <a:latin typeface="Corbel" pitchFamily="34" charset="0"/>
              </a:rPr>
              <a:t>, že se může začít i </a:t>
            </a:r>
            <a:r>
              <a:rPr lang="cs-CZ" sz="3000" b="1" dirty="0">
                <a:latin typeface="Corbel" pitchFamily="34" charset="0"/>
              </a:rPr>
              <a:t>přehřívat</a:t>
            </a:r>
            <a:r>
              <a:rPr lang="cs-CZ" sz="3000" dirty="0">
                <a:latin typeface="Corbel" pitchFamily="34" charset="0"/>
              </a:rPr>
              <a:t>, což následně zpravidla přináší </a:t>
            </a:r>
            <a:r>
              <a:rPr lang="cs-CZ" sz="3000" b="1" dirty="0">
                <a:latin typeface="Corbel" pitchFamily="34" charset="0"/>
              </a:rPr>
              <a:t>negativní dopady</a:t>
            </a:r>
            <a:r>
              <a:rPr lang="cs-CZ" sz="3000" dirty="0">
                <a:latin typeface="Corbel" pitchFamily="34" charset="0"/>
              </a:rPr>
              <a:t>. </a:t>
            </a:r>
          </a:p>
          <a:p>
            <a:pPr marL="114300" indent="0">
              <a:spcBef>
                <a:spcPts val="600"/>
              </a:spcBef>
              <a:buNone/>
            </a:pPr>
            <a:endParaRPr lang="cs-CZ" sz="3000" dirty="0">
              <a:latin typeface="Corbel" pitchFamily="34" charset="0"/>
            </a:endParaRPr>
          </a:p>
          <a:p>
            <a:pPr marL="266700" indent="-152400">
              <a:spcBef>
                <a:spcPts val="600"/>
              </a:spcBef>
            </a:pPr>
            <a:r>
              <a:rPr lang="cs-CZ" sz="3000" dirty="0">
                <a:latin typeface="Corbel" pitchFamily="34" charset="0"/>
              </a:rPr>
              <a:t>Důležité je, v jaké relaci k </a:t>
            </a:r>
            <a:r>
              <a:rPr lang="cs-CZ" sz="3000" b="1" dirty="0">
                <a:latin typeface="Corbel" pitchFamily="34" charset="0"/>
              </a:rPr>
              <a:t>dlouhodobě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udržitelné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výkonnosti</a:t>
            </a:r>
            <a:r>
              <a:rPr lang="cs-CZ" sz="3000" dirty="0">
                <a:latin typeface="Corbel" pitchFamily="34" charset="0"/>
              </a:rPr>
              <a:t> se aktuální výkonnost nachází, což bude klíčové i pro nastavení odpovídající hospodářské politiky státu (zejména </a:t>
            </a:r>
            <a:r>
              <a:rPr lang="cs-CZ" sz="3000" b="1" dirty="0">
                <a:latin typeface="Corbel" pitchFamily="34" charset="0"/>
              </a:rPr>
              <a:t>fiskální a monetární politiky</a:t>
            </a:r>
            <a:r>
              <a:rPr lang="cs-CZ" sz="3000" dirty="0">
                <a:latin typeface="Corbel" pitchFamily="34" charset="0"/>
              </a:rPr>
              <a:t>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55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1306"/>
            <a:ext cx="8229600" cy="5680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zaměstnanost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841500"/>
            <a:ext cx="8851900" cy="40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Práce</a:t>
            </a:r>
            <a:r>
              <a:rPr lang="cs-CZ" sz="3000" dirty="0">
                <a:latin typeface="Corbel" pitchFamily="34" charset="0"/>
              </a:rPr>
              <a:t> je </a:t>
            </a:r>
            <a:r>
              <a:rPr lang="cs-CZ" sz="3000" b="1" dirty="0">
                <a:latin typeface="Corbel" pitchFamily="34" charset="0"/>
              </a:rPr>
              <a:t>primární výrobní faktor  </a:t>
            </a:r>
            <a:r>
              <a:rPr lang="cs-CZ" sz="3000" dirty="0">
                <a:latin typeface="Corbel" pitchFamily="34" charset="0"/>
              </a:rPr>
              <a:t>a patří ke klíčovým faktorům výkonnosti ekonomiky (jak co do kvantity, tak do kvality). 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Zaměstnanost</a:t>
            </a:r>
            <a:r>
              <a:rPr lang="cs-CZ" sz="3000" dirty="0">
                <a:latin typeface="Corbel" pitchFamily="34" charset="0"/>
              </a:rPr>
              <a:t> nám zpravidla ukazuje, kolik obyvatel v produktivním věku je zapojeno do pracovního procesu.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05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2888"/>
            <a:ext cx="8229600" cy="7465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- zaměstnanost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0" y="1549400"/>
            <a:ext cx="9017000" cy="38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600"/>
              </a:spcBef>
              <a:tabLst>
                <a:tab pos="355600" algn="l"/>
              </a:tabLst>
            </a:pPr>
            <a:r>
              <a:rPr lang="cs-CZ" sz="3000" dirty="0">
                <a:latin typeface="Corbel" pitchFamily="34" charset="0"/>
              </a:rPr>
              <a:t>Se </a:t>
            </a:r>
            <a:r>
              <a:rPr lang="cs-CZ" sz="3000" b="1" dirty="0">
                <a:latin typeface="Corbel" pitchFamily="34" charset="0"/>
              </a:rPr>
              <a:t>zaměstnaností</a:t>
            </a:r>
            <a:r>
              <a:rPr lang="cs-CZ" sz="3000" dirty="0">
                <a:latin typeface="Corbel" pitchFamily="34" charset="0"/>
              </a:rPr>
              <a:t> souvisí i opačný jev, a to je </a:t>
            </a: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nezaměstnanost</a:t>
            </a:r>
            <a:r>
              <a:rPr lang="cs-CZ" sz="3000" dirty="0">
                <a:latin typeface="Corbel" pitchFamily="34" charset="0"/>
              </a:rPr>
              <a:t>, která znamená, že </a:t>
            </a:r>
            <a:r>
              <a:rPr lang="cs-CZ" sz="3000" b="1" dirty="0">
                <a:latin typeface="Corbel" pitchFamily="34" charset="0"/>
              </a:rPr>
              <a:t>určitá část obyvatel v produktivním věku nepracuje</a:t>
            </a:r>
            <a:r>
              <a:rPr lang="cs-CZ" sz="3000" dirty="0">
                <a:latin typeface="Corbel" pitchFamily="34" charset="0"/>
              </a:rPr>
              <a:t> (buď z vlastního rozhodnutí, nebo tzv. nedobrovolně čili i když by chtěli pracovat, nikdo jejich ruce ani mozky nepoptává). </a:t>
            </a:r>
          </a:p>
          <a:p>
            <a:pPr indent="-457200">
              <a:spcBef>
                <a:spcPts val="600"/>
              </a:spcBef>
              <a:tabLst>
                <a:tab pos="355600" algn="l"/>
              </a:tabLst>
            </a:pPr>
            <a:r>
              <a:rPr lang="cs-CZ" sz="3000" b="1" dirty="0">
                <a:latin typeface="Corbel" pitchFamily="34" charset="0"/>
              </a:rPr>
              <a:t>Trh práce </a:t>
            </a:r>
            <a:r>
              <a:rPr lang="cs-CZ" sz="3000" dirty="0">
                <a:latin typeface="Corbel" pitchFamily="34" charset="0"/>
              </a:rPr>
              <a:t>je v podstatě </a:t>
            </a:r>
            <a:r>
              <a:rPr lang="cs-CZ" sz="3000" b="1" dirty="0">
                <a:latin typeface="Corbel" pitchFamily="34" charset="0"/>
              </a:rPr>
              <a:t>zrcadlem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fungování ekonomiky</a:t>
            </a:r>
            <a:r>
              <a:rPr lang="cs-CZ" sz="3000" dirty="0">
                <a:latin typeface="Corbel" pitchFamily="34" charset="0"/>
              </a:rPr>
              <a:t>, lze na základě vývoje počtu nezaměstnaných hodnotit aktuální vývoj ekonomiky.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028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3610"/>
            <a:ext cx="8229600" cy="5457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– vnější ekonomická pozice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803400"/>
            <a:ext cx="8851900" cy="40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Cenová hladina</a:t>
            </a:r>
            <a:r>
              <a:rPr lang="cs-CZ" sz="3000" dirty="0">
                <a:latin typeface="Corbel" pitchFamily="34" charset="0"/>
              </a:rPr>
              <a:t> představuje všeobecnou úroveň cen v ekonomice (v makroekonomii se pohybujeme ne na dílčích trzích (např. banánů) ale agregátních trzích, kde sledujeme všechny ceny statků a služeb, které se navíc v čase vyvíjejí).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Cenová hladina se měří nejčastěji pomocí cenových indexů  </a:t>
            </a:r>
            <a:r>
              <a:rPr lang="cs-CZ" sz="3000" dirty="0">
                <a:latin typeface="Corbel" pitchFamily="34" charset="0"/>
              </a:rPr>
              <a:t>(CPI, PPI apod.)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67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69794"/>
            <a:ext cx="8229600" cy="67960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Makroekonomické agregáty – vnější ekonomická pozice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765300"/>
            <a:ext cx="8851900" cy="40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Cenová hladina </a:t>
            </a:r>
            <a:r>
              <a:rPr lang="cs-CZ" sz="3000" dirty="0">
                <a:latin typeface="Corbel" pitchFamily="34" charset="0"/>
              </a:rPr>
              <a:t>se v důsledku zdražování jednotlivých výrobků může zvyšovat, kdy v makroekonomii označujeme tento jev termínem </a:t>
            </a: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inflace</a:t>
            </a:r>
            <a:r>
              <a:rPr lang="cs-CZ" sz="3000" dirty="0">
                <a:latin typeface="Corbel" pitchFamily="34" charset="0"/>
              </a:rPr>
              <a:t> čili trvalý vzestup všeobecné cenové hladiny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Corbel" pitchFamily="34" charset="0"/>
              </a:rPr>
              <a:t>Inflace</a:t>
            </a:r>
            <a:r>
              <a:rPr lang="cs-CZ" sz="3000" dirty="0">
                <a:latin typeface="Corbel" pitchFamily="34" charset="0"/>
              </a:rPr>
              <a:t> je sice peněžní jev, nicméně její dopad na ekonomiku může být zásadní.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912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791936"/>
            <a:ext cx="8229600" cy="5033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r>
              <a:rPr lang="cs-CZ" b="1" dirty="0"/>
              <a:t>Ekonomii</a:t>
            </a:r>
            <a:r>
              <a:rPr lang="cs-CZ" dirty="0"/>
              <a:t> definujeme jako společenskou disciplínu studující organizační formy, jejichž prostřednictvím lidská společnost řeší fundamentální problém vzácnosti.</a:t>
            </a:r>
          </a:p>
          <a:p>
            <a:r>
              <a:rPr lang="cs-CZ" b="1" dirty="0"/>
              <a:t>Hlavním cílem ekonomie </a:t>
            </a:r>
            <a:r>
              <a:rPr lang="cs-CZ" dirty="0"/>
              <a:t>je nalézt a popsat mechanismus jehož prostřednictvím jsou v dané společnosti rozdělovány vzácné zdroje mezi vzájemně si konkurující užití.</a:t>
            </a:r>
          </a:p>
          <a:p>
            <a:r>
              <a:rPr lang="cs-CZ" b="1" dirty="0"/>
              <a:t>Mikroekonomie</a:t>
            </a:r>
            <a:r>
              <a:rPr lang="cs-CZ" dirty="0"/>
              <a:t> – studuje chování jednotlivých ekonomických subjektů na dílčích trzích.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734786"/>
            <a:ext cx="9017000" cy="5128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3000" b="1" dirty="0"/>
              <a:t>Makroekonomie</a:t>
            </a:r>
            <a:r>
              <a:rPr lang="cs-CZ" sz="3000" dirty="0"/>
              <a:t> – předmětem studia je chování ekonomiky jako </a:t>
            </a:r>
            <a:r>
              <a:rPr lang="cs-CZ" sz="3000" b="1" dirty="0">
                <a:solidFill>
                  <a:srgbClr val="0070C0"/>
                </a:solidFill>
              </a:rPr>
              <a:t>celku</a:t>
            </a:r>
            <a:r>
              <a:rPr lang="cs-CZ" sz="3000" dirty="0"/>
              <a:t>.</a:t>
            </a:r>
          </a:p>
          <a:p>
            <a:r>
              <a:rPr lang="cs-CZ" sz="3000" b="1" dirty="0">
                <a:solidFill>
                  <a:srgbClr val="C00000"/>
                </a:solidFill>
              </a:rPr>
              <a:t>Hlavním cílem</a:t>
            </a:r>
            <a:r>
              <a:rPr lang="cs-CZ" sz="3000" dirty="0">
                <a:solidFill>
                  <a:srgbClr val="C00000"/>
                </a:solidFill>
              </a:rPr>
              <a:t> </a:t>
            </a:r>
            <a:r>
              <a:rPr lang="cs-CZ" sz="3000" b="1" dirty="0">
                <a:solidFill>
                  <a:srgbClr val="C00000"/>
                </a:solidFill>
              </a:rPr>
              <a:t>makroekonomie </a:t>
            </a:r>
            <a:r>
              <a:rPr lang="cs-CZ" sz="3000" dirty="0"/>
              <a:t>je nalézt a následně popsat mechanismus jehož prostřednictvím je v dané společnosti dosaženo stavu vnitřní a vnější rovnováhy. </a:t>
            </a:r>
          </a:p>
          <a:p>
            <a:pPr lvl="1"/>
            <a:r>
              <a:rPr lang="cs-CZ" dirty="0"/>
              <a:t>Jedná se o vzájemné vztahy základních </a:t>
            </a:r>
            <a:r>
              <a:rPr lang="cs-CZ" dirty="0">
                <a:solidFill>
                  <a:srgbClr val="FF0000"/>
                </a:solidFill>
              </a:rPr>
              <a:t>makroekonomických veličin: </a:t>
            </a:r>
            <a:r>
              <a:rPr lang="cs-CZ" b="1" dirty="0">
                <a:solidFill>
                  <a:srgbClr val="7030A0"/>
                </a:solidFill>
              </a:rPr>
              <a:t>produkt, zaměstnanost, cenová hladina a platební bilance</a:t>
            </a:r>
            <a:r>
              <a:rPr lang="cs-CZ" b="1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21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832758"/>
            <a:ext cx="9017000" cy="5030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1" dirty="0"/>
              <a:t>Makroekonomie</a:t>
            </a:r>
            <a:r>
              <a:rPr lang="cs-CZ" dirty="0"/>
              <a:t> studuje chování ekonomiky jako celku. </a:t>
            </a:r>
          </a:p>
          <a:p>
            <a:pPr lvl="1"/>
            <a:r>
              <a:rPr lang="cs-CZ" dirty="0"/>
              <a:t>Za zakladatele soudobé makroekonomické teorie je považován </a:t>
            </a:r>
            <a:r>
              <a:rPr lang="cs-CZ" b="1" dirty="0"/>
              <a:t>John </a:t>
            </a:r>
            <a:r>
              <a:rPr lang="cs-CZ" b="1" dirty="0" err="1"/>
              <a:t>Maynard</a:t>
            </a:r>
            <a:r>
              <a:rPr lang="cs-CZ" b="1" dirty="0"/>
              <a:t> </a:t>
            </a:r>
            <a:r>
              <a:rPr lang="cs-CZ" b="1" dirty="0" err="1"/>
              <a:t>Keynes</a:t>
            </a:r>
            <a:r>
              <a:rPr lang="cs-CZ" dirty="0"/>
              <a:t>. </a:t>
            </a:r>
          </a:p>
          <a:p>
            <a:r>
              <a:rPr lang="cs-CZ" b="1" dirty="0"/>
              <a:t>Sektory v makroekonomii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domácnosti, </a:t>
            </a:r>
          </a:p>
          <a:p>
            <a:pPr lvl="1"/>
            <a:r>
              <a:rPr lang="cs-CZ" dirty="0"/>
              <a:t>firmy, </a:t>
            </a:r>
          </a:p>
          <a:p>
            <a:pPr lvl="1"/>
            <a:r>
              <a:rPr lang="cs-CZ" dirty="0"/>
              <a:t>stát a 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zahraničí.</a:t>
            </a:r>
          </a:p>
          <a:p>
            <a:pPr marL="114300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258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b="1" dirty="0"/>
            </a:br>
            <a:r>
              <a:rPr lang="cs-CZ" sz="2800" b="1" dirty="0"/>
              <a:t>Ekonomický koloběh – makroekonomické pojetí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193532"/>
              </p:ext>
            </p:extLst>
          </p:nvPr>
        </p:nvGraphicFramePr>
        <p:xfrm>
          <a:off x="1293962" y="1423379"/>
          <a:ext cx="6552728" cy="4678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5579364" imgH="4352544" progId="Word.Picture.8">
                  <p:embed/>
                </p:oleObj>
              </mc:Choice>
              <mc:Fallback>
                <p:oleObj name="Picture" r:id="rId3" imgW="5579364" imgH="4352544" progId="Word.Picture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962" y="1423379"/>
                        <a:ext cx="6552728" cy="46786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48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7838"/>
            <a:ext cx="8229600" cy="1143000"/>
          </a:xfrm>
        </p:spPr>
        <p:txBody>
          <a:bodyPr/>
          <a:lstStyle/>
          <a:p>
            <a:r>
              <a:rPr lang="cs-CZ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latin typeface="Corbel" pitchFamily="34" charset="0"/>
              </a:rPr>
              <a:t>Vývoj ekonomiky a jeho sledování zajímá domácnosti, firmy, stát a koneckonců i zahraničí</a:t>
            </a:r>
          </a:p>
          <a:p>
            <a:pPr>
              <a:spcBef>
                <a:spcPts val="600"/>
              </a:spcBef>
            </a:pPr>
            <a:r>
              <a:rPr lang="cs-CZ" sz="4000" b="1" dirty="0">
                <a:latin typeface="Corbel" pitchFamily="34" charset="0"/>
              </a:rPr>
              <a:t>PROČ?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Domácnosti</a:t>
            </a:r>
            <a:r>
              <a:rPr lang="cs-CZ" sz="3600" dirty="0">
                <a:latin typeface="Corbel" pitchFamily="34" charset="0"/>
              </a:rPr>
              <a:t> – mzdy, důchody, investice do infrastruktury, jistota zaměstnání,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Firmy</a:t>
            </a:r>
            <a:r>
              <a:rPr lang="cs-CZ" sz="3600" dirty="0">
                <a:latin typeface="Corbel" pitchFamily="34" charset="0"/>
              </a:rPr>
              <a:t>  - kolik investovat, mzdy, kolik vyrábět,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Stát</a:t>
            </a:r>
            <a:r>
              <a:rPr lang="cs-CZ" sz="3600" dirty="0">
                <a:latin typeface="Corbel" pitchFamily="34" charset="0"/>
              </a:rPr>
              <a:t> – kurz měny (CB), daně, rozpočet,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Politici</a:t>
            </a:r>
            <a:r>
              <a:rPr lang="cs-CZ" sz="3600" dirty="0">
                <a:latin typeface="Corbel" pitchFamily="34" charset="0"/>
              </a:rPr>
              <a:t> – chtějí znovuzvolení,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70C0"/>
                </a:solidFill>
                <a:latin typeface="Corbel" pitchFamily="34" charset="0"/>
              </a:rPr>
              <a:t>Zahraničí</a:t>
            </a:r>
            <a:r>
              <a:rPr lang="cs-CZ" sz="3600" dirty="0">
                <a:latin typeface="Corbel" pitchFamily="34" charset="0"/>
              </a:rPr>
              <a:t> – investice, zahraniční obchod, půjčky.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44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1143000"/>
          </a:xfrm>
        </p:spPr>
        <p:txBody>
          <a:bodyPr/>
          <a:lstStyle/>
          <a:p>
            <a:r>
              <a:rPr lang="cs-CZ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44500" indent="-327025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Systém národní účtů </a:t>
            </a:r>
            <a:r>
              <a:rPr lang="cs-CZ" sz="4100" dirty="0">
                <a:latin typeface="Corbel" pitchFamily="34" charset="0"/>
              </a:rPr>
              <a:t>= specializovaná část ekonomie a statistiky, která se zabývá měřením a vykazováním výsledků ekonomické činnosti.</a:t>
            </a:r>
          </a:p>
          <a:p>
            <a:pPr marL="444500" indent="-327025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Makroekonomické agregáty </a:t>
            </a:r>
            <a:r>
              <a:rPr lang="cs-CZ" sz="4100" dirty="0">
                <a:latin typeface="Corbel" pitchFamily="34" charset="0"/>
              </a:rPr>
              <a:t>= souhrnné </a:t>
            </a:r>
            <a:r>
              <a:rPr lang="cs-CZ" sz="4100" dirty="0" err="1">
                <a:latin typeface="Corbel" pitchFamily="34" charset="0"/>
              </a:rPr>
              <a:t>národo</a:t>
            </a:r>
            <a:r>
              <a:rPr lang="cs-CZ" sz="4100" dirty="0">
                <a:latin typeface="Corbel" pitchFamily="34" charset="0"/>
              </a:rPr>
              <a:t>-hospodářské veličiny.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C00000"/>
                </a:solidFill>
                <a:latin typeface="Corbel" pitchFamily="34" charset="0"/>
              </a:rPr>
              <a:t>Stavové</a:t>
            </a:r>
            <a:r>
              <a:rPr lang="cs-CZ" sz="3600" dirty="0">
                <a:latin typeface="Corbel" pitchFamily="34" charset="0"/>
              </a:rPr>
              <a:t> (měří danou veličinu v daném časovém okamžiku, např. množství peněz v oběhu, počet pracovních sil v ekonomice, objem úspor atd.).</a:t>
            </a:r>
          </a:p>
          <a:p>
            <a:pPr lvl="1">
              <a:spcBef>
                <a:spcPts val="600"/>
              </a:spcBef>
            </a:pPr>
            <a:r>
              <a:rPr lang="cs-CZ" sz="3600" b="1" dirty="0">
                <a:solidFill>
                  <a:srgbClr val="00B050"/>
                </a:solidFill>
                <a:latin typeface="Corbel" pitchFamily="34" charset="0"/>
              </a:rPr>
              <a:t>Tokové</a:t>
            </a:r>
            <a:r>
              <a:rPr lang="cs-CZ" sz="3600" dirty="0">
                <a:latin typeface="Corbel" pitchFamily="34" charset="0"/>
              </a:rPr>
              <a:t> ( měří danou veličinu za určité časové období, tj. její pohyb za určitou jednotku, např. změnu investic za rok).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94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229600" cy="1143000"/>
          </a:xfrm>
        </p:spPr>
        <p:txBody>
          <a:bodyPr/>
          <a:lstStyle/>
          <a:p>
            <a:r>
              <a:rPr lang="cs-CZ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70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Výkon dané ekonomiky – produkt (HDP a HNP)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Pracovní síla (zaměstnanost a nezaměstnanost)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Cenová hladina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>
                <a:latin typeface="Corbel" pitchFamily="34" charset="0"/>
              </a:rPr>
              <a:t>Pozice vůči zahraničí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98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Makroekonomické agregáty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9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r>
              <a:rPr lang="cs-CZ" sz="4000" b="1" dirty="0"/>
              <a:t>Vymezení základních makroekonomických veličin:</a:t>
            </a:r>
            <a:endParaRPr lang="cs-CZ" sz="4000" dirty="0"/>
          </a:p>
          <a:p>
            <a:pPr lvl="1"/>
            <a:r>
              <a:rPr lang="cs-CZ" sz="3200" b="1" dirty="0"/>
              <a:t>produkt,</a:t>
            </a:r>
            <a:endParaRPr lang="cs-CZ" sz="2700" dirty="0"/>
          </a:p>
          <a:p>
            <a:pPr lvl="2"/>
            <a:r>
              <a:rPr lang="cs-CZ" sz="2700" dirty="0"/>
              <a:t>je makroekonomickou veličinou, pomocí které jsme schopni určit výkonnost dané ekonomiky.</a:t>
            </a:r>
            <a:endParaRPr lang="cs-CZ" sz="2200" dirty="0"/>
          </a:p>
          <a:p>
            <a:pPr lvl="1"/>
            <a:r>
              <a:rPr lang="cs-CZ" sz="3200" b="1" dirty="0"/>
              <a:t>zaměstnanost, resp. nezaměstnanost,</a:t>
            </a:r>
            <a:endParaRPr lang="cs-CZ" sz="2700" dirty="0"/>
          </a:p>
          <a:p>
            <a:pPr lvl="2"/>
            <a:r>
              <a:rPr lang="cs-CZ" sz="2700" dirty="0"/>
              <a:t>zaměstnanost nám zpravidla ukazuje, kolik obyvatel v produktivním věku je zapojeno do pracovního procesu </a:t>
            </a:r>
            <a:endParaRPr lang="cs-CZ" sz="2200" dirty="0"/>
          </a:p>
          <a:p>
            <a:pPr lvl="2"/>
            <a:r>
              <a:rPr lang="cs-CZ" sz="2700" dirty="0"/>
              <a:t>se zaměstnaností souvisí i opačný jev, a to je nezaměstnanost, která znamená, že určitá část obyvatel v produktivním věku nepracuje.</a:t>
            </a:r>
            <a:endParaRPr lang="cs-CZ" sz="2200" dirty="0"/>
          </a:p>
          <a:p>
            <a:pPr lvl="1"/>
            <a:r>
              <a:rPr lang="cs-CZ" sz="3200" b="1" dirty="0"/>
              <a:t>všeobecná cenová hladina,</a:t>
            </a:r>
            <a:endParaRPr lang="cs-CZ" sz="2700" dirty="0"/>
          </a:p>
          <a:p>
            <a:pPr lvl="2"/>
            <a:r>
              <a:rPr lang="cs-CZ" sz="2700" dirty="0"/>
              <a:t>cenová hladina představuje všeobecnou úroveň cen v ekonomice.</a:t>
            </a:r>
            <a:endParaRPr lang="cs-CZ" sz="2200" dirty="0"/>
          </a:p>
          <a:p>
            <a:pPr lvl="1"/>
            <a:r>
              <a:rPr lang="cs-CZ" sz="3200" b="1" dirty="0"/>
              <a:t>vnější ekonomická pozice,</a:t>
            </a:r>
            <a:endParaRPr lang="cs-CZ" sz="2700" dirty="0"/>
          </a:p>
          <a:p>
            <a:pPr lvl="2"/>
            <a:r>
              <a:rPr lang="cs-CZ" sz="2700" dirty="0"/>
              <a:t>vnější ekonomická pozice vyjadřuje postavení dané ekonomiky ve světové ekonomice.</a:t>
            </a:r>
            <a:endParaRPr lang="cs-CZ" sz="2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1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799</Words>
  <Application>Microsoft Office PowerPoint</Application>
  <PresentationFormat>Předvádění na obrazovce (4:3)</PresentationFormat>
  <Paragraphs>84</Paragraphs>
  <Slides>16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Office Theme</vt:lpstr>
      <vt:lpstr>Picture</vt:lpstr>
      <vt:lpstr>Makroekonomie Úvod do makroekonomie YMAK – první část</vt:lpstr>
      <vt:lpstr>Prezentace aplikace PowerPoint</vt:lpstr>
      <vt:lpstr>Prezentace aplikace PowerPoint</vt:lpstr>
      <vt:lpstr>Prezentace aplikace PowerPoint</vt:lpstr>
      <vt:lpstr> Ekonomický koloběh – makroekonomické pojetí</vt:lpstr>
      <vt:lpstr>Makroekonomické agregáty</vt:lpstr>
      <vt:lpstr>Makroekonomické agregáty</vt:lpstr>
      <vt:lpstr>Makroekonomické agregáty</vt:lpstr>
      <vt:lpstr>Makroekonomické agregáty</vt:lpstr>
      <vt:lpstr>Makroekonomické agregáty - produkt</vt:lpstr>
      <vt:lpstr>Makroekonomické agregáty - produkt</vt:lpstr>
      <vt:lpstr>Makroekonomické agregáty - zaměstnanost</vt:lpstr>
      <vt:lpstr>Makroekonomické agregáty - zaměstnanost</vt:lpstr>
      <vt:lpstr>Makroekonomické agregáty – vnější ekonomická pozice</vt:lpstr>
      <vt:lpstr>Makroekonomické agregáty – vnější ekonomická pozice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46</cp:revision>
  <dcterms:modified xsi:type="dcterms:W3CDTF">2025-02-07T08:05:43Z</dcterms:modified>
</cp:coreProperties>
</file>