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56" r:id="rId2"/>
    <p:sldId id="451" r:id="rId3"/>
    <p:sldId id="452" r:id="rId4"/>
    <p:sldId id="279" r:id="rId5"/>
    <p:sldId id="346" r:id="rId6"/>
    <p:sldId id="344" r:id="rId7"/>
    <p:sldId id="307" r:id="rId8"/>
    <p:sldId id="351" r:id="rId9"/>
    <p:sldId id="352" r:id="rId10"/>
    <p:sldId id="330" r:id="rId11"/>
    <p:sldId id="329" r:id="rId12"/>
    <p:sldId id="309" r:id="rId13"/>
    <p:sldId id="312" r:id="rId14"/>
    <p:sldId id="453" r:id="rId15"/>
    <p:sldId id="454" r:id="rId16"/>
    <p:sldId id="456" r:id="rId17"/>
    <p:sldId id="455" r:id="rId18"/>
    <p:sldId id="313" r:id="rId19"/>
    <p:sldId id="314" r:id="rId20"/>
    <p:sldId id="457" r:id="rId21"/>
    <p:sldId id="316" r:id="rId22"/>
    <p:sldId id="458" r:id="rId23"/>
    <p:sldId id="353" r:id="rId24"/>
    <p:sldId id="354" r:id="rId25"/>
    <p:sldId id="317" r:id="rId26"/>
    <p:sldId id="322" r:id="rId27"/>
    <p:sldId id="356" r:id="rId28"/>
    <p:sldId id="357" r:id="rId29"/>
    <p:sldId id="358" r:id="rId30"/>
    <p:sldId id="359" r:id="rId31"/>
    <p:sldId id="259" r:id="rId32"/>
    <p:sldId id="260" r:id="rId33"/>
    <p:sldId id="263" r:id="rId34"/>
    <p:sldId id="264" r:id="rId35"/>
    <p:sldId id="265" r:id="rId36"/>
    <p:sldId id="266" r:id="rId37"/>
    <p:sldId id="267" r:id="rId38"/>
    <p:sldId id="268" r:id="rId39"/>
    <p:sldId id="269" r:id="rId40"/>
    <p:sldId id="270" r:id="rId41"/>
    <p:sldId id="271" r:id="rId42"/>
    <p:sldId id="261" r:id="rId43"/>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F25604E-0974-4F89-A81C-0800E775AA1B}">
          <p14:sldIdLst>
            <p14:sldId id="256"/>
            <p14:sldId id="451"/>
            <p14:sldId id="452"/>
            <p14:sldId id="279"/>
            <p14:sldId id="346"/>
            <p14:sldId id="344"/>
            <p14:sldId id="307"/>
            <p14:sldId id="351"/>
            <p14:sldId id="352"/>
            <p14:sldId id="330"/>
            <p14:sldId id="329"/>
            <p14:sldId id="309"/>
            <p14:sldId id="312"/>
            <p14:sldId id="453"/>
            <p14:sldId id="454"/>
            <p14:sldId id="456"/>
            <p14:sldId id="455"/>
            <p14:sldId id="313"/>
            <p14:sldId id="314"/>
            <p14:sldId id="457"/>
            <p14:sldId id="316"/>
            <p14:sldId id="458"/>
            <p14:sldId id="353"/>
            <p14:sldId id="354"/>
            <p14:sldId id="317"/>
            <p14:sldId id="322"/>
            <p14:sldId id="356"/>
            <p14:sldId id="357"/>
            <p14:sldId id="358"/>
            <p14:sldId id="359"/>
            <p14:sldId id="259"/>
            <p14:sldId id="260"/>
            <p14:sldId id="263"/>
            <p14:sldId id="264"/>
            <p14:sldId id="265"/>
            <p14:sldId id="266"/>
            <p14:sldId id="267"/>
            <p14:sldId id="268"/>
            <p14:sldId id="269"/>
            <p14:sldId id="270"/>
            <p14:sldId id="271"/>
            <p14:sldId id="261"/>
          </p14:sldIdLst>
        </p14:section>
        <p14:section name="Výchozí oddíl" id="{360ABB52-C716-4BA6-915B-0C45D4B09426}">
          <p14:sldIdLst/>
        </p14:section>
        <p14:section name="Oddíl bez názvu" id="{6EE3EFD0-40C4-4121-8DD2-30975C2399B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49" autoAdjust="0"/>
  </p:normalViewPr>
  <p:slideViewPr>
    <p:cSldViewPr>
      <p:cViewPr varScale="1">
        <p:scale>
          <a:sx n="109" d="100"/>
          <a:sy n="109" d="100"/>
        </p:scale>
        <p:origin x="171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FECE56CB-4852-4F29-AE05-AFA7CC3A4DEE}" type="datetimeFigureOut">
              <a:rPr lang="cs-CZ" smtClean="0"/>
              <a:t>14.02.2025</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CCF02509-37B8-48EA-907C-9E7B5BD19E2F}" type="slidenum">
              <a:rPr lang="cs-CZ" smtClean="0"/>
              <a:t>‹#›</a:t>
            </a:fld>
            <a:endParaRPr lang="cs-CZ"/>
          </a:p>
        </p:txBody>
      </p:sp>
    </p:spTree>
    <p:extLst>
      <p:ext uri="{BB962C8B-B14F-4D97-AF65-F5344CB8AC3E}">
        <p14:creationId xmlns:p14="http://schemas.microsoft.com/office/powerpoint/2010/main" val="25811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FB8207E3-F483-4B60-BFA2-2CFB4706CE96}" type="datetimeFigureOut">
              <a:rPr lang="cs-CZ" smtClean="0"/>
              <a:t>14.02.2025</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C7FA91E9-D67A-406C-9C72-6918C31F2844}" type="slidenum">
              <a:rPr lang="cs-CZ" smtClean="0"/>
              <a:t>‹#›</a:t>
            </a:fld>
            <a:endParaRPr lang="cs-CZ"/>
          </a:p>
        </p:txBody>
      </p:sp>
    </p:spTree>
    <p:extLst>
      <p:ext uri="{BB962C8B-B14F-4D97-AF65-F5344CB8AC3E}">
        <p14:creationId xmlns:p14="http://schemas.microsoft.com/office/powerpoint/2010/main" val="34724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a:t>
            </a:fld>
            <a:endParaRPr lang="cs-CZ"/>
          </a:p>
        </p:txBody>
      </p:sp>
    </p:spTree>
    <p:extLst>
      <p:ext uri="{BB962C8B-B14F-4D97-AF65-F5344CB8AC3E}">
        <p14:creationId xmlns:p14="http://schemas.microsoft.com/office/powerpoint/2010/main" val="231650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Systémy  </a:t>
            </a:r>
            <a:r>
              <a:rPr lang="cs-CZ" dirty="0" err="1"/>
              <a:t>mezilogistiky</a:t>
            </a:r>
            <a:r>
              <a:rPr lang="cs-CZ" dirty="0"/>
              <a:t> –  leží mezi </a:t>
            </a:r>
            <a:r>
              <a:rPr lang="cs-CZ" dirty="0" err="1"/>
              <a:t>makrologistickými</a:t>
            </a:r>
            <a:r>
              <a:rPr lang="cs-CZ" dirty="0"/>
              <a:t> a </a:t>
            </a:r>
            <a:r>
              <a:rPr lang="cs-CZ" dirty="0" err="1"/>
              <a:t>mikrologistickými</a:t>
            </a:r>
            <a:r>
              <a:rPr lang="cs-CZ" dirty="0"/>
              <a:t> systémy. </a:t>
            </a:r>
          </a:p>
          <a:p>
            <a:r>
              <a:rPr lang="cs-CZ" dirty="0"/>
              <a:t>Jejich funkci nelze vymezit výhradně mikro­ nebo </a:t>
            </a:r>
            <a:r>
              <a:rPr lang="cs-CZ" dirty="0" err="1"/>
              <a:t>makrologisticky</a:t>
            </a:r>
            <a:r>
              <a:rPr lang="cs-CZ" dirty="0"/>
              <a:t>. Tyto systémy </a:t>
            </a:r>
          </a:p>
          <a:p>
            <a:r>
              <a:rPr lang="cs-CZ" dirty="0"/>
              <a:t>operují na úrovni spolupracujících organizací – příkladem je spediční organizace, </a:t>
            </a:r>
          </a:p>
          <a:p>
            <a:r>
              <a:rPr lang="cs-CZ" dirty="0"/>
              <a:t>která   zajišťuje   přepravu   mezi   průmyslovým   dodavatelem,   velkoobchodem   a </a:t>
            </a:r>
          </a:p>
          <a:p>
            <a:r>
              <a:rPr lang="cs-CZ" dirty="0"/>
              <a:t>maloobchodníkem. </a:t>
            </a:r>
          </a:p>
          <a:p>
            <a:r>
              <a:rPr lang="cs-CZ" dirty="0"/>
              <a:t>V případě </a:t>
            </a:r>
            <a:r>
              <a:rPr lang="cs-CZ" dirty="0" err="1"/>
              <a:t>mezologistických</a:t>
            </a:r>
            <a:r>
              <a:rPr lang="cs-CZ" dirty="0"/>
              <a:t> systémů se při dělení zohledňují podniky spolupracující </a:t>
            </a:r>
          </a:p>
          <a:p>
            <a:r>
              <a:rPr lang="cs-CZ" dirty="0"/>
              <a:t>při   naplňování   logistických   služeb   –   v   úvahu   připadá   kooperace   mezi  podniky</a:t>
            </a:r>
          </a:p>
          <a:p>
            <a:r>
              <a:rPr lang="cs-CZ" dirty="0"/>
              <a:t>zasilatelských   služeb  (např.   užití  společného   systému   přerozdělování   zboží   mezi  </a:t>
            </a:r>
          </a:p>
          <a:p>
            <a:r>
              <a:rPr lang="cs-CZ" dirty="0"/>
              <a:t>zasilateli z různých či stejných oborů). U podniků logistických služeb se může jednat o </a:t>
            </a:r>
          </a:p>
          <a:p>
            <a:r>
              <a:rPr lang="cs-CZ" dirty="0"/>
              <a:t>spolupráci   mezi   spedičními   organizacemi   orientovanými   na   určitý   region   nebo  </a:t>
            </a:r>
          </a:p>
          <a:p>
            <a:r>
              <a:rPr lang="cs-CZ" dirty="0"/>
              <a:t>podniky   zabývající   se   určitým   typem   dopravy   (silniční   nákladní   přepravou   a  </a:t>
            </a:r>
          </a:p>
          <a:p>
            <a:r>
              <a:rPr lang="cs-CZ" dirty="0"/>
              <a:t>železnicí).   Existuje   i   varianta   spolupráce   mezi  podniky   logistických   služeb  a  </a:t>
            </a:r>
          </a:p>
          <a:p>
            <a:r>
              <a:rPr lang="cs-CZ" dirty="0"/>
              <a:t>zasilatelskou   organizací  (zasilatel   pověří   podnik   logistických   služeb   zasláním  </a:t>
            </a:r>
          </a:p>
          <a:p>
            <a:r>
              <a:rPr lang="cs-CZ" dirty="0"/>
              <a:t>produktů. </a:t>
            </a:r>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19</a:t>
            </a:fld>
            <a:endParaRPr lang="cs-CZ"/>
          </a:p>
        </p:txBody>
      </p:sp>
    </p:spTree>
    <p:extLst>
      <p:ext uri="{BB962C8B-B14F-4D97-AF65-F5344CB8AC3E}">
        <p14:creationId xmlns:p14="http://schemas.microsoft.com/office/powerpoint/2010/main" val="317868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Rámcovým cílem podnikové logistiky je zabezpečit uspokojování přání zákazníků na dodávky a služby na požadované úrovni a to při minimalizaci celkových nákladů. Cíl má dvě složky:</a:t>
            </a:r>
          </a:p>
          <a:p>
            <a:r>
              <a:rPr lang="cs-CZ" dirty="0"/>
              <a:t>výkonový cíl – připravit potřebné materiály, polotovary, nakupované díly, hotové výrobky od vstupu do podniku až do výstupu z podniku ve správném množství, druhu a jakosti, ve správném okamžiku, na správném místě (výkonnost, pohotovost, rychlost).</a:t>
            </a:r>
          </a:p>
          <a:p>
            <a:r>
              <a:rPr lang="cs-CZ" dirty="0"/>
              <a:t>ekonomický cíl – splnit výkonovou složku s přiměřenými náklady a bez ohrožení likvidity podniku. Při stanovené úrovni služeb minimalizovat náklady.</a:t>
            </a:r>
          </a:p>
          <a:p>
            <a:r>
              <a:rPr lang="cs-CZ" b="1" dirty="0"/>
              <a:t>Logistické cíle</a:t>
            </a:r>
            <a:r>
              <a:rPr lang="cs-CZ" dirty="0"/>
              <a:t> lze dělit i jinak:</a:t>
            </a:r>
          </a:p>
          <a:p>
            <a:r>
              <a:rPr lang="cs-CZ" b="1" dirty="0"/>
              <a:t>vnější</a:t>
            </a:r>
            <a:r>
              <a:rPr lang="cs-CZ" dirty="0"/>
              <a:t> – plnění přání zákazníků a požadavků trhu, to znamená zvýšení objemu prodeje, krátké dodací lhůty, úplnost a spolehlivost dodávek, pružnost podniku.</a:t>
            </a:r>
          </a:p>
          <a:p>
            <a:r>
              <a:rPr lang="cs-CZ" b="1" dirty="0"/>
              <a:t>vnitřní </a:t>
            </a:r>
            <a:r>
              <a:rPr lang="cs-CZ" dirty="0"/>
              <a:t>– snižování nákladů na dopravu, manipulaci a skladování, na výrobu, na zásoby a řízení, což především znamená snížení objemu kapitálu vázaného v zásobách.</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21</a:t>
            </a:fld>
            <a:endParaRPr lang="cs-CZ"/>
          </a:p>
        </p:txBody>
      </p:sp>
    </p:spTree>
    <p:extLst>
      <p:ext uri="{BB962C8B-B14F-4D97-AF65-F5344CB8AC3E}">
        <p14:creationId xmlns:p14="http://schemas.microsoft.com/office/powerpoint/2010/main" val="152351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25</a:t>
            </a:fld>
            <a:endParaRPr lang="cs-CZ"/>
          </a:p>
        </p:txBody>
      </p:sp>
    </p:spTree>
    <p:extLst>
      <p:ext uri="{BB962C8B-B14F-4D97-AF65-F5344CB8AC3E}">
        <p14:creationId xmlns:p14="http://schemas.microsoft.com/office/powerpoint/2010/main" val="414124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26</a:t>
            </a:fld>
            <a:endParaRPr lang="cs-CZ"/>
          </a:p>
        </p:txBody>
      </p:sp>
    </p:spTree>
    <p:extLst>
      <p:ext uri="{BB962C8B-B14F-4D97-AF65-F5344CB8AC3E}">
        <p14:creationId xmlns:p14="http://schemas.microsoft.com/office/powerpoint/2010/main" val="387160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27</a:t>
            </a:fld>
            <a:endParaRPr lang="cs-CZ"/>
          </a:p>
        </p:txBody>
      </p:sp>
    </p:spTree>
    <p:extLst>
      <p:ext uri="{BB962C8B-B14F-4D97-AF65-F5344CB8AC3E}">
        <p14:creationId xmlns:p14="http://schemas.microsoft.com/office/powerpoint/2010/main" val="44857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5772"/>
            <a:r>
              <a:rPr lang="cs-CZ" dirty="0"/>
              <a:t>Posláním je realizovat logistické funkce (tj. uskutečňovat posloupnosti netechnologických operací s pasivními prvky).</a:t>
            </a:r>
          </a:p>
          <a:p>
            <a:pPr>
              <a:buNone/>
            </a:pPr>
            <a:r>
              <a:rPr lang="cs-CZ" dirty="0"/>
              <a:t>Převážná část uvedených operací spočívá:</a:t>
            </a:r>
          </a:p>
          <a:p>
            <a:pPr lvl="0"/>
            <a:r>
              <a:rPr lang="cs-CZ" dirty="0"/>
              <a:t>ve změně místa nebo v uchování pasivních prvků, popř. v jejich úpravě pro navazující manipulační či přepravní operace</a:t>
            </a:r>
          </a:p>
          <a:p>
            <a:pPr lvl="0"/>
            <a:r>
              <a:rPr lang="cs-CZ" dirty="0"/>
              <a:t>ve sběru, ve změně místa nebo v uchování informací bez nichž by operace s hmotnými pasivními prvky nemohly probíhat</a:t>
            </a:r>
          </a:p>
          <a:p>
            <a:pPr>
              <a:buNone/>
            </a:pPr>
            <a:r>
              <a:rPr lang="cs-CZ" dirty="0"/>
              <a:t>Tomu odpovídají aktivní prvky:</a:t>
            </a:r>
          </a:p>
          <a:p>
            <a:pPr lvl="0"/>
            <a:r>
              <a:rPr lang="cs-CZ" dirty="0"/>
              <a:t>technické prostředky a zařízení pro manipulaci, přepravu, skladování, balení a fixaci zboží (včetně pomocných zařízení v budovách, skladech, komunikacích)</a:t>
            </a:r>
          </a:p>
          <a:p>
            <a:pPr lvl="0"/>
            <a:r>
              <a:rPr lang="cs-CZ" dirty="0"/>
              <a:t>technické prostředky a zařízení sloužící operacím s informacemi (nosiči informací) – počítače, automatická identifikace, přenos zpráv, údajů a dat …</a:t>
            </a:r>
          </a:p>
          <a:p>
            <a:pPr lvl="0"/>
            <a:r>
              <a:rPr lang="cs-CZ" dirty="0"/>
              <a:t>obsluhující, řídící a kontrolující faktor, tj. lidská složka</a:t>
            </a:r>
          </a:p>
          <a:p>
            <a:endParaRPr lang="cs-CZ" dirty="0"/>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28</a:t>
            </a:fld>
            <a:endParaRPr lang="cs-CZ"/>
          </a:p>
        </p:txBody>
      </p:sp>
    </p:spTree>
    <p:extLst>
      <p:ext uri="{BB962C8B-B14F-4D97-AF65-F5344CB8AC3E}">
        <p14:creationId xmlns:p14="http://schemas.microsoft.com/office/powerpoint/2010/main" val="347140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Věci, které probíhají logistickým řetězcem (suroviny, základní a pomocný materiál, díly, nedokončené a hotové výrobky). Nabývají podobu manipulovaných, přepravovaných nebo skladovaných kusů, jednotek. Účelem operací s nimi je překonat prostor a čas. Operace mají výlučně netechnologický charakter (nemění se množství ani podstata věci). Přechod prvků od dodavatele k zákazníkovi se uskutečňuje prostřednictvím směny, proto pasivní prvky = zboží.</a:t>
            </a:r>
          </a:p>
          <a:p>
            <a:pPr lvl="0"/>
            <a:r>
              <a:rPr lang="cs-CZ" dirty="0"/>
              <a:t>obaly a přepravní prostředky podmiňující pohyb zboží – pokud se přemisťování těchto prostředků uskutečňuje samostatně (zpětný svoz k opakovanému použití)</a:t>
            </a:r>
          </a:p>
          <a:p>
            <a:pPr lvl="0"/>
            <a:r>
              <a:rPr lang="cs-CZ" dirty="0"/>
              <a:t>odpad vznikající při výrobě, distribuci a spotřebě výrobků, jestliže odvoz (likvidace, recyklace) odpadu je předmětem péče výrobce nebo distributora zboží (povinnost uložená zákonem)</a:t>
            </a:r>
          </a:p>
          <a:p>
            <a:pPr lvl="0"/>
            <a:r>
              <a:rPr lang="cs-CZ" dirty="0"/>
              <a:t>informace, jejichž pohyb (zprostředkovaný pohybem nosičů informací) přebíhá, provází a následuje pohyb surovin, materiálů, dílů a výrobků resp. pohyb peněz s ním související jako nutný předpoklad jeho uskutečnění</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29</a:t>
            </a:fld>
            <a:endParaRPr lang="cs-CZ"/>
          </a:p>
        </p:txBody>
      </p:sp>
    </p:spTree>
    <p:extLst>
      <p:ext uri="{BB962C8B-B14F-4D97-AF65-F5344CB8AC3E}">
        <p14:creationId xmlns:p14="http://schemas.microsoft.com/office/powerpoint/2010/main" val="322428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30</a:t>
            </a:fld>
            <a:endParaRPr lang="cs-CZ"/>
          </a:p>
        </p:txBody>
      </p:sp>
    </p:spTree>
    <p:extLst>
      <p:ext uri="{BB962C8B-B14F-4D97-AF65-F5344CB8AC3E}">
        <p14:creationId xmlns:p14="http://schemas.microsoft.com/office/powerpoint/2010/main" val="136988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4</a:t>
            </a:fld>
            <a:endParaRPr lang="cs-CZ"/>
          </a:p>
        </p:txBody>
      </p:sp>
    </p:spTree>
    <p:extLst>
      <p:ext uri="{BB962C8B-B14F-4D97-AF65-F5344CB8AC3E}">
        <p14:creationId xmlns:p14="http://schemas.microsoft.com/office/powerpoint/2010/main" val="428838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6</a:t>
            </a:fld>
            <a:endParaRPr lang="cs-CZ"/>
          </a:p>
        </p:txBody>
      </p:sp>
    </p:spTree>
    <p:extLst>
      <p:ext uri="{BB962C8B-B14F-4D97-AF65-F5344CB8AC3E}">
        <p14:creationId xmlns:p14="http://schemas.microsoft.com/office/powerpoint/2010/main" val="396772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7</a:t>
            </a:fld>
            <a:endParaRPr lang="cs-CZ"/>
          </a:p>
        </p:txBody>
      </p:sp>
    </p:spTree>
    <p:extLst>
      <p:ext uri="{BB962C8B-B14F-4D97-AF65-F5344CB8AC3E}">
        <p14:creationId xmlns:p14="http://schemas.microsoft.com/office/powerpoint/2010/main" val="281258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10</a:t>
            </a:fld>
            <a:endParaRPr lang="cs-CZ"/>
          </a:p>
        </p:txBody>
      </p:sp>
    </p:spTree>
    <p:extLst>
      <p:ext uri="{BB962C8B-B14F-4D97-AF65-F5344CB8AC3E}">
        <p14:creationId xmlns:p14="http://schemas.microsoft.com/office/powerpoint/2010/main" val="223230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11</a:t>
            </a:fld>
            <a:endParaRPr lang="cs-CZ"/>
          </a:p>
        </p:txBody>
      </p:sp>
    </p:spTree>
    <p:extLst>
      <p:ext uri="{BB962C8B-B14F-4D97-AF65-F5344CB8AC3E}">
        <p14:creationId xmlns:p14="http://schemas.microsoft.com/office/powerpoint/2010/main" val="256622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12</a:t>
            </a:fld>
            <a:endParaRPr lang="cs-CZ"/>
          </a:p>
        </p:txBody>
      </p:sp>
    </p:spTree>
    <p:extLst>
      <p:ext uri="{BB962C8B-B14F-4D97-AF65-F5344CB8AC3E}">
        <p14:creationId xmlns:p14="http://schemas.microsoft.com/office/powerpoint/2010/main" val="180909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b="1" dirty="0"/>
              <a:t>Systém </a:t>
            </a:r>
            <a:r>
              <a:rPr lang="cs-CZ" b="1" dirty="0" err="1"/>
              <a:t>technicko</a:t>
            </a:r>
            <a:r>
              <a:rPr lang="cs-CZ" b="1" dirty="0"/>
              <a:t> – technologický</a:t>
            </a:r>
            <a:r>
              <a:rPr lang="cs-CZ" dirty="0"/>
              <a:t> je dynamický hmotný systém smíšeného typu (tj. s prvky umělými a lidskými), jehož funkcí je realizovat netechnologické transformace, jejichž převážná část spočívá ve změně místa pasivních prvků (surovin, materiálů, výrobků, obalů aj.). Prvky </a:t>
            </a:r>
            <a:r>
              <a:rPr lang="cs-CZ" dirty="0" err="1"/>
              <a:t>technicko</a:t>
            </a:r>
            <a:r>
              <a:rPr lang="cs-CZ" dirty="0"/>
              <a:t> – technologického systému jsou zpravidla různé technické prostředky a zařízení, budovy, dopravní komunikace, plochy a s nimi spojená lidská obsluha (aktivní prvky). </a:t>
            </a:r>
          </a:p>
          <a:p>
            <a:pPr lvl="0"/>
            <a:r>
              <a:rPr lang="cs-CZ" b="1" dirty="0"/>
              <a:t>Systém řízení</a:t>
            </a:r>
            <a:r>
              <a:rPr lang="cs-CZ" dirty="0"/>
              <a:t> je dynamický systém, kdy řídící subjekt účelně působí na systém </a:t>
            </a:r>
            <a:r>
              <a:rPr lang="cs-CZ" dirty="0" err="1"/>
              <a:t>technicko</a:t>
            </a:r>
            <a:r>
              <a:rPr lang="cs-CZ" dirty="0"/>
              <a:t> – technologický a snaží se vyvolat takové chování, stav nebo uspořádání tohoto základního systému, které vede k dosažení konečného, synergického efektu s minimální potřebou času (s maximální pružností) a s nejvyšší hospodárností.</a:t>
            </a:r>
          </a:p>
          <a:p>
            <a:r>
              <a:rPr lang="cs-CZ" dirty="0"/>
              <a:t>Tento řídicí systém má tři hlavní úkoly: plánovat, řídit a kontrolovat celý materiálový tok s ohledem na dosažení logistických výkonových a ekonomických cílů.</a:t>
            </a:r>
          </a:p>
          <a:p>
            <a:r>
              <a:rPr lang="cs-CZ" dirty="0"/>
              <a:t>Plánování zahrnuje vypracování plánů a jejich schválení. Jde např. o prognózování a plánování prodeje, o plánování potřeby materiálu, o výrobní a kapacitní plánování.</a:t>
            </a:r>
          </a:p>
          <a:p>
            <a:r>
              <a:rPr lang="cs-CZ" dirty="0"/>
              <a:t>Řídit znamená podrobně stanovit způsob realizace materiálového toku a uvést jej do pohybu.</a:t>
            </a:r>
          </a:p>
          <a:p>
            <a:r>
              <a:rPr lang="cs-CZ" dirty="0"/>
              <a:t>Kontrola následuje za prováděním, popřípadě je doprovází. Důležitou součástí kontroly je analýza odchylek skutečnosti od plánu. Zpětná vazba je zabezpečována zásahy (podle okolností do procesu či do plánu) při větších odchylkách.</a:t>
            </a:r>
          </a:p>
          <a:p>
            <a:pPr lvl="0"/>
            <a:r>
              <a:rPr lang="cs-CZ" b="1" dirty="0"/>
              <a:t>Systém informační</a:t>
            </a:r>
            <a:r>
              <a:rPr lang="cs-CZ" dirty="0"/>
              <a:t> je smíšený systém pořizující, zpracovávající, přenášející a uchovávající informace pro potřeby systému řízení. Jeho prvky tvoří technické a pomocné prostředky, zařízení a lidé, sloužící uvedenému účelu. Od informačního systému se požaduje, aby informace poskytoval na potřebném místě, v požadovaném čase, v odpovídajícím rozsahu a ve vhodné formě.</a:t>
            </a:r>
          </a:p>
          <a:p>
            <a:r>
              <a:rPr lang="cs-CZ" dirty="0"/>
              <a:t>Logistický systém je </a:t>
            </a:r>
            <a:r>
              <a:rPr lang="cs-CZ" dirty="0" err="1"/>
              <a:t>multisystém</a:t>
            </a:r>
            <a:r>
              <a:rPr lang="cs-CZ" dirty="0"/>
              <a:t> a lze jej charakterizovat jako:</a:t>
            </a:r>
          </a:p>
          <a:p>
            <a:pPr lvl="0"/>
            <a:r>
              <a:rPr lang="cs-CZ" dirty="0"/>
              <a:t>dynamický, jeho stav se mění v čase,</a:t>
            </a:r>
          </a:p>
          <a:p>
            <a:pPr lvl="0"/>
            <a:r>
              <a:rPr lang="cs-CZ" dirty="0"/>
              <a:t>učící se, to znamená, že na základě zpětných vazeb se snaží dosáhnout účelnějšího chování,</a:t>
            </a:r>
          </a:p>
          <a:p>
            <a:pPr lvl="0"/>
            <a:r>
              <a:rPr lang="cs-CZ" dirty="0" err="1"/>
              <a:t>samoorganizující</a:t>
            </a:r>
            <a:r>
              <a:rPr lang="cs-CZ" dirty="0"/>
              <a:t>, schopný zlepšovat vlastní strukturu a organizaci,</a:t>
            </a:r>
          </a:p>
          <a:p>
            <a:pPr lvl="0"/>
            <a:r>
              <a:rPr lang="cs-CZ" dirty="0"/>
              <a:t>samoupravující se, schopný nahradit nevyhovující prvky nebo vazby novými,</a:t>
            </a:r>
          </a:p>
          <a:p>
            <a:pPr lvl="0"/>
            <a:r>
              <a:rPr lang="cs-CZ" dirty="0"/>
              <a:t>otevřený, vybavený vstupy a výstupy, má vnější vazby s okolím,</a:t>
            </a:r>
          </a:p>
          <a:p>
            <a:pPr lvl="0"/>
            <a:r>
              <a:rPr lang="cs-CZ" dirty="0"/>
              <a:t>s cílovým chováním.</a:t>
            </a:r>
          </a:p>
          <a:p>
            <a:r>
              <a:rPr lang="pt-BR" dirty="0"/>
              <a:t>PERNICA, P. </a:t>
            </a:r>
            <a:r>
              <a:rPr lang="pt-BR" i="1" dirty="0"/>
              <a:t>Logistický management. </a:t>
            </a:r>
            <a:r>
              <a:rPr lang="pt-BR" dirty="0"/>
              <a:t>Praha: Radix, 1998, ISBN 80-86031-13-6 </a:t>
            </a:r>
            <a:endParaRPr lang="cs-CZ" dirty="0"/>
          </a:p>
          <a:p>
            <a:r>
              <a:rPr lang="cs-CZ" dirty="0"/>
              <a:t>tamtéž</a:t>
            </a:r>
          </a:p>
          <a:p>
            <a:r>
              <a:rPr lang="cs-CZ" dirty="0"/>
              <a:t>tamtéž</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13</a:t>
            </a:fld>
            <a:endParaRPr lang="cs-CZ"/>
          </a:p>
        </p:txBody>
      </p:sp>
    </p:spTree>
    <p:extLst>
      <p:ext uri="{BB962C8B-B14F-4D97-AF65-F5344CB8AC3E}">
        <p14:creationId xmlns:p14="http://schemas.microsoft.com/office/powerpoint/2010/main" val="204601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18</a:t>
            </a:fld>
            <a:endParaRPr lang="cs-CZ"/>
          </a:p>
        </p:txBody>
      </p:sp>
    </p:spTree>
    <p:extLst>
      <p:ext uri="{BB962C8B-B14F-4D97-AF65-F5344CB8AC3E}">
        <p14:creationId xmlns:p14="http://schemas.microsoft.com/office/powerpoint/2010/main" val="300255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14.02.2025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14.02.2025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14.02.2025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86C4542-44CF-4617-A2F2-3B8574119C9B}"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14.02.2025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2B8DAFA-A624-4C3C-A227-AD9B66895426}" type="datetimeFigureOut">
              <a:rPr lang="cs-CZ" smtClean="0"/>
              <a:t>14.02.2025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2B8DAFA-A624-4C3C-A227-AD9B66895426}" type="datetimeFigureOut">
              <a:rPr lang="cs-CZ" smtClean="0"/>
              <a:t>14.02.2025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2B8DAFA-A624-4C3C-A227-AD9B66895426}" type="datetimeFigureOut">
              <a:rPr lang="cs-CZ" smtClean="0"/>
              <a:t>14.02.2025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2B8DAFA-A624-4C3C-A227-AD9B66895426}" type="datetimeFigureOut">
              <a:rPr lang="cs-CZ" smtClean="0"/>
              <a:t>14.02.2025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8DAFA-A624-4C3C-A227-AD9B66895426}" type="datetimeFigureOut">
              <a:rPr lang="cs-CZ" smtClean="0"/>
              <a:t>14.02.2025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14.02.2025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14.02.2025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AFA-A624-4C3C-A227-AD9B66895426}" type="datetimeFigureOut">
              <a:rPr lang="cs-CZ" smtClean="0"/>
              <a:t>14.02.2025</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C4542-44CF-4617-A2F2-3B8574119C9B}"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Logistický management 2 </a:t>
            </a:r>
          </a:p>
        </p:txBody>
      </p:sp>
      <p:sp>
        <p:nvSpPr>
          <p:cNvPr id="3" name="Podnadpis 2"/>
          <p:cNvSpPr>
            <a:spLocks noGrp="1"/>
          </p:cNvSpPr>
          <p:nvPr>
            <p:ph type="subTitle" idx="1"/>
          </p:nvPr>
        </p:nvSpPr>
        <p:spPr/>
        <p:txBody>
          <a:bodyPr/>
          <a:lstStyle/>
          <a:p>
            <a:r>
              <a:rPr lang="cs-CZ" dirty="0"/>
              <a:t>Martin Hart </a:t>
            </a:r>
          </a:p>
          <a:p>
            <a:r>
              <a:rPr lang="cs-CZ" dirty="0"/>
              <a:t>martin.hart@mvso.cz</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ástupný symbol pro číslo snímku 3"/>
          <p:cNvSpPr>
            <a:spLocks noGrp="1"/>
          </p:cNvSpPr>
          <p:nvPr>
            <p:ph type="sldNum" sz="quarter" idx="12"/>
          </p:nvPr>
        </p:nvSpPr>
        <p:spPr/>
        <p:txBody>
          <a:bodyPr/>
          <a:lstStyle/>
          <a:p>
            <a:pPr>
              <a:defRPr/>
            </a:pPr>
            <a:endParaRPr lang="cs-CZ" dirty="0"/>
          </a:p>
        </p:txBody>
      </p:sp>
      <p:sp>
        <p:nvSpPr>
          <p:cNvPr id="48130" name="Text Box 6"/>
          <p:cNvSpPr txBox="1">
            <a:spLocks noChangeArrowheads="1"/>
          </p:cNvSpPr>
          <p:nvPr/>
        </p:nvSpPr>
        <p:spPr bwMode="auto">
          <a:xfrm>
            <a:off x="838200" y="1600200"/>
            <a:ext cx="1447800" cy="861774"/>
          </a:xfrm>
          <a:prstGeom prst="rect">
            <a:avLst/>
          </a:prstGeom>
          <a:noFill/>
          <a:ln w="9525">
            <a:noFill/>
            <a:miter lim="800000"/>
            <a:headEnd/>
            <a:tailEnd/>
          </a:ln>
        </p:spPr>
        <p:txBody>
          <a:bodyPr wrap="square">
            <a:spAutoFit/>
          </a:bodyPr>
          <a:lstStyle/>
          <a:p>
            <a:pPr>
              <a:spcBef>
                <a:spcPct val="50000"/>
              </a:spcBef>
            </a:pPr>
            <a:r>
              <a:rPr lang="cs-CZ" sz="2000" dirty="0">
                <a:latin typeface="Times New Roman" pitchFamily="18" charset="0"/>
              </a:rPr>
              <a:t>trh</a:t>
            </a:r>
          </a:p>
          <a:p>
            <a:pPr>
              <a:spcBef>
                <a:spcPct val="50000"/>
              </a:spcBef>
            </a:pPr>
            <a:r>
              <a:rPr lang="cs-CZ" sz="2000" dirty="0">
                <a:latin typeface="Times New Roman" pitchFamily="18" charset="0"/>
              </a:rPr>
              <a:t>zásobování</a:t>
            </a:r>
          </a:p>
        </p:txBody>
      </p:sp>
      <p:sp>
        <p:nvSpPr>
          <p:cNvPr id="48131" name="Text Box 7"/>
          <p:cNvSpPr txBox="1">
            <a:spLocks noChangeArrowheads="1"/>
          </p:cNvSpPr>
          <p:nvPr/>
        </p:nvSpPr>
        <p:spPr bwMode="auto">
          <a:xfrm>
            <a:off x="2590800" y="1295400"/>
            <a:ext cx="1828800" cy="1889125"/>
          </a:xfrm>
          <a:prstGeom prst="rect">
            <a:avLst/>
          </a:prstGeom>
          <a:noFill/>
          <a:ln w="9525">
            <a:noFill/>
            <a:miter lim="800000"/>
            <a:headEnd/>
            <a:tailEnd/>
          </a:ln>
        </p:spPr>
        <p:txBody>
          <a:bodyPr>
            <a:spAutoFit/>
          </a:bodyPr>
          <a:lstStyle/>
          <a:p>
            <a:pPr marL="296863" indent="-296863">
              <a:lnSpc>
                <a:spcPct val="70000"/>
              </a:lnSpc>
              <a:spcBef>
                <a:spcPct val="50000"/>
              </a:spcBef>
            </a:pPr>
            <a:r>
              <a:rPr lang="cs-CZ" sz="2000">
                <a:latin typeface="Times New Roman" pitchFamily="18" charset="0"/>
              </a:rPr>
              <a:t> Průmyslová</a:t>
            </a:r>
          </a:p>
          <a:p>
            <a:pPr marL="296863" indent="-296863">
              <a:lnSpc>
                <a:spcPct val="70000"/>
              </a:lnSpc>
              <a:spcBef>
                <a:spcPct val="50000"/>
              </a:spcBef>
            </a:pPr>
            <a:r>
              <a:rPr lang="cs-CZ" sz="2000">
                <a:latin typeface="Times New Roman" pitchFamily="18" charset="0"/>
              </a:rPr>
              <a:t> organizace</a:t>
            </a:r>
          </a:p>
          <a:p>
            <a:pPr marL="296863" indent="-296863">
              <a:lnSpc>
                <a:spcPct val="70000"/>
              </a:lnSpc>
              <a:spcBef>
                <a:spcPct val="50000"/>
              </a:spcBef>
            </a:pPr>
            <a:r>
              <a:rPr lang="cs-CZ" sz="2000">
                <a:latin typeface="Times New Roman" pitchFamily="18" charset="0"/>
              </a:rPr>
              <a:t> 1</a:t>
            </a:r>
            <a:r>
              <a:rPr lang="cs-CZ" sz="2000">
                <a:latin typeface="Times New Roman" pitchFamily="18" charset="0"/>
                <a:cs typeface="Times New Roman" pitchFamily="18" charset="0"/>
              </a:rPr>
              <a:t>)</a:t>
            </a:r>
            <a:r>
              <a:rPr lang="cs-CZ" sz="2000">
                <a:latin typeface="Times New Roman" pitchFamily="18" charset="0"/>
              </a:rPr>
              <a:t> výrobní</a:t>
            </a:r>
          </a:p>
          <a:p>
            <a:pPr marL="296863" indent="-296863">
              <a:lnSpc>
                <a:spcPct val="70000"/>
              </a:lnSpc>
              <a:spcBef>
                <a:spcPct val="50000"/>
              </a:spcBef>
            </a:pPr>
            <a:r>
              <a:rPr lang="cs-CZ" sz="2000">
                <a:latin typeface="Times New Roman" pitchFamily="18" charset="0"/>
              </a:rPr>
              <a:t>     </a:t>
            </a:r>
          </a:p>
          <a:p>
            <a:pPr marL="296863" indent="-296863">
              <a:lnSpc>
                <a:spcPct val="30000"/>
              </a:lnSpc>
              <a:spcBef>
                <a:spcPct val="50000"/>
              </a:spcBef>
            </a:pPr>
            <a:r>
              <a:rPr lang="cs-CZ" sz="2000">
                <a:latin typeface="Times New Roman" pitchFamily="18" charset="0"/>
              </a:rPr>
              <a:t> 2</a:t>
            </a:r>
            <a:r>
              <a:rPr lang="cs-CZ" sz="2000">
                <a:latin typeface="Times New Roman" pitchFamily="18" charset="0"/>
                <a:cs typeface="Times New Roman" pitchFamily="18" charset="0"/>
              </a:rPr>
              <a:t>)</a:t>
            </a:r>
            <a:r>
              <a:rPr lang="cs-CZ" sz="2000">
                <a:latin typeface="Times New Roman" pitchFamily="18" charset="0"/>
              </a:rPr>
              <a:t> obchodní </a:t>
            </a:r>
          </a:p>
          <a:p>
            <a:pPr marL="296863" indent="-296863">
              <a:lnSpc>
                <a:spcPct val="30000"/>
              </a:lnSpc>
              <a:spcBef>
                <a:spcPct val="50000"/>
              </a:spcBef>
            </a:pPr>
            <a:r>
              <a:rPr lang="cs-CZ" sz="2000">
                <a:latin typeface="Times New Roman" pitchFamily="18" charset="0"/>
              </a:rPr>
              <a:t>     organizace             </a:t>
            </a:r>
          </a:p>
        </p:txBody>
      </p:sp>
      <p:sp>
        <p:nvSpPr>
          <p:cNvPr id="48132" name="Text Box 8"/>
          <p:cNvSpPr txBox="1">
            <a:spLocks noChangeArrowheads="1"/>
          </p:cNvSpPr>
          <p:nvPr/>
        </p:nvSpPr>
        <p:spPr bwMode="auto">
          <a:xfrm>
            <a:off x="2667000" y="3429000"/>
            <a:ext cx="1828800" cy="1006475"/>
          </a:xfrm>
          <a:prstGeom prst="rect">
            <a:avLst/>
          </a:prstGeom>
          <a:noFill/>
          <a:ln w="9525">
            <a:noFill/>
            <a:miter lim="800000"/>
            <a:headEnd/>
            <a:tailEnd/>
          </a:ln>
        </p:spPr>
        <p:txBody>
          <a:bodyPr>
            <a:spAutoFit/>
          </a:bodyPr>
          <a:lstStyle/>
          <a:p>
            <a:pPr marL="296863" indent="-296863">
              <a:spcBef>
                <a:spcPct val="50000"/>
              </a:spcBef>
            </a:pPr>
            <a:r>
              <a:rPr lang="cs-CZ" sz="2000">
                <a:latin typeface="Times New Roman" pitchFamily="18" charset="0"/>
              </a:rPr>
              <a:t>3</a:t>
            </a:r>
            <a:r>
              <a:rPr lang="cs-CZ" sz="2000">
                <a:latin typeface="Times New Roman" pitchFamily="18" charset="0"/>
                <a:cs typeface="Times New Roman" pitchFamily="18" charset="0"/>
              </a:rPr>
              <a:t>)</a:t>
            </a:r>
            <a:r>
              <a:rPr lang="cs-CZ" sz="2000">
                <a:latin typeface="Times New Roman" pitchFamily="18" charset="0"/>
              </a:rPr>
              <a:t> organizace   poskytující služby</a:t>
            </a:r>
          </a:p>
        </p:txBody>
      </p:sp>
      <p:sp>
        <p:nvSpPr>
          <p:cNvPr id="48133" name="Rectangle 9"/>
          <p:cNvSpPr>
            <a:spLocks noChangeArrowheads="1"/>
          </p:cNvSpPr>
          <p:nvPr/>
        </p:nvSpPr>
        <p:spPr bwMode="auto">
          <a:xfrm>
            <a:off x="2286000" y="914400"/>
            <a:ext cx="2362200" cy="38100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4" name="Rectangle 10"/>
          <p:cNvSpPr>
            <a:spLocks noChangeArrowheads="1"/>
          </p:cNvSpPr>
          <p:nvPr/>
        </p:nvSpPr>
        <p:spPr bwMode="auto">
          <a:xfrm>
            <a:off x="609600" y="1524000"/>
            <a:ext cx="2057400" cy="9906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5" name="Text Box 11"/>
          <p:cNvSpPr txBox="1">
            <a:spLocks noChangeArrowheads="1"/>
          </p:cNvSpPr>
          <p:nvPr/>
        </p:nvSpPr>
        <p:spPr bwMode="auto">
          <a:xfrm>
            <a:off x="5029200" y="3810000"/>
            <a:ext cx="2286000" cy="396875"/>
          </a:xfrm>
          <a:prstGeom prst="rect">
            <a:avLst/>
          </a:prstGeom>
          <a:noFill/>
          <a:ln w="9525">
            <a:noFill/>
            <a:miter lim="800000"/>
            <a:headEnd/>
            <a:tailEnd/>
          </a:ln>
        </p:spPr>
        <p:txBody>
          <a:bodyPr>
            <a:spAutoFit/>
          </a:bodyPr>
          <a:lstStyle/>
          <a:p>
            <a:pPr>
              <a:spcBef>
                <a:spcPct val="50000"/>
              </a:spcBef>
            </a:pPr>
            <a:r>
              <a:rPr lang="cs-CZ" sz="2000">
                <a:latin typeface="Times New Roman" pitchFamily="18" charset="0"/>
              </a:rPr>
              <a:t>trh zákazníků</a:t>
            </a:r>
          </a:p>
        </p:txBody>
      </p:sp>
      <p:sp>
        <p:nvSpPr>
          <p:cNvPr id="48136" name="Rectangle 12"/>
          <p:cNvSpPr>
            <a:spLocks noChangeArrowheads="1"/>
          </p:cNvSpPr>
          <p:nvPr/>
        </p:nvSpPr>
        <p:spPr bwMode="auto">
          <a:xfrm>
            <a:off x="4343400" y="3505200"/>
            <a:ext cx="3354388" cy="989013"/>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7" name="Line 13"/>
          <p:cNvSpPr>
            <a:spLocks noChangeShapeType="1"/>
          </p:cNvSpPr>
          <p:nvPr/>
        </p:nvSpPr>
        <p:spPr bwMode="auto">
          <a:xfrm>
            <a:off x="609600" y="2514600"/>
            <a:ext cx="0" cy="3733800"/>
          </a:xfrm>
          <a:prstGeom prst="line">
            <a:avLst/>
          </a:prstGeom>
          <a:noFill/>
          <a:ln w="9525">
            <a:solidFill>
              <a:schemeClr val="tx1"/>
            </a:solidFill>
            <a:round/>
            <a:headEnd/>
            <a:tailEnd/>
          </a:ln>
        </p:spPr>
        <p:txBody>
          <a:bodyPr/>
          <a:lstStyle/>
          <a:p>
            <a:endParaRPr lang="cs-CZ"/>
          </a:p>
        </p:txBody>
      </p:sp>
      <p:sp>
        <p:nvSpPr>
          <p:cNvPr id="48138" name="Line 14"/>
          <p:cNvSpPr>
            <a:spLocks noChangeShapeType="1"/>
          </p:cNvSpPr>
          <p:nvPr/>
        </p:nvSpPr>
        <p:spPr bwMode="auto">
          <a:xfrm>
            <a:off x="7696200" y="4495800"/>
            <a:ext cx="0" cy="1752600"/>
          </a:xfrm>
          <a:prstGeom prst="line">
            <a:avLst/>
          </a:prstGeom>
          <a:noFill/>
          <a:ln w="9525">
            <a:solidFill>
              <a:schemeClr val="tx1"/>
            </a:solidFill>
            <a:round/>
            <a:headEnd/>
            <a:tailEnd/>
          </a:ln>
        </p:spPr>
        <p:txBody>
          <a:bodyPr/>
          <a:lstStyle/>
          <a:p>
            <a:endParaRPr lang="cs-CZ"/>
          </a:p>
        </p:txBody>
      </p:sp>
      <p:sp>
        <p:nvSpPr>
          <p:cNvPr id="48139" name="Line 17"/>
          <p:cNvSpPr>
            <a:spLocks noChangeShapeType="1"/>
          </p:cNvSpPr>
          <p:nvPr/>
        </p:nvSpPr>
        <p:spPr bwMode="auto">
          <a:xfrm>
            <a:off x="609600" y="6553200"/>
            <a:ext cx="70866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0" name="Line 18"/>
          <p:cNvSpPr>
            <a:spLocks noChangeShapeType="1"/>
          </p:cNvSpPr>
          <p:nvPr/>
        </p:nvSpPr>
        <p:spPr bwMode="auto">
          <a:xfrm>
            <a:off x="609600" y="6248400"/>
            <a:ext cx="0" cy="609600"/>
          </a:xfrm>
          <a:prstGeom prst="line">
            <a:avLst/>
          </a:prstGeom>
          <a:noFill/>
          <a:ln w="9525">
            <a:solidFill>
              <a:schemeClr val="tx1"/>
            </a:solidFill>
            <a:round/>
            <a:headEnd/>
            <a:tailEnd/>
          </a:ln>
        </p:spPr>
        <p:txBody>
          <a:bodyPr/>
          <a:lstStyle/>
          <a:p>
            <a:endParaRPr lang="cs-CZ"/>
          </a:p>
        </p:txBody>
      </p:sp>
      <p:sp>
        <p:nvSpPr>
          <p:cNvPr id="48141" name="Line 19"/>
          <p:cNvSpPr>
            <a:spLocks noChangeShapeType="1"/>
          </p:cNvSpPr>
          <p:nvPr/>
        </p:nvSpPr>
        <p:spPr bwMode="auto">
          <a:xfrm>
            <a:off x="7696200" y="6324600"/>
            <a:ext cx="0" cy="533400"/>
          </a:xfrm>
          <a:prstGeom prst="line">
            <a:avLst/>
          </a:prstGeom>
          <a:noFill/>
          <a:ln w="9525">
            <a:solidFill>
              <a:schemeClr val="tx1"/>
            </a:solidFill>
            <a:round/>
            <a:headEnd/>
            <a:tailEnd/>
          </a:ln>
        </p:spPr>
        <p:txBody>
          <a:bodyPr/>
          <a:lstStyle/>
          <a:p>
            <a:endParaRPr lang="cs-CZ"/>
          </a:p>
        </p:txBody>
      </p:sp>
      <p:sp>
        <p:nvSpPr>
          <p:cNvPr id="48142" name="Line 20"/>
          <p:cNvSpPr>
            <a:spLocks noChangeShapeType="1"/>
          </p:cNvSpPr>
          <p:nvPr/>
        </p:nvSpPr>
        <p:spPr bwMode="auto">
          <a:xfrm>
            <a:off x="7696200" y="6172200"/>
            <a:ext cx="0" cy="228600"/>
          </a:xfrm>
          <a:prstGeom prst="line">
            <a:avLst/>
          </a:prstGeom>
          <a:noFill/>
          <a:ln w="9525">
            <a:solidFill>
              <a:schemeClr val="tx1"/>
            </a:solidFill>
            <a:round/>
            <a:headEnd/>
            <a:tailEnd/>
          </a:ln>
        </p:spPr>
        <p:txBody>
          <a:bodyPr/>
          <a:lstStyle/>
          <a:p>
            <a:endParaRPr lang="cs-CZ"/>
          </a:p>
        </p:txBody>
      </p:sp>
      <p:sp>
        <p:nvSpPr>
          <p:cNvPr id="48143" name="Line 21"/>
          <p:cNvSpPr>
            <a:spLocks noChangeShapeType="1"/>
          </p:cNvSpPr>
          <p:nvPr/>
        </p:nvSpPr>
        <p:spPr bwMode="auto">
          <a:xfrm>
            <a:off x="2667000" y="2514600"/>
            <a:ext cx="0" cy="2819400"/>
          </a:xfrm>
          <a:prstGeom prst="line">
            <a:avLst/>
          </a:prstGeom>
          <a:noFill/>
          <a:ln w="9525">
            <a:solidFill>
              <a:schemeClr val="tx1"/>
            </a:solidFill>
            <a:round/>
            <a:headEnd/>
            <a:tailEnd/>
          </a:ln>
        </p:spPr>
        <p:txBody>
          <a:bodyPr/>
          <a:lstStyle/>
          <a:p>
            <a:endParaRPr lang="cs-CZ"/>
          </a:p>
        </p:txBody>
      </p:sp>
      <p:sp>
        <p:nvSpPr>
          <p:cNvPr id="48144" name="Line 22"/>
          <p:cNvSpPr>
            <a:spLocks noChangeShapeType="1"/>
          </p:cNvSpPr>
          <p:nvPr/>
        </p:nvSpPr>
        <p:spPr bwMode="auto">
          <a:xfrm flipH="1">
            <a:off x="609600" y="5181600"/>
            <a:ext cx="20574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5" name="Line 23"/>
          <p:cNvSpPr>
            <a:spLocks noChangeShapeType="1"/>
          </p:cNvSpPr>
          <p:nvPr/>
        </p:nvSpPr>
        <p:spPr bwMode="auto">
          <a:xfrm>
            <a:off x="2286000" y="4724400"/>
            <a:ext cx="0" cy="1219200"/>
          </a:xfrm>
          <a:prstGeom prst="line">
            <a:avLst/>
          </a:prstGeom>
          <a:noFill/>
          <a:ln w="9525">
            <a:solidFill>
              <a:schemeClr val="tx1"/>
            </a:solidFill>
            <a:round/>
            <a:headEnd/>
            <a:tailEnd/>
          </a:ln>
        </p:spPr>
        <p:txBody>
          <a:bodyPr/>
          <a:lstStyle/>
          <a:p>
            <a:endParaRPr lang="cs-CZ"/>
          </a:p>
        </p:txBody>
      </p:sp>
      <p:sp>
        <p:nvSpPr>
          <p:cNvPr id="48146" name="Line 24"/>
          <p:cNvSpPr>
            <a:spLocks noChangeShapeType="1"/>
          </p:cNvSpPr>
          <p:nvPr/>
        </p:nvSpPr>
        <p:spPr bwMode="auto">
          <a:xfrm>
            <a:off x="4648200" y="4724400"/>
            <a:ext cx="0" cy="1219200"/>
          </a:xfrm>
          <a:prstGeom prst="line">
            <a:avLst/>
          </a:prstGeom>
          <a:noFill/>
          <a:ln w="9525">
            <a:solidFill>
              <a:schemeClr val="tx1"/>
            </a:solidFill>
            <a:round/>
            <a:headEnd/>
            <a:tailEnd/>
          </a:ln>
        </p:spPr>
        <p:txBody>
          <a:bodyPr/>
          <a:lstStyle/>
          <a:p>
            <a:endParaRPr lang="cs-CZ"/>
          </a:p>
        </p:txBody>
      </p:sp>
      <p:sp>
        <p:nvSpPr>
          <p:cNvPr id="48147" name="Line 25"/>
          <p:cNvSpPr>
            <a:spLocks noChangeShapeType="1"/>
          </p:cNvSpPr>
          <p:nvPr/>
        </p:nvSpPr>
        <p:spPr bwMode="auto">
          <a:xfrm>
            <a:off x="4343400" y="4495800"/>
            <a:ext cx="0" cy="762000"/>
          </a:xfrm>
          <a:prstGeom prst="line">
            <a:avLst/>
          </a:prstGeom>
          <a:noFill/>
          <a:ln w="9525">
            <a:solidFill>
              <a:schemeClr val="tx1"/>
            </a:solidFill>
            <a:round/>
            <a:headEnd/>
            <a:tailEnd/>
          </a:ln>
        </p:spPr>
        <p:txBody>
          <a:bodyPr/>
          <a:lstStyle/>
          <a:p>
            <a:endParaRPr lang="cs-CZ"/>
          </a:p>
        </p:txBody>
      </p:sp>
      <p:sp>
        <p:nvSpPr>
          <p:cNvPr id="48148" name="Line 26"/>
          <p:cNvSpPr>
            <a:spLocks noChangeShapeType="1"/>
          </p:cNvSpPr>
          <p:nvPr/>
        </p:nvSpPr>
        <p:spPr bwMode="auto">
          <a:xfrm>
            <a:off x="2286000" y="6019800"/>
            <a:ext cx="23622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9" name="Line 27"/>
          <p:cNvSpPr>
            <a:spLocks noChangeShapeType="1"/>
          </p:cNvSpPr>
          <p:nvPr/>
        </p:nvSpPr>
        <p:spPr bwMode="auto">
          <a:xfrm>
            <a:off x="2286000" y="5943600"/>
            <a:ext cx="0" cy="152400"/>
          </a:xfrm>
          <a:prstGeom prst="line">
            <a:avLst/>
          </a:prstGeom>
          <a:noFill/>
          <a:ln w="9525">
            <a:solidFill>
              <a:schemeClr val="tx1"/>
            </a:solidFill>
            <a:round/>
            <a:headEnd/>
            <a:tailEnd/>
          </a:ln>
        </p:spPr>
        <p:txBody>
          <a:bodyPr/>
          <a:lstStyle/>
          <a:p>
            <a:endParaRPr lang="cs-CZ"/>
          </a:p>
        </p:txBody>
      </p:sp>
      <p:sp>
        <p:nvSpPr>
          <p:cNvPr id="48150" name="Line 28"/>
          <p:cNvSpPr>
            <a:spLocks noChangeShapeType="1"/>
          </p:cNvSpPr>
          <p:nvPr/>
        </p:nvSpPr>
        <p:spPr bwMode="auto">
          <a:xfrm>
            <a:off x="4648200" y="5943600"/>
            <a:ext cx="0" cy="228600"/>
          </a:xfrm>
          <a:prstGeom prst="line">
            <a:avLst/>
          </a:prstGeom>
          <a:noFill/>
          <a:ln w="9525">
            <a:solidFill>
              <a:schemeClr val="tx1"/>
            </a:solidFill>
            <a:round/>
            <a:headEnd/>
            <a:tailEnd/>
          </a:ln>
        </p:spPr>
        <p:txBody>
          <a:bodyPr/>
          <a:lstStyle/>
          <a:p>
            <a:endParaRPr lang="cs-CZ"/>
          </a:p>
        </p:txBody>
      </p:sp>
      <p:sp>
        <p:nvSpPr>
          <p:cNvPr id="48151" name="Line 29"/>
          <p:cNvSpPr>
            <a:spLocks noChangeShapeType="1"/>
          </p:cNvSpPr>
          <p:nvPr/>
        </p:nvSpPr>
        <p:spPr bwMode="auto">
          <a:xfrm>
            <a:off x="2286000" y="6096000"/>
            <a:ext cx="0" cy="0"/>
          </a:xfrm>
          <a:prstGeom prst="line">
            <a:avLst/>
          </a:prstGeom>
          <a:noFill/>
          <a:ln w="9525">
            <a:solidFill>
              <a:schemeClr val="tx1"/>
            </a:solidFill>
            <a:round/>
            <a:headEnd/>
            <a:tailEnd/>
          </a:ln>
        </p:spPr>
        <p:txBody>
          <a:bodyPr/>
          <a:lstStyle/>
          <a:p>
            <a:endParaRPr lang="cs-CZ"/>
          </a:p>
        </p:txBody>
      </p:sp>
      <p:sp>
        <p:nvSpPr>
          <p:cNvPr id="48152" name="Line 30"/>
          <p:cNvSpPr>
            <a:spLocks noChangeShapeType="1"/>
          </p:cNvSpPr>
          <p:nvPr/>
        </p:nvSpPr>
        <p:spPr bwMode="auto">
          <a:xfrm>
            <a:off x="4343400" y="5257800"/>
            <a:ext cx="0" cy="76200"/>
          </a:xfrm>
          <a:prstGeom prst="line">
            <a:avLst/>
          </a:prstGeom>
          <a:noFill/>
          <a:ln w="9525">
            <a:solidFill>
              <a:schemeClr val="tx1"/>
            </a:solidFill>
            <a:round/>
            <a:headEnd/>
            <a:tailEnd/>
          </a:ln>
        </p:spPr>
        <p:txBody>
          <a:bodyPr/>
          <a:lstStyle/>
          <a:p>
            <a:endParaRPr lang="cs-CZ"/>
          </a:p>
        </p:txBody>
      </p:sp>
      <p:sp>
        <p:nvSpPr>
          <p:cNvPr id="48153" name="Line 31"/>
          <p:cNvSpPr>
            <a:spLocks noChangeShapeType="1"/>
          </p:cNvSpPr>
          <p:nvPr/>
        </p:nvSpPr>
        <p:spPr bwMode="auto">
          <a:xfrm>
            <a:off x="2286000" y="6019800"/>
            <a:ext cx="0" cy="152400"/>
          </a:xfrm>
          <a:prstGeom prst="line">
            <a:avLst/>
          </a:prstGeom>
          <a:noFill/>
          <a:ln w="9525">
            <a:solidFill>
              <a:schemeClr val="tx1"/>
            </a:solidFill>
            <a:round/>
            <a:headEnd/>
            <a:tailEnd/>
          </a:ln>
        </p:spPr>
        <p:txBody>
          <a:bodyPr/>
          <a:lstStyle/>
          <a:p>
            <a:endParaRPr lang="cs-CZ"/>
          </a:p>
        </p:txBody>
      </p:sp>
      <p:sp>
        <p:nvSpPr>
          <p:cNvPr id="48154" name="Line 32"/>
          <p:cNvSpPr>
            <a:spLocks noChangeShapeType="1"/>
          </p:cNvSpPr>
          <p:nvPr/>
        </p:nvSpPr>
        <p:spPr bwMode="auto">
          <a:xfrm>
            <a:off x="4343400" y="5181600"/>
            <a:ext cx="33528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55" name="Line 37"/>
          <p:cNvSpPr>
            <a:spLocks noChangeShapeType="1"/>
          </p:cNvSpPr>
          <p:nvPr/>
        </p:nvSpPr>
        <p:spPr bwMode="auto">
          <a:xfrm>
            <a:off x="685800" y="762000"/>
            <a:ext cx="7391400" cy="0"/>
          </a:xfrm>
          <a:prstGeom prst="line">
            <a:avLst/>
          </a:prstGeom>
          <a:noFill/>
          <a:ln w="38100">
            <a:solidFill>
              <a:schemeClr val="tx1"/>
            </a:solidFill>
            <a:round/>
            <a:headEnd/>
            <a:tailEnd type="arrow" w="med" len="med"/>
          </a:ln>
        </p:spPr>
        <p:txBody>
          <a:bodyPr/>
          <a:lstStyle/>
          <a:p>
            <a:endParaRPr lang="cs-CZ"/>
          </a:p>
        </p:txBody>
      </p:sp>
      <p:sp>
        <p:nvSpPr>
          <p:cNvPr id="48156" name="Text Box 38"/>
          <p:cNvSpPr txBox="1">
            <a:spLocks noChangeArrowheads="1"/>
          </p:cNvSpPr>
          <p:nvPr/>
        </p:nvSpPr>
        <p:spPr bwMode="auto">
          <a:xfrm>
            <a:off x="6019800" y="914400"/>
            <a:ext cx="2286000" cy="400050"/>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Materiálový tok</a:t>
            </a:r>
          </a:p>
        </p:txBody>
      </p:sp>
      <p:sp>
        <p:nvSpPr>
          <p:cNvPr id="48157" name="AutoShape 42">
            <a:hlinkClick r:id="" action="ppaction://noaction" highlightClick="1"/>
          </p:cNvPr>
          <p:cNvSpPr>
            <a:spLocks noChangeArrowheads="1"/>
          </p:cNvSpPr>
          <p:nvPr/>
        </p:nvSpPr>
        <p:spPr bwMode="auto">
          <a:xfrm>
            <a:off x="1066800" y="4800600"/>
            <a:ext cx="1066800" cy="228600"/>
          </a:xfrm>
          <a:prstGeom prst="actionButtonBlank">
            <a:avLst/>
          </a:prstGeom>
          <a:solidFill>
            <a:srgbClr val="FFFF00"/>
          </a:solidFill>
          <a:ln w="9525">
            <a:solidFill>
              <a:schemeClr val="tx1"/>
            </a:solidFill>
            <a:miter lim="800000"/>
            <a:headEnd/>
            <a:tailEnd/>
          </a:ln>
        </p:spPr>
        <p:txBody>
          <a:bodyPr wrap="none" anchor="ctr"/>
          <a:lstStyle/>
          <a:p>
            <a:pPr algn="ctr"/>
            <a:r>
              <a:rPr lang="cs-CZ">
                <a:latin typeface="Times New Roman" pitchFamily="18" charset="0"/>
              </a:rPr>
              <a:t>3. fáze</a:t>
            </a:r>
          </a:p>
        </p:txBody>
      </p:sp>
      <p:sp>
        <p:nvSpPr>
          <p:cNvPr id="48158" name="AutoShape 43">
            <a:hlinkClick r:id="" action="ppaction://noaction" highlightClick="1"/>
          </p:cNvPr>
          <p:cNvSpPr>
            <a:spLocks noChangeArrowheads="1"/>
          </p:cNvSpPr>
          <p:nvPr/>
        </p:nvSpPr>
        <p:spPr bwMode="auto">
          <a:xfrm>
            <a:off x="2667000" y="6172200"/>
            <a:ext cx="1295400" cy="304800"/>
          </a:xfrm>
          <a:prstGeom prst="actionButtonBlank">
            <a:avLst/>
          </a:prstGeom>
          <a:solidFill>
            <a:srgbClr val="00CCFF"/>
          </a:solidFill>
          <a:ln w="9525">
            <a:solidFill>
              <a:schemeClr val="tx1"/>
            </a:solidFill>
            <a:miter lim="800000"/>
            <a:headEnd/>
            <a:tailEnd/>
          </a:ln>
        </p:spPr>
        <p:txBody>
          <a:bodyPr wrap="none" anchor="ctr"/>
          <a:lstStyle/>
          <a:p>
            <a:pPr algn="ctr"/>
            <a:r>
              <a:rPr lang="cs-CZ">
                <a:latin typeface="Times New Roman" pitchFamily="18" charset="0"/>
              </a:rPr>
              <a:t>4. fáze</a:t>
            </a:r>
          </a:p>
        </p:txBody>
      </p:sp>
      <p:sp>
        <p:nvSpPr>
          <p:cNvPr id="48159" name="AutoShape 45">
            <a:hlinkClick r:id="" action="ppaction://noaction" highlightClick="1"/>
          </p:cNvPr>
          <p:cNvSpPr>
            <a:spLocks noChangeArrowheads="1"/>
          </p:cNvSpPr>
          <p:nvPr/>
        </p:nvSpPr>
        <p:spPr bwMode="auto">
          <a:xfrm>
            <a:off x="2743200" y="5638800"/>
            <a:ext cx="1371600" cy="304800"/>
          </a:xfrm>
          <a:prstGeom prst="actionButtonBlank">
            <a:avLst/>
          </a:prstGeom>
          <a:solidFill>
            <a:schemeClr val="accent1"/>
          </a:solidFill>
          <a:ln w="9525">
            <a:solidFill>
              <a:schemeClr val="tx1"/>
            </a:solidFill>
            <a:miter lim="800000"/>
            <a:headEnd/>
            <a:tailEnd/>
          </a:ln>
        </p:spPr>
        <p:txBody>
          <a:bodyPr wrap="none" anchor="ctr"/>
          <a:lstStyle/>
          <a:p>
            <a:pPr algn="ctr"/>
            <a:r>
              <a:rPr lang="cs-CZ">
                <a:latin typeface="Times New Roman" pitchFamily="18" charset="0"/>
              </a:rPr>
              <a:t>2. fáze</a:t>
            </a:r>
          </a:p>
        </p:txBody>
      </p:sp>
      <p:sp>
        <p:nvSpPr>
          <p:cNvPr id="48160" name="AutoShape 46">
            <a:hlinkClick r:id="rId3" action="ppaction://hlinksldjump" highlightClick="1"/>
          </p:cNvPr>
          <p:cNvSpPr>
            <a:spLocks noChangeArrowheads="1"/>
          </p:cNvSpPr>
          <p:nvPr/>
        </p:nvSpPr>
        <p:spPr bwMode="auto">
          <a:xfrm>
            <a:off x="5410200" y="4800600"/>
            <a:ext cx="1371600" cy="304800"/>
          </a:xfrm>
          <a:prstGeom prst="actionButtonBlank">
            <a:avLst/>
          </a:prstGeom>
          <a:solidFill>
            <a:srgbClr val="33CCCC"/>
          </a:solidFill>
          <a:ln w="9525">
            <a:solidFill>
              <a:schemeClr val="tx1"/>
            </a:solidFill>
            <a:miter lim="800000"/>
            <a:headEnd/>
            <a:tailEnd/>
          </a:ln>
        </p:spPr>
        <p:txBody>
          <a:bodyPr wrap="none" anchor="ctr"/>
          <a:lstStyle/>
          <a:p>
            <a:pPr algn="ctr"/>
            <a:r>
              <a:rPr lang="cs-CZ">
                <a:latin typeface="Times New Roman" pitchFamily="18" charset="0"/>
              </a:rPr>
              <a:t>1. fáze</a:t>
            </a:r>
          </a:p>
        </p:txBody>
      </p:sp>
      <p:sp>
        <p:nvSpPr>
          <p:cNvPr id="48161" name="Line 48"/>
          <p:cNvSpPr>
            <a:spLocks noChangeShapeType="1"/>
          </p:cNvSpPr>
          <p:nvPr/>
        </p:nvSpPr>
        <p:spPr bwMode="auto">
          <a:xfrm flipH="1" flipV="1">
            <a:off x="539750" y="6669088"/>
            <a:ext cx="7416800" cy="0"/>
          </a:xfrm>
          <a:prstGeom prst="line">
            <a:avLst/>
          </a:prstGeom>
          <a:noFill/>
          <a:ln w="38100">
            <a:solidFill>
              <a:schemeClr val="tx1"/>
            </a:solidFill>
            <a:round/>
            <a:headEnd/>
            <a:tailEnd type="triangle" w="med" len="med"/>
          </a:ln>
        </p:spPr>
        <p:txBody>
          <a:bodyPr/>
          <a:lstStyle/>
          <a:p>
            <a:endParaRPr lang="cs-CZ"/>
          </a:p>
        </p:txBody>
      </p:sp>
      <p:sp>
        <p:nvSpPr>
          <p:cNvPr id="48162" name="Text Box 51"/>
          <p:cNvSpPr txBox="1">
            <a:spLocks noChangeArrowheads="1"/>
          </p:cNvSpPr>
          <p:nvPr/>
        </p:nvSpPr>
        <p:spPr bwMode="auto">
          <a:xfrm>
            <a:off x="5580063" y="6165850"/>
            <a:ext cx="1871662" cy="396875"/>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informační tok</a:t>
            </a:r>
          </a:p>
        </p:txBody>
      </p:sp>
    </p:spTree>
    <p:extLst>
      <p:ext uri="{BB962C8B-B14F-4D97-AF65-F5344CB8AC3E}">
        <p14:creationId xmlns:p14="http://schemas.microsoft.com/office/powerpoint/2010/main" val="129928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Podnik jako logistický systém</a:t>
            </a:r>
          </a:p>
        </p:txBody>
      </p:sp>
      <p:sp>
        <p:nvSpPr>
          <p:cNvPr id="3" name="Zástupný symbol pro obsah 2"/>
          <p:cNvSpPr>
            <a:spLocks noGrp="1"/>
          </p:cNvSpPr>
          <p:nvPr>
            <p:ph idx="1"/>
          </p:nvPr>
        </p:nvSpPr>
        <p:spPr/>
        <p:txBody>
          <a:bodyPr/>
          <a:lstStyle/>
          <a:p>
            <a:endParaRPr lang="cs-CZ"/>
          </a:p>
        </p:txBody>
      </p:sp>
      <p:sp>
        <p:nvSpPr>
          <p:cNvPr id="4" name="Rectangle 5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1030262" y="1178679"/>
            <a:ext cx="6914668" cy="5035682"/>
            <a:chOff x="2198" y="3402"/>
            <a:chExt cx="7200" cy="6192"/>
          </a:xfrm>
        </p:grpSpPr>
        <p:sp>
          <p:nvSpPr>
            <p:cNvPr id="6" name="AutoShape 58"/>
            <p:cNvSpPr>
              <a:spLocks noChangeAspect="1" noChangeArrowheads="1" noTextEdit="1"/>
            </p:cNvSpPr>
            <p:nvPr/>
          </p:nvSpPr>
          <p:spPr bwMode="auto">
            <a:xfrm>
              <a:off x="2198" y="3402"/>
              <a:ext cx="7200" cy="61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57"/>
            <p:cNvSpPr>
              <a:spLocks noChangeShapeType="1"/>
            </p:cNvSpPr>
            <p:nvPr/>
          </p:nvSpPr>
          <p:spPr bwMode="auto">
            <a:xfrm>
              <a:off x="3638" y="4266"/>
              <a:ext cx="1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Line 56"/>
            <p:cNvSpPr>
              <a:spLocks noChangeShapeType="1"/>
            </p:cNvSpPr>
            <p:nvPr/>
          </p:nvSpPr>
          <p:spPr bwMode="auto">
            <a:xfrm flipH="1">
              <a:off x="5510" y="6138"/>
              <a:ext cx="57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Line 55"/>
            <p:cNvSpPr>
              <a:spLocks noChangeShapeType="1"/>
            </p:cNvSpPr>
            <p:nvPr/>
          </p:nvSpPr>
          <p:spPr bwMode="auto">
            <a:xfrm>
              <a:off x="5510" y="6426"/>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Line 54"/>
            <p:cNvSpPr>
              <a:spLocks noChangeShapeType="1"/>
            </p:cNvSpPr>
            <p:nvPr/>
          </p:nvSpPr>
          <p:spPr bwMode="auto">
            <a:xfrm flipH="1">
              <a:off x="5510" y="6282"/>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53"/>
            <p:cNvSpPr>
              <a:spLocks noChangeShapeType="1"/>
            </p:cNvSpPr>
            <p:nvPr/>
          </p:nvSpPr>
          <p:spPr bwMode="auto">
            <a:xfrm>
              <a:off x="5510" y="6570"/>
              <a:ext cx="576"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Line 52"/>
            <p:cNvSpPr>
              <a:spLocks noChangeShapeType="1"/>
            </p:cNvSpPr>
            <p:nvPr/>
          </p:nvSpPr>
          <p:spPr bwMode="auto">
            <a:xfrm>
              <a:off x="4214" y="6858"/>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Line 51"/>
            <p:cNvSpPr>
              <a:spLocks noChangeShapeType="1"/>
            </p:cNvSpPr>
            <p:nvPr/>
          </p:nvSpPr>
          <p:spPr bwMode="auto">
            <a:xfrm>
              <a:off x="2774" y="5850"/>
              <a:ext cx="0" cy="1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Line 50"/>
            <p:cNvSpPr>
              <a:spLocks noChangeShapeType="1"/>
            </p:cNvSpPr>
            <p:nvPr/>
          </p:nvSpPr>
          <p:spPr bwMode="auto">
            <a:xfrm>
              <a:off x="2774" y="7290"/>
              <a:ext cx="38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49"/>
            <p:cNvSpPr>
              <a:spLocks noChangeShapeType="1"/>
            </p:cNvSpPr>
            <p:nvPr/>
          </p:nvSpPr>
          <p:spPr bwMode="auto">
            <a:xfrm flipV="1">
              <a:off x="6662" y="6714"/>
              <a:ext cx="0" cy="57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48"/>
            <p:cNvSpPr>
              <a:spLocks noChangeShapeType="1"/>
            </p:cNvSpPr>
            <p:nvPr/>
          </p:nvSpPr>
          <p:spPr bwMode="auto">
            <a:xfrm flipV="1">
              <a:off x="6518" y="671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Line 47"/>
            <p:cNvSpPr>
              <a:spLocks noChangeShapeType="1"/>
            </p:cNvSpPr>
            <p:nvPr/>
          </p:nvSpPr>
          <p:spPr bwMode="auto">
            <a:xfrm flipH="1">
              <a:off x="3350" y="541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Line 46"/>
            <p:cNvSpPr>
              <a:spLocks noChangeShapeType="1"/>
            </p:cNvSpPr>
            <p:nvPr/>
          </p:nvSpPr>
          <p:spPr bwMode="auto">
            <a:xfrm>
              <a:off x="3638" y="426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Line 45"/>
            <p:cNvSpPr>
              <a:spLocks noChangeShapeType="1"/>
            </p:cNvSpPr>
            <p:nvPr/>
          </p:nvSpPr>
          <p:spPr bwMode="auto">
            <a:xfrm flipH="1">
              <a:off x="3350" y="5274"/>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Line 44"/>
            <p:cNvSpPr>
              <a:spLocks noChangeShapeType="1"/>
            </p:cNvSpPr>
            <p:nvPr/>
          </p:nvSpPr>
          <p:spPr bwMode="auto">
            <a:xfrm>
              <a:off x="3638" y="4266"/>
              <a:ext cx="100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Line 43"/>
            <p:cNvSpPr>
              <a:spLocks noChangeShapeType="1"/>
            </p:cNvSpPr>
            <p:nvPr/>
          </p:nvSpPr>
          <p:spPr bwMode="auto">
            <a:xfrm>
              <a:off x="3494"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Line 42"/>
            <p:cNvSpPr>
              <a:spLocks noChangeShapeType="1"/>
            </p:cNvSpPr>
            <p:nvPr/>
          </p:nvSpPr>
          <p:spPr bwMode="auto">
            <a:xfrm>
              <a:off x="3494" y="3546"/>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Line 41"/>
            <p:cNvSpPr>
              <a:spLocks noChangeShapeType="1"/>
            </p:cNvSpPr>
            <p:nvPr/>
          </p:nvSpPr>
          <p:spPr bwMode="auto">
            <a:xfrm>
              <a:off x="7238"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Line 40"/>
            <p:cNvSpPr>
              <a:spLocks noChangeShapeType="1"/>
            </p:cNvSpPr>
            <p:nvPr/>
          </p:nvSpPr>
          <p:spPr bwMode="auto">
            <a:xfrm>
              <a:off x="3494" y="7578"/>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Line 39"/>
            <p:cNvSpPr>
              <a:spLocks noChangeShapeType="1"/>
            </p:cNvSpPr>
            <p:nvPr/>
          </p:nvSpPr>
          <p:spPr bwMode="auto">
            <a:xfrm>
              <a:off x="6662" y="426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Line 38"/>
            <p:cNvSpPr>
              <a:spLocks noChangeShapeType="1"/>
            </p:cNvSpPr>
            <p:nvPr/>
          </p:nvSpPr>
          <p:spPr bwMode="auto">
            <a:xfrm>
              <a:off x="6806" y="4266"/>
              <a:ext cx="0" cy="17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37"/>
            <p:cNvSpPr>
              <a:spLocks noChangeShapeType="1"/>
            </p:cNvSpPr>
            <p:nvPr/>
          </p:nvSpPr>
          <p:spPr bwMode="auto">
            <a:xfrm flipV="1">
              <a:off x="4934" y="383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Line 36"/>
            <p:cNvSpPr>
              <a:spLocks noChangeShapeType="1"/>
            </p:cNvSpPr>
            <p:nvPr/>
          </p:nvSpPr>
          <p:spPr bwMode="auto">
            <a:xfrm>
              <a:off x="4934" y="383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Line 35"/>
            <p:cNvSpPr>
              <a:spLocks noChangeShapeType="1"/>
            </p:cNvSpPr>
            <p:nvPr/>
          </p:nvSpPr>
          <p:spPr bwMode="auto">
            <a:xfrm>
              <a:off x="7094" y="3834"/>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Line 34"/>
            <p:cNvSpPr>
              <a:spLocks noChangeShapeType="1"/>
            </p:cNvSpPr>
            <p:nvPr/>
          </p:nvSpPr>
          <p:spPr bwMode="auto">
            <a:xfrm>
              <a:off x="7094" y="513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Line 33"/>
            <p:cNvSpPr>
              <a:spLocks noChangeShapeType="1"/>
            </p:cNvSpPr>
            <p:nvPr/>
          </p:nvSpPr>
          <p:spPr bwMode="auto">
            <a:xfrm>
              <a:off x="6950" y="4122"/>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Line 32"/>
            <p:cNvSpPr>
              <a:spLocks noChangeShapeType="1"/>
            </p:cNvSpPr>
            <p:nvPr/>
          </p:nvSpPr>
          <p:spPr bwMode="auto">
            <a:xfrm>
              <a:off x="6950" y="5418"/>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Line 31"/>
            <p:cNvSpPr>
              <a:spLocks noChangeShapeType="1"/>
            </p:cNvSpPr>
            <p:nvPr/>
          </p:nvSpPr>
          <p:spPr bwMode="auto">
            <a:xfrm flipH="1">
              <a:off x="6662" y="4122"/>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 name="Line 30"/>
            <p:cNvSpPr>
              <a:spLocks noChangeShapeType="1"/>
            </p:cNvSpPr>
            <p:nvPr/>
          </p:nvSpPr>
          <p:spPr bwMode="auto">
            <a:xfrm flipV="1">
              <a:off x="6662" y="498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Line 29"/>
            <p:cNvSpPr>
              <a:spLocks noChangeShapeType="1"/>
            </p:cNvSpPr>
            <p:nvPr/>
          </p:nvSpPr>
          <p:spPr bwMode="auto">
            <a:xfrm flipH="1">
              <a:off x="5078" y="4986"/>
              <a:ext cx="15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Line 28"/>
            <p:cNvSpPr>
              <a:spLocks noChangeShapeType="1"/>
            </p:cNvSpPr>
            <p:nvPr/>
          </p:nvSpPr>
          <p:spPr bwMode="auto">
            <a:xfrm flipV="1">
              <a:off x="4214" y="49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Line 27"/>
            <p:cNvSpPr>
              <a:spLocks noChangeShapeType="1"/>
            </p:cNvSpPr>
            <p:nvPr/>
          </p:nvSpPr>
          <p:spPr bwMode="auto">
            <a:xfrm>
              <a:off x="4214" y="4986"/>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Line 26"/>
            <p:cNvSpPr>
              <a:spLocks noChangeShapeType="1"/>
            </p:cNvSpPr>
            <p:nvPr/>
          </p:nvSpPr>
          <p:spPr bwMode="auto">
            <a:xfrm flipV="1">
              <a:off x="4790"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Line 25"/>
            <p:cNvSpPr>
              <a:spLocks noChangeShapeType="1"/>
            </p:cNvSpPr>
            <p:nvPr/>
          </p:nvSpPr>
          <p:spPr bwMode="auto">
            <a:xfrm flipV="1">
              <a:off x="5078"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0" name="Line 24"/>
            <p:cNvSpPr>
              <a:spLocks noChangeShapeType="1"/>
            </p:cNvSpPr>
            <p:nvPr/>
          </p:nvSpPr>
          <p:spPr bwMode="auto">
            <a:xfrm>
              <a:off x="4934" y="4698"/>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1" name="Line 23"/>
            <p:cNvSpPr>
              <a:spLocks noChangeShapeType="1"/>
            </p:cNvSpPr>
            <p:nvPr/>
          </p:nvSpPr>
          <p:spPr bwMode="auto">
            <a:xfrm>
              <a:off x="4934" y="5274"/>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Line 22"/>
            <p:cNvSpPr>
              <a:spLocks noChangeShapeType="1"/>
            </p:cNvSpPr>
            <p:nvPr/>
          </p:nvSpPr>
          <p:spPr bwMode="auto">
            <a:xfrm>
              <a:off x="6374" y="5274"/>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3" name="Line 21"/>
            <p:cNvSpPr>
              <a:spLocks noChangeShapeType="1"/>
            </p:cNvSpPr>
            <p:nvPr/>
          </p:nvSpPr>
          <p:spPr bwMode="auto">
            <a:xfrm flipV="1">
              <a:off x="4214" y="5850"/>
              <a:ext cx="0" cy="10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4" name="Line 20"/>
            <p:cNvSpPr>
              <a:spLocks noChangeShapeType="1"/>
            </p:cNvSpPr>
            <p:nvPr/>
          </p:nvSpPr>
          <p:spPr bwMode="auto">
            <a:xfrm>
              <a:off x="5078" y="9018"/>
              <a:ext cx="288"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5" name="Line 19"/>
            <p:cNvSpPr>
              <a:spLocks noChangeShapeType="1"/>
            </p:cNvSpPr>
            <p:nvPr/>
          </p:nvSpPr>
          <p:spPr bwMode="auto">
            <a:xfrm>
              <a:off x="5078" y="9306"/>
              <a:ext cx="28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6" name="Text Box 18"/>
            <p:cNvSpPr txBox="1">
              <a:spLocks noChangeArrowheads="1"/>
            </p:cNvSpPr>
            <p:nvPr/>
          </p:nvSpPr>
          <p:spPr bwMode="auto">
            <a:xfrm>
              <a:off x="4646"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řízení</a:t>
              </a:r>
              <a:endParaRPr kumimoji="0" lang="cs-CZ" sz="1800" b="0" i="0" u="none" strike="noStrike" cap="none" normalizeH="0" baseline="0">
                <a:ln>
                  <a:noFill/>
                </a:ln>
                <a:solidFill>
                  <a:schemeClr val="tx1"/>
                </a:solidFill>
                <a:effectLst/>
                <a:latin typeface="Arial" pitchFamily="34" charset="0"/>
              </a:endParaRPr>
            </a:p>
          </p:txBody>
        </p:sp>
        <p:sp>
          <p:nvSpPr>
            <p:cNvPr id="47" name="Text Box 17"/>
            <p:cNvSpPr txBox="1">
              <a:spLocks noChangeArrowheads="1"/>
            </p:cNvSpPr>
            <p:nvPr/>
          </p:nvSpPr>
          <p:spPr bwMode="auto">
            <a:xfrm>
              <a:off x="5798"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odbyt</a:t>
              </a:r>
              <a:endParaRPr kumimoji="0" lang="cs-CZ" sz="1800" b="0" i="0" u="none" strike="noStrike" cap="none" normalizeH="0" baseline="0">
                <a:ln>
                  <a:noFill/>
                </a:ln>
                <a:solidFill>
                  <a:schemeClr val="tx1"/>
                </a:solidFill>
                <a:effectLst/>
                <a:latin typeface="Arial" pitchFamily="34" charset="0"/>
              </a:endParaRPr>
            </a:p>
          </p:txBody>
        </p:sp>
        <p:sp>
          <p:nvSpPr>
            <p:cNvPr id="48" name="Text Box 16"/>
            <p:cNvSpPr txBox="1">
              <a:spLocks noChangeArrowheads="1"/>
            </p:cNvSpPr>
            <p:nvPr/>
          </p:nvSpPr>
          <p:spPr bwMode="auto">
            <a:xfrm>
              <a:off x="3926" y="5130"/>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nákup</a:t>
              </a:r>
              <a:endParaRPr kumimoji="0" lang="cs-CZ" sz="1800" b="0" i="0" u="none" strike="noStrike" cap="none" normalizeH="0" baseline="0">
                <a:ln>
                  <a:noFill/>
                </a:ln>
                <a:solidFill>
                  <a:schemeClr val="tx1"/>
                </a:solidFill>
                <a:effectLst/>
                <a:latin typeface="Arial" pitchFamily="34" charset="0"/>
              </a:endParaRPr>
            </a:p>
          </p:txBody>
        </p:sp>
        <p:sp>
          <p:nvSpPr>
            <p:cNvPr id="49" name="Text Box 15"/>
            <p:cNvSpPr txBox="1">
              <a:spLocks noChangeArrowheads="1"/>
            </p:cNvSpPr>
            <p:nvPr/>
          </p:nvSpPr>
          <p:spPr bwMode="auto">
            <a:xfrm>
              <a:off x="464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výroba</a:t>
              </a:r>
              <a:endParaRPr kumimoji="0" lang="cs-CZ" sz="1800" b="0" i="0" u="none" strike="noStrike" cap="none" normalizeH="0" baseline="0">
                <a:ln>
                  <a:noFill/>
                </a:ln>
                <a:solidFill>
                  <a:schemeClr val="tx1"/>
                </a:solidFill>
                <a:effectLst/>
                <a:latin typeface="Arial" pitchFamily="34" charset="0"/>
              </a:endParaRPr>
            </a:p>
          </p:txBody>
        </p:sp>
        <p:sp>
          <p:nvSpPr>
            <p:cNvPr id="50" name="Text Box 14"/>
            <p:cNvSpPr txBox="1">
              <a:spLocks noChangeArrowheads="1"/>
            </p:cNvSpPr>
            <p:nvPr/>
          </p:nvSpPr>
          <p:spPr bwMode="auto">
            <a:xfrm>
              <a:off x="608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sklad</a:t>
              </a:r>
              <a:endParaRPr kumimoji="0" lang="cs-CZ" sz="1800" b="0" i="0" u="none" strike="noStrike" cap="none" normalizeH="0" baseline="0">
                <a:ln>
                  <a:noFill/>
                </a:ln>
                <a:solidFill>
                  <a:schemeClr val="tx1"/>
                </a:solidFill>
                <a:effectLst/>
                <a:latin typeface="Arial" pitchFamily="34" charset="0"/>
              </a:endParaRPr>
            </a:p>
          </p:txBody>
        </p:sp>
        <p:sp>
          <p:nvSpPr>
            <p:cNvPr id="51" name="Text Box 13"/>
            <p:cNvSpPr txBox="1">
              <a:spLocks noChangeArrowheads="1"/>
            </p:cNvSpPr>
            <p:nvPr/>
          </p:nvSpPr>
          <p:spPr bwMode="auto">
            <a:xfrm>
              <a:off x="2198" y="4554"/>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dodavatelé</a:t>
              </a:r>
              <a:endParaRPr kumimoji="0" lang="cs-CZ" sz="1800" b="0" i="0" u="none" strike="noStrike" cap="none" normalizeH="0" baseline="0">
                <a:ln>
                  <a:noFill/>
                </a:ln>
                <a:solidFill>
                  <a:schemeClr val="tx1"/>
                </a:solidFill>
                <a:effectLst/>
                <a:latin typeface="Arial" pitchFamily="34" charset="0"/>
              </a:endParaRPr>
            </a:p>
          </p:txBody>
        </p:sp>
        <p:sp>
          <p:nvSpPr>
            <p:cNvPr id="52" name="Text Box 12"/>
            <p:cNvSpPr txBox="1">
              <a:spLocks noChangeArrowheads="1"/>
            </p:cNvSpPr>
            <p:nvPr/>
          </p:nvSpPr>
          <p:spPr bwMode="auto">
            <a:xfrm>
              <a:off x="7526" y="4698"/>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odběratelé</a:t>
              </a:r>
              <a:endParaRPr kumimoji="0" lang="cs-CZ"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 zákazníci</a:t>
              </a:r>
              <a:endParaRPr kumimoji="0" lang="cs-CZ" sz="1800" b="0" i="0" u="none" strike="noStrike" cap="none" normalizeH="0" baseline="0">
                <a:ln>
                  <a:noFill/>
                </a:ln>
                <a:solidFill>
                  <a:schemeClr val="tx1"/>
                </a:solidFill>
                <a:effectLst/>
                <a:latin typeface="Arial" pitchFamily="34" charset="0"/>
              </a:endParaRPr>
            </a:p>
          </p:txBody>
        </p:sp>
        <p:sp>
          <p:nvSpPr>
            <p:cNvPr id="53" name="Line 11"/>
            <p:cNvSpPr>
              <a:spLocks noChangeShapeType="1"/>
            </p:cNvSpPr>
            <p:nvPr/>
          </p:nvSpPr>
          <p:spPr bwMode="auto">
            <a:xfrm>
              <a:off x="6806" y="6714"/>
              <a:ext cx="0" cy="5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4" name="Line 10"/>
            <p:cNvSpPr>
              <a:spLocks noChangeShapeType="1"/>
            </p:cNvSpPr>
            <p:nvPr/>
          </p:nvSpPr>
          <p:spPr bwMode="auto">
            <a:xfrm>
              <a:off x="6806" y="7290"/>
              <a:ext cx="2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5" name="Line 9"/>
            <p:cNvSpPr>
              <a:spLocks noChangeShapeType="1"/>
            </p:cNvSpPr>
            <p:nvPr/>
          </p:nvSpPr>
          <p:spPr bwMode="auto">
            <a:xfrm flipV="1">
              <a:off x="7094" y="5706"/>
              <a:ext cx="0" cy="15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6" name="Line 8"/>
            <p:cNvSpPr>
              <a:spLocks noChangeShapeType="1"/>
            </p:cNvSpPr>
            <p:nvPr/>
          </p:nvSpPr>
          <p:spPr bwMode="auto">
            <a:xfrm>
              <a:off x="7094" y="5706"/>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7" name="Rectangle 7"/>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8" name="Text Box 6"/>
            <p:cNvSpPr txBox="1">
              <a:spLocks noChangeArrowheads="1"/>
            </p:cNvSpPr>
            <p:nvPr/>
          </p:nvSpPr>
          <p:spPr bwMode="auto">
            <a:xfrm>
              <a:off x="3062" y="8010"/>
              <a:ext cx="2592" cy="1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Podnik – systém</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Subsystémy podniku</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Materiálový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Informační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p:txBody>
        </p:sp>
        <p:sp>
          <p:nvSpPr>
            <p:cNvPr id="59" name="Rectangle 5"/>
            <p:cNvSpPr>
              <a:spLocks noChangeArrowheads="1"/>
            </p:cNvSpPr>
            <p:nvPr/>
          </p:nvSpPr>
          <p:spPr bwMode="auto">
            <a:xfrm>
              <a:off x="5078" y="8442"/>
              <a:ext cx="288"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0" name="Line 4"/>
            <p:cNvSpPr>
              <a:spLocks noChangeShapeType="1"/>
            </p:cNvSpPr>
            <p:nvPr/>
          </p:nvSpPr>
          <p:spPr bwMode="auto">
            <a:xfrm>
              <a:off x="5078" y="930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1" name="Line 3"/>
            <p:cNvSpPr>
              <a:spLocks noChangeShapeType="1"/>
            </p:cNvSpPr>
            <p:nvPr/>
          </p:nvSpPr>
          <p:spPr bwMode="auto">
            <a:xfrm>
              <a:off x="5078" y="8874"/>
              <a:ext cx="2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2" name="Rectangle 2"/>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56109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Logistické systémy</a:t>
            </a:r>
          </a:p>
        </p:txBody>
      </p:sp>
      <p:sp>
        <p:nvSpPr>
          <p:cNvPr id="3" name="Zástupný symbol pro obsah 2"/>
          <p:cNvSpPr>
            <a:spLocks noGrp="1"/>
          </p:cNvSpPr>
          <p:nvPr>
            <p:ph idx="1"/>
          </p:nvPr>
        </p:nvSpPr>
        <p:spPr/>
        <p:txBody>
          <a:bodyPr/>
          <a:lstStyle/>
          <a:p>
            <a:r>
              <a:rPr lang="cs-CZ" dirty="0"/>
              <a:t>Logistický systém je </a:t>
            </a:r>
            <a:r>
              <a:rPr lang="cs-CZ" dirty="0" err="1"/>
              <a:t>multisystém</a:t>
            </a:r>
            <a:r>
              <a:rPr lang="cs-CZ" dirty="0"/>
              <a:t>, množina systémů. Jednotlivé systémy nelze zkoumat samostatně, ale jen ve vzájemných souvislostech. Články logistického řetězce (sklady, doprava aj.) mají postavení podsystémů (subsystémů)</a:t>
            </a:r>
          </a:p>
        </p:txBody>
      </p:sp>
    </p:spTree>
    <p:extLst>
      <p:ext uri="{BB962C8B-B14F-4D97-AF65-F5344CB8AC3E}">
        <p14:creationId xmlns:p14="http://schemas.microsoft.com/office/powerpoint/2010/main" val="128592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Vymezení logistického systému</a:t>
            </a:r>
          </a:p>
        </p:txBody>
      </p:sp>
      <p:sp>
        <p:nvSpPr>
          <p:cNvPr id="3" name="Zástupný symbol pro obsah 2"/>
          <p:cNvSpPr>
            <a:spLocks noGrp="1"/>
          </p:cNvSpPr>
          <p:nvPr>
            <p:ph idx="1"/>
          </p:nvPr>
        </p:nvSpPr>
        <p:spPr/>
        <p:txBody>
          <a:bodyPr/>
          <a:lstStyle/>
          <a:p>
            <a:r>
              <a:rPr lang="cs-CZ" dirty="0"/>
              <a:t>Systém technicko- technologický</a:t>
            </a:r>
          </a:p>
          <a:p>
            <a:r>
              <a:rPr lang="cs-CZ" dirty="0"/>
              <a:t>Systém řízení</a:t>
            </a:r>
          </a:p>
          <a:p>
            <a:r>
              <a:rPr lang="cs-CZ" dirty="0"/>
              <a:t>Systém informační</a:t>
            </a:r>
          </a:p>
        </p:txBody>
      </p:sp>
    </p:spTree>
    <p:extLst>
      <p:ext uri="{BB962C8B-B14F-4D97-AF65-F5344CB8AC3E}">
        <p14:creationId xmlns:p14="http://schemas.microsoft.com/office/powerpoint/2010/main" val="187761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411CB32-2775-7FB7-F78E-6089A57A667B}"/>
              </a:ext>
            </a:extLst>
          </p:cNvPr>
          <p:cNvSpPr txBox="1"/>
          <p:nvPr/>
        </p:nvSpPr>
        <p:spPr>
          <a:xfrm>
            <a:off x="323528" y="908720"/>
            <a:ext cx="8496944" cy="3323987"/>
          </a:xfrm>
          <a:prstGeom prst="rect">
            <a:avLst/>
          </a:prstGeom>
          <a:noFill/>
        </p:spPr>
        <p:txBody>
          <a:bodyPr wrap="square">
            <a:spAutoFit/>
          </a:bodyPr>
          <a:lstStyle/>
          <a:p>
            <a:pPr lvl="0" algn="just"/>
            <a:r>
              <a:rPr lang="cs-CZ" sz="2400" b="1" dirty="0"/>
              <a:t>Systém </a:t>
            </a:r>
            <a:r>
              <a:rPr lang="cs-CZ" sz="2400" b="1" dirty="0" err="1"/>
              <a:t>technicko</a:t>
            </a:r>
            <a:r>
              <a:rPr lang="cs-CZ" sz="2400" b="1" dirty="0"/>
              <a:t> – technologický</a:t>
            </a:r>
            <a:r>
              <a:rPr lang="cs-CZ" sz="2400" dirty="0"/>
              <a:t> je dynamický hmotný systém smíšeného typu (tj. s prvky umělými a lidskými), jehož funkcí je realizovat netechnologické transformace, jejichž převážná část spočívá ve změně místa pasivních prvků (surovin, materiálů, výrobků, obalů aj.). Prvky </a:t>
            </a:r>
            <a:r>
              <a:rPr lang="cs-CZ" sz="2400" dirty="0" err="1"/>
              <a:t>technicko</a:t>
            </a:r>
            <a:r>
              <a:rPr lang="cs-CZ" sz="2400" dirty="0"/>
              <a:t> – technologického systému jsou zpravidla různé technické prostředky a zařízení, budovy, dopravní komunikace, plochy a s nimi spojená lidská obsluha (aktivní prvky). </a:t>
            </a:r>
          </a:p>
          <a:p>
            <a:pPr lvl="0"/>
            <a:endParaRPr lang="cs-CZ" dirty="0"/>
          </a:p>
        </p:txBody>
      </p:sp>
    </p:spTree>
    <p:extLst>
      <p:ext uri="{BB962C8B-B14F-4D97-AF65-F5344CB8AC3E}">
        <p14:creationId xmlns:p14="http://schemas.microsoft.com/office/powerpoint/2010/main" val="318655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04E8B2A-210D-2621-FED8-FA90AAF52645}"/>
              </a:ext>
            </a:extLst>
          </p:cNvPr>
          <p:cNvSpPr txBox="1"/>
          <p:nvPr/>
        </p:nvSpPr>
        <p:spPr>
          <a:xfrm>
            <a:off x="323528" y="856357"/>
            <a:ext cx="8568952" cy="3970318"/>
          </a:xfrm>
          <a:prstGeom prst="rect">
            <a:avLst/>
          </a:prstGeom>
          <a:noFill/>
        </p:spPr>
        <p:txBody>
          <a:bodyPr wrap="square">
            <a:spAutoFit/>
          </a:bodyPr>
          <a:lstStyle/>
          <a:p>
            <a:pPr lvl="0" algn="just"/>
            <a:r>
              <a:rPr lang="cs-CZ" sz="2000" b="1" dirty="0"/>
              <a:t>Systém řízení</a:t>
            </a:r>
            <a:r>
              <a:rPr lang="cs-CZ" sz="2000" dirty="0"/>
              <a:t> je dynamický systém, kdy řídící subjekt účelně působí na systém </a:t>
            </a:r>
            <a:r>
              <a:rPr lang="cs-CZ" sz="2000" dirty="0" err="1"/>
              <a:t>technicko</a:t>
            </a:r>
            <a:r>
              <a:rPr lang="cs-CZ" sz="2000" dirty="0"/>
              <a:t> – technologický a snaží se vyvolat takové chování, stav nebo uspořádání tohoto základního systému, které vede k dosažení konečného, synergického efektu s minimální potřebou času (s maximální pružností) a s nejvyšší hospodárností.</a:t>
            </a:r>
          </a:p>
          <a:p>
            <a:pPr lvl="0" algn="just"/>
            <a:endParaRPr lang="cs-CZ" sz="2000" dirty="0"/>
          </a:p>
          <a:p>
            <a:pPr algn="just"/>
            <a:r>
              <a:rPr lang="cs-CZ" sz="2000" u="sng" dirty="0"/>
              <a:t>Tento řídicí systém má tři hlavní úkoly: </a:t>
            </a:r>
          </a:p>
          <a:p>
            <a:pPr algn="just"/>
            <a:endParaRPr lang="cs-CZ" sz="2000" dirty="0"/>
          </a:p>
          <a:p>
            <a:pPr marL="342900" indent="-342900" algn="just">
              <a:buFont typeface="Arial" panose="020B0604020202020204" pitchFamily="34" charset="0"/>
              <a:buChar char="•"/>
            </a:pPr>
            <a:r>
              <a:rPr lang="cs-CZ" sz="2000" dirty="0"/>
              <a:t>plánovat, </a:t>
            </a:r>
          </a:p>
          <a:p>
            <a:pPr marL="342900" indent="-342900" algn="just">
              <a:buFont typeface="Arial" panose="020B0604020202020204" pitchFamily="34" charset="0"/>
              <a:buChar char="•"/>
            </a:pPr>
            <a:r>
              <a:rPr lang="cs-CZ" sz="2000" dirty="0"/>
              <a:t>řídit a </a:t>
            </a:r>
          </a:p>
          <a:p>
            <a:pPr marL="342900" indent="-342900" algn="just">
              <a:buFont typeface="Arial" panose="020B0604020202020204" pitchFamily="34" charset="0"/>
              <a:buChar char="•"/>
            </a:pPr>
            <a:r>
              <a:rPr lang="cs-CZ" sz="2000" dirty="0"/>
              <a:t>kontrolovat celý materiálový tok s ohledem na dosažení logistických výkonových a ekonomických cílů.</a:t>
            </a:r>
          </a:p>
          <a:p>
            <a:endParaRPr lang="cs-CZ" sz="1200" dirty="0"/>
          </a:p>
        </p:txBody>
      </p:sp>
    </p:spTree>
    <p:extLst>
      <p:ext uri="{BB962C8B-B14F-4D97-AF65-F5344CB8AC3E}">
        <p14:creationId xmlns:p14="http://schemas.microsoft.com/office/powerpoint/2010/main" val="313981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F8AA80E-AE71-6AED-3539-493B9DDA36EC}"/>
              </a:ext>
            </a:extLst>
          </p:cNvPr>
          <p:cNvSpPr txBox="1"/>
          <p:nvPr/>
        </p:nvSpPr>
        <p:spPr>
          <a:xfrm>
            <a:off x="323528" y="764704"/>
            <a:ext cx="8496944" cy="3647152"/>
          </a:xfrm>
          <a:prstGeom prst="rect">
            <a:avLst/>
          </a:prstGeom>
          <a:noFill/>
        </p:spPr>
        <p:txBody>
          <a:bodyPr wrap="square">
            <a:spAutoFit/>
          </a:bodyPr>
          <a:lstStyle/>
          <a:p>
            <a:pPr algn="just"/>
            <a:r>
              <a:rPr lang="cs-CZ" sz="2000" dirty="0"/>
              <a:t>Plánování zahrnuje vypracování plánů a jejich schválení. Jde např. o prognózování a plánování prodeje, o plánování potřeby materiálu, o výrobní a kapacitní plánování.</a:t>
            </a:r>
          </a:p>
          <a:p>
            <a:pPr algn="just"/>
            <a:endParaRPr lang="cs-CZ" sz="2000" dirty="0"/>
          </a:p>
          <a:p>
            <a:pPr algn="just"/>
            <a:r>
              <a:rPr lang="cs-CZ" sz="2000" dirty="0"/>
              <a:t>Řídit znamená podrobně stanovit způsob realizace materiálového toku a uvést jej do pohybu.</a:t>
            </a:r>
          </a:p>
          <a:p>
            <a:pPr algn="just"/>
            <a:endParaRPr lang="cs-CZ" sz="2000" dirty="0"/>
          </a:p>
          <a:p>
            <a:pPr algn="just"/>
            <a:r>
              <a:rPr lang="cs-CZ" sz="2000" dirty="0"/>
              <a:t>Kontrola následuje za prováděním, popřípadě je doprovází. Důležitou součástí kontroly je analýza odchylek skutečnosti od plánu. Zpětná vazba je zabezpečována zásahy (podle okolností do procesu či do plánu) při větších odchylkách.</a:t>
            </a:r>
          </a:p>
          <a:p>
            <a:endParaRPr lang="cs-CZ" sz="1100" dirty="0"/>
          </a:p>
        </p:txBody>
      </p:sp>
    </p:spTree>
    <p:extLst>
      <p:ext uri="{BB962C8B-B14F-4D97-AF65-F5344CB8AC3E}">
        <p14:creationId xmlns:p14="http://schemas.microsoft.com/office/powerpoint/2010/main" val="347229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DFBEBD1-33CF-4977-04CF-EE53BBE0C447}"/>
              </a:ext>
            </a:extLst>
          </p:cNvPr>
          <p:cNvSpPr txBox="1"/>
          <p:nvPr/>
        </p:nvSpPr>
        <p:spPr>
          <a:xfrm>
            <a:off x="251520" y="980728"/>
            <a:ext cx="8640960" cy="5016758"/>
          </a:xfrm>
          <a:prstGeom prst="rect">
            <a:avLst/>
          </a:prstGeom>
          <a:noFill/>
        </p:spPr>
        <p:txBody>
          <a:bodyPr wrap="square">
            <a:spAutoFit/>
          </a:bodyPr>
          <a:lstStyle/>
          <a:p>
            <a:pPr lvl="0" algn="just"/>
            <a:r>
              <a:rPr lang="cs-CZ" sz="2000" b="1" dirty="0"/>
              <a:t>Systém informační</a:t>
            </a:r>
            <a:r>
              <a:rPr lang="cs-CZ" sz="2000" dirty="0"/>
              <a:t> je smíšený systém pořizující, zpracovávající, přenášející a uchovávající informace pro potřeby systému řízení. Jeho prvky tvoří technické a pomocné prostředky, zařízení a lidé, sloužící uvedenému účelu. Od informačního systému se požaduje, aby informace poskytoval na potřebném místě, v požadovaném čase, v odpovídajícím rozsahu a ve vhodné formě.</a:t>
            </a:r>
          </a:p>
          <a:p>
            <a:pPr lvl="0" algn="just"/>
            <a:endParaRPr lang="cs-CZ" sz="2000" dirty="0"/>
          </a:p>
          <a:p>
            <a:pPr lvl="0" algn="just"/>
            <a:endParaRPr lang="cs-CZ" sz="2000" dirty="0"/>
          </a:p>
          <a:p>
            <a:pPr algn="just"/>
            <a:r>
              <a:rPr lang="cs-CZ" sz="2000" u="sng" dirty="0"/>
              <a:t>Logistický systém je </a:t>
            </a:r>
            <a:r>
              <a:rPr lang="cs-CZ" sz="2000" u="sng" dirty="0" err="1"/>
              <a:t>multisystém</a:t>
            </a:r>
            <a:r>
              <a:rPr lang="cs-CZ" sz="2000" u="sng" dirty="0"/>
              <a:t> a lze jej charakterizovat jako:</a:t>
            </a:r>
          </a:p>
          <a:p>
            <a:pPr algn="just"/>
            <a:endParaRPr lang="cs-CZ" sz="2000" u="sng" dirty="0"/>
          </a:p>
          <a:p>
            <a:pPr marL="342900" lvl="0" indent="-342900" algn="just">
              <a:buFont typeface="Arial" panose="020B0604020202020204" pitchFamily="34" charset="0"/>
              <a:buChar char="•"/>
            </a:pPr>
            <a:r>
              <a:rPr lang="cs-CZ" sz="2000" dirty="0"/>
              <a:t>dynamický, jeho stav se mění v čase,</a:t>
            </a:r>
          </a:p>
          <a:p>
            <a:pPr marL="342900" lvl="0" indent="-342900" algn="just">
              <a:buFont typeface="Arial" panose="020B0604020202020204" pitchFamily="34" charset="0"/>
              <a:buChar char="•"/>
            </a:pPr>
            <a:r>
              <a:rPr lang="cs-CZ" sz="2000" dirty="0"/>
              <a:t>učící se, to znamená, že na základě zpětných vazeb se snaží dosáhnout účelnějšího chování,</a:t>
            </a:r>
          </a:p>
          <a:p>
            <a:pPr marL="342900" lvl="0" indent="-342900" algn="just">
              <a:buFont typeface="Arial" panose="020B0604020202020204" pitchFamily="34" charset="0"/>
              <a:buChar char="•"/>
            </a:pPr>
            <a:r>
              <a:rPr lang="cs-CZ" sz="2000" dirty="0" err="1"/>
              <a:t>samoorganizující</a:t>
            </a:r>
            <a:r>
              <a:rPr lang="cs-CZ" sz="2000" dirty="0"/>
              <a:t>, schopný zlepšovat vlastní strukturu a organizaci,</a:t>
            </a:r>
          </a:p>
          <a:p>
            <a:pPr marL="342900" lvl="0" indent="-342900" algn="just">
              <a:buFont typeface="Arial" panose="020B0604020202020204" pitchFamily="34" charset="0"/>
              <a:buChar char="•"/>
            </a:pPr>
            <a:r>
              <a:rPr lang="cs-CZ" sz="2000" dirty="0"/>
              <a:t>samoupravující se, schopný nahradit nevyhovující prvky nebo vazby novými,</a:t>
            </a:r>
          </a:p>
          <a:p>
            <a:pPr marL="342900" lvl="0" indent="-342900" algn="just">
              <a:buFont typeface="Arial" panose="020B0604020202020204" pitchFamily="34" charset="0"/>
              <a:buChar char="•"/>
            </a:pPr>
            <a:r>
              <a:rPr lang="cs-CZ" sz="2000" dirty="0"/>
              <a:t>otevřený, vybavený vstupy a výstupy, má vnější vazby s okolím, s cílovým chováním.</a:t>
            </a:r>
          </a:p>
        </p:txBody>
      </p:sp>
    </p:spTree>
    <p:extLst>
      <p:ext uri="{BB962C8B-B14F-4D97-AF65-F5344CB8AC3E}">
        <p14:creationId xmlns:p14="http://schemas.microsoft.com/office/powerpoint/2010/main" val="245805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err="1"/>
              <a:t>Mikrologistický</a:t>
            </a:r>
            <a:r>
              <a:rPr lang="cs-CZ" b="1" dirty="0"/>
              <a:t> a </a:t>
            </a:r>
            <a:r>
              <a:rPr lang="cs-CZ" b="1" dirty="0" err="1"/>
              <a:t>makrologistický</a:t>
            </a:r>
            <a:r>
              <a:rPr lang="cs-CZ" b="1" dirty="0"/>
              <a:t> systém</a:t>
            </a:r>
          </a:p>
        </p:txBody>
      </p:sp>
      <p:sp>
        <p:nvSpPr>
          <p:cNvPr id="4" name="Zástupný symbol pro text 3"/>
          <p:cNvSpPr>
            <a:spLocks noGrp="1"/>
          </p:cNvSpPr>
          <p:nvPr>
            <p:ph type="body" idx="1"/>
          </p:nvPr>
        </p:nvSpPr>
        <p:spPr/>
        <p:txBody>
          <a:bodyPr>
            <a:normAutofit/>
          </a:bodyPr>
          <a:lstStyle/>
          <a:p>
            <a:r>
              <a:rPr lang="cs-CZ" dirty="0" err="1"/>
              <a:t>Mikrologistický</a:t>
            </a:r>
            <a:r>
              <a:rPr lang="cs-CZ" dirty="0"/>
              <a:t> systém</a:t>
            </a:r>
          </a:p>
        </p:txBody>
      </p:sp>
      <p:sp>
        <p:nvSpPr>
          <p:cNvPr id="5" name="Zástupný symbol pro obsah 4"/>
          <p:cNvSpPr>
            <a:spLocks noGrp="1"/>
          </p:cNvSpPr>
          <p:nvPr>
            <p:ph sz="half" idx="2"/>
          </p:nvPr>
        </p:nvSpPr>
        <p:spPr/>
        <p:txBody>
          <a:bodyPr>
            <a:normAutofit/>
          </a:bodyPr>
          <a:lstStyle/>
          <a:p>
            <a:r>
              <a:rPr lang="cs-CZ" sz="2000" dirty="0"/>
              <a:t>Jsou logistické systémy jednotlivých veřejnoprávních a soukromých organizací.</a:t>
            </a:r>
          </a:p>
        </p:txBody>
      </p:sp>
      <p:sp>
        <p:nvSpPr>
          <p:cNvPr id="6" name="Zástupný symbol pro text 5"/>
          <p:cNvSpPr>
            <a:spLocks noGrp="1"/>
          </p:cNvSpPr>
          <p:nvPr>
            <p:ph type="body" sz="quarter" idx="3"/>
          </p:nvPr>
        </p:nvSpPr>
        <p:spPr/>
        <p:txBody>
          <a:bodyPr>
            <a:normAutofit/>
          </a:bodyPr>
          <a:lstStyle/>
          <a:p>
            <a:r>
              <a:rPr lang="cs-CZ" dirty="0" err="1"/>
              <a:t>Makrologistický</a:t>
            </a:r>
            <a:r>
              <a:rPr lang="cs-CZ" dirty="0"/>
              <a:t> systém</a:t>
            </a:r>
          </a:p>
        </p:txBody>
      </p:sp>
      <p:sp>
        <p:nvSpPr>
          <p:cNvPr id="7" name="Zástupný symbol pro obsah 6"/>
          <p:cNvSpPr>
            <a:spLocks noGrp="1"/>
          </p:cNvSpPr>
          <p:nvPr>
            <p:ph sz="quarter" idx="4"/>
          </p:nvPr>
        </p:nvSpPr>
        <p:spPr/>
        <p:txBody>
          <a:bodyPr>
            <a:normAutofit/>
          </a:bodyPr>
          <a:lstStyle/>
          <a:p>
            <a:r>
              <a:rPr lang="cs-CZ" sz="2000" dirty="0"/>
              <a:t>Řeší všechny logistické řetězce, které jsou potřebné k zajištění určitého produktu a jeho následného dodání konečnému zákazníkovi.</a:t>
            </a:r>
            <a:endParaRPr lang="cs-CZ" sz="1800" i="1" dirty="0"/>
          </a:p>
        </p:txBody>
      </p:sp>
    </p:spTree>
    <p:extLst>
      <p:ext uri="{BB962C8B-B14F-4D97-AF65-F5344CB8AC3E}">
        <p14:creationId xmlns:p14="http://schemas.microsoft.com/office/powerpoint/2010/main" val="73526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err="1"/>
              <a:t>Mezilogistický</a:t>
            </a:r>
            <a:r>
              <a:rPr lang="cs-CZ" b="1" dirty="0"/>
              <a:t> systém</a:t>
            </a:r>
          </a:p>
        </p:txBody>
      </p:sp>
      <p:sp>
        <p:nvSpPr>
          <p:cNvPr id="8" name="Zástupný symbol pro obsah 7"/>
          <p:cNvSpPr>
            <a:spLocks noGrp="1"/>
          </p:cNvSpPr>
          <p:nvPr>
            <p:ph idx="1"/>
          </p:nvPr>
        </p:nvSpPr>
        <p:spPr/>
        <p:txBody>
          <a:bodyPr/>
          <a:lstStyle/>
          <a:p>
            <a:pPr marL="0" indent="0">
              <a:buNone/>
            </a:pPr>
            <a:r>
              <a:rPr lang="cs-CZ" dirty="0"/>
              <a:t>Tyto systémy operují na úrovni spolupracujících organizací - příkladem je spediční organizace, která   zajišťuje   přepravu   mezi   průmyslovým  dodavatelem,   velkoobchodem   a maloobchodníkem.</a:t>
            </a:r>
          </a:p>
        </p:txBody>
      </p:sp>
    </p:spTree>
    <p:extLst>
      <p:ext uri="{BB962C8B-B14F-4D97-AF65-F5344CB8AC3E}">
        <p14:creationId xmlns:p14="http://schemas.microsoft.com/office/powerpoint/2010/main" val="62301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E22D32-B921-F9E3-76C4-A5D6EF70FD24}"/>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BB766869-6877-6E1B-D846-D59F35943B63}"/>
              </a:ext>
            </a:extLst>
          </p:cNvPr>
          <p:cNvPicPr>
            <a:picLocks noGrp="1" noChangeAspect="1"/>
          </p:cNvPicPr>
          <p:nvPr>
            <p:ph idx="1"/>
          </p:nvPr>
        </p:nvPicPr>
        <p:blipFill>
          <a:blip r:embed="rId2"/>
          <a:stretch>
            <a:fillRect/>
          </a:stretch>
        </p:blipFill>
        <p:spPr>
          <a:xfrm>
            <a:off x="2339752" y="274638"/>
            <a:ext cx="5380265" cy="5887838"/>
          </a:xfrm>
        </p:spPr>
      </p:pic>
    </p:spTree>
    <p:extLst>
      <p:ext uri="{BB962C8B-B14F-4D97-AF65-F5344CB8AC3E}">
        <p14:creationId xmlns:p14="http://schemas.microsoft.com/office/powerpoint/2010/main" val="46382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928025B-E6BE-851D-B2AF-1B5F62203569}"/>
              </a:ext>
            </a:extLst>
          </p:cNvPr>
          <p:cNvSpPr txBox="1"/>
          <p:nvPr/>
        </p:nvSpPr>
        <p:spPr>
          <a:xfrm>
            <a:off x="287524" y="836712"/>
            <a:ext cx="8568952" cy="2185214"/>
          </a:xfrm>
          <a:prstGeom prst="rect">
            <a:avLst/>
          </a:prstGeom>
          <a:noFill/>
        </p:spPr>
        <p:txBody>
          <a:bodyPr wrap="square">
            <a:spAutoFit/>
          </a:bodyPr>
          <a:lstStyle/>
          <a:p>
            <a:pPr algn="just"/>
            <a:r>
              <a:rPr lang="cs-CZ" sz="2000" dirty="0"/>
              <a:t>Systémy  </a:t>
            </a:r>
            <a:r>
              <a:rPr lang="cs-CZ" sz="2000" dirty="0" err="1"/>
              <a:t>mezilogistiky</a:t>
            </a:r>
            <a:r>
              <a:rPr lang="cs-CZ" sz="2000" dirty="0"/>
              <a:t> leží mezi </a:t>
            </a:r>
            <a:r>
              <a:rPr lang="cs-CZ" sz="2000" dirty="0" err="1"/>
              <a:t>makrologistickými</a:t>
            </a:r>
            <a:r>
              <a:rPr lang="cs-CZ" sz="2000" dirty="0"/>
              <a:t> a </a:t>
            </a:r>
            <a:r>
              <a:rPr lang="cs-CZ" sz="2000" dirty="0" err="1"/>
              <a:t>mikrologistickými</a:t>
            </a:r>
            <a:r>
              <a:rPr lang="cs-CZ" sz="2000" dirty="0"/>
              <a:t> systémy. </a:t>
            </a:r>
          </a:p>
          <a:p>
            <a:pPr algn="just"/>
            <a:r>
              <a:rPr lang="cs-CZ" sz="2000" dirty="0"/>
              <a:t>Jejich funkci nelze vymezit výhradně mikro­ nebo </a:t>
            </a:r>
            <a:r>
              <a:rPr lang="cs-CZ" sz="2000" dirty="0" err="1"/>
              <a:t>makrologisticky</a:t>
            </a:r>
            <a:r>
              <a:rPr lang="cs-CZ" sz="2000" dirty="0"/>
              <a:t>. Tyto systémy </a:t>
            </a:r>
          </a:p>
          <a:p>
            <a:pPr algn="just"/>
            <a:r>
              <a:rPr lang="cs-CZ" sz="2000" dirty="0"/>
              <a:t>operují na úrovni spolupracujících organizací – příkladem je spediční organizace, </a:t>
            </a:r>
          </a:p>
          <a:p>
            <a:pPr algn="just"/>
            <a:r>
              <a:rPr lang="cs-CZ" sz="2000" dirty="0"/>
              <a:t>která   zajišťuje   přepravu   mezi   průmyslovým   dodavatelem,   velkoobchodem  a maloobchodníkem. </a:t>
            </a:r>
          </a:p>
          <a:p>
            <a:pPr algn="just"/>
            <a:endParaRPr lang="cs-CZ" dirty="0"/>
          </a:p>
          <a:p>
            <a:pPr algn="just"/>
            <a:endParaRPr lang="cs-CZ" dirty="0"/>
          </a:p>
        </p:txBody>
      </p:sp>
    </p:spTree>
    <p:extLst>
      <p:ext uri="{BB962C8B-B14F-4D97-AF65-F5344CB8AC3E}">
        <p14:creationId xmlns:p14="http://schemas.microsoft.com/office/powerpoint/2010/main" val="414638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a:normAutofit lnSpcReduction="10000"/>
          </a:bodyPr>
          <a:lstStyle/>
          <a:p>
            <a:r>
              <a:rPr lang="cs-CZ" dirty="0"/>
              <a:t>Výkonový cíl</a:t>
            </a:r>
          </a:p>
          <a:p>
            <a:r>
              <a:rPr lang="cs-CZ" dirty="0"/>
              <a:t>Ekonomický cíl</a:t>
            </a:r>
          </a:p>
          <a:p>
            <a:pPr marL="0" indent="0">
              <a:buNone/>
            </a:pPr>
            <a:r>
              <a:rPr lang="cs-CZ" dirty="0"/>
              <a:t>Strategie, taktika, operativní a administrativní řízení</a:t>
            </a:r>
          </a:p>
          <a:p>
            <a:pPr marL="0" indent="0">
              <a:buNone/>
            </a:pPr>
            <a:endParaRPr lang="cs-CZ" dirty="0"/>
          </a:p>
          <a:p>
            <a:pPr marL="0" indent="0">
              <a:buNone/>
            </a:pPr>
            <a:endParaRPr lang="cs-CZ" dirty="0"/>
          </a:p>
          <a:p>
            <a:r>
              <a:rPr lang="cs-CZ" dirty="0"/>
              <a:t>Vnější</a:t>
            </a:r>
          </a:p>
          <a:p>
            <a:r>
              <a:rPr lang="cs-CZ" dirty="0"/>
              <a:t>Vnitřní</a:t>
            </a:r>
          </a:p>
          <a:p>
            <a:pPr marL="0" indent="0">
              <a:buNone/>
            </a:pPr>
            <a:endParaRPr lang="cs-CZ" dirty="0"/>
          </a:p>
        </p:txBody>
      </p:sp>
    </p:spTree>
    <p:extLst>
      <p:ext uri="{BB962C8B-B14F-4D97-AF65-F5344CB8AC3E}">
        <p14:creationId xmlns:p14="http://schemas.microsoft.com/office/powerpoint/2010/main" val="137133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D22BD62-0E26-D980-EB27-5E28846B6341}"/>
              </a:ext>
            </a:extLst>
          </p:cNvPr>
          <p:cNvSpPr txBox="1"/>
          <p:nvPr/>
        </p:nvSpPr>
        <p:spPr>
          <a:xfrm>
            <a:off x="251520" y="764704"/>
            <a:ext cx="8352928" cy="3477875"/>
          </a:xfrm>
          <a:prstGeom prst="rect">
            <a:avLst/>
          </a:prstGeom>
          <a:noFill/>
        </p:spPr>
        <p:txBody>
          <a:bodyPr wrap="square">
            <a:spAutoFit/>
          </a:bodyPr>
          <a:lstStyle/>
          <a:p>
            <a:pPr algn="just"/>
            <a:r>
              <a:rPr lang="cs-CZ" sz="2000" b="1" dirty="0"/>
              <a:t>Rámcovým cílem </a:t>
            </a:r>
            <a:r>
              <a:rPr lang="cs-CZ" sz="2000" dirty="0"/>
              <a:t>podnikové logistiky je zabezpečit uspokojování přání zákazníků na dodávky a služby na požadované úrovni a to při minimalizaci celkových nákladů. Cíl má dvě složky:</a:t>
            </a:r>
          </a:p>
          <a:p>
            <a:pPr algn="just"/>
            <a:endParaRPr lang="cs-CZ" sz="2000" dirty="0"/>
          </a:p>
          <a:p>
            <a:pPr algn="just"/>
            <a:r>
              <a:rPr lang="cs-CZ" sz="2000" b="1" dirty="0"/>
              <a:t>výkonový cíl </a:t>
            </a:r>
            <a:r>
              <a:rPr lang="cs-CZ" sz="2000" dirty="0"/>
              <a:t>– připravit potřebné materiály, polotovary, nakupované díly, hotové výrobky od vstupu do podniku až do výstupu z podniku ve správném množství, druhu a jakosti, ve správném okamžiku, na správném místě (výkonnost, pohotovost, rychlost).</a:t>
            </a:r>
          </a:p>
          <a:p>
            <a:pPr algn="just"/>
            <a:endParaRPr lang="cs-CZ" sz="2000" dirty="0"/>
          </a:p>
          <a:p>
            <a:pPr algn="just"/>
            <a:r>
              <a:rPr lang="cs-CZ" sz="2000" b="1" dirty="0"/>
              <a:t>ekonomický cíl </a:t>
            </a:r>
            <a:r>
              <a:rPr lang="cs-CZ" sz="2000" dirty="0"/>
              <a:t>– splnit výkonovou složku s přiměřenými náklady a bez ohrožení likvidity podniku. Při stanovené úrovni služeb minimalizovat náklady.</a:t>
            </a:r>
          </a:p>
        </p:txBody>
      </p:sp>
    </p:spTree>
    <p:extLst>
      <p:ext uri="{BB962C8B-B14F-4D97-AF65-F5344CB8AC3E}">
        <p14:creationId xmlns:p14="http://schemas.microsoft.com/office/powerpoint/2010/main" val="308757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12886-62DC-44B6-9C06-ACA2F6972237}"/>
              </a:ext>
            </a:extLst>
          </p:cNvPr>
          <p:cNvSpPr>
            <a:spLocks noGrp="1"/>
          </p:cNvSpPr>
          <p:nvPr>
            <p:ph type="title"/>
          </p:nvPr>
        </p:nvSpPr>
        <p:spPr/>
        <p:txBody>
          <a:bodyPr/>
          <a:lstStyle/>
          <a:p>
            <a:r>
              <a:rPr lang="cs-CZ" dirty="0"/>
              <a:t>Vnější cíle</a:t>
            </a:r>
          </a:p>
        </p:txBody>
      </p:sp>
      <p:sp>
        <p:nvSpPr>
          <p:cNvPr id="3" name="Zástupný obsah 2">
            <a:extLst>
              <a:ext uri="{FF2B5EF4-FFF2-40B4-BE49-F238E27FC236}">
                <a16:creationId xmlns:a16="http://schemas.microsoft.com/office/drawing/2014/main" id="{0B095265-AEDE-4D47-BE10-B7F7AF2A4657}"/>
              </a:ext>
            </a:extLst>
          </p:cNvPr>
          <p:cNvSpPr>
            <a:spLocks noGrp="1"/>
          </p:cNvSpPr>
          <p:nvPr>
            <p:ph idx="1"/>
          </p:nvPr>
        </p:nvSpPr>
        <p:spPr/>
        <p:txBody>
          <a:bodyPr/>
          <a:lstStyle/>
          <a:p>
            <a:r>
              <a:rPr lang="cs-CZ" dirty="0"/>
              <a:t>Zvyšování objemu prodeje</a:t>
            </a:r>
          </a:p>
          <a:p>
            <a:r>
              <a:rPr lang="cs-CZ" dirty="0"/>
              <a:t>Zkracování dodacích lhůt</a:t>
            </a:r>
          </a:p>
          <a:p>
            <a:r>
              <a:rPr lang="cs-CZ" dirty="0"/>
              <a:t>Zlepšování spolehlivosti a úplnosti dodávek</a:t>
            </a:r>
          </a:p>
          <a:p>
            <a:r>
              <a:rPr lang="cs-CZ" dirty="0"/>
              <a:t>Flexibilita logistických služeb</a:t>
            </a:r>
          </a:p>
        </p:txBody>
      </p:sp>
    </p:spTree>
    <p:extLst>
      <p:ext uri="{BB962C8B-B14F-4D97-AF65-F5344CB8AC3E}">
        <p14:creationId xmlns:p14="http://schemas.microsoft.com/office/powerpoint/2010/main" val="62034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34A20-B1A3-4E8F-AF54-18A975901083}"/>
              </a:ext>
            </a:extLst>
          </p:cNvPr>
          <p:cNvSpPr>
            <a:spLocks noGrp="1"/>
          </p:cNvSpPr>
          <p:nvPr>
            <p:ph type="title"/>
          </p:nvPr>
        </p:nvSpPr>
        <p:spPr/>
        <p:txBody>
          <a:bodyPr/>
          <a:lstStyle/>
          <a:p>
            <a:r>
              <a:rPr lang="cs-CZ" dirty="0"/>
              <a:t>Vnitřní cíle</a:t>
            </a:r>
          </a:p>
        </p:txBody>
      </p:sp>
      <p:sp>
        <p:nvSpPr>
          <p:cNvPr id="3" name="Zástupný obsah 2">
            <a:extLst>
              <a:ext uri="{FF2B5EF4-FFF2-40B4-BE49-F238E27FC236}">
                <a16:creationId xmlns:a16="http://schemas.microsoft.com/office/drawing/2014/main" id="{B4891FF5-EC5D-43F5-91AA-E75AFF977CA0}"/>
              </a:ext>
            </a:extLst>
          </p:cNvPr>
          <p:cNvSpPr>
            <a:spLocks noGrp="1"/>
          </p:cNvSpPr>
          <p:nvPr>
            <p:ph idx="1"/>
          </p:nvPr>
        </p:nvSpPr>
        <p:spPr/>
        <p:txBody>
          <a:bodyPr/>
          <a:lstStyle/>
          <a:p>
            <a:r>
              <a:rPr lang="cs-CZ" dirty="0"/>
              <a:t>Snižování nákladů na:</a:t>
            </a:r>
            <a:br>
              <a:rPr lang="cs-CZ" dirty="0"/>
            </a:br>
            <a:r>
              <a:rPr lang="cs-CZ" dirty="0"/>
              <a:t>zásoby</a:t>
            </a:r>
            <a:br>
              <a:rPr lang="cs-CZ" dirty="0"/>
            </a:br>
            <a:r>
              <a:rPr lang="cs-CZ" dirty="0"/>
              <a:t>dopravu</a:t>
            </a:r>
            <a:br>
              <a:rPr lang="cs-CZ" dirty="0"/>
            </a:br>
            <a:r>
              <a:rPr lang="cs-CZ" dirty="0"/>
              <a:t>manipulaci a skladování</a:t>
            </a:r>
            <a:br>
              <a:rPr lang="cs-CZ" dirty="0"/>
            </a:br>
            <a:r>
              <a:rPr lang="cs-CZ" dirty="0"/>
              <a:t>výrobu</a:t>
            </a:r>
            <a:br>
              <a:rPr lang="cs-CZ" dirty="0"/>
            </a:br>
            <a:r>
              <a:rPr lang="cs-CZ" dirty="0"/>
              <a:t>řízení</a:t>
            </a:r>
          </a:p>
        </p:txBody>
      </p:sp>
    </p:spTree>
    <p:extLst>
      <p:ext uri="{BB962C8B-B14F-4D97-AF65-F5344CB8AC3E}">
        <p14:creationId xmlns:p14="http://schemas.microsoft.com/office/powerpoint/2010/main" val="3566875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cíle</a:t>
            </a:r>
          </a:p>
        </p:txBody>
      </p:sp>
      <p:sp>
        <p:nvSpPr>
          <p:cNvPr id="3" name="Zástupný symbol pro obsah 2"/>
          <p:cNvSpPr>
            <a:spLocks noGrp="1"/>
          </p:cNvSpPr>
          <p:nvPr>
            <p:ph idx="1"/>
          </p:nvPr>
        </p:nvSpPr>
        <p:spPr/>
        <p:txBody>
          <a:bodyPr/>
          <a:lstStyle/>
          <a:p>
            <a:r>
              <a:rPr lang="cs-CZ" dirty="0"/>
              <a:t>Řízení materiálového hospodářství</a:t>
            </a:r>
          </a:p>
          <a:p>
            <a:endParaRPr lang="cs-CZ" dirty="0"/>
          </a:p>
          <a:p>
            <a:endParaRPr lang="cs-CZ" dirty="0"/>
          </a:p>
          <a:p>
            <a:r>
              <a:rPr lang="cs-CZ" dirty="0"/>
              <a:t>Řízení fyzické distribuce</a:t>
            </a:r>
          </a:p>
          <a:p>
            <a:endParaRPr lang="cs-CZ" dirty="0"/>
          </a:p>
          <a:p>
            <a:endParaRPr lang="cs-CZ" dirty="0"/>
          </a:p>
        </p:txBody>
      </p:sp>
    </p:spTree>
    <p:extLst>
      <p:ext uri="{BB962C8B-B14F-4D97-AF65-F5344CB8AC3E}">
        <p14:creationId xmlns:p14="http://schemas.microsoft.com/office/powerpoint/2010/main" val="410197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rtlCol="0">
            <a:normAutofit fontScale="85000" lnSpcReduction="20000"/>
          </a:bodyPr>
          <a:lstStyle/>
          <a:p>
            <a:pPr marL="274320" indent="-274320" fontAlgn="auto">
              <a:spcAft>
                <a:spcPts val="0"/>
              </a:spcAft>
              <a:buFont typeface="Arial" pitchFamily="34" charset="0"/>
              <a:buChar char="•"/>
              <a:defRPr/>
            </a:pPr>
            <a:r>
              <a:rPr lang="cs-CZ" dirty="0"/>
              <a:t>Kompletační,</a:t>
            </a:r>
          </a:p>
          <a:p>
            <a:pPr marL="274320" indent="-274320" fontAlgn="auto">
              <a:spcAft>
                <a:spcPts val="0"/>
              </a:spcAft>
              <a:buFont typeface="Arial" pitchFamily="34" charset="0"/>
              <a:buChar char="•"/>
              <a:defRPr/>
            </a:pPr>
            <a:r>
              <a:rPr lang="cs-CZ" dirty="0"/>
              <a:t>Technologické,</a:t>
            </a:r>
          </a:p>
          <a:p>
            <a:pPr marL="274320" indent="-274320" fontAlgn="auto">
              <a:spcAft>
                <a:spcPts val="0"/>
              </a:spcAft>
              <a:buFont typeface="Arial" pitchFamily="34" charset="0"/>
              <a:buChar char="•"/>
              <a:defRPr/>
            </a:pPr>
            <a:r>
              <a:rPr lang="cs-CZ" dirty="0"/>
              <a:t>Mezioperační, </a:t>
            </a:r>
          </a:p>
          <a:p>
            <a:pPr marL="274320" indent="-274320" fontAlgn="auto">
              <a:spcAft>
                <a:spcPts val="0"/>
              </a:spcAft>
              <a:buFont typeface="Arial" pitchFamily="34" charset="0"/>
              <a:buChar char="•"/>
              <a:defRPr/>
            </a:pPr>
            <a:r>
              <a:rPr lang="cs-CZ" dirty="0"/>
              <a:t>Skladové,</a:t>
            </a:r>
          </a:p>
          <a:p>
            <a:pPr marL="274320" indent="-274320" fontAlgn="auto">
              <a:spcAft>
                <a:spcPts val="0"/>
              </a:spcAft>
              <a:buFont typeface="Arial" pitchFamily="34" charset="0"/>
              <a:buChar char="•"/>
              <a:defRPr/>
            </a:pPr>
            <a:r>
              <a:rPr lang="cs-CZ" dirty="0"/>
              <a:t>Ložné,</a:t>
            </a:r>
          </a:p>
          <a:p>
            <a:pPr marL="274320" indent="-274320" fontAlgn="auto">
              <a:spcAft>
                <a:spcPts val="0"/>
              </a:spcAft>
              <a:buFont typeface="Arial" pitchFamily="34" charset="0"/>
              <a:buChar char="•"/>
              <a:defRPr/>
            </a:pPr>
            <a:r>
              <a:rPr lang="cs-CZ" dirty="0" err="1"/>
              <a:t>meziobjektová</a:t>
            </a:r>
            <a:r>
              <a:rPr lang="cs-CZ" dirty="0"/>
              <a:t> přeprava,</a:t>
            </a:r>
          </a:p>
          <a:p>
            <a:pPr marL="274320" indent="-274320" fontAlgn="auto">
              <a:spcAft>
                <a:spcPts val="0"/>
              </a:spcAft>
              <a:buFont typeface="Arial" pitchFamily="34" charset="0"/>
              <a:buChar char="•"/>
              <a:defRPr/>
            </a:pPr>
            <a:r>
              <a:rPr lang="cs-CZ" dirty="0"/>
              <a:t>vnější přeprava,</a:t>
            </a:r>
          </a:p>
          <a:p>
            <a:pPr marL="274320" indent="-274320" fontAlgn="auto">
              <a:spcAft>
                <a:spcPts val="0"/>
              </a:spcAft>
              <a:buFont typeface="Arial" pitchFamily="34" charset="0"/>
              <a:buChar char="•"/>
              <a:defRPr/>
            </a:pPr>
            <a:r>
              <a:rPr lang="cs-CZ" dirty="0"/>
              <a:t>technologická přeprava,</a:t>
            </a:r>
          </a:p>
          <a:p>
            <a:pPr marL="274320" indent="-274320" fontAlgn="auto">
              <a:spcAft>
                <a:spcPts val="0"/>
              </a:spcAft>
              <a:buFont typeface="Arial" pitchFamily="34" charset="0"/>
              <a:buChar char="•"/>
              <a:defRPr/>
            </a:pPr>
            <a:r>
              <a:rPr lang="cs-CZ" dirty="0"/>
              <a:t>operace balení,</a:t>
            </a:r>
          </a:p>
          <a:p>
            <a:pPr marL="274320" indent="-274320" fontAlgn="auto">
              <a:spcAft>
                <a:spcPts val="0"/>
              </a:spcAft>
              <a:buFont typeface="Arial" pitchFamily="34" charset="0"/>
              <a:buChar char="•"/>
              <a:defRPr/>
            </a:pPr>
            <a:r>
              <a:rPr lang="cs-CZ" dirty="0"/>
              <a:t>Pomocné.</a:t>
            </a:r>
          </a:p>
          <a:p>
            <a:pPr marL="274320" indent="-274320" fontAlgn="auto">
              <a:spcAft>
                <a:spcPts val="0"/>
              </a:spcAft>
              <a:buFont typeface="Arial" pitchFamily="34" charset="0"/>
              <a:buChar char="•"/>
              <a:defRPr/>
            </a:pPr>
            <a:endParaRPr lang="cs-CZ" dirty="0"/>
          </a:p>
        </p:txBody>
      </p:sp>
    </p:spTree>
    <p:extLst>
      <p:ext uri="{BB962C8B-B14F-4D97-AF65-F5344CB8AC3E}">
        <p14:creationId xmlns:p14="http://schemas.microsoft.com/office/powerpoint/2010/main" val="242453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činnosti</a:t>
            </a:r>
          </a:p>
        </p:txBody>
      </p:sp>
      <p:sp>
        <p:nvSpPr>
          <p:cNvPr id="3" name="Zástupný symbol pro obsah 2"/>
          <p:cNvSpPr>
            <a:spLocks noGrp="1"/>
          </p:cNvSpPr>
          <p:nvPr>
            <p:ph idx="1"/>
          </p:nvPr>
        </p:nvSpPr>
        <p:spPr/>
        <p:txBody>
          <a:bodyPr/>
          <a:lstStyle/>
          <a:p>
            <a:r>
              <a:rPr lang="cs-CZ" dirty="0"/>
              <a:t>zahrnují tři složky: plánování, řízení a realizace. </a:t>
            </a:r>
          </a:p>
          <a:p>
            <a:r>
              <a:rPr lang="cs-CZ" dirty="0"/>
              <a:t>jsou procesy </a:t>
            </a:r>
            <a:r>
              <a:rPr lang="cs-CZ" i="1" u="sng" dirty="0"/>
              <a:t>netechnologického charakteru</a:t>
            </a:r>
            <a:r>
              <a:rPr lang="cs-CZ" dirty="0"/>
              <a:t>. To znamená, že na rozdíl od technologických procesů nemění fyzikální, ani chemickou podstatu zpracovávaného materiálu a nedokončených výrobků, kterými se zabývají. </a:t>
            </a:r>
          </a:p>
        </p:txBody>
      </p:sp>
    </p:spTree>
    <p:extLst>
      <p:ext uri="{BB962C8B-B14F-4D97-AF65-F5344CB8AC3E}">
        <p14:creationId xmlns:p14="http://schemas.microsoft.com/office/powerpoint/2010/main" val="331932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Aktivní prvky</a:t>
            </a:r>
            <a:endParaRPr lang="cs-CZ" dirty="0"/>
          </a:p>
        </p:txBody>
      </p:sp>
      <p:sp>
        <p:nvSpPr>
          <p:cNvPr id="3" name="Zástupný symbol pro obsah 2"/>
          <p:cNvSpPr>
            <a:spLocks noGrp="1"/>
          </p:cNvSpPr>
          <p:nvPr>
            <p:ph idx="1"/>
          </p:nvPr>
        </p:nvSpPr>
        <p:spPr/>
        <p:txBody>
          <a:bodyPr>
            <a:normAutofit fontScale="92500"/>
          </a:bodyPr>
          <a:lstStyle/>
          <a:p>
            <a:pPr>
              <a:buNone/>
            </a:pPr>
            <a:r>
              <a:rPr lang="cs-CZ" dirty="0"/>
              <a:t>Prostředky, jejichž působením se realizují toky pasivních prvků v logistickém řetězci. Tomu odpovídají aktivní prvky:</a:t>
            </a:r>
          </a:p>
          <a:p>
            <a:pPr lvl="0"/>
            <a:r>
              <a:rPr lang="cs-CZ" dirty="0"/>
              <a:t>technické prostředky a zařízení pro manipulaci, přepravu, skladování, balení a fixaci zboží </a:t>
            </a:r>
            <a:endParaRPr lang="en-US" dirty="0"/>
          </a:p>
          <a:p>
            <a:pPr lvl="0"/>
            <a:r>
              <a:rPr lang="cs-CZ" dirty="0"/>
              <a:t>technické prostředky a zařízení sloužící operacím s informacemi (nosiči informací) </a:t>
            </a:r>
            <a:endParaRPr lang="en-US" dirty="0"/>
          </a:p>
          <a:p>
            <a:pPr lvl="0"/>
            <a:r>
              <a:rPr lang="cs-CZ" dirty="0"/>
              <a:t>obsluhující, řídící a kontrolující faktor, tj. lidská složka</a:t>
            </a:r>
          </a:p>
          <a:p>
            <a:endParaRPr lang="cs-CZ" dirty="0"/>
          </a:p>
        </p:txBody>
      </p:sp>
    </p:spTree>
    <p:extLst>
      <p:ext uri="{BB962C8B-B14F-4D97-AF65-F5344CB8AC3E}">
        <p14:creationId xmlns:p14="http://schemas.microsoft.com/office/powerpoint/2010/main" val="44337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pasivní prvky</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Logistické pasivní prvky</a:t>
            </a:r>
            <a:r>
              <a:rPr lang="cs-CZ" dirty="0"/>
              <a:t> jsou manipulovatelné, přepravované nebo skladovatelné kusy, jednotky nebo zásilky, které musí překonat prostor a čas.</a:t>
            </a:r>
          </a:p>
          <a:p>
            <a:pPr>
              <a:buFontTx/>
              <a:buChar char="-"/>
            </a:pPr>
            <a:r>
              <a:rPr lang="cs-CZ" dirty="0"/>
              <a:t>Materiálové prvky (materiál, polotovar, suroviny, součást, hotový produkt), </a:t>
            </a:r>
          </a:p>
          <a:p>
            <a:pPr>
              <a:buFontTx/>
              <a:buChar char="-"/>
            </a:pPr>
            <a:r>
              <a:rPr lang="cs-CZ" dirty="0"/>
              <a:t>Obaly, </a:t>
            </a:r>
          </a:p>
          <a:p>
            <a:pPr>
              <a:buFontTx/>
              <a:buChar char="-"/>
            </a:pPr>
            <a:r>
              <a:rPr lang="cs-CZ" dirty="0"/>
              <a:t>Přepravní prostředky (palety</a:t>
            </a:r>
            <a:r>
              <a:rPr lang="ru-RU" dirty="0"/>
              <a:t>)</a:t>
            </a:r>
            <a:r>
              <a:rPr lang="cs-CZ" dirty="0"/>
              <a:t>,</a:t>
            </a:r>
          </a:p>
          <a:p>
            <a:pPr>
              <a:buFontTx/>
              <a:buChar char="-"/>
            </a:pPr>
            <a:r>
              <a:rPr lang="cs-CZ" dirty="0"/>
              <a:t>Odpad,</a:t>
            </a:r>
          </a:p>
          <a:p>
            <a:pPr>
              <a:buFontTx/>
              <a:buChar char="-"/>
            </a:pPr>
            <a:r>
              <a:rPr lang="cs-CZ" dirty="0"/>
              <a:t>Informace.</a:t>
            </a:r>
          </a:p>
          <a:p>
            <a:endParaRPr lang="cs-CZ" dirty="0"/>
          </a:p>
        </p:txBody>
      </p:sp>
    </p:spTree>
    <p:extLst>
      <p:ext uri="{BB962C8B-B14F-4D97-AF65-F5344CB8AC3E}">
        <p14:creationId xmlns:p14="http://schemas.microsoft.com/office/powerpoint/2010/main" val="61884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B9CB7-30B6-2562-5109-BCA44FA118EB}"/>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E745D41E-23AA-465C-AE8F-1C189DF0B8F6}"/>
              </a:ext>
            </a:extLst>
          </p:cNvPr>
          <p:cNvPicPr>
            <a:picLocks noGrp="1" noChangeAspect="1"/>
          </p:cNvPicPr>
          <p:nvPr>
            <p:ph idx="1"/>
          </p:nvPr>
        </p:nvPicPr>
        <p:blipFill>
          <a:blip r:embed="rId2"/>
          <a:stretch>
            <a:fillRect/>
          </a:stretch>
        </p:blipFill>
        <p:spPr>
          <a:xfrm>
            <a:off x="1475657" y="1409674"/>
            <a:ext cx="6480720" cy="2927078"/>
          </a:xfrm>
        </p:spPr>
      </p:pic>
    </p:spTree>
    <p:extLst>
      <p:ext uri="{BB962C8B-B14F-4D97-AF65-F5344CB8AC3E}">
        <p14:creationId xmlns:p14="http://schemas.microsoft.com/office/powerpoint/2010/main" val="1685757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2.Value </a:t>
            </a:r>
            <a:r>
              <a:rPr lang="cs-CZ" b="1" dirty="0" err="1"/>
              <a:t>Chain</a:t>
            </a:r>
            <a:r>
              <a:rPr lang="cs-CZ" b="1" dirty="0"/>
              <a:t> Management a dodavatelské sítě</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859551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663ED856-EFF7-4944-BE94-0AE37D71A5C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1958" t="26014" r="34956" b="28443"/>
          <a:stretch/>
        </p:blipFill>
        <p:spPr bwMode="auto">
          <a:xfrm>
            <a:off x="1393421" y="990085"/>
            <a:ext cx="6357158" cy="4877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489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C4D4-CAA7-C547-963C-299F350D895F}"/>
              </a:ext>
            </a:extLst>
          </p:cNvPr>
          <p:cNvSpPr>
            <a:spLocks noGrp="1"/>
          </p:cNvSpPr>
          <p:nvPr>
            <p:ph type="title"/>
          </p:nvPr>
        </p:nvSpPr>
        <p:spPr>
          <a:xfrm>
            <a:off x="457200" y="552735"/>
            <a:ext cx="8229600" cy="1143000"/>
          </a:xfrm>
        </p:spPr>
        <p:txBody>
          <a:bodyPr>
            <a:normAutofit/>
          </a:bodyPr>
          <a:lstStyle/>
          <a:p>
            <a:r>
              <a:rPr lang="cs-CZ" sz="3600" dirty="0">
                <a:solidFill>
                  <a:srgbClr val="FF0000"/>
                </a:solidFill>
              </a:rPr>
              <a:t>HODNOTOVÝ ŘETEZEC (VALUE CHAIN)</a:t>
            </a:r>
          </a:p>
        </p:txBody>
      </p:sp>
      <p:sp>
        <p:nvSpPr>
          <p:cNvPr id="3" name="Zástupný obsah 2">
            <a:extLst>
              <a:ext uri="{FF2B5EF4-FFF2-40B4-BE49-F238E27FC236}">
                <a16:creationId xmlns:a16="http://schemas.microsoft.com/office/drawing/2014/main" id="{3A74ACC2-2798-9A4A-8180-4FB63794DEAA}"/>
              </a:ext>
            </a:extLst>
          </p:cNvPr>
          <p:cNvSpPr>
            <a:spLocks noGrp="1"/>
          </p:cNvSpPr>
          <p:nvPr>
            <p:ph idx="1"/>
          </p:nvPr>
        </p:nvSpPr>
        <p:spPr/>
        <p:txBody>
          <a:bodyPr>
            <a:normAutofit/>
          </a:bodyPr>
          <a:lstStyle/>
          <a:p>
            <a:pPr marL="0" indent="0">
              <a:buNone/>
            </a:pPr>
            <a:r>
              <a:rPr lang="cs-CZ" dirty="0"/>
              <a:t>= sled činností, které firma vykonává při konstruování, produkci, prodeji, dodávání a poprodejní podpoře svých produktů</a:t>
            </a:r>
          </a:p>
          <a:p>
            <a:pPr>
              <a:buFont typeface="Arial" panose="020B0604020202020204" pitchFamily="34" charset="0"/>
              <a:buChar char="•"/>
            </a:pPr>
            <a:r>
              <a:rPr lang="cs-CZ" dirty="0"/>
              <a:t>Je součástí rozsáhlejšího hodnotového systému</a:t>
            </a:r>
          </a:p>
          <a:p>
            <a:pPr>
              <a:buFont typeface="Arial" panose="020B0604020202020204" pitchFamily="34" charset="0"/>
              <a:buChar char="•"/>
            </a:pPr>
            <a:r>
              <a:rPr lang="cs-CZ" dirty="0"/>
              <a:t>V souvislosti s hodnotovým řetězcem se musí přijmout ve firmě řada rozhodnutí. </a:t>
            </a:r>
            <a:r>
              <a:rPr lang="cs-CZ" sz="2400" i="1" dirty="0"/>
              <a:t>(např. Budeme „pneumatiky“ vyrábět sami nebo je budeme nakupovat od dodavatele?)</a:t>
            </a:r>
          </a:p>
        </p:txBody>
      </p:sp>
    </p:spTree>
    <p:extLst>
      <p:ext uri="{BB962C8B-B14F-4D97-AF65-F5344CB8AC3E}">
        <p14:creationId xmlns:p14="http://schemas.microsoft.com/office/powerpoint/2010/main" val="3935464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04E19-DE3C-CE45-84AE-DA191A888164}"/>
              </a:ext>
            </a:extLst>
          </p:cNvPr>
          <p:cNvSpPr>
            <a:spLocks noGrp="1"/>
          </p:cNvSpPr>
          <p:nvPr>
            <p:ph type="title"/>
          </p:nvPr>
        </p:nvSpPr>
        <p:spPr>
          <a:xfrm>
            <a:off x="457200" y="457200"/>
            <a:ext cx="8229600" cy="1143000"/>
          </a:xfrm>
        </p:spPr>
        <p:txBody>
          <a:bodyPr>
            <a:normAutofit/>
          </a:bodyPr>
          <a:lstStyle/>
          <a:p>
            <a:r>
              <a:rPr lang="cs-CZ" dirty="0">
                <a:solidFill>
                  <a:srgbClr val="FF0000"/>
                </a:solidFill>
              </a:rPr>
              <a:t>ANALÝZA HODNOTOVÉHO ŘETĚZCE</a:t>
            </a:r>
          </a:p>
        </p:txBody>
      </p:sp>
      <p:sp>
        <p:nvSpPr>
          <p:cNvPr id="3" name="Zástupný obsah 2">
            <a:extLst>
              <a:ext uri="{FF2B5EF4-FFF2-40B4-BE49-F238E27FC236}">
                <a16:creationId xmlns:a16="http://schemas.microsoft.com/office/drawing/2014/main" id="{0B4C0D49-FF36-AA49-B02C-BD60C60A5B0B}"/>
              </a:ext>
            </a:extLst>
          </p:cNvPr>
          <p:cNvSpPr>
            <a:spLocks noGrp="1"/>
          </p:cNvSpPr>
          <p:nvPr>
            <p:ph idx="1"/>
          </p:nvPr>
        </p:nvSpPr>
        <p:spPr/>
        <p:txBody>
          <a:bodyPr>
            <a:normAutofit fontScale="92500" lnSpcReduction="20000"/>
          </a:bodyPr>
          <a:lstStyle/>
          <a:p>
            <a:pPr marL="514350" lvl="0" indent="-514350">
              <a:buFont typeface="+mj-lt"/>
              <a:buAutoNum type="arabicPeriod"/>
            </a:pPr>
            <a:r>
              <a:rPr lang="cs-CZ" dirty="0"/>
              <a:t>Začněte tím, že určíte hodnotový řetězec odvětví.</a:t>
            </a:r>
          </a:p>
          <a:p>
            <a:pPr marL="514350" lvl="0" indent="-514350">
              <a:buFont typeface="+mj-lt"/>
              <a:buAutoNum type="arabicPeriod"/>
            </a:pPr>
            <a:r>
              <a:rPr lang="cs-CZ" dirty="0"/>
              <a:t>Srovnejte svůj hodnotový řetězec s hodnotovým řetězcem odvětví.</a:t>
            </a:r>
          </a:p>
          <a:p>
            <a:pPr marL="514350" lvl="0" indent="-514350">
              <a:buFont typeface="+mj-lt"/>
              <a:buAutoNum type="arabicPeriod"/>
            </a:pPr>
            <a:r>
              <a:rPr lang="cs-CZ" dirty="0"/>
              <a:t>Zaměřte se na faktory ovlivňující cenu, na tyto činnosti, jež v současnosti mají nebo v budoucnu mohou mít vliv na diferenciaci.</a:t>
            </a:r>
          </a:p>
          <a:p>
            <a:pPr marL="514350" lvl="0" indent="-514350">
              <a:buFont typeface="+mj-lt"/>
              <a:buAutoNum type="arabicPeriod"/>
            </a:pPr>
            <a:r>
              <a:rPr lang="cs-CZ" dirty="0"/>
              <a:t>Zaměřte se na faktory ovlivňující náklady a zvláštní pozornost věnujte činnostem, které představují velký nebo rostoucí procentní podíl nákladů.</a:t>
            </a:r>
          </a:p>
        </p:txBody>
      </p:sp>
    </p:spTree>
    <p:extLst>
      <p:ext uri="{BB962C8B-B14F-4D97-AF65-F5344CB8AC3E}">
        <p14:creationId xmlns:p14="http://schemas.microsoft.com/office/powerpoint/2010/main" val="197195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80E7C-D4BE-3B48-9CCD-60CBA022C408}"/>
              </a:ext>
            </a:extLst>
          </p:cNvPr>
          <p:cNvSpPr>
            <a:spLocks noGrp="1"/>
          </p:cNvSpPr>
          <p:nvPr>
            <p:ph type="title"/>
          </p:nvPr>
        </p:nvSpPr>
        <p:spPr>
          <a:xfrm>
            <a:off x="457200" y="457200"/>
            <a:ext cx="8229600" cy="1143000"/>
          </a:xfrm>
        </p:spPr>
        <p:txBody>
          <a:bodyPr/>
          <a:lstStyle/>
          <a:p>
            <a:r>
              <a:rPr lang="cs-CZ" dirty="0">
                <a:solidFill>
                  <a:srgbClr val="FF0000"/>
                </a:solidFill>
              </a:rPr>
              <a:t>DODAVATELSKÝ ŘETĚZEC</a:t>
            </a:r>
          </a:p>
        </p:txBody>
      </p:sp>
      <p:sp>
        <p:nvSpPr>
          <p:cNvPr id="3" name="Zástupný obsah 2">
            <a:extLst>
              <a:ext uri="{FF2B5EF4-FFF2-40B4-BE49-F238E27FC236}">
                <a16:creationId xmlns:a16="http://schemas.microsoft.com/office/drawing/2014/main" id="{2DF5F1B9-4BBC-8245-B993-A01C2392C2FD}"/>
              </a:ext>
            </a:extLst>
          </p:cNvPr>
          <p:cNvSpPr>
            <a:spLocks noGrp="1"/>
          </p:cNvSpPr>
          <p:nvPr>
            <p:ph idx="1"/>
          </p:nvPr>
        </p:nvSpPr>
        <p:spPr/>
        <p:txBody>
          <a:bodyPr>
            <a:normAutofit lnSpcReduction="10000"/>
          </a:bodyPr>
          <a:lstStyle/>
          <a:p>
            <a:pPr marL="0" indent="0">
              <a:buNone/>
            </a:pPr>
            <a:r>
              <a:rPr lang="cs-CZ" dirty="0"/>
              <a:t>= vícestupňový systém dodavatelů, výrobců, distributorů, prodejců a zákazníků.</a:t>
            </a:r>
          </a:p>
          <a:p>
            <a:r>
              <a:rPr lang="cs-CZ" dirty="0"/>
              <a:t>Mezi stupni dodavatelského řetězce v obou směrech proudí toky materiálové, finanční, informační, rozhodovací.</a:t>
            </a:r>
          </a:p>
          <a:p>
            <a:r>
              <a:rPr lang="cs-CZ" dirty="0"/>
              <a:t>Dodavatelský řetězec se transformuje v dodavatelské síti.</a:t>
            </a:r>
          </a:p>
          <a:p>
            <a:r>
              <a:rPr lang="cs-CZ" dirty="0"/>
              <a:t>Dochází k jejich propojení jak ve vertikálním tak v horizontálním směru.</a:t>
            </a:r>
          </a:p>
        </p:txBody>
      </p:sp>
    </p:spTree>
    <p:extLst>
      <p:ext uri="{BB962C8B-B14F-4D97-AF65-F5344CB8AC3E}">
        <p14:creationId xmlns:p14="http://schemas.microsoft.com/office/powerpoint/2010/main" val="963937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5ABC-B9F3-A749-BC6E-24E567F0B447}"/>
              </a:ext>
            </a:extLst>
          </p:cNvPr>
          <p:cNvSpPr>
            <a:spLocks noGrp="1"/>
          </p:cNvSpPr>
          <p:nvPr>
            <p:ph type="title"/>
          </p:nvPr>
        </p:nvSpPr>
        <p:spPr>
          <a:xfrm>
            <a:off x="543697" y="1065470"/>
            <a:ext cx="8229600" cy="1143000"/>
          </a:xfrm>
        </p:spPr>
        <p:txBody>
          <a:bodyPr>
            <a:normAutofit fontScale="90000"/>
          </a:bodyPr>
          <a:lstStyle/>
          <a:p>
            <a:r>
              <a:rPr lang="cs-CZ" dirty="0">
                <a:solidFill>
                  <a:srgbClr val="FF0000"/>
                </a:solidFill>
              </a:rPr>
              <a:t>LINEÁRNÍ STRUKTURA DOD. ŘETEZCE</a:t>
            </a:r>
          </a:p>
        </p:txBody>
      </p:sp>
      <p:pic>
        <p:nvPicPr>
          <p:cNvPr id="4" name="Zástupný obsah 3" descr="Obsah obrázku text&#10;&#10;Popis byl vytvořen automaticky">
            <a:extLst>
              <a:ext uri="{FF2B5EF4-FFF2-40B4-BE49-F238E27FC236}">
                <a16:creationId xmlns:a16="http://schemas.microsoft.com/office/drawing/2014/main" id="{6D4DC69D-C300-2349-96B1-3C9A89A6389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264" t="43752" r="28832" b="42779"/>
          <a:stretch/>
        </p:blipFill>
        <p:spPr bwMode="auto">
          <a:xfrm>
            <a:off x="543697" y="2650524"/>
            <a:ext cx="8229600" cy="1852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1265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50FC5-B2C0-7A4D-82B9-B74F853EAC57}"/>
              </a:ext>
            </a:extLst>
          </p:cNvPr>
          <p:cNvSpPr>
            <a:spLocks noGrp="1"/>
          </p:cNvSpPr>
          <p:nvPr>
            <p:ph type="title"/>
          </p:nvPr>
        </p:nvSpPr>
        <p:spPr>
          <a:xfrm>
            <a:off x="457200" y="538577"/>
            <a:ext cx="8229600" cy="1143000"/>
          </a:xfrm>
        </p:spPr>
        <p:txBody>
          <a:bodyPr>
            <a:normAutofit/>
          </a:bodyPr>
          <a:lstStyle/>
          <a:p>
            <a:r>
              <a:rPr lang="cs-CZ" dirty="0">
                <a:solidFill>
                  <a:srgbClr val="FF0000"/>
                </a:solidFill>
              </a:rPr>
              <a:t>LOGISTICKÁ SÍŤ</a:t>
            </a:r>
          </a:p>
        </p:txBody>
      </p:sp>
      <p:sp>
        <p:nvSpPr>
          <p:cNvPr id="3" name="Zástupný obsah 2">
            <a:extLst>
              <a:ext uri="{FF2B5EF4-FFF2-40B4-BE49-F238E27FC236}">
                <a16:creationId xmlns:a16="http://schemas.microsoft.com/office/drawing/2014/main" id="{40AA64C5-ACB7-9343-B518-383FB89BC24E}"/>
              </a:ext>
            </a:extLst>
          </p:cNvPr>
          <p:cNvSpPr>
            <a:spLocks noGrp="1"/>
          </p:cNvSpPr>
          <p:nvPr>
            <p:ph idx="1"/>
          </p:nvPr>
        </p:nvSpPr>
        <p:spPr>
          <a:xfrm>
            <a:off x="457200" y="1395484"/>
            <a:ext cx="8229600" cy="4525963"/>
          </a:xfrm>
        </p:spPr>
        <p:txBody>
          <a:bodyPr/>
          <a:lstStyle/>
          <a:p>
            <a:pPr marL="0" indent="0">
              <a:buNone/>
            </a:pPr>
            <a:r>
              <a:rPr lang="cs-CZ" dirty="0"/>
              <a:t>= vybraná množina více autonomních organizací, které jsou v přímé nebo nepřímé interakci založené na dohodách mezi organizacemi.</a:t>
            </a:r>
          </a:p>
        </p:txBody>
      </p:sp>
      <p:pic>
        <p:nvPicPr>
          <p:cNvPr id="7" name="Obrázek 6" descr="Obsah obrázku mapa&#10;&#10;Popis byl vytvořen automaticky">
            <a:extLst>
              <a:ext uri="{FF2B5EF4-FFF2-40B4-BE49-F238E27FC236}">
                <a16:creationId xmlns:a16="http://schemas.microsoft.com/office/drawing/2014/main" id="{1037A902-92F2-2948-AC26-07DDB9A906F1}"/>
              </a:ext>
            </a:extLst>
          </p:cNvPr>
          <p:cNvPicPr>
            <a:picLocks noChangeAspect="1"/>
          </p:cNvPicPr>
          <p:nvPr/>
        </p:nvPicPr>
        <p:blipFill>
          <a:blip r:embed="rId2"/>
          <a:stretch>
            <a:fillRect/>
          </a:stretch>
        </p:blipFill>
        <p:spPr>
          <a:xfrm>
            <a:off x="2183642" y="2933250"/>
            <a:ext cx="4505278" cy="3097379"/>
          </a:xfrm>
          <a:prstGeom prst="rect">
            <a:avLst/>
          </a:prstGeom>
        </p:spPr>
      </p:pic>
    </p:spTree>
    <p:extLst>
      <p:ext uri="{BB962C8B-B14F-4D97-AF65-F5344CB8AC3E}">
        <p14:creationId xmlns:p14="http://schemas.microsoft.com/office/powerpoint/2010/main" val="273419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832AE-0F70-FD4C-89E7-A20A9999E04B}"/>
              </a:ext>
            </a:extLst>
          </p:cNvPr>
          <p:cNvSpPr>
            <a:spLocks noGrp="1"/>
          </p:cNvSpPr>
          <p:nvPr>
            <p:ph type="title"/>
          </p:nvPr>
        </p:nvSpPr>
        <p:spPr>
          <a:xfrm>
            <a:off x="457200" y="576895"/>
            <a:ext cx="8229600" cy="1143000"/>
          </a:xfrm>
        </p:spPr>
        <p:txBody>
          <a:bodyPr/>
          <a:lstStyle/>
          <a:p>
            <a:r>
              <a:rPr lang="cs-CZ" dirty="0">
                <a:solidFill>
                  <a:srgbClr val="FF0000"/>
                </a:solidFill>
              </a:rPr>
              <a:t>SÍŤ X ŘETĚZEC</a:t>
            </a:r>
          </a:p>
        </p:txBody>
      </p:sp>
      <p:sp>
        <p:nvSpPr>
          <p:cNvPr id="3" name="Zástupný obsah 2">
            <a:extLst>
              <a:ext uri="{FF2B5EF4-FFF2-40B4-BE49-F238E27FC236}">
                <a16:creationId xmlns:a16="http://schemas.microsoft.com/office/drawing/2014/main" id="{0A604BDB-A496-4742-B625-9BA0FB2B7577}"/>
              </a:ext>
            </a:extLst>
          </p:cNvPr>
          <p:cNvSpPr>
            <a:spLocks noGrp="1"/>
          </p:cNvSpPr>
          <p:nvPr>
            <p:ph idx="1"/>
          </p:nvPr>
        </p:nvSpPr>
        <p:spPr/>
        <p:txBody>
          <a:bodyPr/>
          <a:lstStyle/>
          <a:p>
            <a:r>
              <a:rPr lang="cs-CZ" dirty="0"/>
              <a:t>Síť = popisuje složitější strukturu, kde organizace mohou být propletené a existují obousměrné výměny.</a:t>
            </a:r>
          </a:p>
          <a:p>
            <a:pPr marL="0" indent="0">
              <a:buNone/>
            </a:pPr>
            <a:endParaRPr lang="cs-CZ" dirty="0"/>
          </a:p>
          <a:p>
            <a:r>
              <a:rPr lang="cs-CZ" dirty="0"/>
              <a:t>Řetězec = popisuje jednodušší, sekvenční soubor vztahů.</a:t>
            </a:r>
          </a:p>
        </p:txBody>
      </p:sp>
    </p:spTree>
    <p:extLst>
      <p:ext uri="{BB962C8B-B14F-4D97-AF65-F5344CB8AC3E}">
        <p14:creationId xmlns:p14="http://schemas.microsoft.com/office/powerpoint/2010/main" val="231258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6C9F-DC16-F74F-B55E-87260039B43B}"/>
              </a:ext>
            </a:extLst>
          </p:cNvPr>
          <p:cNvSpPr>
            <a:spLocks noGrp="1"/>
          </p:cNvSpPr>
          <p:nvPr>
            <p:ph type="title"/>
          </p:nvPr>
        </p:nvSpPr>
        <p:spPr>
          <a:xfrm>
            <a:off x="457200" y="731837"/>
            <a:ext cx="8229600" cy="1143000"/>
          </a:xfrm>
        </p:spPr>
        <p:txBody>
          <a:bodyPr>
            <a:normAutofit fontScale="90000"/>
          </a:bodyPr>
          <a:lstStyle/>
          <a:p>
            <a:r>
              <a:rPr lang="cs-CZ" dirty="0">
                <a:solidFill>
                  <a:srgbClr val="FF0000"/>
                </a:solidFill>
              </a:rPr>
              <a:t>LOGISTICKÝ ŘETEZEC X DODAVATELSKÝ ŘETĚZEC</a:t>
            </a:r>
          </a:p>
        </p:txBody>
      </p:sp>
      <p:sp>
        <p:nvSpPr>
          <p:cNvPr id="3" name="Zástupný obsah 2">
            <a:extLst>
              <a:ext uri="{FF2B5EF4-FFF2-40B4-BE49-F238E27FC236}">
                <a16:creationId xmlns:a16="http://schemas.microsoft.com/office/drawing/2014/main" id="{DF36DACF-28A8-A24E-9159-93FC134D4E89}"/>
              </a:ext>
            </a:extLst>
          </p:cNvPr>
          <p:cNvSpPr>
            <a:spLocks noGrp="1"/>
          </p:cNvSpPr>
          <p:nvPr>
            <p:ph idx="1"/>
          </p:nvPr>
        </p:nvSpPr>
        <p:spPr>
          <a:xfrm>
            <a:off x="457200" y="2020330"/>
            <a:ext cx="8229600" cy="4525963"/>
          </a:xfrm>
        </p:spPr>
        <p:txBody>
          <a:bodyPr/>
          <a:lstStyle/>
          <a:p>
            <a:r>
              <a:rPr lang="cs-CZ" u="sng" dirty="0"/>
              <a:t>DODAVATELSKÝ ŘETĚZEC = </a:t>
            </a:r>
            <a:r>
              <a:rPr lang="cs-CZ" dirty="0"/>
              <a:t>rozšiřuje se po i proti směru materiálového toku. </a:t>
            </a:r>
          </a:p>
          <a:p>
            <a:r>
              <a:rPr lang="cs-CZ" dirty="0"/>
              <a:t>Koncepce </a:t>
            </a:r>
            <a:r>
              <a:rPr lang="cs-CZ" dirty="0" err="1"/>
              <a:t>dod</a:t>
            </a:r>
            <a:r>
              <a:rPr lang="cs-CZ" dirty="0"/>
              <a:t>. řetězce v sobě dále zahrnuje všechny aktivity spojené s realizací zpětných toků vrácených nebo použitých výrobků, likvidaci odpadů, aj.</a:t>
            </a:r>
          </a:p>
        </p:txBody>
      </p:sp>
    </p:spTree>
    <p:extLst>
      <p:ext uri="{BB962C8B-B14F-4D97-AF65-F5344CB8AC3E}">
        <p14:creationId xmlns:p14="http://schemas.microsoft.com/office/powerpoint/2010/main" val="1974326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4CA95-18B9-F54E-A298-D16B20D4C79D}"/>
              </a:ext>
            </a:extLst>
          </p:cNvPr>
          <p:cNvSpPr>
            <a:spLocks noGrp="1"/>
          </p:cNvSpPr>
          <p:nvPr>
            <p:ph type="title"/>
          </p:nvPr>
        </p:nvSpPr>
        <p:spPr>
          <a:xfrm>
            <a:off x="457200" y="731838"/>
            <a:ext cx="8229600" cy="1143000"/>
          </a:xfrm>
        </p:spPr>
        <p:txBody>
          <a:bodyPr>
            <a:normAutofit fontScale="90000"/>
          </a:bodyPr>
          <a:lstStyle/>
          <a:p>
            <a:r>
              <a:rPr lang="cs-CZ" dirty="0">
                <a:solidFill>
                  <a:srgbClr val="FF0000"/>
                </a:solidFill>
              </a:rPr>
              <a:t>LOGISTICKÝ ŘETEZEC X DODAVATELSKÝ ŘETĚZEC</a:t>
            </a:r>
            <a:endParaRPr lang="cs-CZ" dirty="0"/>
          </a:p>
        </p:txBody>
      </p:sp>
      <p:sp>
        <p:nvSpPr>
          <p:cNvPr id="3" name="Zástupný obsah 2">
            <a:extLst>
              <a:ext uri="{FF2B5EF4-FFF2-40B4-BE49-F238E27FC236}">
                <a16:creationId xmlns:a16="http://schemas.microsoft.com/office/drawing/2014/main" id="{FAB9CCA5-D3F6-9649-AB99-7F671232C518}"/>
              </a:ext>
            </a:extLst>
          </p:cNvPr>
          <p:cNvSpPr>
            <a:spLocks noGrp="1"/>
          </p:cNvSpPr>
          <p:nvPr>
            <p:ph idx="1"/>
          </p:nvPr>
        </p:nvSpPr>
        <p:spPr>
          <a:xfrm>
            <a:off x="457200" y="2020330"/>
            <a:ext cx="8229600" cy="4525963"/>
          </a:xfrm>
        </p:spPr>
        <p:txBody>
          <a:bodyPr/>
          <a:lstStyle/>
          <a:p>
            <a:r>
              <a:rPr lang="cs-CZ" u="sng" dirty="0"/>
              <a:t>LOGISTICKÝ ŘETĚZEC = </a:t>
            </a:r>
            <a:r>
              <a:rPr lang="cs-CZ" dirty="0"/>
              <a:t>vázán na konkrétního zákazníka, zakázku, výrobek či skupinu výrobků.</a:t>
            </a:r>
          </a:p>
          <a:p>
            <a:r>
              <a:rPr lang="cs-CZ" dirty="0"/>
              <a:t>Mluvíme o zákaznické orientaci, ale zákazníkem může být i pracoviště uvnitř podniku, které odebírá nedokončené výrobky k dalšímu zpracování.</a:t>
            </a:r>
          </a:p>
        </p:txBody>
      </p:sp>
    </p:spTree>
    <p:extLst>
      <p:ext uri="{BB962C8B-B14F-4D97-AF65-F5344CB8AC3E}">
        <p14:creationId xmlns:p14="http://schemas.microsoft.com/office/powerpoint/2010/main" val="95255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p>
        </p:txBody>
      </p:sp>
      <p:sp>
        <p:nvSpPr>
          <p:cNvPr id="3" name="Zástupný symbol pro obsah 2"/>
          <p:cNvSpPr>
            <a:spLocks noGrp="1"/>
          </p:cNvSpPr>
          <p:nvPr>
            <p:ph idx="1"/>
          </p:nvPr>
        </p:nvSpPr>
        <p:spPr>
          <a:xfrm>
            <a:off x="467544" y="1556792"/>
            <a:ext cx="8229600" cy="4525963"/>
          </a:xfrm>
        </p:spPr>
        <p:txBody>
          <a:bodyPr>
            <a:normAutofit fontScale="92500" lnSpcReduction="20000"/>
          </a:bodyPr>
          <a:lstStyle/>
          <a:p>
            <a:pPr marL="0" indent="0">
              <a:buNone/>
            </a:pPr>
            <a:r>
              <a:rPr lang="cs-CZ" u="sng" dirty="0"/>
              <a:t>Základní</a:t>
            </a:r>
            <a:r>
              <a:rPr lang="cs-CZ" dirty="0"/>
              <a:t>:</a:t>
            </a:r>
          </a:p>
          <a:p>
            <a:r>
              <a:rPr lang="cs-CZ" b="1" dirty="0"/>
              <a:t>CHYTILOVA E., Logistický management 2 : učební texty. MVŠO. 2018</a:t>
            </a:r>
          </a:p>
          <a:p>
            <a:r>
              <a:rPr lang="cs-CZ" dirty="0"/>
              <a:t>JUROVÁ, M.; KORÁB, V.; JUŘICA, P.; VIDECKÁ, Z.; BARTOŠEK, V. </a:t>
            </a:r>
            <a:r>
              <a:rPr lang="cs-CZ" i="1" dirty="0"/>
              <a:t>Výrobní a logistické procesy v podnikání. </a:t>
            </a:r>
            <a:r>
              <a:rPr lang="cs-CZ" dirty="0"/>
              <a:t>Praha: </a:t>
            </a:r>
            <a:r>
              <a:rPr lang="cs-CZ" dirty="0" err="1"/>
              <a:t>Grada</a:t>
            </a:r>
            <a:r>
              <a:rPr lang="cs-CZ" dirty="0"/>
              <a:t>, 2016. 254 s. ISBN: 978-80-247-5717- 9.</a:t>
            </a:r>
          </a:p>
          <a:p>
            <a:r>
              <a:rPr lang="cs-CZ" dirty="0"/>
              <a:t>TOMEK G., VÁVROVÁ V.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2014. 368s. ISBN 978-80-247-4486-5</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0F209B-AF08-534B-AA01-9567F7116AE2}"/>
              </a:ext>
            </a:extLst>
          </p:cNvPr>
          <p:cNvSpPr>
            <a:spLocks noGrp="1"/>
          </p:cNvSpPr>
          <p:nvPr>
            <p:ph idx="1"/>
          </p:nvPr>
        </p:nvSpPr>
        <p:spPr>
          <a:xfrm>
            <a:off x="457200" y="1166018"/>
            <a:ext cx="8229600" cy="4525963"/>
          </a:xfrm>
        </p:spPr>
        <p:txBody>
          <a:bodyPr>
            <a:noAutofit/>
          </a:bodyPr>
          <a:lstStyle/>
          <a:p>
            <a:r>
              <a:rPr lang="cs-CZ" sz="2800" b="1" dirty="0"/>
              <a:t>Cesty (kanály) = </a:t>
            </a:r>
            <a:r>
              <a:rPr lang="cs-CZ" sz="2800" dirty="0"/>
              <a:t>jsou cesty pohybu materiálových prvků a cesty pohybu informací. Cesty nemusí propojovat tytéž články - články mohou být prostorově (směrově) i časově odlišné.</a:t>
            </a:r>
          </a:p>
          <a:p>
            <a:pPr marL="0" indent="0">
              <a:buNone/>
            </a:pPr>
            <a:endParaRPr lang="cs-CZ" sz="2800" dirty="0"/>
          </a:p>
          <a:p>
            <a:r>
              <a:rPr lang="cs-CZ" sz="2800" b="1" dirty="0"/>
              <a:t>Články = </a:t>
            </a:r>
            <a:r>
              <a:rPr lang="cs-CZ" sz="2800" dirty="0"/>
              <a:t>logistických řetězců mohou být buď celky jako jsou budovy, plochy, komunikace, nebo podrobnější členění až na operace (netechnologické, manipulační, balící, přepravní, kontrolní, řídící).</a:t>
            </a:r>
          </a:p>
        </p:txBody>
      </p:sp>
    </p:spTree>
    <p:extLst>
      <p:ext uri="{BB962C8B-B14F-4D97-AF65-F5344CB8AC3E}">
        <p14:creationId xmlns:p14="http://schemas.microsoft.com/office/powerpoint/2010/main" val="239480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321718-88AF-F44F-BD02-17EE6AA74FE5}"/>
              </a:ext>
            </a:extLst>
          </p:cNvPr>
          <p:cNvSpPr>
            <a:spLocks noGrp="1"/>
          </p:cNvSpPr>
          <p:nvPr>
            <p:ph idx="1"/>
          </p:nvPr>
        </p:nvSpPr>
        <p:spPr>
          <a:xfrm>
            <a:off x="457200" y="1166018"/>
            <a:ext cx="8229600" cy="4525963"/>
          </a:xfrm>
        </p:spPr>
        <p:txBody>
          <a:bodyPr>
            <a:normAutofit fontScale="40000" lnSpcReduction="20000"/>
          </a:bodyPr>
          <a:lstStyle/>
          <a:p>
            <a:pPr marL="114300" indent="0">
              <a:buNone/>
            </a:pPr>
            <a:r>
              <a:rPr lang="cs-CZ" sz="7500" dirty="0"/>
              <a:t>Články:</a:t>
            </a:r>
          </a:p>
          <a:p>
            <a:pPr lvl="1">
              <a:buFont typeface="Arial" panose="020B0604020202020204" pitchFamily="34" charset="0"/>
              <a:buChar char="•"/>
            </a:pPr>
            <a:r>
              <a:rPr lang="cs-CZ" sz="7100" b="1" dirty="0"/>
              <a:t>ve výrobě</a:t>
            </a:r>
            <a:r>
              <a:rPr lang="cs-CZ" sz="7100" dirty="0"/>
              <a:t> – továrny, dílny, výrobní linky, buňky a centra, sklady surovin, materiálů, nakupovaných dílů, výrobní a montážní mezisklady, montážní linky, sklady hotových výrobků,</a:t>
            </a:r>
          </a:p>
          <a:p>
            <a:pPr marL="457200" lvl="1" indent="0">
              <a:buNone/>
            </a:pPr>
            <a:endParaRPr lang="cs-CZ" sz="7100" dirty="0"/>
          </a:p>
          <a:p>
            <a:pPr lvl="1">
              <a:buFont typeface="Arial" panose="020B0604020202020204" pitchFamily="34" charset="0"/>
              <a:buChar char="•"/>
            </a:pPr>
            <a:r>
              <a:rPr lang="cs-CZ" sz="7100" b="1" dirty="0"/>
              <a:t>v dopravě</a:t>
            </a:r>
            <a:r>
              <a:rPr lang="cs-CZ" sz="7100" dirty="0"/>
              <a:t> – terminály a překladiště, železniční stanice, přístavy, letiště,</a:t>
            </a:r>
          </a:p>
          <a:p>
            <a:pPr marL="457200" lvl="1" indent="0">
              <a:buNone/>
            </a:pPr>
            <a:endParaRPr lang="cs-CZ" sz="7100" dirty="0"/>
          </a:p>
          <a:p>
            <a:pPr lvl="1">
              <a:buFont typeface="Arial" panose="020B0604020202020204" pitchFamily="34" charset="0"/>
              <a:buChar char="•"/>
            </a:pPr>
            <a:r>
              <a:rPr lang="cs-CZ" sz="7100" b="1" dirty="0"/>
              <a:t>v obchodě</a:t>
            </a:r>
            <a:r>
              <a:rPr lang="cs-CZ" sz="7100" dirty="0"/>
              <a:t> – velkoobchodní sklady a maloobchodní prodejny.</a:t>
            </a:r>
          </a:p>
          <a:p>
            <a:endParaRPr lang="cs-CZ" dirty="0"/>
          </a:p>
        </p:txBody>
      </p:sp>
    </p:spTree>
    <p:extLst>
      <p:ext uri="{BB962C8B-B14F-4D97-AF65-F5344CB8AC3E}">
        <p14:creationId xmlns:p14="http://schemas.microsoft.com/office/powerpoint/2010/main" val="126155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FB601-3D3B-C24B-A790-933A41E42B37}"/>
              </a:ext>
            </a:extLst>
          </p:cNvPr>
          <p:cNvSpPr>
            <a:spLocks noGrp="1"/>
          </p:cNvSpPr>
          <p:nvPr>
            <p:ph type="title"/>
          </p:nvPr>
        </p:nvSpPr>
        <p:spPr>
          <a:xfrm>
            <a:off x="457200" y="850106"/>
            <a:ext cx="8229600" cy="1143000"/>
          </a:xfrm>
        </p:spPr>
        <p:txBody>
          <a:bodyPr>
            <a:normAutofit fontScale="90000"/>
          </a:bodyPr>
          <a:lstStyle/>
          <a:p>
            <a:r>
              <a:rPr lang="cs-CZ" dirty="0">
                <a:solidFill>
                  <a:srgbClr val="FF0000"/>
                </a:solidFill>
              </a:rPr>
              <a:t>PUSH, PULL PRINCIP USPOŘÁDÁNÍ ŘETĚZCE</a:t>
            </a:r>
          </a:p>
        </p:txBody>
      </p:sp>
      <p:graphicFrame>
        <p:nvGraphicFramePr>
          <p:cNvPr id="4" name="Zástupný obsah 3">
            <a:extLst>
              <a:ext uri="{FF2B5EF4-FFF2-40B4-BE49-F238E27FC236}">
                <a16:creationId xmlns:a16="http://schemas.microsoft.com/office/drawing/2014/main" id="{B0A18EBF-8A88-7A49-9F42-1FBE269E20E3}"/>
              </a:ext>
            </a:extLst>
          </p:cNvPr>
          <p:cNvGraphicFramePr>
            <a:graphicFrameLocks noGrp="1"/>
          </p:cNvGraphicFramePr>
          <p:nvPr>
            <p:ph idx="1"/>
          </p:nvPr>
        </p:nvGraphicFramePr>
        <p:xfrm>
          <a:off x="832359" y="2116932"/>
          <a:ext cx="7479282" cy="3890962"/>
        </p:xfrm>
        <a:graphic>
          <a:graphicData uri="http://schemas.openxmlformats.org/drawingml/2006/table">
            <a:tbl>
              <a:tblPr firstRow="1" firstCol="1" bandRow="1">
                <a:tableStyleId>{5C22544A-7EE6-4342-B048-85BDC9FD1C3A}</a:tableStyleId>
              </a:tblPr>
              <a:tblGrid>
                <a:gridCol w="1383545">
                  <a:extLst>
                    <a:ext uri="{9D8B030D-6E8A-4147-A177-3AD203B41FA5}">
                      <a16:colId xmlns:a16="http://schemas.microsoft.com/office/drawing/2014/main" val="2565199170"/>
                    </a:ext>
                  </a:extLst>
                </a:gridCol>
                <a:gridCol w="6095737">
                  <a:extLst>
                    <a:ext uri="{9D8B030D-6E8A-4147-A177-3AD203B41FA5}">
                      <a16:colId xmlns:a16="http://schemas.microsoft.com/office/drawing/2014/main" val="3817117802"/>
                    </a:ext>
                  </a:extLst>
                </a:gridCol>
              </a:tblGrid>
              <a:tr h="392446">
                <a:tc>
                  <a:txBody>
                    <a:bodyPr/>
                    <a:lstStyle/>
                    <a:p>
                      <a:pPr algn="ctr"/>
                      <a:r>
                        <a:rPr lang="cs-CZ" sz="1000" cap="all">
                          <a:effectLst/>
                        </a:rPr>
                        <a:t>princip</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cap="all">
                          <a:effectLst/>
                        </a:rPr>
                        <a:t>Poznámka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19506946"/>
                  </a:ext>
                </a:extLst>
              </a:tr>
              <a:tr h="944744">
                <a:tc>
                  <a:txBody>
                    <a:bodyPr/>
                    <a:lstStyle/>
                    <a:p>
                      <a:pPr algn="ctr"/>
                      <a:r>
                        <a:rPr lang="cs-CZ" sz="1000">
                          <a:effectLst/>
                        </a:rPr>
                        <a:t>Pull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a:effectLst/>
                        </a:rPr>
                        <a:t>Tažný princip táhne materiálové požadavky na komponenty </a:t>
                      </a:r>
                      <a:br>
                        <a:rPr lang="cs-CZ" sz="1000">
                          <a:effectLst/>
                        </a:rPr>
                      </a:br>
                      <a:r>
                        <a:rPr lang="cs-CZ" sz="1000">
                          <a:effectLst/>
                        </a:rPr>
                        <a:t>v podobě objednávek od zákazníka k dodavateli</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790886730"/>
                  </a:ext>
                </a:extLst>
              </a:tr>
              <a:tr h="1109378">
                <a:tc>
                  <a:txBody>
                    <a:bodyPr/>
                    <a:lstStyle/>
                    <a:p>
                      <a:pPr algn="ctr"/>
                      <a:r>
                        <a:rPr lang="cs-CZ" sz="1000">
                          <a:effectLst/>
                        </a:rPr>
                        <a:t>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Tlačný princip, který předem stanovuje na základě výrobku termíny pro objednání materiálu a zahájení jednotlivých operací tak, aby byl zajištěn výsledný termín dodávky zboží.</a:t>
                      </a:r>
                      <a:endParaRPr lang="cs-CZ" sz="1200" dirty="0">
                        <a:effectLst/>
                      </a:endParaRPr>
                    </a:p>
                    <a:p>
                      <a:pPr algn="ctr"/>
                      <a:r>
                        <a:rPr lang="cs-CZ" sz="10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174587757"/>
                  </a:ext>
                </a:extLst>
              </a:tr>
              <a:tr h="1444394">
                <a:tc>
                  <a:txBody>
                    <a:bodyPr/>
                    <a:lstStyle/>
                    <a:p>
                      <a:pPr algn="ctr"/>
                      <a:r>
                        <a:rPr lang="cs-CZ" sz="1000">
                          <a:effectLst/>
                        </a:rPr>
                        <a:t>Pull-push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effectLst/>
                      </a:endParaRPr>
                    </a:p>
                    <a:p>
                      <a:pPr algn="ctr"/>
                      <a:r>
                        <a:rPr lang="cs-CZ" sz="1200" dirty="0">
                          <a:effectLst/>
                        </a:rPr>
                        <a:t>UM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558063134"/>
                  </a:ext>
                </a:extLst>
              </a:tr>
            </a:tbl>
          </a:graphicData>
        </a:graphic>
      </p:graphicFrame>
      <p:sp>
        <p:nvSpPr>
          <p:cNvPr id="5" name="Rectangle 232">
            <a:extLst>
              <a:ext uri="{FF2B5EF4-FFF2-40B4-BE49-F238E27FC236}">
                <a16:creationId xmlns:a16="http://schemas.microsoft.com/office/drawing/2014/main" id="{F3551B20-23DE-E443-B6B1-82F6BBCA1D0A}"/>
              </a:ext>
            </a:extLst>
          </p:cNvPr>
          <p:cNvSpPr>
            <a:spLocks noChangeArrowheads="1"/>
          </p:cNvSpPr>
          <p:nvPr/>
        </p:nvSpPr>
        <p:spPr bwMode="auto">
          <a:xfrm>
            <a:off x="48434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6" name="Rectangle 233">
            <a:extLst>
              <a:ext uri="{FF2B5EF4-FFF2-40B4-BE49-F238E27FC236}">
                <a16:creationId xmlns:a16="http://schemas.microsoft.com/office/drawing/2014/main" id="{02A3BED3-F181-1143-B1A2-56E4C1BF8209}"/>
              </a:ext>
            </a:extLst>
          </p:cNvPr>
          <p:cNvSpPr>
            <a:spLocks noChangeArrowheads="1"/>
          </p:cNvSpPr>
          <p:nvPr/>
        </p:nvSpPr>
        <p:spPr bwMode="auto">
          <a:xfrm>
            <a:off x="38147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7" name="AutoShape 236">
            <a:extLst>
              <a:ext uri="{FF2B5EF4-FFF2-40B4-BE49-F238E27FC236}">
                <a16:creationId xmlns:a16="http://schemas.microsoft.com/office/drawing/2014/main" id="{6308C950-92AE-2841-B90F-6045AA053DC4}"/>
              </a:ext>
            </a:extLst>
          </p:cNvPr>
          <p:cNvSpPr>
            <a:spLocks noChangeArrowheads="1"/>
          </p:cNvSpPr>
          <p:nvPr/>
        </p:nvSpPr>
        <p:spPr bwMode="auto">
          <a:xfrm rot="10800000">
            <a:off x="4386263" y="9910763"/>
            <a:ext cx="457200" cy="209550"/>
          </a:xfrm>
          <a:prstGeom prst="rightArrow">
            <a:avLst>
              <a:gd name="adj1" fmla="val 50000"/>
              <a:gd name="adj2" fmla="val 54545"/>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8" name="Rectangle 223">
            <a:extLst>
              <a:ext uri="{FF2B5EF4-FFF2-40B4-BE49-F238E27FC236}">
                <a16:creationId xmlns:a16="http://schemas.microsoft.com/office/drawing/2014/main" id="{50B7C499-D0A5-964E-BCC0-74B8A05E5845}"/>
              </a:ext>
            </a:extLst>
          </p:cNvPr>
          <p:cNvSpPr>
            <a:spLocks noChangeArrowheads="1"/>
          </p:cNvSpPr>
          <p:nvPr/>
        </p:nvSpPr>
        <p:spPr bwMode="auto">
          <a:xfrm>
            <a:off x="107743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24">
            <a:extLst>
              <a:ext uri="{FF2B5EF4-FFF2-40B4-BE49-F238E27FC236}">
                <a16:creationId xmlns:a16="http://schemas.microsoft.com/office/drawing/2014/main" id="{6BF88F94-4C03-2A43-9683-2CCB31AE7E7C}"/>
              </a:ext>
            </a:extLst>
          </p:cNvPr>
          <p:cNvSpPr>
            <a:spLocks noChangeArrowheads="1"/>
          </p:cNvSpPr>
          <p:nvPr/>
        </p:nvSpPr>
        <p:spPr bwMode="auto">
          <a:xfrm>
            <a:off x="82026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25">
            <a:extLst>
              <a:ext uri="{FF2B5EF4-FFF2-40B4-BE49-F238E27FC236}">
                <a16:creationId xmlns:a16="http://schemas.microsoft.com/office/drawing/2014/main" id="{C0378792-72BF-EA42-9C92-C84702AF64BF}"/>
              </a:ext>
            </a:extLst>
          </p:cNvPr>
          <p:cNvSpPr>
            <a:spLocks noChangeArrowheads="1"/>
          </p:cNvSpPr>
          <p:nvPr/>
        </p:nvSpPr>
        <p:spPr bwMode="auto">
          <a:xfrm>
            <a:off x="159178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Rectangle 226">
            <a:extLst>
              <a:ext uri="{FF2B5EF4-FFF2-40B4-BE49-F238E27FC236}">
                <a16:creationId xmlns:a16="http://schemas.microsoft.com/office/drawing/2014/main" id="{7866A54C-4A72-A049-B7DB-2445071AE4F7}"/>
              </a:ext>
            </a:extLst>
          </p:cNvPr>
          <p:cNvSpPr>
            <a:spLocks noChangeArrowheads="1"/>
          </p:cNvSpPr>
          <p:nvPr/>
        </p:nvSpPr>
        <p:spPr bwMode="auto">
          <a:xfrm>
            <a:off x="133461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2" name="AutoShape 227">
            <a:extLst>
              <a:ext uri="{FF2B5EF4-FFF2-40B4-BE49-F238E27FC236}">
                <a16:creationId xmlns:a16="http://schemas.microsoft.com/office/drawing/2014/main" id="{E55670CD-1A6F-F24E-96EA-84585D83FD9F}"/>
              </a:ext>
            </a:extLst>
          </p:cNvPr>
          <p:cNvSpPr>
            <a:spLocks noChangeArrowheads="1"/>
          </p:cNvSpPr>
          <p:nvPr/>
        </p:nvSpPr>
        <p:spPr bwMode="auto">
          <a:xfrm rot="10800000">
            <a:off x="96313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3" name="AutoShape 228">
            <a:extLst>
              <a:ext uri="{FF2B5EF4-FFF2-40B4-BE49-F238E27FC236}">
                <a16:creationId xmlns:a16="http://schemas.microsoft.com/office/drawing/2014/main" id="{15C98043-11FC-2B4F-B5CB-7C7F434642AA}"/>
              </a:ext>
            </a:extLst>
          </p:cNvPr>
          <p:cNvSpPr>
            <a:spLocks noChangeArrowheads="1"/>
          </p:cNvSpPr>
          <p:nvPr/>
        </p:nvSpPr>
        <p:spPr bwMode="auto">
          <a:xfrm rot="10800000">
            <a:off x="1220311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4" name="AutoShape 229">
            <a:extLst>
              <a:ext uri="{FF2B5EF4-FFF2-40B4-BE49-F238E27FC236}">
                <a16:creationId xmlns:a16="http://schemas.microsoft.com/office/drawing/2014/main" id="{225E43AC-E91E-BB46-9657-4D27A01EF606}"/>
              </a:ext>
            </a:extLst>
          </p:cNvPr>
          <p:cNvSpPr>
            <a:spLocks noChangeArrowheads="1"/>
          </p:cNvSpPr>
          <p:nvPr/>
        </p:nvSpPr>
        <p:spPr bwMode="auto">
          <a:xfrm rot="10800000">
            <a:off x="147748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 name="Rectangle 214">
            <a:extLst>
              <a:ext uri="{FF2B5EF4-FFF2-40B4-BE49-F238E27FC236}">
                <a16:creationId xmlns:a16="http://schemas.microsoft.com/office/drawing/2014/main" id="{62CF3120-0726-9A4A-A0D4-903D22785885}"/>
              </a:ext>
            </a:extLst>
          </p:cNvPr>
          <p:cNvSpPr>
            <a:spLocks noChangeArrowheads="1"/>
          </p:cNvSpPr>
          <p:nvPr/>
        </p:nvSpPr>
        <p:spPr bwMode="auto">
          <a:xfrm>
            <a:off x="107743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 name="Rectangle 215">
            <a:extLst>
              <a:ext uri="{FF2B5EF4-FFF2-40B4-BE49-F238E27FC236}">
                <a16:creationId xmlns:a16="http://schemas.microsoft.com/office/drawing/2014/main" id="{84B84CE1-2640-704A-98D7-5CF370E13BA9}"/>
              </a:ext>
            </a:extLst>
          </p:cNvPr>
          <p:cNvSpPr>
            <a:spLocks noChangeArrowheads="1"/>
          </p:cNvSpPr>
          <p:nvPr/>
        </p:nvSpPr>
        <p:spPr bwMode="auto">
          <a:xfrm>
            <a:off x="82026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7" name="Rectangle 216">
            <a:extLst>
              <a:ext uri="{FF2B5EF4-FFF2-40B4-BE49-F238E27FC236}">
                <a16:creationId xmlns:a16="http://schemas.microsoft.com/office/drawing/2014/main" id="{2C003940-44EB-FC40-ACB8-68AD86CDB082}"/>
              </a:ext>
            </a:extLst>
          </p:cNvPr>
          <p:cNvSpPr>
            <a:spLocks noChangeArrowheads="1"/>
          </p:cNvSpPr>
          <p:nvPr/>
        </p:nvSpPr>
        <p:spPr bwMode="auto">
          <a:xfrm>
            <a:off x="159178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8" name="Rectangle 217">
            <a:extLst>
              <a:ext uri="{FF2B5EF4-FFF2-40B4-BE49-F238E27FC236}">
                <a16:creationId xmlns:a16="http://schemas.microsoft.com/office/drawing/2014/main" id="{C707D78E-7E8A-1B49-869E-26EC40D5B8B4}"/>
              </a:ext>
            </a:extLst>
          </p:cNvPr>
          <p:cNvSpPr>
            <a:spLocks noChangeArrowheads="1"/>
          </p:cNvSpPr>
          <p:nvPr/>
        </p:nvSpPr>
        <p:spPr bwMode="auto">
          <a:xfrm>
            <a:off x="133461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9" name="AutoShape 218">
            <a:extLst>
              <a:ext uri="{FF2B5EF4-FFF2-40B4-BE49-F238E27FC236}">
                <a16:creationId xmlns:a16="http://schemas.microsoft.com/office/drawing/2014/main" id="{D20E7490-9254-AB40-8355-F83A1B4670A7}"/>
              </a:ext>
            </a:extLst>
          </p:cNvPr>
          <p:cNvSpPr>
            <a:spLocks noChangeArrowheads="1"/>
          </p:cNvSpPr>
          <p:nvPr/>
        </p:nvSpPr>
        <p:spPr bwMode="auto">
          <a:xfrm>
            <a:off x="96313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 name="AutoShape 219">
            <a:extLst>
              <a:ext uri="{FF2B5EF4-FFF2-40B4-BE49-F238E27FC236}">
                <a16:creationId xmlns:a16="http://schemas.microsoft.com/office/drawing/2014/main" id="{06D15087-7F6A-7349-BAC8-C5C07F391DFB}"/>
              </a:ext>
            </a:extLst>
          </p:cNvPr>
          <p:cNvSpPr>
            <a:spLocks noChangeArrowheads="1"/>
          </p:cNvSpPr>
          <p:nvPr/>
        </p:nvSpPr>
        <p:spPr bwMode="auto">
          <a:xfrm>
            <a:off x="1220311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 name="AutoShape 220">
            <a:extLst>
              <a:ext uri="{FF2B5EF4-FFF2-40B4-BE49-F238E27FC236}">
                <a16:creationId xmlns:a16="http://schemas.microsoft.com/office/drawing/2014/main" id="{1D3FD867-35F1-6042-893D-63615DD90FCB}"/>
              </a:ext>
            </a:extLst>
          </p:cNvPr>
          <p:cNvSpPr>
            <a:spLocks noChangeArrowheads="1"/>
          </p:cNvSpPr>
          <p:nvPr/>
        </p:nvSpPr>
        <p:spPr bwMode="auto">
          <a:xfrm>
            <a:off x="147748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2" name="Rectangle 234">
            <a:extLst>
              <a:ext uri="{FF2B5EF4-FFF2-40B4-BE49-F238E27FC236}">
                <a16:creationId xmlns:a16="http://schemas.microsoft.com/office/drawing/2014/main" id="{5EB88F62-9734-F54A-9154-399BEA5B2B2F}"/>
              </a:ext>
            </a:extLst>
          </p:cNvPr>
          <p:cNvSpPr>
            <a:spLocks noChangeArrowheads="1"/>
          </p:cNvSpPr>
          <p:nvPr/>
        </p:nvSpPr>
        <p:spPr bwMode="auto">
          <a:xfrm>
            <a:off x="159178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3" name="Rectangle 235">
            <a:extLst>
              <a:ext uri="{FF2B5EF4-FFF2-40B4-BE49-F238E27FC236}">
                <a16:creationId xmlns:a16="http://schemas.microsoft.com/office/drawing/2014/main" id="{257143E8-5EA0-D74A-8E27-3B7EAF3AB116}"/>
              </a:ext>
            </a:extLst>
          </p:cNvPr>
          <p:cNvSpPr>
            <a:spLocks noChangeArrowheads="1"/>
          </p:cNvSpPr>
          <p:nvPr/>
        </p:nvSpPr>
        <p:spPr bwMode="auto">
          <a:xfrm>
            <a:off x="133461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4" name="AutoShape 237">
            <a:extLst>
              <a:ext uri="{FF2B5EF4-FFF2-40B4-BE49-F238E27FC236}">
                <a16:creationId xmlns:a16="http://schemas.microsoft.com/office/drawing/2014/main" id="{90BDBB14-4EF2-9449-89A8-3CC7326A880D}"/>
              </a:ext>
            </a:extLst>
          </p:cNvPr>
          <p:cNvSpPr>
            <a:spLocks noChangeArrowheads="1"/>
          </p:cNvSpPr>
          <p:nvPr/>
        </p:nvSpPr>
        <p:spPr bwMode="auto">
          <a:xfrm rot="10800000">
            <a:off x="1220311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5" name="AutoShape 238">
            <a:extLst>
              <a:ext uri="{FF2B5EF4-FFF2-40B4-BE49-F238E27FC236}">
                <a16:creationId xmlns:a16="http://schemas.microsoft.com/office/drawing/2014/main" id="{FCB7B7DB-B88E-7844-A7DA-516232C7DC91}"/>
              </a:ext>
            </a:extLst>
          </p:cNvPr>
          <p:cNvSpPr>
            <a:spLocks noChangeArrowheads="1"/>
          </p:cNvSpPr>
          <p:nvPr/>
        </p:nvSpPr>
        <p:spPr bwMode="auto">
          <a:xfrm>
            <a:off x="147748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6" name="Rectangle 239">
            <a:extLst>
              <a:ext uri="{FF2B5EF4-FFF2-40B4-BE49-F238E27FC236}">
                <a16:creationId xmlns:a16="http://schemas.microsoft.com/office/drawing/2014/main" id="{862002B1-C93B-7E47-9A56-C9A363177168}"/>
              </a:ext>
            </a:extLst>
          </p:cNvPr>
          <p:cNvSpPr>
            <a:spLocks noChangeArrowheads="1"/>
          </p:cNvSpPr>
          <p:nvPr/>
        </p:nvSpPr>
        <p:spPr bwMode="auto">
          <a:xfrm>
            <a:off x="107743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7" name="Rectangle 240">
            <a:extLst>
              <a:ext uri="{FF2B5EF4-FFF2-40B4-BE49-F238E27FC236}">
                <a16:creationId xmlns:a16="http://schemas.microsoft.com/office/drawing/2014/main" id="{CF4FB0EB-249F-3746-AF5E-F0F80BE51DFC}"/>
              </a:ext>
            </a:extLst>
          </p:cNvPr>
          <p:cNvSpPr>
            <a:spLocks noChangeArrowheads="1"/>
          </p:cNvSpPr>
          <p:nvPr/>
        </p:nvSpPr>
        <p:spPr bwMode="auto">
          <a:xfrm>
            <a:off x="82026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8" name="AutoShape 241">
            <a:extLst>
              <a:ext uri="{FF2B5EF4-FFF2-40B4-BE49-F238E27FC236}">
                <a16:creationId xmlns:a16="http://schemas.microsoft.com/office/drawing/2014/main" id="{424FF2AF-F080-CA4E-A496-AF2A3391B0B8}"/>
              </a:ext>
            </a:extLst>
          </p:cNvPr>
          <p:cNvSpPr>
            <a:spLocks noChangeArrowheads="1"/>
          </p:cNvSpPr>
          <p:nvPr/>
        </p:nvSpPr>
        <p:spPr bwMode="auto">
          <a:xfrm rot="10800000">
            <a:off x="96313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894749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u="sng" dirty="0"/>
              <a:t>Doporučená:</a:t>
            </a:r>
          </a:p>
          <a:p>
            <a:r>
              <a:rPr lang="cs-CZ" dirty="0"/>
              <a:t>NENADÁL J.. a kol. 2. </a:t>
            </a:r>
            <a:r>
              <a:rPr lang="cs-CZ" i="1" dirty="0"/>
              <a:t>Moderní management jakosti: principy, postupy, metody</a:t>
            </a:r>
            <a:r>
              <a:rPr lang="cs-CZ" dirty="0"/>
              <a:t>. Management </a:t>
            </a:r>
            <a:r>
              <a:rPr lang="cs-CZ" dirty="0" err="1"/>
              <a:t>Press</a:t>
            </a:r>
            <a:r>
              <a:rPr lang="cs-CZ" dirty="0"/>
              <a:t>, Albatros Media a.s. 2017. ISBN 9788072613922.</a:t>
            </a:r>
          </a:p>
          <a:p>
            <a:r>
              <a:rPr lang="cs-CZ" dirty="0"/>
              <a:t>CHOPRA S., MEINDL P., KALRA D.V. </a:t>
            </a:r>
            <a:r>
              <a:rPr lang="cs-CZ" i="1" dirty="0"/>
              <a:t>Supply </a:t>
            </a:r>
            <a:r>
              <a:rPr lang="cs-CZ" i="1" dirty="0" err="1"/>
              <a:t>Chain</a:t>
            </a:r>
            <a:r>
              <a:rPr lang="cs-CZ" i="1" dirty="0"/>
              <a:t> Management: </a:t>
            </a:r>
            <a:r>
              <a:rPr lang="cs-CZ" i="1" dirty="0" err="1"/>
              <a:t>Strategy</a:t>
            </a:r>
            <a:r>
              <a:rPr lang="cs-CZ" i="1" dirty="0"/>
              <a:t>, </a:t>
            </a:r>
            <a:r>
              <a:rPr lang="cs-CZ" i="1" dirty="0" err="1"/>
              <a:t>Planning</a:t>
            </a:r>
            <a:r>
              <a:rPr lang="cs-CZ" i="1" dirty="0"/>
              <a:t> and </a:t>
            </a:r>
            <a:r>
              <a:rPr lang="cs-CZ" i="1" dirty="0" err="1"/>
              <a:t>Operation</a:t>
            </a:r>
            <a:r>
              <a:rPr lang="cs-CZ" i="1" dirty="0"/>
              <a:t>.</a:t>
            </a:r>
            <a:r>
              <a:rPr lang="cs-CZ" dirty="0"/>
              <a:t> </a:t>
            </a:r>
            <a:r>
              <a:rPr lang="cs-CZ" dirty="0" err="1"/>
              <a:t>Pearson</a:t>
            </a:r>
            <a:r>
              <a:rPr lang="cs-CZ" dirty="0"/>
              <a:t> Education.588s.  2017. ISBN 933258267X, 9789332582675</a:t>
            </a:r>
          </a:p>
          <a:p>
            <a:r>
              <a:rPr lang="cs-CZ" dirty="0"/>
              <a:t>CHYTILOVÁ E. </a:t>
            </a:r>
            <a:r>
              <a:rPr lang="cs-CZ" i="1" dirty="0"/>
              <a:t>Logistický management: příklady úspěšné praxe</a:t>
            </a:r>
            <a:r>
              <a:rPr lang="cs-CZ" dirty="0"/>
              <a:t>. 154s. Moravská vysoká škola Olomouc. 2018. ISBN 978-80-7455-075-1 </a:t>
            </a:r>
          </a:p>
          <a:p>
            <a:endParaRPr lang="cs-CZ" dirty="0"/>
          </a:p>
        </p:txBody>
      </p:sp>
    </p:spTree>
    <p:extLst>
      <p:ext uri="{BB962C8B-B14F-4D97-AF65-F5344CB8AC3E}">
        <p14:creationId xmlns:p14="http://schemas.microsoft.com/office/powerpoint/2010/main" val="80431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1. Základní pojmy a terminologie. Logistika včera a dnes</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96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definice</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i="1" dirty="0"/>
              <a:t> </a:t>
            </a:r>
            <a:endParaRPr lang="cs-CZ" dirty="0"/>
          </a:p>
          <a:p>
            <a:r>
              <a:rPr lang="cs-CZ" b="1" dirty="0"/>
              <a:t>Logistika</a:t>
            </a:r>
            <a:r>
              <a:rPr lang="cs-CZ" dirty="0"/>
              <a:t> je vědní disciplína, která se zabývá plánováním, řízením a realizací materiálového toku a informací tak, aby správný produkt byl ve správný čas na správném místě s co nejnižšími náklady</a:t>
            </a:r>
          </a:p>
          <a:p>
            <a:endParaRPr lang="cs-CZ" dirty="0"/>
          </a:p>
          <a:p>
            <a:r>
              <a:rPr lang="cs-CZ" b="1" dirty="0"/>
              <a:t>Logistický management</a:t>
            </a:r>
            <a:r>
              <a:rPr lang="cs-CZ" dirty="0"/>
              <a:t> zahrnuje analýzu, plánování, řízení a vedení lidí, organizování, kontrolu logistických procesů</a:t>
            </a:r>
          </a:p>
          <a:p>
            <a:endParaRPr lang="cs-CZ" dirty="0"/>
          </a:p>
        </p:txBody>
      </p:sp>
    </p:spTree>
    <p:extLst>
      <p:ext uri="{BB962C8B-B14F-4D97-AF65-F5344CB8AC3E}">
        <p14:creationId xmlns:p14="http://schemas.microsoft.com/office/powerpoint/2010/main" val="338707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02E78A-30E6-4150-94AC-91B3D6F22B02}"/>
              </a:ext>
            </a:extLst>
          </p:cNvPr>
          <p:cNvSpPr>
            <a:spLocks noGrp="1"/>
          </p:cNvSpPr>
          <p:nvPr>
            <p:ph type="title"/>
          </p:nvPr>
        </p:nvSpPr>
        <p:spPr/>
        <p:txBody>
          <a:bodyPr/>
          <a:lstStyle/>
          <a:p>
            <a:r>
              <a:rPr lang="cs-CZ" b="1" dirty="0"/>
              <a:t>Logistika se zabývá dodáním</a:t>
            </a:r>
          </a:p>
        </p:txBody>
      </p:sp>
      <p:sp>
        <p:nvSpPr>
          <p:cNvPr id="3" name="Zástupný obsah 2">
            <a:extLst>
              <a:ext uri="{FF2B5EF4-FFF2-40B4-BE49-F238E27FC236}">
                <a16:creationId xmlns:a16="http://schemas.microsoft.com/office/drawing/2014/main" id="{7B8EC76C-ACFB-4A21-B0B3-26D31309938D}"/>
              </a:ext>
            </a:extLst>
          </p:cNvPr>
          <p:cNvSpPr>
            <a:spLocks noGrp="1"/>
          </p:cNvSpPr>
          <p:nvPr>
            <p:ph idx="1"/>
          </p:nvPr>
        </p:nvSpPr>
        <p:spPr/>
        <p:txBody>
          <a:bodyPr/>
          <a:lstStyle/>
          <a:p>
            <a:r>
              <a:rPr lang="cs-CZ" dirty="0"/>
              <a:t>Správného výrobku</a:t>
            </a:r>
          </a:p>
          <a:p>
            <a:r>
              <a:rPr lang="cs-CZ" dirty="0"/>
              <a:t>Ve správném množství</a:t>
            </a:r>
          </a:p>
          <a:p>
            <a:r>
              <a:rPr lang="cs-CZ" dirty="0"/>
              <a:t>Ve správném čase</a:t>
            </a:r>
          </a:p>
          <a:p>
            <a:r>
              <a:rPr lang="cs-CZ" dirty="0"/>
              <a:t>Ve správné kvalitě</a:t>
            </a:r>
          </a:p>
          <a:p>
            <a:r>
              <a:rPr lang="cs-CZ" dirty="0"/>
              <a:t>Na správné místo</a:t>
            </a:r>
          </a:p>
          <a:p>
            <a:r>
              <a:rPr lang="cs-CZ" dirty="0"/>
              <a:t>Správnému zákazníkovi</a:t>
            </a:r>
          </a:p>
          <a:p>
            <a:r>
              <a:rPr lang="cs-CZ" dirty="0"/>
              <a:t>Za správné náklady</a:t>
            </a:r>
          </a:p>
        </p:txBody>
      </p:sp>
    </p:spTree>
    <p:extLst>
      <p:ext uri="{BB962C8B-B14F-4D97-AF65-F5344CB8AC3E}">
        <p14:creationId xmlns:p14="http://schemas.microsoft.com/office/powerpoint/2010/main" val="268971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18A56-5EF1-4991-BDE8-0B70C5A86F7D}"/>
              </a:ext>
            </a:extLst>
          </p:cNvPr>
          <p:cNvSpPr>
            <a:spLocks noGrp="1"/>
          </p:cNvSpPr>
          <p:nvPr>
            <p:ph type="title"/>
          </p:nvPr>
        </p:nvSpPr>
        <p:spPr/>
        <p:txBody>
          <a:bodyPr/>
          <a:lstStyle/>
          <a:p>
            <a:r>
              <a:rPr lang="cs-CZ" b="1" dirty="0"/>
              <a:t>Logistické úlohy</a:t>
            </a:r>
          </a:p>
        </p:txBody>
      </p:sp>
      <p:sp>
        <p:nvSpPr>
          <p:cNvPr id="3" name="Zástupný obsah 2">
            <a:extLst>
              <a:ext uri="{FF2B5EF4-FFF2-40B4-BE49-F238E27FC236}">
                <a16:creationId xmlns:a16="http://schemas.microsoft.com/office/drawing/2014/main" id="{440B9333-F7CF-4766-B5F3-B922AC519F19}"/>
              </a:ext>
            </a:extLst>
          </p:cNvPr>
          <p:cNvSpPr>
            <a:spLocks noGrp="1"/>
          </p:cNvSpPr>
          <p:nvPr>
            <p:ph idx="1"/>
          </p:nvPr>
        </p:nvSpPr>
        <p:spPr/>
        <p:txBody>
          <a:bodyPr/>
          <a:lstStyle/>
          <a:p>
            <a:r>
              <a:rPr lang="cs-CZ" dirty="0"/>
              <a:t>Nákupní logistika</a:t>
            </a:r>
          </a:p>
          <a:p>
            <a:endParaRPr lang="cs-CZ" dirty="0"/>
          </a:p>
          <a:p>
            <a:r>
              <a:rPr lang="cs-CZ" dirty="0"/>
              <a:t>Vnitropodniková logistika</a:t>
            </a:r>
          </a:p>
          <a:p>
            <a:endParaRPr lang="cs-CZ" dirty="0"/>
          </a:p>
          <a:p>
            <a:r>
              <a:rPr lang="cs-CZ" dirty="0"/>
              <a:t>Odbytová logistika / distribuce</a:t>
            </a:r>
          </a:p>
        </p:txBody>
      </p:sp>
    </p:spTree>
    <p:extLst>
      <p:ext uri="{BB962C8B-B14F-4D97-AF65-F5344CB8AC3E}">
        <p14:creationId xmlns:p14="http://schemas.microsoft.com/office/powerpoint/2010/main" val="3579025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1329</TotalTime>
  <Words>2723</Words>
  <Application>Microsoft Office PowerPoint</Application>
  <PresentationFormat>Předvádění na obrazovce (4:3)</PresentationFormat>
  <Paragraphs>267</Paragraphs>
  <Slides>42</Slides>
  <Notes>17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Calibri</vt:lpstr>
      <vt:lpstr>Times New Roman</vt:lpstr>
      <vt:lpstr>Office Theme</vt:lpstr>
      <vt:lpstr>Logistický management 2 </vt:lpstr>
      <vt:lpstr>Prezentace aplikace PowerPoint</vt:lpstr>
      <vt:lpstr>Prezentace aplikace PowerPoint</vt:lpstr>
      <vt:lpstr>Literatura</vt:lpstr>
      <vt:lpstr>Literatura</vt:lpstr>
      <vt:lpstr>1. Základní pojmy a terminologie. Logistika včera a dnes</vt:lpstr>
      <vt:lpstr>Základní definice</vt:lpstr>
      <vt:lpstr>Logistika se zabývá dodáním</vt:lpstr>
      <vt:lpstr>Logistické úlohy</vt:lpstr>
      <vt:lpstr>Prezentace aplikace PowerPoint</vt:lpstr>
      <vt:lpstr>Podnik jako logistický systém</vt:lpstr>
      <vt:lpstr>Logistické systémy</vt:lpstr>
      <vt:lpstr>Vymezení logistického systému</vt:lpstr>
      <vt:lpstr>Prezentace aplikace PowerPoint</vt:lpstr>
      <vt:lpstr>Prezentace aplikace PowerPoint</vt:lpstr>
      <vt:lpstr>Prezentace aplikace PowerPoint</vt:lpstr>
      <vt:lpstr>Prezentace aplikace PowerPoint</vt:lpstr>
      <vt:lpstr>Mikrologistický a makrologistický systém</vt:lpstr>
      <vt:lpstr>Mezilogistický systém</vt:lpstr>
      <vt:lpstr>Prezentace aplikace PowerPoint</vt:lpstr>
      <vt:lpstr>Logistické funkce a cíle</vt:lpstr>
      <vt:lpstr>Prezentace aplikace PowerPoint</vt:lpstr>
      <vt:lpstr>Vnější cíle</vt:lpstr>
      <vt:lpstr>Vnitřní cíle</vt:lpstr>
      <vt:lpstr>Logistické cíle</vt:lpstr>
      <vt:lpstr>Logistické funkce a cíle</vt:lpstr>
      <vt:lpstr>Logistické činnosti</vt:lpstr>
      <vt:lpstr>Aktivní prvky</vt:lpstr>
      <vt:lpstr>Logistické pasivní prvky</vt:lpstr>
      <vt:lpstr>2.Value Chain Management a dodavatelské sítě</vt:lpstr>
      <vt:lpstr>Prezentace aplikace PowerPoint</vt:lpstr>
      <vt:lpstr>HODNOTOVÝ ŘETEZEC (VALUE CHAIN)</vt:lpstr>
      <vt:lpstr>ANALÝZA HODNOTOVÉHO ŘETĚZCE</vt:lpstr>
      <vt:lpstr>DODAVATELSKÝ ŘETĚZEC</vt:lpstr>
      <vt:lpstr>LINEÁRNÍ STRUKTURA DOD. ŘETEZCE</vt:lpstr>
      <vt:lpstr>LOGISTICKÁ SÍŤ</vt:lpstr>
      <vt:lpstr>SÍŤ X ŘETĚZEC</vt:lpstr>
      <vt:lpstr>LOGISTICKÝ ŘETEZEC X DODAVATELSKÝ ŘETĚZEC</vt:lpstr>
      <vt:lpstr>LOGISTICKÝ ŘETEZEC X DODAVATELSKÝ ŘETĚZEC</vt:lpstr>
      <vt:lpstr>Prezentace aplikace PowerPoint</vt:lpstr>
      <vt:lpstr>Prezentace aplikace PowerPoint</vt:lpstr>
      <vt:lpstr>PUSH, PULL PRINCIP USPOŘÁDÁNÍ ŘETĚZCE</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Your User Name</dc:creator>
  <cp:lastModifiedBy>Hart Martin</cp:lastModifiedBy>
  <cp:revision>77</cp:revision>
  <cp:lastPrinted>2018-09-11T09:44:43Z</cp:lastPrinted>
  <dcterms:created xsi:type="dcterms:W3CDTF">2012-02-25T13:45:29Z</dcterms:created>
  <dcterms:modified xsi:type="dcterms:W3CDTF">2025-02-14T13:48:26Z</dcterms:modified>
</cp:coreProperties>
</file>