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3.xml" ContentType="application/vnd.openxmlformats-officedocument.presentationml.notesSlide+xml"/>
  <Override PartName="/ppt/charts/chart4.xml" ContentType="application/vnd.openxmlformats-officedocument.drawingml.chart+xml"/>
  <Override PartName="/ppt/notesSlides/notesSlide34.xml" ContentType="application/vnd.openxmlformats-officedocument.presentationml.notesSlide+xml"/>
  <Override PartName="/ppt/charts/chart5.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9"/>
  </p:notesMasterIdLst>
  <p:handoutMasterIdLst>
    <p:handoutMasterId r:id="rId160"/>
  </p:handoutMasterIdLst>
  <p:sldIdLst>
    <p:sldId id="256" r:id="rId2"/>
    <p:sldId id="451" r:id="rId3"/>
    <p:sldId id="452" r:id="rId4"/>
    <p:sldId id="279" r:id="rId5"/>
    <p:sldId id="346" r:id="rId6"/>
    <p:sldId id="344" r:id="rId7"/>
    <p:sldId id="307" r:id="rId8"/>
    <p:sldId id="351" r:id="rId9"/>
    <p:sldId id="352" r:id="rId10"/>
    <p:sldId id="330" r:id="rId11"/>
    <p:sldId id="329" r:id="rId12"/>
    <p:sldId id="309" r:id="rId13"/>
    <p:sldId id="312" r:id="rId14"/>
    <p:sldId id="453" r:id="rId15"/>
    <p:sldId id="454" r:id="rId16"/>
    <p:sldId id="456" r:id="rId17"/>
    <p:sldId id="455" r:id="rId18"/>
    <p:sldId id="313" r:id="rId19"/>
    <p:sldId id="314" r:id="rId20"/>
    <p:sldId id="457" r:id="rId21"/>
    <p:sldId id="316" r:id="rId22"/>
    <p:sldId id="458" r:id="rId23"/>
    <p:sldId id="353" r:id="rId24"/>
    <p:sldId id="354" r:id="rId25"/>
    <p:sldId id="317" r:id="rId26"/>
    <p:sldId id="322" r:id="rId27"/>
    <p:sldId id="356" r:id="rId28"/>
    <p:sldId id="357" r:id="rId29"/>
    <p:sldId id="358" r:id="rId30"/>
    <p:sldId id="359" r:id="rId31"/>
    <p:sldId id="259" r:id="rId32"/>
    <p:sldId id="260" r:id="rId33"/>
    <p:sldId id="263" r:id="rId34"/>
    <p:sldId id="264" r:id="rId35"/>
    <p:sldId id="265" r:id="rId36"/>
    <p:sldId id="266" r:id="rId37"/>
    <p:sldId id="267" r:id="rId38"/>
    <p:sldId id="268" r:id="rId39"/>
    <p:sldId id="269" r:id="rId40"/>
    <p:sldId id="270" r:id="rId41"/>
    <p:sldId id="271" r:id="rId42"/>
    <p:sldId id="261" r:id="rId43"/>
    <p:sldId id="262" r:id="rId44"/>
    <p:sldId id="272" r:id="rId45"/>
    <p:sldId id="273" r:id="rId46"/>
    <p:sldId id="274" r:id="rId47"/>
    <p:sldId id="275" r:id="rId48"/>
    <p:sldId id="360" r:id="rId49"/>
    <p:sldId id="258" r:id="rId50"/>
    <p:sldId id="369" r:id="rId51"/>
    <p:sldId id="370" r:id="rId52"/>
    <p:sldId id="459" r:id="rId53"/>
    <p:sldId id="371" r:id="rId54"/>
    <p:sldId id="372" r:id="rId55"/>
    <p:sldId id="280" r:id="rId56"/>
    <p:sldId id="373" r:id="rId57"/>
    <p:sldId id="374" r:id="rId58"/>
    <p:sldId id="375" r:id="rId59"/>
    <p:sldId id="376" r:id="rId60"/>
    <p:sldId id="282" r:id="rId61"/>
    <p:sldId id="276" r:id="rId62"/>
    <p:sldId id="377" r:id="rId63"/>
    <p:sldId id="361" r:id="rId64"/>
    <p:sldId id="379" r:id="rId65"/>
    <p:sldId id="380" r:id="rId66"/>
    <p:sldId id="381" r:id="rId67"/>
    <p:sldId id="382" r:id="rId68"/>
    <p:sldId id="383" r:id="rId69"/>
    <p:sldId id="384" r:id="rId70"/>
    <p:sldId id="385" r:id="rId71"/>
    <p:sldId id="386" r:id="rId72"/>
    <p:sldId id="387" r:id="rId73"/>
    <p:sldId id="277" r:id="rId74"/>
    <p:sldId id="278" r:id="rId75"/>
    <p:sldId id="388" r:id="rId76"/>
    <p:sldId id="362" r:id="rId77"/>
    <p:sldId id="390" r:id="rId78"/>
    <p:sldId id="391" r:id="rId79"/>
    <p:sldId id="392" r:id="rId80"/>
    <p:sldId id="393" r:id="rId81"/>
    <p:sldId id="394" r:id="rId82"/>
    <p:sldId id="395" r:id="rId83"/>
    <p:sldId id="396" r:id="rId84"/>
    <p:sldId id="397" r:id="rId85"/>
    <p:sldId id="398" r:id="rId86"/>
    <p:sldId id="399" r:id="rId87"/>
    <p:sldId id="400" r:id="rId88"/>
    <p:sldId id="401" r:id="rId89"/>
    <p:sldId id="363" r:id="rId90"/>
    <p:sldId id="257" r:id="rId91"/>
    <p:sldId id="403" r:id="rId92"/>
    <p:sldId id="404" r:id="rId93"/>
    <p:sldId id="405" r:id="rId94"/>
    <p:sldId id="406" r:id="rId95"/>
    <p:sldId id="407" r:id="rId96"/>
    <p:sldId id="408" r:id="rId97"/>
    <p:sldId id="409" r:id="rId98"/>
    <p:sldId id="488" r:id="rId99"/>
    <p:sldId id="301" r:id="rId100"/>
    <p:sldId id="302" r:id="rId101"/>
    <p:sldId id="303" r:id="rId102"/>
    <p:sldId id="304" r:id="rId103"/>
    <p:sldId id="489" r:id="rId104"/>
    <p:sldId id="490" r:id="rId105"/>
    <p:sldId id="321" r:id="rId106"/>
    <p:sldId id="491" r:id="rId107"/>
    <p:sldId id="323" r:id="rId108"/>
    <p:sldId id="324" r:id="rId109"/>
    <p:sldId id="325" r:id="rId110"/>
    <p:sldId id="364" r:id="rId111"/>
    <p:sldId id="412" r:id="rId112"/>
    <p:sldId id="413" r:id="rId113"/>
    <p:sldId id="414" r:id="rId114"/>
    <p:sldId id="415" r:id="rId115"/>
    <p:sldId id="416" r:id="rId116"/>
    <p:sldId id="417" r:id="rId117"/>
    <p:sldId id="418" r:id="rId118"/>
    <p:sldId id="419" r:id="rId119"/>
    <p:sldId id="420" r:id="rId120"/>
    <p:sldId id="421" r:id="rId121"/>
    <p:sldId id="422" r:id="rId122"/>
    <p:sldId id="423" r:id="rId123"/>
    <p:sldId id="365" r:id="rId124"/>
    <p:sldId id="286" r:id="rId125"/>
    <p:sldId id="294" r:id="rId126"/>
    <p:sldId id="295" r:id="rId127"/>
    <p:sldId id="296" r:id="rId128"/>
    <p:sldId id="297" r:id="rId129"/>
    <p:sldId id="298" r:id="rId130"/>
    <p:sldId id="299" r:id="rId131"/>
    <p:sldId id="300" r:id="rId132"/>
    <p:sldId id="366" r:id="rId133"/>
    <p:sldId id="425" r:id="rId134"/>
    <p:sldId id="426" r:id="rId135"/>
    <p:sldId id="427" r:id="rId136"/>
    <p:sldId id="428" r:id="rId137"/>
    <p:sldId id="429" r:id="rId138"/>
    <p:sldId id="430" r:id="rId139"/>
    <p:sldId id="431" r:id="rId140"/>
    <p:sldId id="432" r:id="rId141"/>
    <p:sldId id="433" r:id="rId142"/>
    <p:sldId id="434" r:id="rId143"/>
    <p:sldId id="435" r:id="rId144"/>
    <p:sldId id="436" r:id="rId145"/>
    <p:sldId id="437" r:id="rId146"/>
    <p:sldId id="367" r:id="rId147"/>
    <p:sldId id="440" r:id="rId148"/>
    <p:sldId id="441" r:id="rId149"/>
    <p:sldId id="442" r:id="rId150"/>
    <p:sldId id="443" r:id="rId151"/>
    <p:sldId id="444" r:id="rId152"/>
    <p:sldId id="445" r:id="rId153"/>
    <p:sldId id="446" r:id="rId154"/>
    <p:sldId id="447" r:id="rId155"/>
    <p:sldId id="448" r:id="rId156"/>
    <p:sldId id="449" r:id="rId157"/>
    <p:sldId id="450" r:id="rId158"/>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EF25604E-0974-4F89-A81C-0800E775AA1B}">
          <p14:sldIdLst>
            <p14:sldId id="256"/>
            <p14:sldId id="451"/>
            <p14:sldId id="452"/>
            <p14:sldId id="279"/>
            <p14:sldId id="346"/>
            <p14:sldId id="344"/>
            <p14:sldId id="307"/>
            <p14:sldId id="351"/>
            <p14:sldId id="352"/>
            <p14:sldId id="330"/>
            <p14:sldId id="329"/>
            <p14:sldId id="309"/>
            <p14:sldId id="312"/>
            <p14:sldId id="453"/>
            <p14:sldId id="454"/>
            <p14:sldId id="456"/>
            <p14:sldId id="455"/>
            <p14:sldId id="313"/>
            <p14:sldId id="314"/>
            <p14:sldId id="457"/>
            <p14:sldId id="316"/>
            <p14:sldId id="458"/>
            <p14:sldId id="353"/>
            <p14:sldId id="354"/>
            <p14:sldId id="317"/>
            <p14:sldId id="322"/>
            <p14:sldId id="356"/>
            <p14:sldId id="357"/>
            <p14:sldId id="358"/>
            <p14:sldId id="359"/>
            <p14:sldId id="259"/>
            <p14:sldId id="260"/>
            <p14:sldId id="263"/>
            <p14:sldId id="264"/>
            <p14:sldId id="265"/>
            <p14:sldId id="266"/>
            <p14:sldId id="267"/>
            <p14:sldId id="268"/>
            <p14:sldId id="269"/>
            <p14:sldId id="270"/>
            <p14:sldId id="271"/>
            <p14:sldId id="261"/>
            <p14:sldId id="262"/>
            <p14:sldId id="272"/>
            <p14:sldId id="273"/>
            <p14:sldId id="274"/>
            <p14:sldId id="275"/>
            <p14:sldId id="360"/>
            <p14:sldId id="258"/>
            <p14:sldId id="369"/>
            <p14:sldId id="370"/>
            <p14:sldId id="459"/>
            <p14:sldId id="371"/>
            <p14:sldId id="372"/>
            <p14:sldId id="280"/>
            <p14:sldId id="373"/>
            <p14:sldId id="374"/>
            <p14:sldId id="375"/>
            <p14:sldId id="376"/>
            <p14:sldId id="282"/>
            <p14:sldId id="276"/>
            <p14:sldId id="377"/>
            <p14:sldId id="361"/>
          </p14:sldIdLst>
        </p14:section>
        <p14:section name="Výchozí oddíl" id="{360ABB52-C716-4BA6-915B-0C45D4B09426}">
          <p14:sldIdLst>
            <p14:sldId id="379"/>
            <p14:sldId id="380"/>
            <p14:sldId id="381"/>
            <p14:sldId id="382"/>
            <p14:sldId id="383"/>
            <p14:sldId id="384"/>
            <p14:sldId id="385"/>
            <p14:sldId id="386"/>
            <p14:sldId id="387"/>
            <p14:sldId id="277"/>
            <p14:sldId id="278"/>
            <p14:sldId id="388"/>
          </p14:sldIdLst>
        </p14:section>
        <p14:section name="Oddíl bez názvu" id="{6EE3EFD0-40C4-4121-8DD2-30975C2399B9}">
          <p14:sldIdLst>
            <p14:sldId id="362"/>
            <p14:sldId id="390"/>
            <p14:sldId id="391"/>
            <p14:sldId id="392"/>
            <p14:sldId id="393"/>
            <p14:sldId id="394"/>
            <p14:sldId id="395"/>
            <p14:sldId id="396"/>
            <p14:sldId id="397"/>
            <p14:sldId id="398"/>
            <p14:sldId id="399"/>
            <p14:sldId id="400"/>
            <p14:sldId id="401"/>
            <p14:sldId id="363"/>
            <p14:sldId id="257"/>
            <p14:sldId id="403"/>
            <p14:sldId id="404"/>
            <p14:sldId id="405"/>
            <p14:sldId id="406"/>
            <p14:sldId id="407"/>
            <p14:sldId id="408"/>
            <p14:sldId id="409"/>
            <p14:sldId id="488"/>
            <p14:sldId id="301"/>
            <p14:sldId id="302"/>
            <p14:sldId id="303"/>
            <p14:sldId id="304"/>
            <p14:sldId id="489"/>
            <p14:sldId id="490"/>
            <p14:sldId id="321"/>
            <p14:sldId id="491"/>
            <p14:sldId id="323"/>
            <p14:sldId id="324"/>
            <p14:sldId id="325"/>
            <p14:sldId id="364"/>
            <p14:sldId id="412"/>
            <p14:sldId id="413"/>
            <p14:sldId id="414"/>
            <p14:sldId id="415"/>
            <p14:sldId id="416"/>
            <p14:sldId id="417"/>
            <p14:sldId id="418"/>
            <p14:sldId id="419"/>
            <p14:sldId id="420"/>
            <p14:sldId id="421"/>
            <p14:sldId id="422"/>
            <p14:sldId id="423"/>
            <p14:sldId id="365"/>
            <p14:sldId id="286"/>
            <p14:sldId id="294"/>
            <p14:sldId id="295"/>
            <p14:sldId id="296"/>
            <p14:sldId id="297"/>
            <p14:sldId id="298"/>
            <p14:sldId id="299"/>
            <p14:sldId id="300"/>
            <p14:sldId id="366"/>
            <p14:sldId id="425"/>
            <p14:sldId id="426"/>
            <p14:sldId id="427"/>
            <p14:sldId id="428"/>
            <p14:sldId id="429"/>
            <p14:sldId id="430"/>
            <p14:sldId id="431"/>
            <p14:sldId id="432"/>
            <p14:sldId id="433"/>
            <p14:sldId id="434"/>
            <p14:sldId id="435"/>
            <p14:sldId id="436"/>
            <p14:sldId id="437"/>
            <p14:sldId id="367"/>
            <p14:sldId id="440"/>
            <p14:sldId id="441"/>
            <p14:sldId id="442"/>
            <p14:sldId id="443"/>
            <p14:sldId id="444"/>
            <p14:sldId id="445"/>
            <p14:sldId id="446"/>
            <p14:sldId id="447"/>
            <p14:sldId id="448"/>
            <p14:sldId id="449"/>
            <p14:sldId id="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49" autoAdjust="0"/>
  </p:normalViewPr>
  <p:slideViewPr>
    <p:cSldViewPr>
      <p:cViewPr varScale="1">
        <p:scale>
          <a:sx n="109" d="100"/>
          <a:sy n="109" d="100"/>
        </p:scale>
        <p:origin x="171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7.6108079060722922E-2"/>
          <c:y val="0.1901738845144357"/>
          <c:w val="0.81909404546362397"/>
          <c:h val="0.68921660834062404"/>
        </c:manualLayout>
      </c:layout>
      <c:scatterChart>
        <c:scatterStyle val="lineMarker"/>
        <c:varyColors val="0"/>
        <c:ser>
          <c:idx val="0"/>
          <c:order val="0"/>
          <c:tx>
            <c:strRef>
              <c:f>List1!$C$5</c:f>
              <c:strCache>
                <c:ptCount val="1"/>
                <c:pt idx="0">
                  <c:v>běžná zásoba, ks</c:v>
                </c:pt>
              </c:strCache>
            </c:strRef>
          </c:tx>
          <c:marker>
            <c:symbol val="none"/>
          </c:marker>
          <c:xVal>
            <c:numRef>
              <c:f>List1!$B$6:$B$17</c:f>
              <c:numCache>
                <c:formatCode>General</c:formatCode>
                <c:ptCount val="12"/>
                <c:pt idx="0">
                  <c:v>1</c:v>
                </c:pt>
                <c:pt idx="1">
                  <c:v>2</c:v>
                </c:pt>
                <c:pt idx="2">
                  <c:v>3</c:v>
                </c:pt>
                <c:pt idx="3">
                  <c:v>4</c:v>
                </c:pt>
                <c:pt idx="4">
                  <c:v>4</c:v>
                </c:pt>
                <c:pt idx="5">
                  <c:v>5</c:v>
                </c:pt>
                <c:pt idx="6">
                  <c:v>6</c:v>
                </c:pt>
                <c:pt idx="7">
                  <c:v>7</c:v>
                </c:pt>
                <c:pt idx="8">
                  <c:v>7</c:v>
                </c:pt>
                <c:pt idx="9">
                  <c:v>8</c:v>
                </c:pt>
                <c:pt idx="10">
                  <c:v>9</c:v>
                </c:pt>
                <c:pt idx="11">
                  <c:v>10</c:v>
                </c:pt>
              </c:numCache>
            </c:numRef>
          </c:xVal>
          <c:yVal>
            <c:numRef>
              <c:f>List1!$C$6:$C$17</c:f>
              <c:numCache>
                <c:formatCode>General</c:formatCode>
                <c:ptCount val="12"/>
                <c:pt idx="0">
                  <c:v>5</c:v>
                </c:pt>
                <c:pt idx="1">
                  <c:v>3</c:v>
                </c:pt>
                <c:pt idx="2">
                  <c:v>1</c:v>
                </c:pt>
                <c:pt idx="3">
                  <c:v>0</c:v>
                </c:pt>
                <c:pt idx="4">
                  <c:v>5</c:v>
                </c:pt>
                <c:pt idx="5">
                  <c:v>3</c:v>
                </c:pt>
                <c:pt idx="6">
                  <c:v>1</c:v>
                </c:pt>
                <c:pt idx="7">
                  <c:v>0</c:v>
                </c:pt>
                <c:pt idx="8">
                  <c:v>5</c:v>
                </c:pt>
                <c:pt idx="9">
                  <c:v>3</c:v>
                </c:pt>
                <c:pt idx="10">
                  <c:v>1</c:v>
                </c:pt>
                <c:pt idx="11">
                  <c:v>0</c:v>
                </c:pt>
              </c:numCache>
            </c:numRef>
          </c:yVal>
          <c:smooth val="0"/>
          <c:extLst>
            <c:ext xmlns:c16="http://schemas.microsoft.com/office/drawing/2014/chart" uri="{C3380CC4-5D6E-409C-BE32-E72D297353CC}">
              <c16:uniqueId val="{00000000-CB9B-4937-9857-63B2C2752650}"/>
            </c:ext>
          </c:extLst>
        </c:ser>
        <c:dLbls>
          <c:showLegendKey val="0"/>
          <c:showVal val="0"/>
          <c:showCatName val="0"/>
          <c:showSerName val="0"/>
          <c:showPercent val="0"/>
          <c:showBubbleSize val="0"/>
        </c:dLbls>
        <c:axId val="63090048"/>
        <c:axId val="65979520"/>
      </c:scatterChart>
      <c:valAx>
        <c:axId val="63090048"/>
        <c:scaling>
          <c:orientation val="minMax"/>
          <c:max val="10"/>
          <c:min val="1"/>
        </c:scaling>
        <c:delete val="0"/>
        <c:axPos val="b"/>
        <c:minorGridlines/>
        <c:numFmt formatCode="General" sourceLinked="1"/>
        <c:majorTickMark val="out"/>
        <c:minorTickMark val="out"/>
        <c:tickLblPos val="nextTo"/>
        <c:crossAx val="65979520"/>
        <c:crosses val="autoZero"/>
        <c:crossBetween val="midCat"/>
        <c:majorUnit val="1"/>
      </c:valAx>
      <c:valAx>
        <c:axId val="65979520"/>
        <c:scaling>
          <c:orientation val="minMax"/>
          <c:min val="0"/>
        </c:scaling>
        <c:delete val="0"/>
        <c:axPos val="l"/>
        <c:majorGridlines/>
        <c:numFmt formatCode="General" sourceLinked="1"/>
        <c:majorTickMark val="out"/>
        <c:minorTickMark val="none"/>
        <c:tickLblPos val="nextTo"/>
        <c:crossAx val="63090048"/>
        <c:crosses val="autoZero"/>
        <c:crossBetween val="midCat"/>
      </c:valAx>
    </c:plotArea>
    <c:legend>
      <c:legendPos val="r"/>
      <c:overlay val="0"/>
    </c:legend>
    <c:plotVisOnly val="1"/>
    <c:dispBlanksAs val="gap"/>
    <c:showDLblsOverMax val="0"/>
  </c:chart>
  <c:spPr>
    <a:noFill/>
    <a:ln>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9.4966878680146652E-2"/>
          <c:y val="0.20869240303295422"/>
          <c:w val="0.86435795328296861"/>
          <c:h val="0.68921660834062404"/>
        </c:manualLayout>
      </c:layout>
      <c:scatterChart>
        <c:scatterStyle val="lineMarker"/>
        <c:varyColors val="0"/>
        <c:ser>
          <c:idx val="2"/>
          <c:order val="0"/>
          <c:tx>
            <c:strRef>
              <c:f>List1!$D$5</c:f>
              <c:strCache>
                <c:ptCount val="1"/>
                <c:pt idx="0">
                  <c:v>pojistná zásoba</c:v>
                </c:pt>
              </c:strCache>
            </c:strRef>
          </c:tx>
          <c:marker>
            <c:symbol val="none"/>
          </c:marker>
          <c:yVal>
            <c:numRef>
              <c:f>List1!$D$6:$D$17</c:f>
              <c:numCache>
                <c:formatCode>General</c:formatCode>
                <c:ptCount val="12"/>
                <c:pt idx="0">
                  <c:v>5</c:v>
                </c:pt>
                <c:pt idx="1">
                  <c:v>5</c:v>
                </c:pt>
                <c:pt idx="2">
                  <c:v>5</c:v>
                </c:pt>
                <c:pt idx="3">
                  <c:v>5</c:v>
                </c:pt>
                <c:pt idx="4">
                  <c:v>5</c:v>
                </c:pt>
                <c:pt idx="5">
                  <c:v>5</c:v>
                </c:pt>
                <c:pt idx="6">
                  <c:v>5</c:v>
                </c:pt>
                <c:pt idx="7">
                  <c:v>5</c:v>
                </c:pt>
                <c:pt idx="8">
                  <c:v>5</c:v>
                </c:pt>
                <c:pt idx="9">
                  <c:v>5</c:v>
                </c:pt>
                <c:pt idx="10">
                  <c:v>5</c:v>
                </c:pt>
                <c:pt idx="11">
                  <c:v>5</c:v>
                </c:pt>
              </c:numCache>
            </c:numRef>
          </c:yVal>
          <c:smooth val="0"/>
          <c:extLst>
            <c:ext xmlns:c16="http://schemas.microsoft.com/office/drawing/2014/chart" uri="{C3380CC4-5D6E-409C-BE32-E72D297353CC}">
              <c16:uniqueId val="{00000000-2702-49ED-A156-BB49031F3523}"/>
            </c:ext>
          </c:extLst>
        </c:ser>
        <c:dLbls>
          <c:showLegendKey val="0"/>
          <c:showVal val="0"/>
          <c:showCatName val="0"/>
          <c:showSerName val="0"/>
          <c:showPercent val="0"/>
          <c:showBubbleSize val="0"/>
        </c:dLbls>
        <c:axId val="66277376"/>
        <c:axId val="66278912"/>
      </c:scatterChart>
      <c:valAx>
        <c:axId val="66277376"/>
        <c:scaling>
          <c:orientation val="minMax"/>
          <c:max val="10"/>
          <c:min val="1"/>
        </c:scaling>
        <c:delete val="0"/>
        <c:axPos val="b"/>
        <c:majorTickMark val="out"/>
        <c:minorTickMark val="none"/>
        <c:tickLblPos val="nextTo"/>
        <c:crossAx val="66278912"/>
        <c:crosses val="autoZero"/>
        <c:crossBetween val="midCat"/>
        <c:majorUnit val="1"/>
      </c:valAx>
      <c:valAx>
        <c:axId val="66278912"/>
        <c:scaling>
          <c:orientation val="minMax"/>
        </c:scaling>
        <c:delete val="0"/>
        <c:axPos val="l"/>
        <c:majorGridlines/>
        <c:numFmt formatCode="General" sourceLinked="1"/>
        <c:majorTickMark val="out"/>
        <c:minorTickMark val="none"/>
        <c:tickLblPos val="nextTo"/>
        <c:crossAx val="66277376"/>
        <c:crosses val="autoZero"/>
        <c:crossBetween val="midCat"/>
      </c:valAx>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1"/>
          <c:order val="0"/>
          <c:tx>
            <c:strRef>
              <c:f>List1!$F$5</c:f>
              <c:strCache>
                <c:ptCount val="1"/>
                <c:pt idx="0">
                  <c:v>pojistná zásoba 2</c:v>
                </c:pt>
              </c:strCache>
            </c:strRef>
          </c:tx>
          <c:marker>
            <c:symbol val="none"/>
          </c:marker>
          <c:xVal>
            <c:numRef>
              <c:f>List1!$B$6:$B$17</c:f>
              <c:numCache>
                <c:formatCode>General</c:formatCode>
                <c:ptCount val="12"/>
                <c:pt idx="0">
                  <c:v>1</c:v>
                </c:pt>
                <c:pt idx="1">
                  <c:v>2</c:v>
                </c:pt>
                <c:pt idx="2">
                  <c:v>3</c:v>
                </c:pt>
                <c:pt idx="3">
                  <c:v>4</c:v>
                </c:pt>
                <c:pt idx="4">
                  <c:v>4</c:v>
                </c:pt>
                <c:pt idx="5">
                  <c:v>5</c:v>
                </c:pt>
                <c:pt idx="6">
                  <c:v>6</c:v>
                </c:pt>
                <c:pt idx="7">
                  <c:v>7</c:v>
                </c:pt>
                <c:pt idx="8">
                  <c:v>7</c:v>
                </c:pt>
                <c:pt idx="9">
                  <c:v>8</c:v>
                </c:pt>
                <c:pt idx="10">
                  <c:v>9</c:v>
                </c:pt>
                <c:pt idx="11">
                  <c:v>10</c:v>
                </c:pt>
              </c:numCache>
            </c:numRef>
          </c:xVal>
          <c:yVal>
            <c:numRef>
              <c:f>List1!$F$6:$F$17</c:f>
              <c:numCache>
                <c:formatCode>General</c:formatCode>
                <c:ptCount val="12"/>
                <c:pt idx="0">
                  <c:v>5</c:v>
                </c:pt>
                <c:pt idx="1">
                  <c:v>5</c:v>
                </c:pt>
                <c:pt idx="2">
                  <c:v>5</c:v>
                </c:pt>
                <c:pt idx="3">
                  <c:v>5</c:v>
                </c:pt>
                <c:pt idx="4">
                  <c:v>5</c:v>
                </c:pt>
                <c:pt idx="5">
                  <c:v>5</c:v>
                </c:pt>
                <c:pt idx="6">
                  <c:v>5</c:v>
                </c:pt>
                <c:pt idx="7">
                  <c:v>3</c:v>
                </c:pt>
                <c:pt idx="8">
                  <c:v>5</c:v>
                </c:pt>
                <c:pt idx="9">
                  <c:v>5</c:v>
                </c:pt>
                <c:pt idx="10">
                  <c:v>5</c:v>
                </c:pt>
                <c:pt idx="11">
                  <c:v>5</c:v>
                </c:pt>
              </c:numCache>
            </c:numRef>
          </c:yVal>
          <c:smooth val="0"/>
          <c:extLst>
            <c:ext xmlns:c16="http://schemas.microsoft.com/office/drawing/2014/chart" uri="{C3380CC4-5D6E-409C-BE32-E72D297353CC}">
              <c16:uniqueId val="{00000000-602C-46FC-A5EA-27C539C85C67}"/>
            </c:ext>
          </c:extLst>
        </c:ser>
        <c:dLbls>
          <c:showLegendKey val="0"/>
          <c:showVal val="0"/>
          <c:showCatName val="0"/>
          <c:showSerName val="0"/>
          <c:showPercent val="0"/>
          <c:showBubbleSize val="0"/>
        </c:dLbls>
        <c:axId val="66311296"/>
        <c:axId val="66312832"/>
      </c:scatterChart>
      <c:valAx>
        <c:axId val="66311296"/>
        <c:scaling>
          <c:orientation val="minMax"/>
          <c:max val="10"/>
          <c:min val="1"/>
        </c:scaling>
        <c:delete val="0"/>
        <c:axPos val="b"/>
        <c:numFmt formatCode="General" sourceLinked="1"/>
        <c:majorTickMark val="out"/>
        <c:minorTickMark val="none"/>
        <c:tickLblPos val="nextTo"/>
        <c:crossAx val="66312832"/>
        <c:crosses val="autoZero"/>
        <c:crossBetween val="midCat"/>
        <c:majorUnit val="1"/>
      </c:valAx>
      <c:valAx>
        <c:axId val="66312832"/>
        <c:scaling>
          <c:orientation val="minMax"/>
        </c:scaling>
        <c:delete val="0"/>
        <c:axPos val="l"/>
        <c:majorGridlines/>
        <c:numFmt formatCode="General" sourceLinked="1"/>
        <c:majorTickMark val="out"/>
        <c:minorTickMark val="none"/>
        <c:tickLblPos val="nextTo"/>
        <c:crossAx val="66311296"/>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0"/>
          <c:order val="0"/>
          <c:tx>
            <c:strRef>
              <c:f>List1!$E$5</c:f>
              <c:strCache>
                <c:ptCount val="1"/>
                <c:pt idx="0">
                  <c:v>technická zásoba</c:v>
                </c:pt>
              </c:strCache>
            </c:strRef>
          </c:tx>
          <c:marker>
            <c:symbol val="none"/>
          </c:marker>
          <c:yVal>
            <c:numRef>
              <c:f>List1!$E$6:$E$17</c:f>
              <c:numCache>
                <c:formatCode>General</c:formatCode>
                <c:ptCount val="12"/>
                <c:pt idx="0">
                  <c:v>5</c:v>
                </c:pt>
                <c:pt idx="1">
                  <c:v>5</c:v>
                </c:pt>
                <c:pt idx="2">
                  <c:v>5</c:v>
                </c:pt>
                <c:pt idx="3">
                  <c:v>5</c:v>
                </c:pt>
                <c:pt idx="4">
                  <c:v>5</c:v>
                </c:pt>
                <c:pt idx="5">
                  <c:v>5</c:v>
                </c:pt>
                <c:pt idx="6">
                  <c:v>5</c:v>
                </c:pt>
                <c:pt idx="7">
                  <c:v>5</c:v>
                </c:pt>
                <c:pt idx="8">
                  <c:v>5</c:v>
                </c:pt>
                <c:pt idx="9">
                  <c:v>5</c:v>
                </c:pt>
                <c:pt idx="10">
                  <c:v>5</c:v>
                </c:pt>
                <c:pt idx="11">
                  <c:v>5</c:v>
                </c:pt>
              </c:numCache>
            </c:numRef>
          </c:yVal>
          <c:smooth val="0"/>
          <c:extLst>
            <c:ext xmlns:c16="http://schemas.microsoft.com/office/drawing/2014/chart" uri="{C3380CC4-5D6E-409C-BE32-E72D297353CC}">
              <c16:uniqueId val="{00000000-6908-40C4-BD97-773B5BD0142E}"/>
            </c:ext>
          </c:extLst>
        </c:ser>
        <c:dLbls>
          <c:showLegendKey val="0"/>
          <c:showVal val="0"/>
          <c:showCatName val="0"/>
          <c:showSerName val="0"/>
          <c:showPercent val="0"/>
          <c:showBubbleSize val="0"/>
        </c:dLbls>
        <c:axId val="66430080"/>
        <c:axId val="66431616"/>
      </c:scatterChart>
      <c:valAx>
        <c:axId val="66430080"/>
        <c:scaling>
          <c:orientation val="minMax"/>
          <c:max val="10"/>
          <c:min val="1"/>
        </c:scaling>
        <c:delete val="0"/>
        <c:axPos val="b"/>
        <c:majorTickMark val="out"/>
        <c:minorTickMark val="none"/>
        <c:tickLblPos val="nextTo"/>
        <c:crossAx val="66431616"/>
        <c:crosses val="autoZero"/>
        <c:crossBetween val="midCat"/>
        <c:majorUnit val="1"/>
      </c:valAx>
      <c:valAx>
        <c:axId val="66431616"/>
        <c:scaling>
          <c:orientation val="minMax"/>
        </c:scaling>
        <c:delete val="0"/>
        <c:axPos val="l"/>
        <c:majorGridlines/>
        <c:numFmt formatCode="General" sourceLinked="1"/>
        <c:majorTickMark val="out"/>
        <c:minorTickMark val="none"/>
        <c:tickLblPos val="nextTo"/>
        <c:crossAx val="66430080"/>
        <c:crosses val="autoZero"/>
        <c:crossBetween val="midCat"/>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5268795435045371"/>
          <c:y val="0.13777571832452987"/>
          <c:w val="0.70435597517277193"/>
          <c:h val="0.74364187243992486"/>
        </c:manualLayout>
      </c:layout>
      <c:scatterChart>
        <c:scatterStyle val="lineMarker"/>
        <c:varyColors val="0"/>
        <c:ser>
          <c:idx val="4"/>
          <c:order val="0"/>
          <c:tx>
            <c:strRef>
              <c:f>List1!$G$5</c:f>
              <c:strCache>
                <c:ptCount val="1"/>
                <c:pt idx="0">
                  <c:v>sezonní zásoba</c:v>
                </c:pt>
              </c:strCache>
            </c:strRef>
          </c:tx>
          <c:marker>
            <c:symbol val="none"/>
          </c:marker>
          <c:xVal>
            <c:numRef>
              <c:f>List1!$B$6:$B$17</c:f>
              <c:numCache>
                <c:formatCode>General</c:formatCode>
                <c:ptCount val="12"/>
                <c:pt idx="0">
                  <c:v>1</c:v>
                </c:pt>
                <c:pt idx="1">
                  <c:v>2</c:v>
                </c:pt>
                <c:pt idx="2">
                  <c:v>3</c:v>
                </c:pt>
                <c:pt idx="3">
                  <c:v>4</c:v>
                </c:pt>
                <c:pt idx="4">
                  <c:v>4</c:v>
                </c:pt>
                <c:pt idx="5">
                  <c:v>5</c:v>
                </c:pt>
                <c:pt idx="6">
                  <c:v>6</c:v>
                </c:pt>
                <c:pt idx="7">
                  <c:v>7</c:v>
                </c:pt>
                <c:pt idx="8">
                  <c:v>7</c:v>
                </c:pt>
                <c:pt idx="9">
                  <c:v>8</c:v>
                </c:pt>
                <c:pt idx="10">
                  <c:v>9</c:v>
                </c:pt>
                <c:pt idx="11">
                  <c:v>10</c:v>
                </c:pt>
              </c:numCache>
            </c:numRef>
          </c:xVal>
          <c:yVal>
            <c:numRef>
              <c:f>List1!$G$6:$G$17</c:f>
              <c:numCache>
                <c:formatCode>General</c:formatCode>
                <c:ptCount val="12"/>
                <c:pt idx="0">
                  <c:v>5</c:v>
                </c:pt>
                <c:pt idx="1">
                  <c:v>10</c:v>
                </c:pt>
                <c:pt idx="2">
                  <c:v>30</c:v>
                </c:pt>
                <c:pt idx="3">
                  <c:v>80</c:v>
                </c:pt>
                <c:pt idx="4">
                  <c:v>80</c:v>
                </c:pt>
                <c:pt idx="5">
                  <c:v>75</c:v>
                </c:pt>
                <c:pt idx="6">
                  <c:v>70</c:v>
                </c:pt>
                <c:pt idx="7">
                  <c:v>68</c:v>
                </c:pt>
                <c:pt idx="8">
                  <c:v>68</c:v>
                </c:pt>
                <c:pt idx="9">
                  <c:v>63</c:v>
                </c:pt>
                <c:pt idx="10">
                  <c:v>52</c:v>
                </c:pt>
                <c:pt idx="11">
                  <c:v>51</c:v>
                </c:pt>
              </c:numCache>
            </c:numRef>
          </c:yVal>
          <c:smooth val="0"/>
          <c:extLst>
            <c:ext xmlns:c16="http://schemas.microsoft.com/office/drawing/2014/chart" uri="{C3380CC4-5D6E-409C-BE32-E72D297353CC}">
              <c16:uniqueId val="{00000000-3000-42BC-8CB1-45CBA502B939}"/>
            </c:ext>
          </c:extLst>
        </c:ser>
        <c:dLbls>
          <c:showLegendKey val="0"/>
          <c:showVal val="0"/>
          <c:showCatName val="0"/>
          <c:showSerName val="0"/>
          <c:showPercent val="0"/>
          <c:showBubbleSize val="0"/>
        </c:dLbls>
        <c:axId val="67322624"/>
        <c:axId val="67324160"/>
      </c:scatterChart>
      <c:valAx>
        <c:axId val="67322624"/>
        <c:scaling>
          <c:orientation val="minMax"/>
          <c:max val="10"/>
          <c:min val="1"/>
        </c:scaling>
        <c:delete val="0"/>
        <c:axPos val="b"/>
        <c:numFmt formatCode="General" sourceLinked="1"/>
        <c:majorTickMark val="out"/>
        <c:minorTickMark val="none"/>
        <c:tickLblPos val="nextTo"/>
        <c:crossAx val="67324160"/>
        <c:crosses val="autoZero"/>
        <c:crossBetween val="midCat"/>
        <c:majorUnit val="1"/>
      </c:valAx>
      <c:valAx>
        <c:axId val="67324160"/>
        <c:scaling>
          <c:orientation val="minMax"/>
        </c:scaling>
        <c:delete val="0"/>
        <c:axPos val="l"/>
        <c:majorGridlines/>
        <c:numFmt formatCode="General" sourceLinked="1"/>
        <c:majorTickMark val="out"/>
        <c:minorTickMark val="none"/>
        <c:tickLblPos val="nextTo"/>
        <c:crossAx val="67322624"/>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FECE56CB-4852-4F29-AE05-AFA7CC3A4DEE}" type="datetimeFigureOut">
              <a:rPr lang="cs-CZ" smtClean="0"/>
              <a:t>28.03.2025</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CCF02509-37B8-48EA-907C-9E7B5BD19E2F}" type="slidenum">
              <a:rPr lang="cs-CZ" smtClean="0"/>
              <a:t>‹#›</a:t>
            </a:fld>
            <a:endParaRPr lang="cs-CZ"/>
          </a:p>
        </p:txBody>
      </p:sp>
    </p:spTree>
    <p:extLst>
      <p:ext uri="{BB962C8B-B14F-4D97-AF65-F5344CB8AC3E}">
        <p14:creationId xmlns:p14="http://schemas.microsoft.com/office/powerpoint/2010/main" val="25811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FB8207E3-F483-4B60-BFA2-2CFB4706CE96}" type="datetimeFigureOut">
              <a:rPr lang="cs-CZ" smtClean="0"/>
              <a:t>28.03.2025</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C7FA91E9-D67A-406C-9C72-6918C31F2844}" type="slidenum">
              <a:rPr lang="cs-CZ" smtClean="0"/>
              <a:t>‹#›</a:t>
            </a:fld>
            <a:endParaRPr lang="cs-CZ"/>
          </a:p>
        </p:txBody>
      </p:sp>
    </p:spTree>
    <p:extLst>
      <p:ext uri="{BB962C8B-B14F-4D97-AF65-F5344CB8AC3E}">
        <p14:creationId xmlns:p14="http://schemas.microsoft.com/office/powerpoint/2010/main" val="347243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a:t>
            </a:fld>
            <a:endParaRPr lang="cs-CZ"/>
          </a:p>
        </p:txBody>
      </p:sp>
    </p:spTree>
    <p:extLst>
      <p:ext uri="{BB962C8B-B14F-4D97-AF65-F5344CB8AC3E}">
        <p14:creationId xmlns:p14="http://schemas.microsoft.com/office/powerpoint/2010/main" val="231650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Systémy  </a:t>
            </a:r>
            <a:r>
              <a:rPr lang="cs-CZ" dirty="0" err="1"/>
              <a:t>mezilogistiky</a:t>
            </a:r>
            <a:r>
              <a:rPr lang="cs-CZ" dirty="0"/>
              <a:t> –  leží mezi </a:t>
            </a:r>
            <a:r>
              <a:rPr lang="cs-CZ" dirty="0" err="1"/>
              <a:t>makrologistickými</a:t>
            </a:r>
            <a:r>
              <a:rPr lang="cs-CZ" dirty="0"/>
              <a:t> a </a:t>
            </a:r>
            <a:r>
              <a:rPr lang="cs-CZ" dirty="0" err="1"/>
              <a:t>mikrologistickými</a:t>
            </a:r>
            <a:r>
              <a:rPr lang="cs-CZ" dirty="0"/>
              <a:t> systémy. </a:t>
            </a:r>
          </a:p>
          <a:p>
            <a:r>
              <a:rPr lang="cs-CZ" dirty="0"/>
              <a:t>Jejich funkci nelze vymezit výhradně mikro­ nebo </a:t>
            </a:r>
            <a:r>
              <a:rPr lang="cs-CZ" dirty="0" err="1"/>
              <a:t>makrologisticky</a:t>
            </a:r>
            <a:r>
              <a:rPr lang="cs-CZ" dirty="0"/>
              <a:t>. Tyto systémy </a:t>
            </a:r>
          </a:p>
          <a:p>
            <a:r>
              <a:rPr lang="cs-CZ" dirty="0"/>
              <a:t>operují na úrovni spolupracujících organizací – příkladem je spediční organizace, </a:t>
            </a:r>
          </a:p>
          <a:p>
            <a:r>
              <a:rPr lang="cs-CZ" dirty="0"/>
              <a:t>která   zajišťuje   přepravu   mezi   průmyslovým   dodavatelem,   velkoobchodem   a </a:t>
            </a:r>
          </a:p>
          <a:p>
            <a:r>
              <a:rPr lang="cs-CZ" dirty="0"/>
              <a:t>maloobchodníkem. </a:t>
            </a:r>
          </a:p>
          <a:p>
            <a:r>
              <a:rPr lang="cs-CZ" dirty="0"/>
              <a:t>V případě </a:t>
            </a:r>
            <a:r>
              <a:rPr lang="cs-CZ" dirty="0" err="1"/>
              <a:t>mezologistických</a:t>
            </a:r>
            <a:r>
              <a:rPr lang="cs-CZ" dirty="0"/>
              <a:t> systémů se při dělení zohledňují podniky spolupracující </a:t>
            </a:r>
          </a:p>
          <a:p>
            <a:r>
              <a:rPr lang="cs-CZ" dirty="0"/>
              <a:t>při   naplňování   logistických   služeb   –   v   úvahu   připadá   kooperace   mezi  podniky</a:t>
            </a:r>
          </a:p>
          <a:p>
            <a:r>
              <a:rPr lang="cs-CZ" dirty="0"/>
              <a:t>zasilatelských   služeb  (např.   užití  společného   systému   přerozdělování   zboží   mezi  </a:t>
            </a:r>
          </a:p>
          <a:p>
            <a:r>
              <a:rPr lang="cs-CZ" dirty="0"/>
              <a:t>zasilateli z různých či stejných oborů). U podniků logistických služeb se může jednat o </a:t>
            </a:r>
          </a:p>
          <a:p>
            <a:r>
              <a:rPr lang="cs-CZ" dirty="0"/>
              <a:t>spolupráci   mezi   spedičními   organizacemi   orientovanými   na   určitý   region   nebo  </a:t>
            </a:r>
          </a:p>
          <a:p>
            <a:r>
              <a:rPr lang="cs-CZ" dirty="0"/>
              <a:t>podniky   zabývající   se   určitým   typem   dopravy   (silniční   nákladní   přepravou   a  </a:t>
            </a:r>
          </a:p>
          <a:p>
            <a:r>
              <a:rPr lang="cs-CZ" dirty="0"/>
              <a:t>železnicí).   Existuje   i   varianta   spolupráce   mezi  podniky   logistických   služeb  a  </a:t>
            </a:r>
          </a:p>
          <a:p>
            <a:r>
              <a:rPr lang="cs-CZ" dirty="0"/>
              <a:t>zasilatelskou   organizací  (zasilatel   pověří   podnik   logistických   služeb   zasláním  </a:t>
            </a:r>
          </a:p>
          <a:p>
            <a:r>
              <a:rPr lang="cs-CZ" dirty="0"/>
              <a:t>produktů. </a:t>
            </a:r>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19</a:t>
            </a:fld>
            <a:endParaRPr lang="cs-CZ"/>
          </a:p>
        </p:txBody>
      </p:sp>
    </p:spTree>
    <p:extLst>
      <p:ext uri="{BB962C8B-B14F-4D97-AF65-F5344CB8AC3E}">
        <p14:creationId xmlns:p14="http://schemas.microsoft.com/office/powerpoint/2010/main" val="317868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Rámcovým cílem podnikové logistiky je zabezpečit uspokojování přání zákazníků na dodávky a služby na požadované úrovni a to při minimalizaci celkových nákladů. Cíl má dvě složky:</a:t>
            </a:r>
          </a:p>
          <a:p>
            <a:r>
              <a:rPr lang="cs-CZ" dirty="0"/>
              <a:t>výkonový cíl – připravit potřebné materiály, polotovary, nakupované díly, hotové výrobky od vstupu do podniku až do výstupu z podniku ve správném množství, druhu a jakosti, ve správném okamžiku, na správném místě (výkonnost, pohotovost, rychlost).</a:t>
            </a:r>
          </a:p>
          <a:p>
            <a:r>
              <a:rPr lang="cs-CZ" dirty="0"/>
              <a:t>ekonomický cíl – splnit výkonovou složku s přiměřenými náklady a bez ohrožení likvidity podniku. Při stanovené úrovni služeb minimalizovat náklady.</a:t>
            </a:r>
          </a:p>
          <a:p>
            <a:r>
              <a:rPr lang="cs-CZ" b="1" dirty="0"/>
              <a:t>Logistické cíle</a:t>
            </a:r>
            <a:r>
              <a:rPr lang="cs-CZ" dirty="0"/>
              <a:t> lze dělit i jinak:</a:t>
            </a:r>
          </a:p>
          <a:p>
            <a:r>
              <a:rPr lang="cs-CZ" b="1" dirty="0"/>
              <a:t>vnější</a:t>
            </a:r>
            <a:r>
              <a:rPr lang="cs-CZ" dirty="0"/>
              <a:t> – plnění přání zákazníků a požadavků trhu, to znamená zvýšení objemu prodeje, krátké dodací lhůty, úplnost a spolehlivost dodávek, pružnost podniku.</a:t>
            </a:r>
          </a:p>
          <a:p>
            <a:r>
              <a:rPr lang="cs-CZ" b="1" dirty="0"/>
              <a:t>vnitřní </a:t>
            </a:r>
            <a:r>
              <a:rPr lang="cs-CZ" dirty="0"/>
              <a:t>– snižování nákladů na dopravu, manipulaci a skladování, na výrobu, na zásoby a řízení, což především znamená snížení objemu kapitálu vázaného v zásobách.</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21</a:t>
            </a:fld>
            <a:endParaRPr lang="cs-CZ"/>
          </a:p>
        </p:txBody>
      </p:sp>
    </p:spTree>
    <p:extLst>
      <p:ext uri="{BB962C8B-B14F-4D97-AF65-F5344CB8AC3E}">
        <p14:creationId xmlns:p14="http://schemas.microsoft.com/office/powerpoint/2010/main" val="152351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25</a:t>
            </a:fld>
            <a:endParaRPr lang="cs-CZ"/>
          </a:p>
        </p:txBody>
      </p:sp>
    </p:spTree>
    <p:extLst>
      <p:ext uri="{BB962C8B-B14F-4D97-AF65-F5344CB8AC3E}">
        <p14:creationId xmlns:p14="http://schemas.microsoft.com/office/powerpoint/2010/main" val="414124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3BFFAD0-33D5-4A4D-8A43-EB2040D00B4F}" type="slidenum">
              <a:rPr lang="cs-CZ" smtClean="0"/>
              <a:pPr>
                <a:defRPr/>
              </a:pPr>
              <a:t>26</a:t>
            </a:fld>
            <a:endParaRPr lang="cs-CZ"/>
          </a:p>
        </p:txBody>
      </p:sp>
    </p:spTree>
    <p:extLst>
      <p:ext uri="{BB962C8B-B14F-4D97-AF65-F5344CB8AC3E}">
        <p14:creationId xmlns:p14="http://schemas.microsoft.com/office/powerpoint/2010/main" val="3871602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27</a:t>
            </a:fld>
            <a:endParaRPr lang="cs-CZ"/>
          </a:p>
        </p:txBody>
      </p:sp>
    </p:spTree>
    <p:extLst>
      <p:ext uri="{BB962C8B-B14F-4D97-AF65-F5344CB8AC3E}">
        <p14:creationId xmlns:p14="http://schemas.microsoft.com/office/powerpoint/2010/main" val="44857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5772"/>
            <a:r>
              <a:rPr lang="cs-CZ" dirty="0"/>
              <a:t>Posláním je realizovat logistické funkce (tj. uskutečňovat posloupnosti netechnologických operací s pasivními prvky).</a:t>
            </a:r>
          </a:p>
          <a:p>
            <a:pPr>
              <a:buNone/>
            </a:pPr>
            <a:r>
              <a:rPr lang="cs-CZ" dirty="0"/>
              <a:t>Převážná část uvedených operací spočívá:</a:t>
            </a:r>
          </a:p>
          <a:p>
            <a:pPr lvl="0"/>
            <a:r>
              <a:rPr lang="cs-CZ" dirty="0"/>
              <a:t>ve změně místa nebo v uchování pasivních prvků, popř. v jejich úpravě pro navazující manipulační či přepravní operace</a:t>
            </a:r>
          </a:p>
          <a:p>
            <a:pPr lvl="0"/>
            <a:r>
              <a:rPr lang="cs-CZ" dirty="0"/>
              <a:t>ve sběru, ve změně místa nebo v uchování informací bez nichž by operace s hmotnými pasivními prvky nemohly probíhat</a:t>
            </a:r>
          </a:p>
          <a:p>
            <a:pPr>
              <a:buNone/>
            </a:pPr>
            <a:r>
              <a:rPr lang="cs-CZ" dirty="0"/>
              <a:t>Tomu odpovídají aktivní prvky:</a:t>
            </a:r>
          </a:p>
          <a:p>
            <a:pPr lvl="0"/>
            <a:r>
              <a:rPr lang="cs-CZ" dirty="0"/>
              <a:t>technické prostředky a zařízení pro manipulaci, přepravu, skladování, balení a fixaci zboží (včetně pomocných zařízení v budovách, skladech, komunikacích)</a:t>
            </a:r>
          </a:p>
          <a:p>
            <a:pPr lvl="0"/>
            <a:r>
              <a:rPr lang="cs-CZ" dirty="0"/>
              <a:t>technické prostředky a zařízení sloužící operacím s informacemi (nosiči informací) – počítače, automatická identifikace, přenos zpráv, údajů a dat …</a:t>
            </a:r>
          </a:p>
          <a:p>
            <a:pPr lvl="0"/>
            <a:r>
              <a:rPr lang="cs-CZ" dirty="0"/>
              <a:t>obsluhující, řídící a kontrolující faktor, tj. lidská složka</a:t>
            </a:r>
          </a:p>
          <a:p>
            <a:endParaRPr lang="cs-CZ" dirty="0"/>
          </a:p>
        </p:txBody>
      </p:sp>
      <p:sp>
        <p:nvSpPr>
          <p:cNvPr id="4" name="Zástupný symbol pro číslo snímku 3"/>
          <p:cNvSpPr>
            <a:spLocks noGrp="1"/>
          </p:cNvSpPr>
          <p:nvPr>
            <p:ph type="sldNum" sz="quarter" idx="10"/>
          </p:nvPr>
        </p:nvSpPr>
        <p:spPr/>
        <p:txBody>
          <a:bodyPr/>
          <a:lstStyle/>
          <a:p>
            <a:pPr>
              <a:defRPr/>
            </a:pPr>
            <a:fld id="{53BFFAD0-33D5-4A4D-8A43-EB2040D00B4F}" type="slidenum">
              <a:rPr lang="cs-CZ" smtClean="0"/>
              <a:pPr>
                <a:defRPr/>
              </a:pPr>
              <a:t>28</a:t>
            </a:fld>
            <a:endParaRPr lang="cs-CZ"/>
          </a:p>
        </p:txBody>
      </p:sp>
    </p:spTree>
    <p:extLst>
      <p:ext uri="{BB962C8B-B14F-4D97-AF65-F5344CB8AC3E}">
        <p14:creationId xmlns:p14="http://schemas.microsoft.com/office/powerpoint/2010/main" val="347140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Věci, které probíhají logistickým řetězcem (suroviny, základní a pomocný materiál, díly, nedokončené a hotové výrobky). Nabývají podobu manipulovaných, přepravovaných nebo skladovaných kusů, jednotek. Účelem operací s nimi je překonat prostor a čas. Operace mají výlučně netechnologický charakter (nemění se množství ani podstata věci). Přechod prvků od dodavatele k zákazníkovi se uskutečňuje prostřednictvím směny, proto pasivní prvky = zboží.</a:t>
            </a:r>
          </a:p>
          <a:p>
            <a:pPr lvl="0"/>
            <a:r>
              <a:rPr lang="cs-CZ" dirty="0"/>
              <a:t>obaly a přepravní prostředky podmiňující pohyb zboží – pokud se přemisťování těchto prostředků uskutečňuje samostatně (zpětný svoz k opakovanému použití)</a:t>
            </a:r>
          </a:p>
          <a:p>
            <a:pPr lvl="0"/>
            <a:r>
              <a:rPr lang="cs-CZ" dirty="0"/>
              <a:t>odpad vznikající při výrobě, distribuci a spotřebě výrobků, jestliže odvoz (likvidace, recyklace) odpadu je předmětem péče výrobce nebo distributora zboží (povinnost uložená zákonem)</a:t>
            </a:r>
          </a:p>
          <a:p>
            <a:pPr lvl="0"/>
            <a:r>
              <a:rPr lang="cs-CZ" dirty="0"/>
              <a:t>informace, jejichž pohyb (zprostředkovaný pohybem nosičů informací) přebíhá, provází a následuje pohyb surovin, materiálů, dílů a výrobků resp. pohyb peněz s ním související jako nutný předpoklad jeho uskutečnění</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29</a:t>
            </a:fld>
            <a:endParaRPr lang="cs-CZ"/>
          </a:p>
        </p:txBody>
      </p:sp>
    </p:spTree>
    <p:extLst>
      <p:ext uri="{BB962C8B-B14F-4D97-AF65-F5344CB8AC3E}">
        <p14:creationId xmlns:p14="http://schemas.microsoft.com/office/powerpoint/2010/main" val="322428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30</a:t>
            </a:fld>
            <a:endParaRPr lang="cs-CZ"/>
          </a:p>
        </p:txBody>
      </p:sp>
    </p:spTree>
    <p:extLst>
      <p:ext uri="{BB962C8B-B14F-4D97-AF65-F5344CB8AC3E}">
        <p14:creationId xmlns:p14="http://schemas.microsoft.com/office/powerpoint/2010/main" val="1369889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48</a:t>
            </a:fld>
            <a:endParaRPr lang="cs-CZ"/>
          </a:p>
        </p:txBody>
      </p:sp>
    </p:spTree>
    <p:extLst>
      <p:ext uri="{BB962C8B-B14F-4D97-AF65-F5344CB8AC3E}">
        <p14:creationId xmlns:p14="http://schemas.microsoft.com/office/powerpoint/2010/main" val="2493674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63</a:t>
            </a:fld>
            <a:endParaRPr lang="cs-CZ"/>
          </a:p>
        </p:txBody>
      </p:sp>
    </p:spTree>
    <p:extLst>
      <p:ext uri="{BB962C8B-B14F-4D97-AF65-F5344CB8AC3E}">
        <p14:creationId xmlns:p14="http://schemas.microsoft.com/office/powerpoint/2010/main" val="387022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4</a:t>
            </a:fld>
            <a:endParaRPr lang="cs-CZ"/>
          </a:p>
        </p:txBody>
      </p:sp>
    </p:spTree>
    <p:extLst>
      <p:ext uri="{BB962C8B-B14F-4D97-AF65-F5344CB8AC3E}">
        <p14:creationId xmlns:p14="http://schemas.microsoft.com/office/powerpoint/2010/main" val="4288386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68</a:t>
            </a:fld>
            <a:endParaRPr lang="cs-CZ"/>
          </a:p>
        </p:txBody>
      </p:sp>
    </p:spTree>
    <p:extLst>
      <p:ext uri="{BB962C8B-B14F-4D97-AF65-F5344CB8AC3E}">
        <p14:creationId xmlns:p14="http://schemas.microsoft.com/office/powerpoint/2010/main" val="222575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noProof="0"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69</a:t>
            </a:fld>
            <a:endParaRPr lang="cs-CZ"/>
          </a:p>
        </p:txBody>
      </p:sp>
    </p:spTree>
    <p:extLst>
      <p:ext uri="{BB962C8B-B14F-4D97-AF65-F5344CB8AC3E}">
        <p14:creationId xmlns:p14="http://schemas.microsoft.com/office/powerpoint/2010/main" val="1802058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noProof="0"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70</a:t>
            </a:fld>
            <a:endParaRPr lang="cs-CZ"/>
          </a:p>
        </p:txBody>
      </p:sp>
    </p:spTree>
    <p:extLst>
      <p:ext uri="{BB962C8B-B14F-4D97-AF65-F5344CB8AC3E}">
        <p14:creationId xmlns:p14="http://schemas.microsoft.com/office/powerpoint/2010/main" val="1802058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71</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72</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73</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74</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6DB70C7-3FBE-4091-9AAF-59E1D2F91186}" type="slidenum">
              <a:rPr lang="cs-CZ" smtClean="0"/>
              <a:t>75</a:t>
            </a:fld>
            <a:endParaRPr lang="cs-CZ"/>
          </a:p>
        </p:txBody>
      </p:sp>
    </p:spTree>
    <p:extLst>
      <p:ext uri="{BB962C8B-B14F-4D97-AF65-F5344CB8AC3E}">
        <p14:creationId xmlns:p14="http://schemas.microsoft.com/office/powerpoint/2010/main" val="1538266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76</a:t>
            </a:fld>
            <a:endParaRPr lang="cs-CZ"/>
          </a:p>
        </p:txBody>
      </p:sp>
    </p:spTree>
    <p:extLst>
      <p:ext uri="{BB962C8B-B14F-4D97-AF65-F5344CB8AC3E}">
        <p14:creationId xmlns:p14="http://schemas.microsoft.com/office/powerpoint/2010/main" val="1389014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89</a:t>
            </a:fld>
            <a:endParaRPr lang="cs-CZ"/>
          </a:p>
        </p:txBody>
      </p:sp>
    </p:spTree>
    <p:extLst>
      <p:ext uri="{BB962C8B-B14F-4D97-AF65-F5344CB8AC3E}">
        <p14:creationId xmlns:p14="http://schemas.microsoft.com/office/powerpoint/2010/main" val="140250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6</a:t>
            </a:fld>
            <a:endParaRPr lang="cs-CZ"/>
          </a:p>
        </p:txBody>
      </p:sp>
    </p:spTree>
    <p:extLst>
      <p:ext uri="{BB962C8B-B14F-4D97-AF65-F5344CB8AC3E}">
        <p14:creationId xmlns:p14="http://schemas.microsoft.com/office/powerpoint/2010/main" val="3967720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98</a:t>
            </a:fld>
            <a:endParaRPr lang="cs-CZ"/>
          </a:p>
        </p:txBody>
      </p:sp>
    </p:spTree>
    <p:extLst>
      <p:ext uri="{BB962C8B-B14F-4D97-AF65-F5344CB8AC3E}">
        <p14:creationId xmlns:p14="http://schemas.microsoft.com/office/powerpoint/2010/main" val="3084964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99</a:t>
            </a:fld>
            <a:endParaRPr lang="cs-CZ"/>
          </a:p>
        </p:txBody>
      </p:sp>
    </p:spTree>
    <p:extLst>
      <p:ext uri="{BB962C8B-B14F-4D97-AF65-F5344CB8AC3E}">
        <p14:creationId xmlns:p14="http://schemas.microsoft.com/office/powerpoint/2010/main" val="2806793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100</a:t>
            </a:fld>
            <a:endParaRPr lang="cs-CZ"/>
          </a:p>
        </p:txBody>
      </p:sp>
    </p:spTree>
    <p:extLst>
      <p:ext uri="{BB962C8B-B14F-4D97-AF65-F5344CB8AC3E}">
        <p14:creationId xmlns:p14="http://schemas.microsoft.com/office/powerpoint/2010/main" val="3868162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101</a:t>
            </a:fld>
            <a:endParaRPr lang="cs-CZ"/>
          </a:p>
        </p:txBody>
      </p:sp>
    </p:spTree>
    <p:extLst>
      <p:ext uri="{BB962C8B-B14F-4D97-AF65-F5344CB8AC3E}">
        <p14:creationId xmlns:p14="http://schemas.microsoft.com/office/powerpoint/2010/main" val="402056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102</a:t>
            </a:fld>
            <a:endParaRPr lang="cs-CZ"/>
          </a:p>
        </p:txBody>
      </p:sp>
    </p:spTree>
    <p:extLst>
      <p:ext uri="{BB962C8B-B14F-4D97-AF65-F5344CB8AC3E}">
        <p14:creationId xmlns:p14="http://schemas.microsoft.com/office/powerpoint/2010/main" val="2256734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103</a:t>
            </a:fld>
            <a:endParaRPr lang="cs-CZ"/>
          </a:p>
        </p:txBody>
      </p:sp>
    </p:spTree>
    <p:extLst>
      <p:ext uri="{BB962C8B-B14F-4D97-AF65-F5344CB8AC3E}">
        <p14:creationId xmlns:p14="http://schemas.microsoft.com/office/powerpoint/2010/main" val="4292306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104</a:t>
            </a:fld>
            <a:endParaRPr lang="cs-CZ"/>
          </a:p>
        </p:txBody>
      </p:sp>
    </p:spTree>
    <p:extLst>
      <p:ext uri="{BB962C8B-B14F-4D97-AF65-F5344CB8AC3E}">
        <p14:creationId xmlns:p14="http://schemas.microsoft.com/office/powerpoint/2010/main" val="942249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E27E7F7A-D7FA-46BF-A243-074DACAAD4E2}" type="slidenum">
              <a:rPr lang="cs-CZ">
                <a:solidFill>
                  <a:srgbClr val="000000"/>
                </a:solidFill>
                <a:latin typeface="Times New Roman" pitchFamily="16" charset="0"/>
              </a:rPr>
              <a:pPr eaLnBrk="1"/>
              <a:t>105</a:t>
            </a:fld>
            <a:endParaRPr lang="cs-CZ">
              <a:solidFill>
                <a:srgbClr val="000000"/>
              </a:solidFill>
              <a:latin typeface="Times New Roman" pitchFamily="16" charset="0"/>
            </a:endParaRPr>
          </a:p>
        </p:txBody>
      </p:sp>
      <p:sp>
        <p:nvSpPr>
          <p:cNvPr id="76803"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kern="1200" dirty="0">
                <a:solidFill>
                  <a:schemeClr val="tx1"/>
                </a:solidFill>
                <a:effectLst/>
                <a:latin typeface="+mn-lt"/>
                <a:ea typeface="+mn-ea"/>
                <a:cs typeface="+mn-cs"/>
              </a:rPr>
              <a:t>V tomto systému se používá objednací úroveň „B“ a pevné objednací množství „Q“. Objednávka se podává v tom okamžiku, kdy se zásoba sníží na objednací úroveň „B“ nebo těsně pod ní (záleží na velikosti posledního odběru). Stav zásoby se s úrovní „B“ porovnává při každém výdeji položky.</a:t>
            </a:r>
          </a:p>
          <a:p>
            <a:r>
              <a:rPr lang="cs-CZ" sz="1200" kern="1200" dirty="0">
                <a:solidFill>
                  <a:schemeClr val="tx1"/>
                </a:solidFill>
                <a:effectLst/>
                <a:latin typeface="+mn-lt"/>
                <a:ea typeface="+mn-ea"/>
                <a:cs typeface="+mn-cs"/>
              </a:rPr>
              <a:t>Ke stanovení výše pevného objednacího množství „Q“ se používá většinou </a:t>
            </a:r>
            <a:r>
              <a:rPr lang="cs-CZ" sz="1200" kern="1200" dirty="0" err="1">
                <a:solidFill>
                  <a:schemeClr val="tx1"/>
                </a:solidFill>
                <a:effectLst/>
                <a:latin typeface="+mn-lt"/>
                <a:ea typeface="+mn-ea"/>
                <a:cs typeface="+mn-cs"/>
              </a:rPr>
              <a:t>Campův</a:t>
            </a:r>
            <a:r>
              <a:rPr lang="cs-CZ" sz="1200" kern="1200" dirty="0">
                <a:solidFill>
                  <a:schemeClr val="tx1"/>
                </a:solidFill>
                <a:effectLst/>
                <a:latin typeface="+mn-lt"/>
                <a:ea typeface="+mn-ea"/>
                <a:cs typeface="+mn-cs"/>
              </a:rPr>
              <a:t> vzorec.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kde</a:t>
            </a:r>
          </a:p>
          <a:p>
            <a:r>
              <a:rPr lang="cs-CZ" sz="1200" kern="1200" dirty="0">
                <a:solidFill>
                  <a:schemeClr val="tx1"/>
                </a:solidFill>
                <a:effectLst/>
                <a:latin typeface="+mn-lt"/>
                <a:ea typeface="+mn-ea"/>
                <a:cs typeface="+mn-cs"/>
              </a:rPr>
              <a:t>Q- objednací množství (ks),</a:t>
            </a:r>
          </a:p>
          <a:p>
            <a:r>
              <a:rPr lang="cs-CZ" sz="1200" kern="1200" dirty="0">
                <a:solidFill>
                  <a:schemeClr val="tx1"/>
                </a:solidFill>
                <a:effectLst/>
                <a:latin typeface="+mn-lt"/>
                <a:ea typeface="+mn-ea"/>
                <a:cs typeface="+mn-cs"/>
              </a:rPr>
              <a:t>D- poptávka za období (ks/období)</a:t>
            </a:r>
          </a:p>
          <a:p>
            <a:r>
              <a:rPr lang="cs-CZ" sz="1200" kern="1200" dirty="0" err="1">
                <a:solidFill>
                  <a:schemeClr val="tx1"/>
                </a:solidFill>
                <a:effectLst/>
                <a:latin typeface="+mn-lt"/>
                <a:ea typeface="+mn-ea"/>
                <a:cs typeface="+mn-cs"/>
              </a:rPr>
              <a:t>N</a:t>
            </a:r>
            <a:r>
              <a:rPr lang="cs-CZ" sz="1200" kern="1200" baseline="-25000" dirty="0" err="1">
                <a:solidFill>
                  <a:schemeClr val="tx1"/>
                </a:solidFill>
                <a:effectLst/>
                <a:latin typeface="+mn-lt"/>
                <a:ea typeface="+mn-ea"/>
                <a:cs typeface="+mn-cs"/>
              </a:rPr>
              <a:t>ob</a:t>
            </a:r>
            <a:r>
              <a:rPr lang="cs-CZ" sz="1200" kern="1200" dirty="0">
                <a:solidFill>
                  <a:schemeClr val="tx1"/>
                </a:solidFill>
                <a:effectLst/>
                <a:latin typeface="+mn-lt"/>
                <a:ea typeface="+mn-ea"/>
                <a:cs typeface="+mn-cs"/>
              </a:rPr>
              <a:t>- objednací náklady (Kč</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obdob</a:t>
            </a:r>
            <a:r>
              <a:rPr lang="cs-CZ" sz="1200" kern="1200" dirty="0">
                <a:solidFill>
                  <a:schemeClr val="tx1"/>
                </a:solidFill>
                <a:effectLst/>
                <a:latin typeface="+mn-lt"/>
                <a:ea typeface="+mn-ea"/>
                <a:cs typeface="+mn-cs"/>
              </a:rPr>
              <a:t>í)</a:t>
            </a:r>
          </a:p>
          <a:p>
            <a:r>
              <a:rPr lang="cs-CZ" sz="1200" kern="1200" dirty="0" err="1">
                <a:solidFill>
                  <a:schemeClr val="tx1"/>
                </a:solidFill>
                <a:effectLst/>
                <a:latin typeface="+mn-lt"/>
                <a:ea typeface="+mn-ea"/>
                <a:cs typeface="+mn-cs"/>
              </a:rPr>
              <a:t>n</a:t>
            </a:r>
            <a:r>
              <a:rPr lang="cs-CZ" sz="1200" kern="1200" baseline="-25000" dirty="0" err="1">
                <a:solidFill>
                  <a:schemeClr val="tx1"/>
                </a:solidFill>
                <a:effectLst/>
                <a:latin typeface="+mn-lt"/>
                <a:ea typeface="+mn-ea"/>
                <a:cs typeface="+mn-cs"/>
              </a:rPr>
              <a:t>skl</a:t>
            </a:r>
            <a:r>
              <a:rPr lang="cs-CZ" sz="1200" kern="1200" dirty="0">
                <a:solidFill>
                  <a:schemeClr val="tx1"/>
                </a:solidFill>
                <a:effectLst/>
                <a:latin typeface="+mn-lt"/>
                <a:ea typeface="+mn-ea"/>
                <a:cs typeface="+mn-cs"/>
              </a:rPr>
              <a:t>- náklady na skladování jednotky produktu během období (Kč/ks/období)</a:t>
            </a:r>
          </a:p>
          <a:p>
            <a:r>
              <a:rPr lang="cs-CZ" sz="1200" kern="1200" dirty="0">
                <a:solidFill>
                  <a:schemeClr val="tx1"/>
                </a:solidFill>
                <a:effectLst/>
                <a:latin typeface="+mn-lt"/>
                <a:ea typeface="+mn-ea"/>
                <a:cs typeface="+mn-cs"/>
              </a:rPr>
              <a:t>Použití tohoto systému je vhodné tehdy, když se jedná o pravidelný odběr a položky mají velkou odbytovou hodnotu. Je totiž nutné průběžně sledovat výši zásob a doobjednat ihned při dosažení objednací úrovně „B“.</a:t>
            </a:r>
          </a:p>
          <a:p>
            <a:r>
              <a:rPr lang="cs-CZ" sz="1200" kern="1200" dirty="0">
                <a:solidFill>
                  <a:schemeClr val="tx1"/>
                </a:solidFill>
                <a:effectLst/>
                <a:latin typeface="+mn-lt"/>
                <a:ea typeface="+mn-ea"/>
                <a:cs typeface="+mn-cs"/>
              </a:rPr>
              <a:t>Systém B, S</a:t>
            </a:r>
          </a:p>
          <a:p>
            <a:r>
              <a:rPr lang="cs-CZ" sz="1200" kern="1200" dirty="0">
                <a:solidFill>
                  <a:schemeClr val="tx1"/>
                </a:solidFill>
                <a:effectLst/>
                <a:latin typeface="+mn-lt"/>
                <a:ea typeface="+mn-ea"/>
                <a:cs typeface="+mn-cs"/>
              </a:rPr>
              <a:t>Je to podobný systém jako B,Q. Rozdíl je v tom, že se neobjednává pevné množství „Q“, ale vždy se doobjednává do cílové úrovně „S“. </a:t>
            </a:r>
          </a:p>
          <a:p>
            <a:r>
              <a:rPr lang="cs-CZ" sz="1200" kern="1200" dirty="0">
                <a:solidFill>
                  <a:schemeClr val="tx1"/>
                </a:solidFill>
                <a:effectLst/>
                <a:latin typeface="+mn-lt"/>
                <a:ea typeface="+mn-ea"/>
                <a:cs typeface="+mn-cs"/>
              </a:rPr>
              <a:t>Cílová úroveň S se vypočte následovně:</a:t>
            </a:r>
          </a:p>
          <a:p>
            <a:r>
              <a:rPr lang="cs-CZ" sz="1200" kern="1200" dirty="0">
                <a:solidFill>
                  <a:schemeClr val="tx1"/>
                </a:solidFill>
                <a:effectLst/>
                <a:latin typeface="+mn-lt"/>
                <a:ea typeface="+mn-ea"/>
                <a:cs typeface="+mn-cs"/>
              </a:rPr>
              <a:t>	S = B + Q</a:t>
            </a:r>
          </a:p>
          <a:p>
            <a:r>
              <a:rPr lang="cs-CZ" sz="1200" kern="1200" dirty="0">
                <a:solidFill>
                  <a:schemeClr val="tx1"/>
                </a:solidFill>
                <a:effectLst/>
                <a:latin typeface="+mn-lt"/>
                <a:ea typeface="+mn-ea"/>
                <a:cs typeface="+mn-cs"/>
              </a:rPr>
              <a:t>Přičemž „B“ se počítá stejně jako v systému B.Q.</a:t>
            </a:r>
          </a:p>
          <a:p>
            <a:r>
              <a:rPr lang="cs-CZ" sz="1200" kern="1200" dirty="0">
                <a:solidFill>
                  <a:schemeClr val="tx1"/>
                </a:solidFill>
                <a:effectLst/>
                <a:latin typeface="+mn-lt"/>
                <a:ea typeface="+mn-ea"/>
                <a:cs typeface="+mn-cs"/>
              </a:rPr>
              <a:t>Tento systém má použití pro následující podmínky:</a:t>
            </a:r>
          </a:p>
          <a:p>
            <a:pPr lvl="0"/>
            <a:r>
              <a:rPr lang="cs-CZ" sz="1200" kern="1200" dirty="0">
                <a:solidFill>
                  <a:schemeClr val="tx1"/>
                </a:solidFill>
                <a:effectLst/>
                <a:latin typeface="+mn-lt"/>
                <a:ea typeface="+mn-ea"/>
                <a:cs typeface="+mn-cs"/>
              </a:rPr>
              <a:t>položky mají velkou odbytovou hodnotu;</a:t>
            </a:r>
          </a:p>
          <a:p>
            <a:pPr lvl="0"/>
            <a:r>
              <a:rPr lang="cs-CZ" sz="1200" kern="1200" dirty="0">
                <a:solidFill>
                  <a:schemeClr val="tx1"/>
                </a:solidFill>
                <a:effectLst/>
                <a:latin typeface="+mn-lt"/>
                <a:ea typeface="+mn-ea"/>
                <a:cs typeface="+mn-cs"/>
              </a:rPr>
              <a:t>Odběr je většinou nepravidelný;</a:t>
            </a:r>
          </a:p>
          <a:p>
            <a:pPr lvl="0"/>
            <a:r>
              <a:rPr lang="cs-CZ" sz="1200" kern="1200" dirty="0">
                <a:solidFill>
                  <a:schemeClr val="tx1"/>
                </a:solidFill>
                <a:effectLst/>
                <a:latin typeface="+mn-lt"/>
                <a:ea typeface="+mn-ea"/>
                <a:cs typeface="+mn-cs"/>
              </a:rPr>
              <a:t>Doba spotřeby je několikrát delší než objednací interval.</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Systém </a:t>
            </a:r>
            <a:r>
              <a:rPr lang="cs-CZ" sz="1200" kern="1200" dirty="0" err="1">
                <a:solidFill>
                  <a:schemeClr val="tx1"/>
                </a:solidFill>
                <a:effectLst/>
                <a:latin typeface="+mn-lt"/>
                <a:ea typeface="+mn-ea"/>
                <a:cs typeface="+mn-cs"/>
              </a:rPr>
              <a:t>s,Q</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Systém je charakterizován pevným okamžikem objednávání (například každý první den v měsíci nebo každé pondělí), pevným objednacím množstvím „Q“ a objednací úrovní „s“. Jestliže u B-systémů se doobjednává ihned po dosažení nebo podkročení objednací úrovně „B“, u s-systémů se porovnává rozdíl mezi výší zásoby a objednací úrovní „s“ pouze ve zvolených periodických obdobích po periodické kontrole stavu zásob. Objednává se to zboží, jehož zásoba klesla na úroveň „s“ nebo pod ni.</a:t>
            </a:r>
          </a:p>
          <a:p>
            <a:r>
              <a:rPr lang="cs-CZ" sz="1200" kern="1200" dirty="0">
                <a:solidFill>
                  <a:schemeClr val="tx1"/>
                </a:solidFill>
                <a:effectLst/>
                <a:latin typeface="+mn-lt"/>
                <a:ea typeface="+mn-ea"/>
                <a:cs typeface="+mn-cs"/>
              </a:rPr>
              <a:t>Systém </a:t>
            </a:r>
            <a:r>
              <a:rPr lang="cs-CZ" sz="1200" kern="1200" dirty="0" err="1">
                <a:solidFill>
                  <a:schemeClr val="tx1"/>
                </a:solidFill>
                <a:effectLst/>
                <a:latin typeface="+mn-lt"/>
                <a:ea typeface="+mn-ea"/>
                <a:cs typeface="+mn-cs"/>
              </a:rPr>
              <a:t>s,S</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Je to rovněž periodický systém doplňování zásob, ale s proměnným objednacím množstvím. Do cílové úrovně „S“ se objednávají pouze ty položky, jejichž výše klesla pod úroveň „s“. Výše s, S, se stanoví stejným způsobem, jako v předchozích případech. Uvedený systém je vhodný v těch případech, jestliže se v nepravidelných okamžicích odebírají velká množství.</a:t>
            </a:r>
          </a:p>
          <a:p>
            <a:endParaRPr lang="cs-CZ" dirty="0"/>
          </a:p>
        </p:txBody>
      </p:sp>
    </p:spTree>
    <p:extLst>
      <p:ext uri="{BB962C8B-B14F-4D97-AF65-F5344CB8AC3E}">
        <p14:creationId xmlns:p14="http://schemas.microsoft.com/office/powerpoint/2010/main" val="175265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106</a:t>
            </a:fld>
            <a:endParaRPr lang="cs-CZ"/>
          </a:p>
        </p:txBody>
      </p:sp>
    </p:spTree>
    <p:extLst>
      <p:ext uri="{BB962C8B-B14F-4D97-AF65-F5344CB8AC3E}">
        <p14:creationId xmlns:p14="http://schemas.microsoft.com/office/powerpoint/2010/main" val="1145365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sz="1200" b="1" dirty="0"/>
              <a:t>Tento systém má použití pro následující podmínky:</a:t>
            </a:r>
          </a:p>
          <a:p>
            <a:pPr lvl="0"/>
            <a:r>
              <a:rPr lang="cs-CZ" sz="1200" b="1" dirty="0"/>
              <a:t>Položky mají velkou odbytovou hodnotu,</a:t>
            </a:r>
          </a:p>
          <a:p>
            <a:pPr lvl="0"/>
            <a:r>
              <a:rPr lang="cs-CZ" sz="1200" b="1" dirty="0"/>
              <a:t>Odběr je nepravidelný,</a:t>
            </a:r>
          </a:p>
          <a:p>
            <a:pPr lvl="0"/>
            <a:r>
              <a:rPr lang="cs-CZ" sz="1200" b="1" dirty="0"/>
              <a:t>Doba spotřeby „Q“ je několikrát delší než objednací interval</a:t>
            </a:r>
          </a:p>
          <a:p>
            <a:pPr marL="0" indent="0">
              <a:buNone/>
            </a:pPr>
            <a:r>
              <a:rPr lang="cs-CZ" sz="1200" b="1" dirty="0"/>
              <a:t>Přičemž „B“ se počítá stejně jako v systému B.Q.</a:t>
            </a:r>
          </a:p>
          <a:p>
            <a:pPr marL="0" indent="0">
              <a:buNone/>
            </a:pPr>
            <a:r>
              <a:rPr lang="cs-CZ" sz="1200" b="1" dirty="0"/>
              <a:t>.</a:t>
            </a:r>
            <a:endParaRPr lang="cs-CZ" sz="1200" dirty="0"/>
          </a:p>
          <a:p>
            <a:pPr lvl="0"/>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107</a:t>
            </a:fld>
            <a:endParaRPr lang="cs-CZ"/>
          </a:p>
        </p:txBody>
      </p:sp>
    </p:spTree>
    <p:extLst>
      <p:ext uri="{BB962C8B-B14F-4D97-AF65-F5344CB8AC3E}">
        <p14:creationId xmlns:p14="http://schemas.microsoft.com/office/powerpoint/2010/main" val="44465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7</a:t>
            </a:fld>
            <a:endParaRPr lang="cs-CZ"/>
          </a:p>
        </p:txBody>
      </p:sp>
    </p:spTree>
    <p:extLst>
      <p:ext uri="{BB962C8B-B14F-4D97-AF65-F5344CB8AC3E}">
        <p14:creationId xmlns:p14="http://schemas.microsoft.com/office/powerpoint/2010/main" val="2812581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b="1" dirty="0"/>
              <a:t>Je charakterizován pevným okamžikem objednávání „t“ ( například každý první den v měsíci nebo každé pondělí), pevným objednacím množstvím „Q“ a objednací úrovní „s“. Jestliže u B - systému  se doobjednává ihned po dosažení nebo podkročení objednací úrovně „B“, u s – systému se porovnává rozdíl mezi výši zásoby a objednací úrovni „s“ pouze ve zvolených periodických obdobích po periodické kontrole stavu zásob. Objednává se to zboží, jehož zásoba klesla na úroveň „s“ nebo pod ni. Pro stanovení výše „s“ se doporučuje  tento výpočet:</a:t>
            </a:r>
          </a:p>
          <a:p>
            <a:pPr marL="0" indent="0">
              <a:buNone/>
            </a:pPr>
            <a:endParaRPr lang="cs-CZ" b="1" dirty="0"/>
          </a:p>
          <a:p>
            <a:pPr marL="0" indent="0">
              <a:buNone/>
            </a:pPr>
            <a:r>
              <a:rPr lang="cs-CZ" b="1" dirty="0"/>
              <a:t>Pro stanovení výše „s“ se doporučuje  tento výpočet:</a:t>
            </a:r>
          </a:p>
          <a:p>
            <a:pPr marL="0" indent="0">
              <a:buNone/>
            </a:pPr>
            <a:endParaRPr lang="cs-CZ" b="1" dirty="0"/>
          </a:p>
          <a:p>
            <a:pPr marL="0" indent="0" algn="ctr">
              <a:buNone/>
            </a:pPr>
            <a:r>
              <a:rPr lang="cs-CZ" b="1" dirty="0"/>
              <a:t>S = ( </a:t>
            </a:r>
            <a:r>
              <a:rPr lang="cs-CZ" b="1" dirty="0" err="1"/>
              <a:t>t</a:t>
            </a:r>
            <a:r>
              <a:rPr lang="cs-CZ" b="1" baseline="-25000" dirty="0" err="1"/>
              <a:t>L</a:t>
            </a:r>
            <a:r>
              <a:rPr lang="cs-CZ" b="1" dirty="0"/>
              <a:t>+ 0,7*I) * + </a:t>
            </a:r>
            <a:r>
              <a:rPr lang="cs-CZ" b="1" dirty="0" err="1"/>
              <a:t>P</a:t>
            </a:r>
            <a:r>
              <a:rPr lang="cs-CZ" b="1" baseline="-25000" dirty="0" err="1"/>
              <a:t>z</a:t>
            </a:r>
            <a:endParaRPr lang="cs-CZ" b="1" dirty="0"/>
          </a:p>
          <a:p>
            <a:pPr marL="0" indent="0">
              <a:buNone/>
            </a:pPr>
            <a:endParaRPr lang="cs-CZ" b="1" dirty="0"/>
          </a:p>
          <a:p>
            <a:pPr marL="0" indent="0">
              <a:buNone/>
            </a:pPr>
            <a:r>
              <a:rPr lang="cs-CZ" b="1" dirty="0"/>
              <a:t>Kde: d  =  průměrná spotřeba za časovou jednotku</a:t>
            </a:r>
          </a:p>
          <a:p>
            <a:r>
              <a:rPr lang="cs-CZ" b="1" dirty="0"/>
              <a:t>	</a:t>
            </a:r>
            <a:r>
              <a:rPr lang="cs-CZ" b="1" dirty="0" err="1"/>
              <a:t>t</a:t>
            </a:r>
            <a:r>
              <a:rPr lang="cs-CZ" b="1" baseline="-25000" dirty="0" err="1"/>
              <a:t>L</a:t>
            </a:r>
            <a:r>
              <a:rPr lang="cs-CZ" b="1" baseline="-25000" dirty="0"/>
              <a:t>  </a:t>
            </a:r>
            <a:r>
              <a:rPr lang="cs-CZ" b="1" dirty="0"/>
              <a:t>= dodací lhůta v čase</a:t>
            </a:r>
          </a:p>
          <a:p>
            <a:r>
              <a:rPr lang="cs-CZ" b="1" dirty="0"/>
              <a:t>	</a:t>
            </a:r>
            <a:r>
              <a:rPr lang="cs-CZ" b="1" dirty="0" err="1"/>
              <a:t>P</a:t>
            </a:r>
            <a:r>
              <a:rPr lang="cs-CZ" b="1" baseline="-25000" dirty="0" err="1"/>
              <a:t>z</a:t>
            </a:r>
            <a:r>
              <a:rPr lang="cs-CZ" b="1" dirty="0"/>
              <a:t> = výše pojistné zásoby</a:t>
            </a:r>
          </a:p>
          <a:p>
            <a:r>
              <a:rPr lang="cs-CZ" b="1" dirty="0"/>
              <a:t>	I =  délka intervalu při kontrolách zásob v čase</a:t>
            </a:r>
          </a:p>
          <a:p>
            <a:pPr marL="0" indent="0">
              <a:buNone/>
            </a:pPr>
            <a:endParaRPr lang="cs-CZ" b="1"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108</a:t>
            </a:fld>
            <a:endParaRPr lang="cs-CZ"/>
          </a:p>
        </p:txBody>
      </p:sp>
    </p:spTree>
    <p:extLst>
      <p:ext uri="{BB962C8B-B14F-4D97-AF65-F5344CB8AC3E}">
        <p14:creationId xmlns:p14="http://schemas.microsoft.com/office/powerpoint/2010/main" val="10714076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Je rovněž periodický systém doplňování zásob, ale s proměnným objednacím </a:t>
            </a:r>
            <a:r>
              <a:rPr lang="cs-CZ" b="1" dirty="0" err="1"/>
              <a:t>množstvím.Do</a:t>
            </a:r>
            <a:r>
              <a:rPr lang="cs-CZ" b="1" dirty="0"/>
              <a:t> cílové úrovně „S“ se objednávají pouze ty položky, jejichž výše klesla pod úroveň „s“. Výše s, S se stanoví stejným způsobem, jako v předchozích případech. Používá se v těch případech, jestliže se odebírají dosti velká množství:</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109</a:t>
            </a:fld>
            <a:endParaRPr lang="cs-CZ"/>
          </a:p>
        </p:txBody>
      </p:sp>
    </p:spTree>
    <p:extLst>
      <p:ext uri="{BB962C8B-B14F-4D97-AF65-F5344CB8AC3E}">
        <p14:creationId xmlns:p14="http://schemas.microsoft.com/office/powerpoint/2010/main" val="3109587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110</a:t>
            </a:fld>
            <a:endParaRPr lang="cs-CZ"/>
          </a:p>
        </p:txBody>
      </p:sp>
    </p:spTree>
    <p:extLst>
      <p:ext uri="{BB962C8B-B14F-4D97-AF65-F5344CB8AC3E}">
        <p14:creationId xmlns:p14="http://schemas.microsoft.com/office/powerpoint/2010/main" val="3301363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86821BE-AE7A-A541-8998-2301784490E2}" type="slidenum">
              <a:rPr lang="cs-CZ" smtClean="0"/>
              <a:t>111</a:t>
            </a:fld>
            <a:endParaRPr lang="cs-CZ"/>
          </a:p>
        </p:txBody>
      </p:sp>
    </p:spTree>
    <p:extLst>
      <p:ext uri="{BB962C8B-B14F-4D97-AF65-F5344CB8AC3E}">
        <p14:creationId xmlns:p14="http://schemas.microsoft.com/office/powerpoint/2010/main" val="1356139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123</a:t>
            </a:fld>
            <a:endParaRPr lang="cs-CZ"/>
          </a:p>
        </p:txBody>
      </p:sp>
    </p:spTree>
    <p:extLst>
      <p:ext uri="{BB962C8B-B14F-4D97-AF65-F5344CB8AC3E}">
        <p14:creationId xmlns:p14="http://schemas.microsoft.com/office/powerpoint/2010/main" val="3827504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132</a:t>
            </a:fld>
            <a:endParaRPr lang="cs-CZ"/>
          </a:p>
        </p:txBody>
      </p:sp>
    </p:spTree>
    <p:extLst>
      <p:ext uri="{BB962C8B-B14F-4D97-AF65-F5344CB8AC3E}">
        <p14:creationId xmlns:p14="http://schemas.microsoft.com/office/powerpoint/2010/main" val="3057238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146</a:t>
            </a:fld>
            <a:endParaRPr lang="cs-CZ"/>
          </a:p>
        </p:txBody>
      </p:sp>
    </p:spTree>
    <p:extLst>
      <p:ext uri="{BB962C8B-B14F-4D97-AF65-F5344CB8AC3E}">
        <p14:creationId xmlns:p14="http://schemas.microsoft.com/office/powerpoint/2010/main" val="3881825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10</a:t>
            </a:fld>
            <a:endParaRPr lang="cs-CZ"/>
          </a:p>
        </p:txBody>
      </p:sp>
    </p:spTree>
    <p:extLst>
      <p:ext uri="{BB962C8B-B14F-4D97-AF65-F5344CB8AC3E}">
        <p14:creationId xmlns:p14="http://schemas.microsoft.com/office/powerpoint/2010/main" val="223230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11</a:t>
            </a:fld>
            <a:endParaRPr lang="cs-CZ"/>
          </a:p>
        </p:txBody>
      </p:sp>
    </p:spTree>
    <p:extLst>
      <p:ext uri="{BB962C8B-B14F-4D97-AF65-F5344CB8AC3E}">
        <p14:creationId xmlns:p14="http://schemas.microsoft.com/office/powerpoint/2010/main" val="256622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12</a:t>
            </a:fld>
            <a:endParaRPr lang="cs-CZ"/>
          </a:p>
        </p:txBody>
      </p:sp>
    </p:spTree>
    <p:extLst>
      <p:ext uri="{BB962C8B-B14F-4D97-AF65-F5344CB8AC3E}">
        <p14:creationId xmlns:p14="http://schemas.microsoft.com/office/powerpoint/2010/main" val="1809098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b="1" dirty="0"/>
              <a:t>Systém </a:t>
            </a:r>
            <a:r>
              <a:rPr lang="cs-CZ" b="1" dirty="0" err="1"/>
              <a:t>technicko</a:t>
            </a:r>
            <a:r>
              <a:rPr lang="cs-CZ" b="1" dirty="0"/>
              <a:t> – technologický</a:t>
            </a:r>
            <a:r>
              <a:rPr lang="cs-CZ" dirty="0"/>
              <a:t> je dynamický hmotný systém smíšeného typu (tj. s prvky umělými a lidskými), jehož funkcí je realizovat netechnologické transformace, jejichž převážná část spočívá ve změně místa pasivních prvků (surovin, materiálů, výrobků, obalů aj.). Prvky </a:t>
            </a:r>
            <a:r>
              <a:rPr lang="cs-CZ" dirty="0" err="1"/>
              <a:t>technicko</a:t>
            </a:r>
            <a:r>
              <a:rPr lang="cs-CZ" dirty="0"/>
              <a:t> – technologického systému jsou zpravidla různé technické prostředky a zařízení, budovy, dopravní komunikace, plochy a s nimi spojená lidská obsluha (aktivní prvky). </a:t>
            </a:r>
          </a:p>
          <a:p>
            <a:pPr lvl="0"/>
            <a:r>
              <a:rPr lang="cs-CZ" b="1" dirty="0"/>
              <a:t>Systém řízení</a:t>
            </a:r>
            <a:r>
              <a:rPr lang="cs-CZ" dirty="0"/>
              <a:t> je dynamický systém, kdy řídící subjekt účelně působí na systém </a:t>
            </a:r>
            <a:r>
              <a:rPr lang="cs-CZ" dirty="0" err="1"/>
              <a:t>technicko</a:t>
            </a:r>
            <a:r>
              <a:rPr lang="cs-CZ" dirty="0"/>
              <a:t> – technologický a snaží se vyvolat takové chování, stav nebo uspořádání tohoto základního systému, které vede k dosažení konečného, synergického efektu s minimální potřebou času (s maximální pružností) a s nejvyšší hospodárností.</a:t>
            </a:r>
          </a:p>
          <a:p>
            <a:r>
              <a:rPr lang="cs-CZ" dirty="0"/>
              <a:t>Tento řídicí systém má tři hlavní úkoly: plánovat, řídit a kontrolovat celý materiálový tok s ohledem na dosažení logistických výkonových a ekonomických cílů.</a:t>
            </a:r>
          </a:p>
          <a:p>
            <a:r>
              <a:rPr lang="cs-CZ" dirty="0"/>
              <a:t>Plánování zahrnuje vypracování plánů a jejich schválení. Jde např. o prognózování a plánování prodeje, o plánování potřeby materiálu, o výrobní a kapacitní plánování.</a:t>
            </a:r>
          </a:p>
          <a:p>
            <a:r>
              <a:rPr lang="cs-CZ" dirty="0"/>
              <a:t>Řídit znamená podrobně stanovit způsob realizace materiálového toku a uvést jej do pohybu.</a:t>
            </a:r>
          </a:p>
          <a:p>
            <a:r>
              <a:rPr lang="cs-CZ" dirty="0"/>
              <a:t>Kontrola následuje za prováděním, popřípadě je doprovází. Důležitou součástí kontroly je analýza odchylek skutečnosti od plánu. Zpětná vazba je zabezpečována zásahy (podle okolností do procesu či do plánu) při větších odchylkách.</a:t>
            </a:r>
          </a:p>
          <a:p>
            <a:pPr lvl="0"/>
            <a:r>
              <a:rPr lang="cs-CZ" b="1" dirty="0"/>
              <a:t>Systém informační</a:t>
            </a:r>
            <a:r>
              <a:rPr lang="cs-CZ" dirty="0"/>
              <a:t> je smíšený systém pořizující, zpracovávající, přenášející a uchovávající informace pro potřeby systému řízení. Jeho prvky tvoří technické a pomocné prostředky, zařízení a lidé, sloužící uvedenému účelu. Od informačního systému se požaduje, aby informace poskytoval na potřebném místě, v požadovaném čase, v odpovídajícím rozsahu a ve vhodné formě.</a:t>
            </a:r>
          </a:p>
          <a:p>
            <a:r>
              <a:rPr lang="cs-CZ" dirty="0"/>
              <a:t>Logistický systém je </a:t>
            </a:r>
            <a:r>
              <a:rPr lang="cs-CZ" dirty="0" err="1"/>
              <a:t>multisystém</a:t>
            </a:r>
            <a:r>
              <a:rPr lang="cs-CZ" dirty="0"/>
              <a:t> a lze jej charakterizovat jako:</a:t>
            </a:r>
          </a:p>
          <a:p>
            <a:pPr lvl="0"/>
            <a:r>
              <a:rPr lang="cs-CZ" dirty="0"/>
              <a:t>dynamický, jeho stav se mění v čase,</a:t>
            </a:r>
          </a:p>
          <a:p>
            <a:pPr lvl="0"/>
            <a:r>
              <a:rPr lang="cs-CZ" dirty="0"/>
              <a:t>učící se, to znamená, že na základě zpětných vazeb se snaží dosáhnout účelnějšího chování,</a:t>
            </a:r>
          </a:p>
          <a:p>
            <a:pPr lvl="0"/>
            <a:r>
              <a:rPr lang="cs-CZ" dirty="0" err="1"/>
              <a:t>samoorganizující</a:t>
            </a:r>
            <a:r>
              <a:rPr lang="cs-CZ" dirty="0"/>
              <a:t>, schopný zlepšovat vlastní strukturu a organizaci,</a:t>
            </a:r>
          </a:p>
          <a:p>
            <a:pPr lvl="0"/>
            <a:r>
              <a:rPr lang="cs-CZ" dirty="0"/>
              <a:t>samoupravující se, schopný nahradit nevyhovující prvky nebo vazby novými,</a:t>
            </a:r>
          </a:p>
          <a:p>
            <a:pPr lvl="0"/>
            <a:r>
              <a:rPr lang="cs-CZ" dirty="0"/>
              <a:t>otevřený, vybavený vstupy a výstupy, má vnější vazby s okolím,</a:t>
            </a:r>
          </a:p>
          <a:p>
            <a:pPr lvl="0"/>
            <a:r>
              <a:rPr lang="cs-CZ" dirty="0"/>
              <a:t>s cílovým chováním.</a:t>
            </a:r>
          </a:p>
          <a:p>
            <a:r>
              <a:rPr lang="pt-BR" dirty="0"/>
              <a:t>PERNICA, P. </a:t>
            </a:r>
            <a:r>
              <a:rPr lang="pt-BR" i="1" dirty="0"/>
              <a:t>Logistický management. </a:t>
            </a:r>
            <a:r>
              <a:rPr lang="pt-BR" dirty="0"/>
              <a:t>Praha: Radix, 1998, ISBN 80-86031-13-6 </a:t>
            </a:r>
            <a:endParaRPr lang="cs-CZ" dirty="0"/>
          </a:p>
          <a:p>
            <a:r>
              <a:rPr lang="cs-CZ" dirty="0"/>
              <a:t>tamtéž</a:t>
            </a:r>
          </a:p>
          <a:p>
            <a:r>
              <a:rPr lang="cs-CZ" dirty="0"/>
              <a:t>tamtéž</a:t>
            </a:r>
          </a:p>
          <a:p>
            <a:endParaRPr lang="cs-CZ" dirty="0"/>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13</a:t>
            </a:fld>
            <a:endParaRPr lang="cs-CZ"/>
          </a:p>
        </p:txBody>
      </p:sp>
    </p:spTree>
    <p:extLst>
      <p:ext uri="{BB962C8B-B14F-4D97-AF65-F5344CB8AC3E}">
        <p14:creationId xmlns:p14="http://schemas.microsoft.com/office/powerpoint/2010/main" val="204601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18</a:t>
            </a:fld>
            <a:endParaRPr lang="cs-CZ"/>
          </a:p>
        </p:txBody>
      </p:sp>
    </p:spTree>
    <p:extLst>
      <p:ext uri="{BB962C8B-B14F-4D97-AF65-F5344CB8AC3E}">
        <p14:creationId xmlns:p14="http://schemas.microsoft.com/office/powerpoint/2010/main" val="300255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28.03.2025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28.03.2025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28.03.2025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386C4542-44CF-4617-A2F2-3B8574119C9B}"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2B8DAFA-A624-4C3C-A227-AD9B66895426}" type="datetimeFigureOut">
              <a:rPr lang="cs-CZ" smtClean="0"/>
              <a:t>28.03.2025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62B8DAFA-A624-4C3C-A227-AD9B66895426}" type="datetimeFigureOut">
              <a:rPr lang="cs-CZ" smtClean="0"/>
              <a:t>28.03.2025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62B8DAFA-A624-4C3C-A227-AD9B66895426}" type="datetimeFigureOut">
              <a:rPr lang="cs-CZ" smtClean="0"/>
              <a:t>28.03.2025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2B8DAFA-A624-4C3C-A227-AD9B66895426}" type="datetimeFigureOut">
              <a:rPr lang="cs-CZ" smtClean="0"/>
              <a:t>28.03.2025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62B8DAFA-A624-4C3C-A227-AD9B66895426}" type="datetimeFigureOut">
              <a:rPr lang="cs-CZ" smtClean="0"/>
              <a:t>28.03.2025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8DAFA-A624-4C3C-A227-AD9B66895426}" type="datetimeFigureOut">
              <a:rPr lang="cs-CZ" smtClean="0"/>
              <a:t>28.03.2025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28.03.2025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2B8DAFA-A624-4C3C-A227-AD9B66895426}" type="datetimeFigureOut">
              <a:rPr lang="cs-CZ" smtClean="0"/>
              <a:t>28.03.2025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86C4542-44CF-4617-A2F2-3B8574119C9B}"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AFA-A624-4C3C-A227-AD9B66895426}" type="datetimeFigureOut">
              <a:rPr lang="cs-CZ" smtClean="0"/>
              <a:t>28.03.2025</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C4542-44CF-4617-A2F2-3B8574119C9B}"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0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chart" Target="../charts/chart5.xml"/><Relationship Id="rId7"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google.cz/url?sa=i&amp;rct=j&amp;q=&amp;esrc=s&amp;source=images&amp;cd=&amp;cad=rja&amp;uact=8&amp;ved=0ahUKEwj_tv7kh7PKAhWLPRQKHURJAjAQjRwIBw&amp;url=https://www.insportline.cz/4852/detsky-nafukovaci-bazen-intex-152x56-cm-aquarium&amp;psig=AFQjCNEbXzvAle8XPzngDJyULndGOMn3fw&amp;ust=1453196179174087" TargetMode="External"/><Relationship Id="rId5" Type="http://schemas.openxmlformats.org/officeDocument/2006/relationships/image" Target="../media/image26.jpeg"/><Relationship Id="rId4" Type="http://schemas.openxmlformats.org/officeDocument/2006/relationships/hyperlink" Target="http://www.google.cz/url?sa=i&amp;rct=j&amp;q=&amp;esrc=s&amp;source=images&amp;cd=&amp;cad=rja&amp;uact=8&amp;ved=0ahUKEwiwh8LGh7PKAhWDtBQKHcW0CZgQjRwIBw&amp;url=http://www.ebrouvydry.cz/nova-stranka-284680/&amp;psig=AFQjCNFv_MbAlTkcZa0N59gj8LeSBQK1RA&amp;ust=1453196100429813"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fce.vutbr.cz/tst/rada.v/logist/w-cw13-lo-pr19.ppt"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fce.vutbr.cz/tst/rada.v/logist/w-cw13-lo-pr19.ppt"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fce.vutbr.cz/tst/rada.v/logist/w-cw13-lo-pr19.ppt"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fce.vutbr.cz/tst/rada.v/logist/w-cw13-lo-pr19.pp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3.wdp"/></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4.wdp"/></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Logistický management 2 </a:t>
            </a:r>
          </a:p>
        </p:txBody>
      </p:sp>
      <p:sp>
        <p:nvSpPr>
          <p:cNvPr id="3" name="Podnadpis 2"/>
          <p:cNvSpPr>
            <a:spLocks noGrp="1"/>
          </p:cNvSpPr>
          <p:nvPr>
            <p:ph type="subTitle" idx="1"/>
          </p:nvPr>
        </p:nvSpPr>
        <p:spPr/>
        <p:txBody>
          <a:bodyPr/>
          <a:lstStyle/>
          <a:p>
            <a:r>
              <a:rPr lang="cs-CZ" dirty="0"/>
              <a:t>Martin Hart </a:t>
            </a:r>
          </a:p>
          <a:p>
            <a:r>
              <a:rPr lang="cs-CZ" dirty="0"/>
              <a:t>martin.hart@mvso.cz</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ástupný symbol pro číslo snímku 3"/>
          <p:cNvSpPr>
            <a:spLocks noGrp="1"/>
          </p:cNvSpPr>
          <p:nvPr>
            <p:ph type="sldNum" sz="quarter" idx="12"/>
          </p:nvPr>
        </p:nvSpPr>
        <p:spPr/>
        <p:txBody>
          <a:bodyPr/>
          <a:lstStyle/>
          <a:p>
            <a:pPr>
              <a:defRPr/>
            </a:pPr>
            <a:endParaRPr lang="cs-CZ" dirty="0"/>
          </a:p>
        </p:txBody>
      </p:sp>
      <p:sp>
        <p:nvSpPr>
          <p:cNvPr id="48130" name="Text Box 6"/>
          <p:cNvSpPr txBox="1">
            <a:spLocks noChangeArrowheads="1"/>
          </p:cNvSpPr>
          <p:nvPr/>
        </p:nvSpPr>
        <p:spPr bwMode="auto">
          <a:xfrm>
            <a:off x="838200" y="1600200"/>
            <a:ext cx="1447800" cy="861774"/>
          </a:xfrm>
          <a:prstGeom prst="rect">
            <a:avLst/>
          </a:prstGeom>
          <a:noFill/>
          <a:ln w="9525">
            <a:noFill/>
            <a:miter lim="800000"/>
            <a:headEnd/>
            <a:tailEnd/>
          </a:ln>
        </p:spPr>
        <p:txBody>
          <a:bodyPr wrap="square">
            <a:spAutoFit/>
          </a:bodyPr>
          <a:lstStyle/>
          <a:p>
            <a:pPr>
              <a:spcBef>
                <a:spcPct val="50000"/>
              </a:spcBef>
            </a:pPr>
            <a:r>
              <a:rPr lang="cs-CZ" sz="2000" dirty="0">
                <a:latin typeface="Times New Roman" pitchFamily="18" charset="0"/>
              </a:rPr>
              <a:t>trh</a:t>
            </a:r>
          </a:p>
          <a:p>
            <a:pPr>
              <a:spcBef>
                <a:spcPct val="50000"/>
              </a:spcBef>
            </a:pPr>
            <a:r>
              <a:rPr lang="cs-CZ" sz="2000" dirty="0">
                <a:latin typeface="Times New Roman" pitchFamily="18" charset="0"/>
              </a:rPr>
              <a:t>zásobování</a:t>
            </a:r>
          </a:p>
        </p:txBody>
      </p:sp>
      <p:sp>
        <p:nvSpPr>
          <p:cNvPr id="48131" name="Text Box 7"/>
          <p:cNvSpPr txBox="1">
            <a:spLocks noChangeArrowheads="1"/>
          </p:cNvSpPr>
          <p:nvPr/>
        </p:nvSpPr>
        <p:spPr bwMode="auto">
          <a:xfrm>
            <a:off x="2590800" y="1295400"/>
            <a:ext cx="1828800" cy="1889125"/>
          </a:xfrm>
          <a:prstGeom prst="rect">
            <a:avLst/>
          </a:prstGeom>
          <a:noFill/>
          <a:ln w="9525">
            <a:noFill/>
            <a:miter lim="800000"/>
            <a:headEnd/>
            <a:tailEnd/>
          </a:ln>
        </p:spPr>
        <p:txBody>
          <a:bodyPr>
            <a:spAutoFit/>
          </a:bodyPr>
          <a:lstStyle/>
          <a:p>
            <a:pPr marL="296863" indent="-296863">
              <a:lnSpc>
                <a:spcPct val="70000"/>
              </a:lnSpc>
              <a:spcBef>
                <a:spcPct val="50000"/>
              </a:spcBef>
            </a:pPr>
            <a:r>
              <a:rPr lang="cs-CZ" sz="2000">
                <a:latin typeface="Times New Roman" pitchFamily="18" charset="0"/>
              </a:rPr>
              <a:t> Průmyslová</a:t>
            </a:r>
          </a:p>
          <a:p>
            <a:pPr marL="296863" indent="-296863">
              <a:lnSpc>
                <a:spcPct val="70000"/>
              </a:lnSpc>
              <a:spcBef>
                <a:spcPct val="50000"/>
              </a:spcBef>
            </a:pPr>
            <a:r>
              <a:rPr lang="cs-CZ" sz="2000">
                <a:latin typeface="Times New Roman" pitchFamily="18" charset="0"/>
              </a:rPr>
              <a:t> organizace</a:t>
            </a:r>
          </a:p>
          <a:p>
            <a:pPr marL="296863" indent="-296863">
              <a:lnSpc>
                <a:spcPct val="70000"/>
              </a:lnSpc>
              <a:spcBef>
                <a:spcPct val="50000"/>
              </a:spcBef>
            </a:pPr>
            <a:r>
              <a:rPr lang="cs-CZ" sz="2000">
                <a:latin typeface="Times New Roman" pitchFamily="18" charset="0"/>
              </a:rPr>
              <a:t> 1</a:t>
            </a:r>
            <a:r>
              <a:rPr lang="cs-CZ" sz="2000">
                <a:latin typeface="Times New Roman" pitchFamily="18" charset="0"/>
                <a:cs typeface="Times New Roman" pitchFamily="18" charset="0"/>
              </a:rPr>
              <a:t>)</a:t>
            </a:r>
            <a:r>
              <a:rPr lang="cs-CZ" sz="2000">
                <a:latin typeface="Times New Roman" pitchFamily="18" charset="0"/>
              </a:rPr>
              <a:t> výrobní</a:t>
            </a:r>
          </a:p>
          <a:p>
            <a:pPr marL="296863" indent="-296863">
              <a:lnSpc>
                <a:spcPct val="70000"/>
              </a:lnSpc>
              <a:spcBef>
                <a:spcPct val="50000"/>
              </a:spcBef>
            </a:pPr>
            <a:r>
              <a:rPr lang="cs-CZ" sz="2000">
                <a:latin typeface="Times New Roman" pitchFamily="18" charset="0"/>
              </a:rPr>
              <a:t>     </a:t>
            </a:r>
          </a:p>
          <a:p>
            <a:pPr marL="296863" indent="-296863">
              <a:lnSpc>
                <a:spcPct val="30000"/>
              </a:lnSpc>
              <a:spcBef>
                <a:spcPct val="50000"/>
              </a:spcBef>
            </a:pPr>
            <a:r>
              <a:rPr lang="cs-CZ" sz="2000">
                <a:latin typeface="Times New Roman" pitchFamily="18" charset="0"/>
              </a:rPr>
              <a:t> 2</a:t>
            </a:r>
            <a:r>
              <a:rPr lang="cs-CZ" sz="2000">
                <a:latin typeface="Times New Roman" pitchFamily="18" charset="0"/>
                <a:cs typeface="Times New Roman" pitchFamily="18" charset="0"/>
              </a:rPr>
              <a:t>)</a:t>
            </a:r>
            <a:r>
              <a:rPr lang="cs-CZ" sz="2000">
                <a:latin typeface="Times New Roman" pitchFamily="18" charset="0"/>
              </a:rPr>
              <a:t> obchodní </a:t>
            </a:r>
          </a:p>
          <a:p>
            <a:pPr marL="296863" indent="-296863">
              <a:lnSpc>
                <a:spcPct val="30000"/>
              </a:lnSpc>
              <a:spcBef>
                <a:spcPct val="50000"/>
              </a:spcBef>
            </a:pPr>
            <a:r>
              <a:rPr lang="cs-CZ" sz="2000">
                <a:latin typeface="Times New Roman" pitchFamily="18" charset="0"/>
              </a:rPr>
              <a:t>     organizace             </a:t>
            </a:r>
          </a:p>
        </p:txBody>
      </p:sp>
      <p:sp>
        <p:nvSpPr>
          <p:cNvPr id="48132" name="Text Box 8"/>
          <p:cNvSpPr txBox="1">
            <a:spLocks noChangeArrowheads="1"/>
          </p:cNvSpPr>
          <p:nvPr/>
        </p:nvSpPr>
        <p:spPr bwMode="auto">
          <a:xfrm>
            <a:off x="2667000" y="3429000"/>
            <a:ext cx="1828800" cy="1006475"/>
          </a:xfrm>
          <a:prstGeom prst="rect">
            <a:avLst/>
          </a:prstGeom>
          <a:noFill/>
          <a:ln w="9525">
            <a:noFill/>
            <a:miter lim="800000"/>
            <a:headEnd/>
            <a:tailEnd/>
          </a:ln>
        </p:spPr>
        <p:txBody>
          <a:bodyPr>
            <a:spAutoFit/>
          </a:bodyPr>
          <a:lstStyle/>
          <a:p>
            <a:pPr marL="296863" indent="-296863">
              <a:spcBef>
                <a:spcPct val="50000"/>
              </a:spcBef>
            </a:pPr>
            <a:r>
              <a:rPr lang="cs-CZ" sz="2000">
                <a:latin typeface="Times New Roman" pitchFamily="18" charset="0"/>
              </a:rPr>
              <a:t>3</a:t>
            </a:r>
            <a:r>
              <a:rPr lang="cs-CZ" sz="2000">
                <a:latin typeface="Times New Roman" pitchFamily="18" charset="0"/>
                <a:cs typeface="Times New Roman" pitchFamily="18" charset="0"/>
              </a:rPr>
              <a:t>)</a:t>
            </a:r>
            <a:r>
              <a:rPr lang="cs-CZ" sz="2000">
                <a:latin typeface="Times New Roman" pitchFamily="18" charset="0"/>
              </a:rPr>
              <a:t> organizace   poskytující služby</a:t>
            </a:r>
          </a:p>
        </p:txBody>
      </p:sp>
      <p:sp>
        <p:nvSpPr>
          <p:cNvPr id="48133" name="Rectangle 9"/>
          <p:cNvSpPr>
            <a:spLocks noChangeArrowheads="1"/>
          </p:cNvSpPr>
          <p:nvPr/>
        </p:nvSpPr>
        <p:spPr bwMode="auto">
          <a:xfrm>
            <a:off x="2286000" y="914400"/>
            <a:ext cx="2362200" cy="3810000"/>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4" name="Rectangle 10"/>
          <p:cNvSpPr>
            <a:spLocks noChangeArrowheads="1"/>
          </p:cNvSpPr>
          <p:nvPr/>
        </p:nvSpPr>
        <p:spPr bwMode="auto">
          <a:xfrm>
            <a:off x="609600" y="1524000"/>
            <a:ext cx="2057400" cy="990600"/>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5" name="Text Box 11"/>
          <p:cNvSpPr txBox="1">
            <a:spLocks noChangeArrowheads="1"/>
          </p:cNvSpPr>
          <p:nvPr/>
        </p:nvSpPr>
        <p:spPr bwMode="auto">
          <a:xfrm>
            <a:off x="5029200" y="3810000"/>
            <a:ext cx="2286000" cy="396875"/>
          </a:xfrm>
          <a:prstGeom prst="rect">
            <a:avLst/>
          </a:prstGeom>
          <a:noFill/>
          <a:ln w="9525">
            <a:noFill/>
            <a:miter lim="800000"/>
            <a:headEnd/>
            <a:tailEnd/>
          </a:ln>
        </p:spPr>
        <p:txBody>
          <a:bodyPr>
            <a:spAutoFit/>
          </a:bodyPr>
          <a:lstStyle/>
          <a:p>
            <a:pPr>
              <a:spcBef>
                <a:spcPct val="50000"/>
              </a:spcBef>
            </a:pPr>
            <a:r>
              <a:rPr lang="cs-CZ" sz="2000">
                <a:latin typeface="Times New Roman" pitchFamily="18" charset="0"/>
              </a:rPr>
              <a:t>trh zákazníků</a:t>
            </a:r>
          </a:p>
        </p:txBody>
      </p:sp>
      <p:sp>
        <p:nvSpPr>
          <p:cNvPr id="48136" name="Rectangle 12"/>
          <p:cNvSpPr>
            <a:spLocks noChangeArrowheads="1"/>
          </p:cNvSpPr>
          <p:nvPr/>
        </p:nvSpPr>
        <p:spPr bwMode="auto">
          <a:xfrm>
            <a:off x="4343400" y="3505200"/>
            <a:ext cx="3354388" cy="989013"/>
          </a:xfrm>
          <a:prstGeom prst="rect">
            <a:avLst/>
          </a:prstGeom>
          <a:noFill/>
          <a:ln w="38100">
            <a:solidFill>
              <a:schemeClr val="tx1"/>
            </a:solidFill>
            <a:miter lim="800000"/>
            <a:headEnd/>
            <a:tailEnd/>
          </a:ln>
        </p:spPr>
        <p:txBody>
          <a:bodyPr wrap="none" anchor="ctr"/>
          <a:lstStyle/>
          <a:p>
            <a:endParaRPr lang="cs-CZ">
              <a:latin typeface="Times New Roman" pitchFamily="18" charset="0"/>
            </a:endParaRPr>
          </a:p>
        </p:txBody>
      </p:sp>
      <p:sp>
        <p:nvSpPr>
          <p:cNvPr id="48137" name="Line 13"/>
          <p:cNvSpPr>
            <a:spLocks noChangeShapeType="1"/>
          </p:cNvSpPr>
          <p:nvPr/>
        </p:nvSpPr>
        <p:spPr bwMode="auto">
          <a:xfrm>
            <a:off x="609600" y="2514600"/>
            <a:ext cx="0" cy="3733800"/>
          </a:xfrm>
          <a:prstGeom prst="line">
            <a:avLst/>
          </a:prstGeom>
          <a:noFill/>
          <a:ln w="9525">
            <a:solidFill>
              <a:schemeClr val="tx1"/>
            </a:solidFill>
            <a:round/>
            <a:headEnd/>
            <a:tailEnd/>
          </a:ln>
        </p:spPr>
        <p:txBody>
          <a:bodyPr/>
          <a:lstStyle/>
          <a:p>
            <a:endParaRPr lang="cs-CZ"/>
          </a:p>
        </p:txBody>
      </p:sp>
      <p:sp>
        <p:nvSpPr>
          <p:cNvPr id="48138" name="Line 14"/>
          <p:cNvSpPr>
            <a:spLocks noChangeShapeType="1"/>
          </p:cNvSpPr>
          <p:nvPr/>
        </p:nvSpPr>
        <p:spPr bwMode="auto">
          <a:xfrm>
            <a:off x="7696200" y="4495800"/>
            <a:ext cx="0" cy="1752600"/>
          </a:xfrm>
          <a:prstGeom prst="line">
            <a:avLst/>
          </a:prstGeom>
          <a:noFill/>
          <a:ln w="9525">
            <a:solidFill>
              <a:schemeClr val="tx1"/>
            </a:solidFill>
            <a:round/>
            <a:headEnd/>
            <a:tailEnd/>
          </a:ln>
        </p:spPr>
        <p:txBody>
          <a:bodyPr/>
          <a:lstStyle/>
          <a:p>
            <a:endParaRPr lang="cs-CZ"/>
          </a:p>
        </p:txBody>
      </p:sp>
      <p:sp>
        <p:nvSpPr>
          <p:cNvPr id="48139" name="Line 17"/>
          <p:cNvSpPr>
            <a:spLocks noChangeShapeType="1"/>
          </p:cNvSpPr>
          <p:nvPr/>
        </p:nvSpPr>
        <p:spPr bwMode="auto">
          <a:xfrm>
            <a:off x="609600" y="6553200"/>
            <a:ext cx="70866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0" name="Line 18"/>
          <p:cNvSpPr>
            <a:spLocks noChangeShapeType="1"/>
          </p:cNvSpPr>
          <p:nvPr/>
        </p:nvSpPr>
        <p:spPr bwMode="auto">
          <a:xfrm>
            <a:off x="609600" y="6248400"/>
            <a:ext cx="0" cy="609600"/>
          </a:xfrm>
          <a:prstGeom prst="line">
            <a:avLst/>
          </a:prstGeom>
          <a:noFill/>
          <a:ln w="9525">
            <a:solidFill>
              <a:schemeClr val="tx1"/>
            </a:solidFill>
            <a:round/>
            <a:headEnd/>
            <a:tailEnd/>
          </a:ln>
        </p:spPr>
        <p:txBody>
          <a:bodyPr/>
          <a:lstStyle/>
          <a:p>
            <a:endParaRPr lang="cs-CZ"/>
          </a:p>
        </p:txBody>
      </p:sp>
      <p:sp>
        <p:nvSpPr>
          <p:cNvPr id="48141" name="Line 19"/>
          <p:cNvSpPr>
            <a:spLocks noChangeShapeType="1"/>
          </p:cNvSpPr>
          <p:nvPr/>
        </p:nvSpPr>
        <p:spPr bwMode="auto">
          <a:xfrm>
            <a:off x="7696200" y="6324600"/>
            <a:ext cx="0" cy="533400"/>
          </a:xfrm>
          <a:prstGeom prst="line">
            <a:avLst/>
          </a:prstGeom>
          <a:noFill/>
          <a:ln w="9525">
            <a:solidFill>
              <a:schemeClr val="tx1"/>
            </a:solidFill>
            <a:round/>
            <a:headEnd/>
            <a:tailEnd/>
          </a:ln>
        </p:spPr>
        <p:txBody>
          <a:bodyPr/>
          <a:lstStyle/>
          <a:p>
            <a:endParaRPr lang="cs-CZ"/>
          </a:p>
        </p:txBody>
      </p:sp>
      <p:sp>
        <p:nvSpPr>
          <p:cNvPr id="48142" name="Line 20"/>
          <p:cNvSpPr>
            <a:spLocks noChangeShapeType="1"/>
          </p:cNvSpPr>
          <p:nvPr/>
        </p:nvSpPr>
        <p:spPr bwMode="auto">
          <a:xfrm>
            <a:off x="7696200" y="6172200"/>
            <a:ext cx="0" cy="228600"/>
          </a:xfrm>
          <a:prstGeom prst="line">
            <a:avLst/>
          </a:prstGeom>
          <a:noFill/>
          <a:ln w="9525">
            <a:solidFill>
              <a:schemeClr val="tx1"/>
            </a:solidFill>
            <a:round/>
            <a:headEnd/>
            <a:tailEnd/>
          </a:ln>
        </p:spPr>
        <p:txBody>
          <a:bodyPr/>
          <a:lstStyle/>
          <a:p>
            <a:endParaRPr lang="cs-CZ"/>
          </a:p>
        </p:txBody>
      </p:sp>
      <p:sp>
        <p:nvSpPr>
          <p:cNvPr id="48143" name="Line 21"/>
          <p:cNvSpPr>
            <a:spLocks noChangeShapeType="1"/>
          </p:cNvSpPr>
          <p:nvPr/>
        </p:nvSpPr>
        <p:spPr bwMode="auto">
          <a:xfrm>
            <a:off x="2667000" y="2514600"/>
            <a:ext cx="0" cy="2819400"/>
          </a:xfrm>
          <a:prstGeom prst="line">
            <a:avLst/>
          </a:prstGeom>
          <a:noFill/>
          <a:ln w="9525">
            <a:solidFill>
              <a:schemeClr val="tx1"/>
            </a:solidFill>
            <a:round/>
            <a:headEnd/>
            <a:tailEnd/>
          </a:ln>
        </p:spPr>
        <p:txBody>
          <a:bodyPr/>
          <a:lstStyle/>
          <a:p>
            <a:endParaRPr lang="cs-CZ"/>
          </a:p>
        </p:txBody>
      </p:sp>
      <p:sp>
        <p:nvSpPr>
          <p:cNvPr id="48144" name="Line 22"/>
          <p:cNvSpPr>
            <a:spLocks noChangeShapeType="1"/>
          </p:cNvSpPr>
          <p:nvPr/>
        </p:nvSpPr>
        <p:spPr bwMode="auto">
          <a:xfrm flipH="1">
            <a:off x="609600" y="5181600"/>
            <a:ext cx="20574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5" name="Line 23"/>
          <p:cNvSpPr>
            <a:spLocks noChangeShapeType="1"/>
          </p:cNvSpPr>
          <p:nvPr/>
        </p:nvSpPr>
        <p:spPr bwMode="auto">
          <a:xfrm>
            <a:off x="2286000" y="4724400"/>
            <a:ext cx="0" cy="1219200"/>
          </a:xfrm>
          <a:prstGeom prst="line">
            <a:avLst/>
          </a:prstGeom>
          <a:noFill/>
          <a:ln w="9525">
            <a:solidFill>
              <a:schemeClr val="tx1"/>
            </a:solidFill>
            <a:round/>
            <a:headEnd/>
            <a:tailEnd/>
          </a:ln>
        </p:spPr>
        <p:txBody>
          <a:bodyPr/>
          <a:lstStyle/>
          <a:p>
            <a:endParaRPr lang="cs-CZ"/>
          </a:p>
        </p:txBody>
      </p:sp>
      <p:sp>
        <p:nvSpPr>
          <p:cNvPr id="48146" name="Line 24"/>
          <p:cNvSpPr>
            <a:spLocks noChangeShapeType="1"/>
          </p:cNvSpPr>
          <p:nvPr/>
        </p:nvSpPr>
        <p:spPr bwMode="auto">
          <a:xfrm>
            <a:off x="4648200" y="4724400"/>
            <a:ext cx="0" cy="1219200"/>
          </a:xfrm>
          <a:prstGeom prst="line">
            <a:avLst/>
          </a:prstGeom>
          <a:noFill/>
          <a:ln w="9525">
            <a:solidFill>
              <a:schemeClr val="tx1"/>
            </a:solidFill>
            <a:round/>
            <a:headEnd/>
            <a:tailEnd/>
          </a:ln>
        </p:spPr>
        <p:txBody>
          <a:bodyPr/>
          <a:lstStyle/>
          <a:p>
            <a:endParaRPr lang="cs-CZ"/>
          </a:p>
        </p:txBody>
      </p:sp>
      <p:sp>
        <p:nvSpPr>
          <p:cNvPr id="48147" name="Line 25"/>
          <p:cNvSpPr>
            <a:spLocks noChangeShapeType="1"/>
          </p:cNvSpPr>
          <p:nvPr/>
        </p:nvSpPr>
        <p:spPr bwMode="auto">
          <a:xfrm>
            <a:off x="4343400" y="4495800"/>
            <a:ext cx="0" cy="762000"/>
          </a:xfrm>
          <a:prstGeom prst="line">
            <a:avLst/>
          </a:prstGeom>
          <a:noFill/>
          <a:ln w="9525">
            <a:solidFill>
              <a:schemeClr val="tx1"/>
            </a:solidFill>
            <a:round/>
            <a:headEnd/>
            <a:tailEnd/>
          </a:ln>
        </p:spPr>
        <p:txBody>
          <a:bodyPr/>
          <a:lstStyle/>
          <a:p>
            <a:endParaRPr lang="cs-CZ"/>
          </a:p>
        </p:txBody>
      </p:sp>
      <p:sp>
        <p:nvSpPr>
          <p:cNvPr id="48148" name="Line 26"/>
          <p:cNvSpPr>
            <a:spLocks noChangeShapeType="1"/>
          </p:cNvSpPr>
          <p:nvPr/>
        </p:nvSpPr>
        <p:spPr bwMode="auto">
          <a:xfrm>
            <a:off x="2286000" y="6019800"/>
            <a:ext cx="23622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49" name="Line 27"/>
          <p:cNvSpPr>
            <a:spLocks noChangeShapeType="1"/>
          </p:cNvSpPr>
          <p:nvPr/>
        </p:nvSpPr>
        <p:spPr bwMode="auto">
          <a:xfrm>
            <a:off x="2286000" y="5943600"/>
            <a:ext cx="0" cy="152400"/>
          </a:xfrm>
          <a:prstGeom prst="line">
            <a:avLst/>
          </a:prstGeom>
          <a:noFill/>
          <a:ln w="9525">
            <a:solidFill>
              <a:schemeClr val="tx1"/>
            </a:solidFill>
            <a:round/>
            <a:headEnd/>
            <a:tailEnd/>
          </a:ln>
        </p:spPr>
        <p:txBody>
          <a:bodyPr/>
          <a:lstStyle/>
          <a:p>
            <a:endParaRPr lang="cs-CZ"/>
          </a:p>
        </p:txBody>
      </p:sp>
      <p:sp>
        <p:nvSpPr>
          <p:cNvPr id="48150" name="Line 28"/>
          <p:cNvSpPr>
            <a:spLocks noChangeShapeType="1"/>
          </p:cNvSpPr>
          <p:nvPr/>
        </p:nvSpPr>
        <p:spPr bwMode="auto">
          <a:xfrm>
            <a:off x="4648200" y="5943600"/>
            <a:ext cx="0" cy="228600"/>
          </a:xfrm>
          <a:prstGeom prst="line">
            <a:avLst/>
          </a:prstGeom>
          <a:noFill/>
          <a:ln w="9525">
            <a:solidFill>
              <a:schemeClr val="tx1"/>
            </a:solidFill>
            <a:round/>
            <a:headEnd/>
            <a:tailEnd/>
          </a:ln>
        </p:spPr>
        <p:txBody>
          <a:bodyPr/>
          <a:lstStyle/>
          <a:p>
            <a:endParaRPr lang="cs-CZ"/>
          </a:p>
        </p:txBody>
      </p:sp>
      <p:sp>
        <p:nvSpPr>
          <p:cNvPr id="48151" name="Line 29"/>
          <p:cNvSpPr>
            <a:spLocks noChangeShapeType="1"/>
          </p:cNvSpPr>
          <p:nvPr/>
        </p:nvSpPr>
        <p:spPr bwMode="auto">
          <a:xfrm>
            <a:off x="2286000" y="6096000"/>
            <a:ext cx="0" cy="0"/>
          </a:xfrm>
          <a:prstGeom prst="line">
            <a:avLst/>
          </a:prstGeom>
          <a:noFill/>
          <a:ln w="9525">
            <a:solidFill>
              <a:schemeClr val="tx1"/>
            </a:solidFill>
            <a:round/>
            <a:headEnd/>
            <a:tailEnd/>
          </a:ln>
        </p:spPr>
        <p:txBody>
          <a:bodyPr/>
          <a:lstStyle/>
          <a:p>
            <a:endParaRPr lang="cs-CZ"/>
          </a:p>
        </p:txBody>
      </p:sp>
      <p:sp>
        <p:nvSpPr>
          <p:cNvPr id="48152" name="Line 30"/>
          <p:cNvSpPr>
            <a:spLocks noChangeShapeType="1"/>
          </p:cNvSpPr>
          <p:nvPr/>
        </p:nvSpPr>
        <p:spPr bwMode="auto">
          <a:xfrm>
            <a:off x="4343400" y="5257800"/>
            <a:ext cx="0" cy="76200"/>
          </a:xfrm>
          <a:prstGeom prst="line">
            <a:avLst/>
          </a:prstGeom>
          <a:noFill/>
          <a:ln w="9525">
            <a:solidFill>
              <a:schemeClr val="tx1"/>
            </a:solidFill>
            <a:round/>
            <a:headEnd/>
            <a:tailEnd/>
          </a:ln>
        </p:spPr>
        <p:txBody>
          <a:bodyPr/>
          <a:lstStyle/>
          <a:p>
            <a:endParaRPr lang="cs-CZ"/>
          </a:p>
        </p:txBody>
      </p:sp>
      <p:sp>
        <p:nvSpPr>
          <p:cNvPr id="48153" name="Line 31"/>
          <p:cNvSpPr>
            <a:spLocks noChangeShapeType="1"/>
          </p:cNvSpPr>
          <p:nvPr/>
        </p:nvSpPr>
        <p:spPr bwMode="auto">
          <a:xfrm>
            <a:off x="2286000" y="6019800"/>
            <a:ext cx="0" cy="152400"/>
          </a:xfrm>
          <a:prstGeom prst="line">
            <a:avLst/>
          </a:prstGeom>
          <a:noFill/>
          <a:ln w="9525">
            <a:solidFill>
              <a:schemeClr val="tx1"/>
            </a:solidFill>
            <a:round/>
            <a:headEnd/>
            <a:tailEnd/>
          </a:ln>
        </p:spPr>
        <p:txBody>
          <a:bodyPr/>
          <a:lstStyle/>
          <a:p>
            <a:endParaRPr lang="cs-CZ"/>
          </a:p>
        </p:txBody>
      </p:sp>
      <p:sp>
        <p:nvSpPr>
          <p:cNvPr id="48154" name="Line 32"/>
          <p:cNvSpPr>
            <a:spLocks noChangeShapeType="1"/>
          </p:cNvSpPr>
          <p:nvPr/>
        </p:nvSpPr>
        <p:spPr bwMode="auto">
          <a:xfrm>
            <a:off x="4343400" y="5181600"/>
            <a:ext cx="3352800" cy="0"/>
          </a:xfrm>
          <a:prstGeom prst="line">
            <a:avLst/>
          </a:prstGeom>
          <a:noFill/>
          <a:ln w="9525">
            <a:solidFill>
              <a:schemeClr val="tx1"/>
            </a:solidFill>
            <a:round/>
            <a:headEnd type="triangle" w="med" len="med"/>
            <a:tailEnd type="triangle" w="med" len="med"/>
          </a:ln>
        </p:spPr>
        <p:txBody>
          <a:bodyPr/>
          <a:lstStyle/>
          <a:p>
            <a:endParaRPr lang="cs-CZ"/>
          </a:p>
        </p:txBody>
      </p:sp>
      <p:sp>
        <p:nvSpPr>
          <p:cNvPr id="48155" name="Line 37"/>
          <p:cNvSpPr>
            <a:spLocks noChangeShapeType="1"/>
          </p:cNvSpPr>
          <p:nvPr/>
        </p:nvSpPr>
        <p:spPr bwMode="auto">
          <a:xfrm>
            <a:off x="685800" y="762000"/>
            <a:ext cx="7391400" cy="0"/>
          </a:xfrm>
          <a:prstGeom prst="line">
            <a:avLst/>
          </a:prstGeom>
          <a:noFill/>
          <a:ln w="38100">
            <a:solidFill>
              <a:schemeClr val="tx1"/>
            </a:solidFill>
            <a:round/>
            <a:headEnd/>
            <a:tailEnd type="arrow" w="med" len="med"/>
          </a:ln>
        </p:spPr>
        <p:txBody>
          <a:bodyPr/>
          <a:lstStyle/>
          <a:p>
            <a:endParaRPr lang="cs-CZ"/>
          </a:p>
        </p:txBody>
      </p:sp>
      <p:sp>
        <p:nvSpPr>
          <p:cNvPr id="48156" name="Text Box 38"/>
          <p:cNvSpPr txBox="1">
            <a:spLocks noChangeArrowheads="1"/>
          </p:cNvSpPr>
          <p:nvPr/>
        </p:nvSpPr>
        <p:spPr bwMode="auto">
          <a:xfrm>
            <a:off x="6019800" y="914400"/>
            <a:ext cx="2286000" cy="400050"/>
          </a:xfrm>
          <a:prstGeom prst="rect">
            <a:avLst/>
          </a:prstGeom>
          <a:noFill/>
          <a:ln w="9525">
            <a:noFill/>
            <a:miter lim="800000"/>
            <a:headEnd/>
            <a:tailEnd/>
          </a:ln>
        </p:spPr>
        <p:txBody>
          <a:bodyPr>
            <a:spAutoFit/>
          </a:bodyPr>
          <a:lstStyle/>
          <a:p>
            <a:pPr>
              <a:spcBef>
                <a:spcPct val="50000"/>
              </a:spcBef>
            </a:pPr>
            <a:r>
              <a:rPr lang="cs-CZ" sz="2000" b="1">
                <a:latin typeface="Times New Roman" pitchFamily="18" charset="0"/>
              </a:rPr>
              <a:t>Materiálový tok</a:t>
            </a:r>
          </a:p>
        </p:txBody>
      </p:sp>
      <p:sp>
        <p:nvSpPr>
          <p:cNvPr id="48157" name="AutoShape 42">
            <a:hlinkClick r:id="" action="ppaction://noaction" highlightClick="1"/>
          </p:cNvPr>
          <p:cNvSpPr>
            <a:spLocks noChangeArrowheads="1"/>
          </p:cNvSpPr>
          <p:nvPr/>
        </p:nvSpPr>
        <p:spPr bwMode="auto">
          <a:xfrm>
            <a:off x="1066800" y="4800600"/>
            <a:ext cx="1066800" cy="228600"/>
          </a:xfrm>
          <a:prstGeom prst="actionButtonBlank">
            <a:avLst/>
          </a:prstGeom>
          <a:solidFill>
            <a:srgbClr val="FFFF00"/>
          </a:solidFill>
          <a:ln w="9525">
            <a:solidFill>
              <a:schemeClr val="tx1"/>
            </a:solidFill>
            <a:miter lim="800000"/>
            <a:headEnd/>
            <a:tailEnd/>
          </a:ln>
        </p:spPr>
        <p:txBody>
          <a:bodyPr wrap="none" anchor="ctr"/>
          <a:lstStyle/>
          <a:p>
            <a:pPr algn="ctr"/>
            <a:r>
              <a:rPr lang="cs-CZ">
                <a:latin typeface="Times New Roman" pitchFamily="18" charset="0"/>
              </a:rPr>
              <a:t>3. fáze</a:t>
            </a:r>
          </a:p>
        </p:txBody>
      </p:sp>
      <p:sp>
        <p:nvSpPr>
          <p:cNvPr id="48158" name="AutoShape 43">
            <a:hlinkClick r:id="" action="ppaction://noaction" highlightClick="1"/>
          </p:cNvPr>
          <p:cNvSpPr>
            <a:spLocks noChangeArrowheads="1"/>
          </p:cNvSpPr>
          <p:nvPr/>
        </p:nvSpPr>
        <p:spPr bwMode="auto">
          <a:xfrm>
            <a:off x="2667000" y="6172200"/>
            <a:ext cx="1295400" cy="304800"/>
          </a:xfrm>
          <a:prstGeom prst="actionButtonBlank">
            <a:avLst/>
          </a:prstGeom>
          <a:solidFill>
            <a:srgbClr val="00CCFF"/>
          </a:solidFill>
          <a:ln w="9525">
            <a:solidFill>
              <a:schemeClr val="tx1"/>
            </a:solidFill>
            <a:miter lim="800000"/>
            <a:headEnd/>
            <a:tailEnd/>
          </a:ln>
        </p:spPr>
        <p:txBody>
          <a:bodyPr wrap="none" anchor="ctr"/>
          <a:lstStyle/>
          <a:p>
            <a:pPr algn="ctr"/>
            <a:r>
              <a:rPr lang="cs-CZ">
                <a:latin typeface="Times New Roman" pitchFamily="18" charset="0"/>
              </a:rPr>
              <a:t>4. fáze</a:t>
            </a:r>
          </a:p>
        </p:txBody>
      </p:sp>
      <p:sp>
        <p:nvSpPr>
          <p:cNvPr id="48159" name="AutoShape 45">
            <a:hlinkClick r:id="" action="ppaction://noaction" highlightClick="1"/>
          </p:cNvPr>
          <p:cNvSpPr>
            <a:spLocks noChangeArrowheads="1"/>
          </p:cNvSpPr>
          <p:nvPr/>
        </p:nvSpPr>
        <p:spPr bwMode="auto">
          <a:xfrm>
            <a:off x="2743200" y="5638800"/>
            <a:ext cx="1371600" cy="304800"/>
          </a:xfrm>
          <a:prstGeom prst="actionButtonBlank">
            <a:avLst/>
          </a:prstGeom>
          <a:solidFill>
            <a:schemeClr val="accent1"/>
          </a:solidFill>
          <a:ln w="9525">
            <a:solidFill>
              <a:schemeClr val="tx1"/>
            </a:solidFill>
            <a:miter lim="800000"/>
            <a:headEnd/>
            <a:tailEnd/>
          </a:ln>
        </p:spPr>
        <p:txBody>
          <a:bodyPr wrap="none" anchor="ctr"/>
          <a:lstStyle/>
          <a:p>
            <a:pPr algn="ctr"/>
            <a:r>
              <a:rPr lang="cs-CZ">
                <a:latin typeface="Times New Roman" pitchFamily="18" charset="0"/>
              </a:rPr>
              <a:t>2. fáze</a:t>
            </a:r>
          </a:p>
        </p:txBody>
      </p:sp>
      <p:sp>
        <p:nvSpPr>
          <p:cNvPr id="48160" name="AutoShape 46">
            <a:hlinkClick r:id="rId3" action="ppaction://hlinksldjump" highlightClick="1"/>
          </p:cNvPr>
          <p:cNvSpPr>
            <a:spLocks noChangeArrowheads="1"/>
          </p:cNvSpPr>
          <p:nvPr/>
        </p:nvSpPr>
        <p:spPr bwMode="auto">
          <a:xfrm>
            <a:off x="5410200" y="4800600"/>
            <a:ext cx="1371600" cy="304800"/>
          </a:xfrm>
          <a:prstGeom prst="actionButtonBlank">
            <a:avLst/>
          </a:prstGeom>
          <a:solidFill>
            <a:srgbClr val="33CCCC"/>
          </a:solidFill>
          <a:ln w="9525">
            <a:solidFill>
              <a:schemeClr val="tx1"/>
            </a:solidFill>
            <a:miter lim="800000"/>
            <a:headEnd/>
            <a:tailEnd/>
          </a:ln>
        </p:spPr>
        <p:txBody>
          <a:bodyPr wrap="none" anchor="ctr"/>
          <a:lstStyle/>
          <a:p>
            <a:pPr algn="ctr"/>
            <a:r>
              <a:rPr lang="cs-CZ">
                <a:latin typeface="Times New Roman" pitchFamily="18" charset="0"/>
              </a:rPr>
              <a:t>1. fáze</a:t>
            </a:r>
          </a:p>
        </p:txBody>
      </p:sp>
      <p:sp>
        <p:nvSpPr>
          <p:cNvPr id="48161" name="Line 48"/>
          <p:cNvSpPr>
            <a:spLocks noChangeShapeType="1"/>
          </p:cNvSpPr>
          <p:nvPr/>
        </p:nvSpPr>
        <p:spPr bwMode="auto">
          <a:xfrm flipH="1" flipV="1">
            <a:off x="539750" y="6669088"/>
            <a:ext cx="7416800" cy="0"/>
          </a:xfrm>
          <a:prstGeom prst="line">
            <a:avLst/>
          </a:prstGeom>
          <a:noFill/>
          <a:ln w="38100">
            <a:solidFill>
              <a:schemeClr val="tx1"/>
            </a:solidFill>
            <a:round/>
            <a:headEnd/>
            <a:tailEnd type="triangle" w="med" len="med"/>
          </a:ln>
        </p:spPr>
        <p:txBody>
          <a:bodyPr/>
          <a:lstStyle/>
          <a:p>
            <a:endParaRPr lang="cs-CZ"/>
          </a:p>
        </p:txBody>
      </p:sp>
      <p:sp>
        <p:nvSpPr>
          <p:cNvPr id="48162" name="Text Box 51"/>
          <p:cNvSpPr txBox="1">
            <a:spLocks noChangeArrowheads="1"/>
          </p:cNvSpPr>
          <p:nvPr/>
        </p:nvSpPr>
        <p:spPr bwMode="auto">
          <a:xfrm>
            <a:off x="5580063" y="6165850"/>
            <a:ext cx="1871662" cy="396875"/>
          </a:xfrm>
          <a:prstGeom prst="rect">
            <a:avLst/>
          </a:prstGeom>
          <a:noFill/>
          <a:ln w="9525">
            <a:noFill/>
            <a:miter lim="800000"/>
            <a:headEnd/>
            <a:tailEnd/>
          </a:ln>
        </p:spPr>
        <p:txBody>
          <a:bodyPr>
            <a:spAutoFit/>
          </a:bodyPr>
          <a:lstStyle/>
          <a:p>
            <a:pPr>
              <a:spcBef>
                <a:spcPct val="50000"/>
              </a:spcBef>
            </a:pPr>
            <a:r>
              <a:rPr lang="cs-CZ" sz="2000" b="1">
                <a:latin typeface="Times New Roman" pitchFamily="18" charset="0"/>
              </a:rPr>
              <a:t>informační tok</a:t>
            </a:r>
          </a:p>
        </p:txBody>
      </p:sp>
    </p:spTree>
    <p:extLst>
      <p:ext uri="{BB962C8B-B14F-4D97-AF65-F5344CB8AC3E}">
        <p14:creationId xmlns:p14="http://schemas.microsoft.com/office/powerpoint/2010/main" val="12992840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Pojistná zásoba</a:t>
            </a:r>
          </a:p>
        </p:txBody>
      </p:sp>
      <p:sp>
        <p:nvSpPr>
          <p:cNvPr id="3" name="Zástupný symbol pro obsah 2"/>
          <p:cNvSpPr>
            <a:spLocks noGrp="1"/>
          </p:cNvSpPr>
          <p:nvPr>
            <p:ph idx="1"/>
          </p:nvPr>
        </p:nvSpPr>
        <p:spPr/>
        <p:txBody>
          <a:bodyPr/>
          <a:lstStyle/>
          <a:p>
            <a:r>
              <a:rPr lang="cs-CZ" dirty="0"/>
              <a:t>vyrovnává výkyvy při dodávkách i při odběru, pro případ náhodného výkyvu</a:t>
            </a:r>
          </a:p>
          <a:p>
            <a:endParaRPr lang="cs-CZ" dirty="0"/>
          </a:p>
        </p:txBody>
      </p:sp>
      <p:graphicFrame>
        <p:nvGraphicFramePr>
          <p:cNvPr id="5" name="Graf 4"/>
          <p:cNvGraphicFramePr>
            <a:graphicFrameLocks/>
          </p:cNvGraphicFramePr>
          <p:nvPr/>
        </p:nvGraphicFramePr>
        <p:xfrm>
          <a:off x="323528" y="3501008"/>
          <a:ext cx="345638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 5"/>
          <p:cNvGraphicFramePr>
            <a:graphicFrameLocks/>
          </p:cNvGraphicFramePr>
          <p:nvPr/>
        </p:nvGraphicFramePr>
        <p:xfrm>
          <a:off x="4932040" y="3645024"/>
          <a:ext cx="3995936"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66916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Technická zásoba</a:t>
            </a:r>
          </a:p>
        </p:txBody>
      </p:sp>
      <p:sp>
        <p:nvSpPr>
          <p:cNvPr id="3" name="Zástupný symbol pro obsah 2"/>
          <p:cNvSpPr>
            <a:spLocks noGrp="1"/>
          </p:cNvSpPr>
          <p:nvPr>
            <p:ph idx="1"/>
          </p:nvPr>
        </p:nvSpPr>
        <p:spPr>
          <a:xfrm>
            <a:off x="457200" y="1600201"/>
            <a:ext cx="8229600" cy="2476871"/>
          </a:xfrm>
        </p:spPr>
        <p:txBody>
          <a:bodyPr>
            <a:normAutofit fontScale="77500" lnSpcReduction="20000"/>
          </a:bodyPr>
          <a:lstStyle/>
          <a:p>
            <a:r>
              <a:rPr lang="cs-CZ" dirty="0"/>
              <a:t>bývá pouze u některých druhů zásob, u kterých se požaduje z technologických důvodů určitý čas na dosušení zásoby (u dřeva) nebo dozrání (u některých sýrů) apod. </a:t>
            </a:r>
          </a:p>
          <a:p>
            <a:r>
              <a:rPr lang="cs-CZ" dirty="0"/>
              <a:t>Technickou zásobu nelze předčasně čerpat</a:t>
            </a:r>
            <a:r>
              <a:rPr lang="cs-CZ" b="1" dirty="0"/>
              <a:t>, </a:t>
            </a:r>
            <a:r>
              <a:rPr lang="cs-CZ" dirty="0"/>
              <a:t>protože tato zásoba ještě není technologicky připravená pro výdej do následující operace. </a:t>
            </a:r>
          </a:p>
          <a:p>
            <a:endParaRPr lang="cs-CZ" dirty="0"/>
          </a:p>
        </p:txBody>
      </p:sp>
      <p:graphicFrame>
        <p:nvGraphicFramePr>
          <p:cNvPr id="4" name="Graf 3"/>
          <p:cNvGraphicFramePr>
            <a:graphicFrameLocks/>
          </p:cNvGraphicFramePr>
          <p:nvPr/>
        </p:nvGraphicFramePr>
        <p:xfrm>
          <a:off x="1691680"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6532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Sezonní zásoba</a:t>
            </a:r>
          </a:p>
        </p:txBody>
      </p:sp>
      <p:sp>
        <p:nvSpPr>
          <p:cNvPr id="3" name="Zástupný symbol pro obsah 2"/>
          <p:cNvSpPr>
            <a:spLocks noGrp="1"/>
          </p:cNvSpPr>
          <p:nvPr>
            <p:ph idx="1"/>
          </p:nvPr>
        </p:nvSpPr>
        <p:spPr>
          <a:xfrm>
            <a:off x="457200" y="1600201"/>
            <a:ext cx="8229600" cy="2044823"/>
          </a:xfrm>
        </p:spPr>
        <p:txBody>
          <a:bodyPr>
            <a:normAutofit fontScale="77500" lnSpcReduction="20000"/>
          </a:bodyPr>
          <a:lstStyle/>
          <a:p>
            <a:r>
              <a:rPr lang="cs-CZ" dirty="0"/>
              <a:t>slouží ke krytí spotřeby, pokud: </a:t>
            </a:r>
          </a:p>
          <a:p>
            <a:pPr lvl="1"/>
            <a:r>
              <a:rPr lang="cs-CZ" dirty="0"/>
              <a:t> probíhá rovnoměrně během celého roku, ale zásobu je možné doplňovat jen v určitém časovém období, </a:t>
            </a:r>
          </a:p>
          <a:p>
            <a:pPr lvl="1"/>
            <a:r>
              <a:rPr lang="cs-CZ" dirty="0"/>
              <a:t>spotřeba je sezonní, ale zásobu je nutné vytvářet postupně, </a:t>
            </a:r>
          </a:p>
          <a:p>
            <a:pPr lvl="1"/>
            <a:r>
              <a:rPr lang="cs-CZ" dirty="0"/>
              <a:t>jedná se o sezonní předzásobení sezonní spotřeby. </a:t>
            </a:r>
          </a:p>
          <a:p>
            <a:endParaRPr lang="cs-CZ" dirty="0"/>
          </a:p>
        </p:txBody>
      </p:sp>
      <p:graphicFrame>
        <p:nvGraphicFramePr>
          <p:cNvPr id="4" name="Graf 3"/>
          <p:cNvGraphicFramePr>
            <a:graphicFrameLocks/>
          </p:cNvGraphicFramePr>
          <p:nvPr/>
        </p:nvGraphicFramePr>
        <p:xfrm>
          <a:off x="3995936" y="3212976"/>
          <a:ext cx="4824536" cy="3325586"/>
        </p:xfrm>
        <a:graphic>
          <a:graphicData uri="http://schemas.openxmlformats.org/drawingml/2006/chart">
            <c:chart xmlns:c="http://schemas.openxmlformats.org/drawingml/2006/chart" xmlns:r="http://schemas.openxmlformats.org/officeDocument/2006/relationships" r:id="rId3"/>
          </a:graphicData>
        </a:graphic>
      </p:graphicFrame>
      <p:pic>
        <p:nvPicPr>
          <p:cNvPr id="1030" name="Picture 6" descr="http://www.rybolov-ebro.cz/images/original/cl_160_301287_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3721260"/>
            <a:ext cx="2749764" cy="20612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insportline.cz/p9220/D%C4%9Btsk%C3%BD-nafukovac%C3%AD-baz%C3%A9n-Intex-152x56-cm-Aquarium.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16" y="4752186"/>
            <a:ext cx="2163825" cy="216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rávně uložená jablíčka vám vydrží po celou zim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 y="3429000"/>
            <a:ext cx="210911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282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Průběh zásob</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306" y="1826927"/>
            <a:ext cx="8455158" cy="4122354"/>
          </a:xfrm>
        </p:spPr>
      </p:pic>
    </p:spTree>
    <p:extLst>
      <p:ext uri="{BB962C8B-B14F-4D97-AF65-F5344CB8AC3E}">
        <p14:creationId xmlns:p14="http://schemas.microsoft.com/office/powerpoint/2010/main" val="25394869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i="1" dirty="0">
                <a:solidFill>
                  <a:srgbClr val="C00000"/>
                </a:solidFill>
              </a:rPr>
              <a:t>Dodací lhůta- </a:t>
            </a:r>
            <a:r>
              <a:rPr lang="cs-CZ" dirty="0"/>
              <a:t>časový interval mezi podáním objednávky a dodáním produktu</a:t>
            </a:r>
          </a:p>
          <a:p>
            <a:r>
              <a:rPr lang="cs-CZ" b="1" i="1" dirty="0">
                <a:solidFill>
                  <a:srgbClr val="C00000"/>
                </a:solidFill>
              </a:rPr>
              <a:t>Dodávkový cyklus- </a:t>
            </a:r>
            <a:r>
              <a:rPr lang="cs-CZ" dirty="0"/>
              <a:t>časový interval mezi dvěma dodávkami</a:t>
            </a:r>
          </a:p>
          <a:p>
            <a:r>
              <a:rPr lang="cs-CZ" b="1" i="1" dirty="0">
                <a:solidFill>
                  <a:srgbClr val="C00000"/>
                </a:solidFill>
              </a:rPr>
              <a:t>Objednací interval- </a:t>
            </a:r>
            <a:r>
              <a:rPr lang="cs-CZ" dirty="0"/>
              <a:t>časový interval mezi dvěma objednávkami</a:t>
            </a:r>
          </a:p>
        </p:txBody>
      </p:sp>
    </p:spTree>
    <p:extLst>
      <p:ext uri="{BB962C8B-B14F-4D97-AF65-F5344CB8AC3E}">
        <p14:creationId xmlns:p14="http://schemas.microsoft.com/office/powerpoint/2010/main" val="6726012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252536" y="5877272"/>
            <a:ext cx="6512511" cy="1143000"/>
          </a:xfrm>
        </p:spPr>
        <p:txBody>
          <a:bodyPr lIns="0" tIns="28080" rIns="0" bIns="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dirty="0"/>
              <a:t>Objednací systémy</a:t>
            </a:r>
          </a:p>
        </p:txBody>
      </p:sp>
      <p:sp>
        <p:nvSpPr>
          <p:cNvPr id="33795" name="Rectangle 2"/>
          <p:cNvSpPr>
            <a:spLocks noGrp="1" noChangeArrowheads="1"/>
          </p:cNvSpPr>
          <p:nvPr>
            <p:ph idx="1"/>
          </p:nvPr>
        </p:nvSpPr>
        <p:spPr/>
        <p:txBody>
          <a:bodyPr/>
          <a:lstStyle/>
          <a:p>
            <a:pPr eaLnBrk="1" hangingPunct="1"/>
            <a:endParaRPr lang="cs-CZ" dirty="0"/>
          </a:p>
        </p:txBody>
      </p:sp>
      <p:graphicFrame>
        <p:nvGraphicFramePr>
          <p:cNvPr id="34819" name="Group 3"/>
          <p:cNvGraphicFramePr>
            <a:graphicFrameLocks noGrp="1"/>
          </p:cNvGraphicFramePr>
          <p:nvPr/>
        </p:nvGraphicFramePr>
        <p:xfrm>
          <a:off x="1259632" y="1052736"/>
          <a:ext cx="6122988" cy="4864277"/>
        </p:xfrm>
        <a:graphic>
          <a:graphicData uri="http://schemas.openxmlformats.org/drawingml/2006/table">
            <a:tbl>
              <a:tblPr>
                <a:tableStyleId>{284E427A-3D55-4303-BF80-6455036E1DE7}</a:tableStyleId>
              </a:tblPr>
              <a:tblGrid>
                <a:gridCol w="199390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2065338">
                  <a:extLst>
                    <a:ext uri="{9D8B030D-6E8A-4147-A177-3AD203B41FA5}">
                      <a16:colId xmlns:a16="http://schemas.microsoft.com/office/drawing/2014/main" val="20002"/>
                    </a:ext>
                  </a:extLst>
                </a:gridCol>
              </a:tblGrid>
              <a:tr h="1128713">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a:ln>
                            <a:noFill/>
                          </a:ln>
                          <a:effectLst/>
                        </a:rPr>
                        <a:t>Pevné objednací množství Q</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Proměnné objednací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množství, doplněné do</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výše „S“</a:t>
                      </a: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extLst>
                  <a:ext uri="{0D108BD9-81ED-4DB2-BD59-A6C34878D82A}">
                    <a16:rowId xmlns:a16="http://schemas.microsoft.com/office/drawing/2014/main" val="10000"/>
                  </a:ext>
                </a:extLst>
              </a:tr>
              <a:tr h="163830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Objednávání v proměnných</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okamžicích (měří se „B“- objednací úroveň)</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B,Q:</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Proměnný okamžik</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objednávky, pevné objednací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množství „Q“</a:t>
                      </a: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B,S:</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Proměnný okamžik</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objednávky, objednávání do</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cílové úrovně „S“</a:t>
                      </a: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extLst>
                  <a:ext uri="{0D108BD9-81ED-4DB2-BD59-A6C34878D82A}">
                    <a16:rowId xmlns:a16="http://schemas.microsoft.com/office/drawing/2014/main" val="10001"/>
                  </a:ext>
                </a:extLst>
              </a:tr>
              <a:tr h="1893888">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a:ln>
                            <a:noFill/>
                          </a:ln>
                          <a:effectLst/>
                        </a:rPr>
                        <a:t>Objednávání v pevných</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a:ln>
                            <a:noFill/>
                          </a:ln>
                          <a:effectLst/>
                        </a:rPr>
                        <a:t>okamžicích (kontroluje se „s“-pěvný okamžik objednání)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a:t>
                      </a:r>
                      <a:r>
                        <a:rPr kumimoji="0" lang="cs-CZ" sz="1800" u="none" strike="noStrike" cap="none" normalizeH="0" baseline="0" dirty="0" err="1">
                          <a:ln>
                            <a:noFill/>
                          </a:ln>
                          <a:effectLst/>
                        </a:rPr>
                        <a:t>s,Q</a:t>
                      </a:r>
                      <a:r>
                        <a:rPr kumimoji="0" lang="cs-CZ" sz="1800" u="none" strike="noStrike" cap="none" normalizeH="0" baseline="0" dirty="0">
                          <a:ln>
                            <a:noFill/>
                          </a:ln>
                          <a:effectLst/>
                        </a:rPr>
                        <a: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Pevný okamžik objednávky,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pevné objednací množství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a:t>
                      </a:r>
                      <a:r>
                        <a:rPr kumimoji="0" lang="cs-CZ" sz="1800" u="none" strike="noStrike" cap="none" normalizeH="0" baseline="0" dirty="0" err="1">
                          <a:ln>
                            <a:noFill/>
                          </a:ln>
                          <a:effectLst/>
                        </a:rPr>
                        <a:t>s,S</a:t>
                      </a:r>
                      <a:r>
                        <a:rPr kumimoji="0" lang="cs-CZ" sz="1800" u="none" strike="noStrike" cap="none" normalizeH="0" baseline="0" dirty="0">
                          <a:ln>
                            <a:noFill/>
                          </a:ln>
                          <a:effectLst/>
                        </a:rPr>
                        <a: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Pevný okamžik objednávky,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doplňování do cílové úrovně</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a:t>
                      </a:r>
                      <a:r>
                        <a:rPr kumimoji="0" lang="en-US" sz="1200" u="none" strike="noStrike" cap="none" normalizeH="0" baseline="0" dirty="0">
                          <a:ln>
                            <a:noFill/>
                          </a:ln>
                          <a:effectLst/>
                        </a:rPr>
                        <a:t>S“</a:t>
                      </a:r>
                      <a:endParaRPr kumimoji="0" lang="en-US" sz="1200" b="0" i="0" u="none" strike="noStrike" cap="none" normalizeH="0" baseline="0" dirty="0">
                        <a:ln>
                          <a:noFill/>
                        </a:ln>
                        <a:solidFill>
                          <a:srgbClr val="000000"/>
                        </a:solidFill>
                        <a:effectLst/>
                        <a:latin typeface="Times New Roman" pitchFamily="16" charset="0"/>
                        <a:cs typeface="Lucida Sans Unicode" charset="0"/>
                      </a:endParaRPr>
                    </a:p>
                  </a:txBody>
                  <a:tcPr marL="90000" marR="90000" marT="92124" marB="46800"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64615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B,Q</a:t>
            </a:r>
          </a:p>
        </p:txBody>
      </p:sp>
      <p:sp>
        <p:nvSpPr>
          <p:cNvPr id="3" name="Zástupný symbol pro obsah 2"/>
          <p:cNvSpPr>
            <a:spLocks noGrp="1"/>
          </p:cNvSpPr>
          <p:nvPr>
            <p:ph idx="1"/>
          </p:nvPr>
        </p:nvSpPr>
        <p:spPr/>
        <p:txBody>
          <a:bodyPr>
            <a:normAutofit/>
          </a:bodyPr>
          <a:lstStyle/>
          <a:p>
            <a:r>
              <a:rPr lang="cs-CZ" sz="2000" dirty="0"/>
              <a:t>Proměnný okamžik objednání, pevné množství</a:t>
            </a:r>
          </a:p>
          <a:p>
            <a:r>
              <a:rPr lang="cs-CZ" sz="2000" dirty="0"/>
              <a:t>Použití:  v případě pravidelného odběru, položky s velkou hodnotou odbytu.</a:t>
            </a:r>
            <a:br>
              <a:rPr lang="cs-CZ" sz="2000" dirty="0"/>
            </a:br>
            <a:endParaRPr lang="cs-CZ" sz="2000" dirty="0"/>
          </a:p>
        </p:txBody>
      </p:sp>
      <p:pic>
        <p:nvPicPr>
          <p:cNvPr id="5"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195" y="2708920"/>
            <a:ext cx="6334880" cy="346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96555" y="6304002"/>
            <a:ext cx="4752528" cy="521681"/>
          </a:xfrm>
          <a:prstGeom prst="rect">
            <a:avLst/>
          </a:prstGeom>
          <a:noFill/>
        </p:spPr>
        <p:txBody>
          <a:bodyPr wrap="square" rtlCol="0">
            <a:spAutoFit/>
          </a:bodyPr>
          <a:lstStyle/>
          <a:p>
            <a:r>
              <a:rPr lang="en-US" altLang="cs-CZ" sz="1000" b="1" dirty="0">
                <a:cs typeface="Arial" pitchFamily="34" charset="0"/>
              </a:rPr>
              <a:t>©</a:t>
            </a:r>
            <a:r>
              <a:rPr lang="cs-CZ" altLang="cs-CZ" sz="1000" b="1" dirty="0">
                <a:cs typeface="Arial" pitchFamily="34" charset="0"/>
              </a:rPr>
              <a:t>  </a:t>
            </a:r>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17532414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B,S</a:t>
            </a:r>
          </a:p>
        </p:txBody>
      </p:sp>
      <p:sp>
        <p:nvSpPr>
          <p:cNvPr id="3" name="Zástupný symbol pro obsah 2"/>
          <p:cNvSpPr>
            <a:spLocks noGrp="1"/>
          </p:cNvSpPr>
          <p:nvPr>
            <p:ph idx="1"/>
          </p:nvPr>
        </p:nvSpPr>
        <p:spPr>
          <a:xfrm>
            <a:off x="457200" y="1600201"/>
            <a:ext cx="8229600" cy="2404863"/>
          </a:xfrm>
        </p:spPr>
        <p:txBody>
          <a:bodyPr>
            <a:normAutofit/>
          </a:bodyPr>
          <a:lstStyle/>
          <a:p>
            <a:pPr marL="0" indent="0">
              <a:buNone/>
            </a:pPr>
            <a:r>
              <a:rPr lang="cs-CZ" sz="2000" b="1" dirty="0"/>
              <a:t>vždy se doobjednává do cílové úrovně „S“. Cílová úroveň se vypočte následovně:</a:t>
            </a:r>
            <a:endParaRPr lang="cs-CZ" sz="2000" dirty="0"/>
          </a:p>
          <a:p>
            <a:pPr marL="0" indent="0" algn="ctr">
              <a:buNone/>
            </a:pPr>
            <a:r>
              <a:rPr lang="cs-CZ" sz="2000" b="1" dirty="0"/>
              <a:t>	S = B + Q</a:t>
            </a:r>
            <a:endParaRPr lang="cs-CZ" sz="2000" dirty="0"/>
          </a:p>
          <a:p>
            <a:pPr marL="0" indent="0">
              <a:buNone/>
            </a:pPr>
            <a:r>
              <a:rPr lang="cs-CZ" sz="2000" dirty="0"/>
              <a:t>Použití: zásadně stejné podmínky jako u B, Q, nárazový odběr, spotřeba množství Q je několikrát delší než objednací interval.</a:t>
            </a:r>
          </a:p>
          <a:p>
            <a:endParaRPr lang="cs-CZ" sz="2000" dirty="0"/>
          </a:p>
          <a:p>
            <a:endParaRPr lang="cs-CZ" sz="2000" dirty="0"/>
          </a:p>
          <a:p>
            <a:endParaRPr lang="cs-CZ" sz="2000" dirty="0"/>
          </a:p>
          <a:p>
            <a:endParaRPr lang="cs-CZ" sz="2000" dirty="0"/>
          </a:p>
          <a:p>
            <a:endParaRPr lang="cs-CZ" sz="2000" dirty="0"/>
          </a:p>
        </p:txBody>
      </p:sp>
      <p:pic>
        <p:nvPicPr>
          <p:cNvPr id="5"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3293504"/>
            <a:ext cx="5328592" cy="300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96555" y="6304002"/>
            <a:ext cx="4752528" cy="521681"/>
          </a:xfrm>
          <a:prstGeom prst="rect">
            <a:avLst/>
          </a:prstGeom>
          <a:noFill/>
        </p:spPr>
        <p:txBody>
          <a:bodyPr wrap="square" rtlCol="0">
            <a:spAutoFit/>
          </a:bodyPr>
          <a:lstStyle/>
          <a:p>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1086976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s, Q</a:t>
            </a:r>
          </a:p>
        </p:txBody>
      </p:sp>
      <p:sp>
        <p:nvSpPr>
          <p:cNvPr id="3" name="Zástupný symbol pro obsah 2"/>
          <p:cNvSpPr>
            <a:spLocks noGrp="1"/>
          </p:cNvSpPr>
          <p:nvPr>
            <p:ph idx="1"/>
          </p:nvPr>
        </p:nvSpPr>
        <p:spPr/>
        <p:txBody>
          <a:bodyPr>
            <a:normAutofit/>
          </a:bodyPr>
          <a:lstStyle/>
          <a:p>
            <a:pPr marL="0" indent="0">
              <a:buNone/>
            </a:pPr>
            <a:r>
              <a:rPr lang="cs-CZ" sz="2000" b="1" dirty="0"/>
              <a:t>Pevný okamžik objednání, pevné množství</a:t>
            </a:r>
          </a:p>
          <a:p>
            <a:pPr marL="0" indent="0">
              <a:buNone/>
            </a:pPr>
            <a:r>
              <a:rPr lang="cs-CZ" sz="2000" b="1" dirty="0"/>
              <a:t>Použití: </a:t>
            </a:r>
            <a:r>
              <a:rPr lang="cs-CZ" sz="2000" dirty="0"/>
              <a:t>použití položek s nízkou hodnotou odbytu, pravidelný odběr.</a:t>
            </a:r>
            <a:br>
              <a:rPr lang="cs-CZ" sz="2000" dirty="0"/>
            </a:br>
            <a:endParaRPr lang="cs-CZ" sz="2000" dirty="0"/>
          </a:p>
        </p:txBody>
      </p:sp>
      <p:pic>
        <p:nvPicPr>
          <p:cNvPr id="4"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706" y="2348880"/>
            <a:ext cx="5774932"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96555" y="6304002"/>
            <a:ext cx="4752528" cy="521681"/>
          </a:xfrm>
          <a:prstGeom prst="rect">
            <a:avLst/>
          </a:prstGeom>
          <a:noFill/>
        </p:spPr>
        <p:txBody>
          <a:bodyPr wrap="square" rtlCol="0">
            <a:spAutoFit/>
          </a:bodyPr>
          <a:lstStyle/>
          <a:p>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16462107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a:t>
            </a:r>
            <a:r>
              <a:rPr lang="cs-CZ" b="1" dirty="0" err="1"/>
              <a:t>s,S</a:t>
            </a:r>
            <a:endParaRPr lang="cs-CZ" b="1" dirty="0"/>
          </a:p>
        </p:txBody>
      </p:sp>
      <p:sp>
        <p:nvSpPr>
          <p:cNvPr id="3" name="Zástupný symbol pro obsah 2"/>
          <p:cNvSpPr>
            <a:spLocks noGrp="1"/>
          </p:cNvSpPr>
          <p:nvPr>
            <p:ph idx="1"/>
          </p:nvPr>
        </p:nvSpPr>
        <p:spPr>
          <a:xfrm>
            <a:off x="457200" y="1600201"/>
            <a:ext cx="8229600" cy="2404864"/>
          </a:xfrm>
        </p:spPr>
        <p:txBody>
          <a:bodyPr>
            <a:normAutofit/>
          </a:bodyPr>
          <a:lstStyle/>
          <a:p>
            <a:pPr marL="0" indent="0">
              <a:buNone/>
            </a:pPr>
            <a:r>
              <a:rPr lang="cs-CZ" sz="2000" b="1" dirty="0"/>
              <a:t>Pevný okamžik, doplňování do cílové úrovně</a:t>
            </a:r>
          </a:p>
          <a:p>
            <a:pPr marL="0" indent="0">
              <a:buNone/>
            </a:pPr>
            <a:r>
              <a:rPr lang="cs-CZ" sz="2000" b="1" dirty="0"/>
              <a:t>Použití: nerovnoměrná spotřeba, podobná pravidla jako u s, Q.</a:t>
            </a:r>
          </a:p>
        </p:txBody>
      </p:sp>
      <p:pic>
        <p:nvPicPr>
          <p:cNvPr id="5"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260" y="2564904"/>
            <a:ext cx="6239201" cy="362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117540" y="6178345"/>
            <a:ext cx="4752528" cy="521681"/>
          </a:xfrm>
          <a:prstGeom prst="rect">
            <a:avLst/>
          </a:prstGeom>
          <a:noFill/>
        </p:spPr>
        <p:txBody>
          <a:bodyPr wrap="square" rtlCol="0">
            <a:spAutoFit/>
          </a:bodyPr>
          <a:lstStyle/>
          <a:p>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230679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Podnik jako logistický systém</a:t>
            </a:r>
          </a:p>
        </p:txBody>
      </p:sp>
      <p:sp>
        <p:nvSpPr>
          <p:cNvPr id="3" name="Zástupný symbol pro obsah 2"/>
          <p:cNvSpPr>
            <a:spLocks noGrp="1"/>
          </p:cNvSpPr>
          <p:nvPr>
            <p:ph idx="1"/>
          </p:nvPr>
        </p:nvSpPr>
        <p:spPr/>
        <p:txBody>
          <a:bodyPr/>
          <a:lstStyle/>
          <a:p>
            <a:endParaRPr lang="cs-CZ"/>
          </a:p>
        </p:txBody>
      </p:sp>
      <p:sp>
        <p:nvSpPr>
          <p:cNvPr id="4" name="Rectangle 5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pSp>
        <p:nvGrpSpPr>
          <p:cNvPr id="5" name="Group 1"/>
          <p:cNvGrpSpPr>
            <a:grpSpLocks noChangeAspect="1"/>
          </p:cNvGrpSpPr>
          <p:nvPr/>
        </p:nvGrpSpPr>
        <p:grpSpPr bwMode="auto">
          <a:xfrm>
            <a:off x="1030262" y="1178679"/>
            <a:ext cx="6914668" cy="5035682"/>
            <a:chOff x="2198" y="3402"/>
            <a:chExt cx="7200" cy="6192"/>
          </a:xfrm>
        </p:grpSpPr>
        <p:sp>
          <p:nvSpPr>
            <p:cNvPr id="6" name="AutoShape 58"/>
            <p:cNvSpPr>
              <a:spLocks noChangeAspect="1" noChangeArrowheads="1" noTextEdit="1"/>
            </p:cNvSpPr>
            <p:nvPr/>
          </p:nvSpPr>
          <p:spPr bwMode="auto">
            <a:xfrm>
              <a:off x="2198" y="3402"/>
              <a:ext cx="7200" cy="61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Line 57"/>
            <p:cNvSpPr>
              <a:spLocks noChangeShapeType="1"/>
            </p:cNvSpPr>
            <p:nvPr/>
          </p:nvSpPr>
          <p:spPr bwMode="auto">
            <a:xfrm>
              <a:off x="3638" y="4266"/>
              <a:ext cx="100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Line 56"/>
            <p:cNvSpPr>
              <a:spLocks noChangeShapeType="1"/>
            </p:cNvSpPr>
            <p:nvPr/>
          </p:nvSpPr>
          <p:spPr bwMode="auto">
            <a:xfrm flipH="1">
              <a:off x="5510" y="6138"/>
              <a:ext cx="576"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Line 55"/>
            <p:cNvSpPr>
              <a:spLocks noChangeShapeType="1"/>
            </p:cNvSpPr>
            <p:nvPr/>
          </p:nvSpPr>
          <p:spPr bwMode="auto">
            <a:xfrm>
              <a:off x="5510" y="6426"/>
              <a:ext cx="57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Line 54"/>
            <p:cNvSpPr>
              <a:spLocks noChangeShapeType="1"/>
            </p:cNvSpPr>
            <p:nvPr/>
          </p:nvSpPr>
          <p:spPr bwMode="auto">
            <a:xfrm flipH="1">
              <a:off x="5510" y="6282"/>
              <a:ext cx="57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Line 53"/>
            <p:cNvSpPr>
              <a:spLocks noChangeShapeType="1"/>
            </p:cNvSpPr>
            <p:nvPr/>
          </p:nvSpPr>
          <p:spPr bwMode="auto">
            <a:xfrm>
              <a:off x="5510" y="6570"/>
              <a:ext cx="576"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Line 52"/>
            <p:cNvSpPr>
              <a:spLocks noChangeShapeType="1"/>
            </p:cNvSpPr>
            <p:nvPr/>
          </p:nvSpPr>
          <p:spPr bwMode="auto">
            <a:xfrm>
              <a:off x="4214" y="6858"/>
              <a:ext cx="23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3" name="Line 51"/>
            <p:cNvSpPr>
              <a:spLocks noChangeShapeType="1"/>
            </p:cNvSpPr>
            <p:nvPr/>
          </p:nvSpPr>
          <p:spPr bwMode="auto">
            <a:xfrm>
              <a:off x="2774" y="5850"/>
              <a:ext cx="0" cy="14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4" name="Line 50"/>
            <p:cNvSpPr>
              <a:spLocks noChangeShapeType="1"/>
            </p:cNvSpPr>
            <p:nvPr/>
          </p:nvSpPr>
          <p:spPr bwMode="auto">
            <a:xfrm>
              <a:off x="2774" y="7290"/>
              <a:ext cx="38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Line 49"/>
            <p:cNvSpPr>
              <a:spLocks noChangeShapeType="1"/>
            </p:cNvSpPr>
            <p:nvPr/>
          </p:nvSpPr>
          <p:spPr bwMode="auto">
            <a:xfrm flipV="1">
              <a:off x="6662" y="6714"/>
              <a:ext cx="0" cy="57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Line 48"/>
            <p:cNvSpPr>
              <a:spLocks noChangeShapeType="1"/>
            </p:cNvSpPr>
            <p:nvPr/>
          </p:nvSpPr>
          <p:spPr bwMode="auto">
            <a:xfrm flipV="1">
              <a:off x="6518" y="6714"/>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Line 47"/>
            <p:cNvSpPr>
              <a:spLocks noChangeShapeType="1"/>
            </p:cNvSpPr>
            <p:nvPr/>
          </p:nvSpPr>
          <p:spPr bwMode="auto">
            <a:xfrm flipH="1">
              <a:off x="3350" y="5418"/>
              <a:ext cx="57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 name="Line 46"/>
            <p:cNvSpPr>
              <a:spLocks noChangeShapeType="1"/>
            </p:cNvSpPr>
            <p:nvPr/>
          </p:nvSpPr>
          <p:spPr bwMode="auto">
            <a:xfrm>
              <a:off x="3638" y="4266"/>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9" name="Line 45"/>
            <p:cNvSpPr>
              <a:spLocks noChangeShapeType="1"/>
            </p:cNvSpPr>
            <p:nvPr/>
          </p:nvSpPr>
          <p:spPr bwMode="auto">
            <a:xfrm flipH="1">
              <a:off x="3350" y="5274"/>
              <a:ext cx="2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Line 44"/>
            <p:cNvSpPr>
              <a:spLocks noChangeShapeType="1"/>
            </p:cNvSpPr>
            <p:nvPr/>
          </p:nvSpPr>
          <p:spPr bwMode="auto">
            <a:xfrm>
              <a:off x="3638" y="4266"/>
              <a:ext cx="100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Line 43"/>
            <p:cNvSpPr>
              <a:spLocks noChangeShapeType="1"/>
            </p:cNvSpPr>
            <p:nvPr/>
          </p:nvSpPr>
          <p:spPr bwMode="auto">
            <a:xfrm>
              <a:off x="3494" y="3546"/>
              <a:ext cx="1" cy="40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Line 42"/>
            <p:cNvSpPr>
              <a:spLocks noChangeShapeType="1"/>
            </p:cNvSpPr>
            <p:nvPr/>
          </p:nvSpPr>
          <p:spPr bwMode="auto">
            <a:xfrm>
              <a:off x="3494" y="3546"/>
              <a:ext cx="3744" cy="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Line 41"/>
            <p:cNvSpPr>
              <a:spLocks noChangeShapeType="1"/>
            </p:cNvSpPr>
            <p:nvPr/>
          </p:nvSpPr>
          <p:spPr bwMode="auto">
            <a:xfrm>
              <a:off x="7238" y="3546"/>
              <a:ext cx="1" cy="403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Line 40"/>
            <p:cNvSpPr>
              <a:spLocks noChangeShapeType="1"/>
            </p:cNvSpPr>
            <p:nvPr/>
          </p:nvSpPr>
          <p:spPr bwMode="auto">
            <a:xfrm>
              <a:off x="3494" y="7578"/>
              <a:ext cx="3744" cy="1"/>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Line 39"/>
            <p:cNvSpPr>
              <a:spLocks noChangeShapeType="1"/>
            </p:cNvSpPr>
            <p:nvPr/>
          </p:nvSpPr>
          <p:spPr bwMode="auto">
            <a:xfrm>
              <a:off x="6662" y="4266"/>
              <a:ext cx="1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Line 38"/>
            <p:cNvSpPr>
              <a:spLocks noChangeShapeType="1"/>
            </p:cNvSpPr>
            <p:nvPr/>
          </p:nvSpPr>
          <p:spPr bwMode="auto">
            <a:xfrm>
              <a:off x="6806" y="4266"/>
              <a:ext cx="0" cy="17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Line 37"/>
            <p:cNvSpPr>
              <a:spLocks noChangeShapeType="1"/>
            </p:cNvSpPr>
            <p:nvPr/>
          </p:nvSpPr>
          <p:spPr bwMode="auto">
            <a:xfrm flipV="1">
              <a:off x="4934" y="3834"/>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Line 36"/>
            <p:cNvSpPr>
              <a:spLocks noChangeShapeType="1"/>
            </p:cNvSpPr>
            <p:nvPr/>
          </p:nvSpPr>
          <p:spPr bwMode="auto">
            <a:xfrm>
              <a:off x="4934" y="3834"/>
              <a:ext cx="21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Line 35"/>
            <p:cNvSpPr>
              <a:spLocks noChangeShapeType="1"/>
            </p:cNvSpPr>
            <p:nvPr/>
          </p:nvSpPr>
          <p:spPr bwMode="auto">
            <a:xfrm>
              <a:off x="7094" y="3834"/>
              <a:ext cx="0" cy="1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Line 34"/>
            <p:cNvSpPr>
              <a:spLocks noChangeShapeType="1"/>
            </p:cNvSpPr>
            <p:nvPr/>
          </p:nvSpPr>
          <p:spPr bwMode="auto">
            <a:xfrm>
              <a:off x="7094" y="5130"/>
              <a:ext cx="43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 name="Line 33"/>
            <p:cNvSpPr>
              <a:spLocks noChangeShapeType="1"/>
            </p:cNvSpPr>
            <p:nvPr/>
          </p:nvSpPr>
          <p:spPr bwMode="auto">
            <a:xfrm>
              <a:off x="6950" y="4122"/>
              <a:ext cx="0" cy="12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Line 32"/>
            <p:cNvSpPr>
              <a:spLocks noChangeShapeType="1"/>
            </p:cNvSpPr>
            <p:nvPr/>
          </p:nvSpPr>
          <p:spPr bwMode="auto">
            <a:xfrm>
              <a:off x="6950" y="5418"/>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 name="Line 31"/>
            <p:cNvSpPr>
              <a:spLocks noChangeShapeType="1"/>
            </p:cNvSpPr>
            <p:nvPr/>
          </p:nvSpPr>
          <p:spPr bwMode="auto">
            <a:xfrm flipH="1">
              <a:off x="6662" y="4122"/>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4" name="Line 30"/>
            <p:cNvSpPr>
              <a:spLocks noChangeShapeType="1"/>
            </p:cNvSpPr>
            <p:nvPr/>
          </p:nvSpPr>
          <p:spPr bwMode="auto">
            <a:xfrm flipV="1">
              <a:off x="6662" y="4986"/>
              <a:ext cx="0"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 name="Line 29"/>
            <p:cNvSpPr>
              <a:spLocks noChangeShapeType="1"/>
            </p:cNvSpPr>
            <p:nvPr/>
          </p:nvSpPr>
          <p:spPr bwMode="auto">
            <a:xfrm flipH="1">
              <a:off x="5078" y="4986"/>
              <a:ext cx="15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6" name="Line 28"/>
            <p:cNvSpPr>
              <a:spLocks noChangeShapeType="1"/>
            </p:cNvSpPr>
            <p:nvPr/>
          </p:nvSpPr>
          <p:spPr bwMode="auto">
            <a:xfrm flipV="1">
              <a:off x="4214" y="4986"/>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7" name="Line 27"/>
            <p:cNvSpPr>
              <a:spLocks noChangeShapeType="1"/>
            </p:cNvSpPr>
            <p:nvPr/>
          </p:nvSpPr>
          <p:spPr bwMode="auto">
            <a:xfrm>
              <a:off x="4214" y="4986"/>
              <a:ext cx="5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8" name="Line 26"/>
            <p:cNvSpPr>
              <a:spLocks noChangeShapeType="1"/>
            </p:cNvSpPr>
            <p:nvPr/>
          </p:nvSpPr>
          <p:spPr bwMode="auto">
            <a:xfrm flipV="1">
              <a:off x="4790" y="469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9" name="Line 25"/>
            <p:cNvSpPr>
              <a:spLocks noChangeShapeType="1"/>
            </p:cNvSpPr>
            <p:nvPr/>
          </p:nvSpPr>
          <p:spPr bwMode="auto">
            <a:xfrm flipV="1">
              <a:off x="5078" y="4698"/>
              <a:ext cx="0" cy="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0" name="Line 24"/>
            <p:cNvSpPr>
              <a:spLocks noChangeShapeType="1"/>
            </p:cNvSpPr>
            <p:nvPr/>
          </p:nvSpPr>
          <p:spPr bwMode="auto">
            <a:xfrm>
              <a:off x="4934" y="4698"/>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1" name="Line 23"/>
            <p:cNvSpPr>
              <a:spLocks noChangeShapeType="1"/>
            </p:cNvSpPr>
            <p:nvPr/>
          </p:nvSpPr>
          <p:spPr bwMode="auto">
            <a:xfrm>
              <a:off x="4934" y="5274"/>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Line 22"/>
            <p:cNvSpPr>
              <a:spLocks noChangeShapeType="1"/>
            </p:cNvSpPr>
            <p:nvPr/>
          </p:nvSpPr>
          <p:spPr bwMode="auto">
            <a:xfrm>
              <a:off x="6374" y="5274"/>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3" name="Line 21"/>
            <p:cNvSpPr>
              <a:spLocks noChangeShapeType="1"/>
            </p:cNvSpPr>
            <p:nvPr/>
          </p:nvSpPr>
          <p:spPr bwMode="auto">
            <a:xfrm flipV="1">
              <a:off x="4214" y="5850"/>
              <a:ext cx="0" cy="100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4" name="Line 20"/>
            <p:cNvSpPr>
              <a:spLocks noChangeShapeType="1"/>
            </p:cNvSpPr>
            <p:nvPr/>
          </p:nvSpPr>
          <p:spPr bwMode="auto">
            <a:xfrm>
              <a:off x="5078" y="9018"/>
              <a:ext cx="288"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5" name="Line 19"/>
            <p:cNvSpPr>
              <a:spLocks noChangeShapeType="1"/>
            </p:cNvSpPr>
            <p:nvPr/>
          </p:nvSpPr>
          <p:spPr bwMode="auto">
            <a:xfrm>
              <a:off x="5078" y="9306"/>
              <a:ext cx="28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6" name="Text Box 18"/>
            <p:cNvSpPr txBox="1">
              <a:spLocks noChangeArrowheads="1"/>
            </p:cNvSpPr>
            <p:nvPr/>
          </p:nvSpPr>
          <p:spPr bwMode="auto">
            <a:xfrm>
              <a:off x="4646" y="3978"/>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řízení</a:t>
              </a:r>
              <a:endParaRPr kumimoji="0" lang="cs-CZ" sz="1800" b="0" i="0" u="none" strike="noStrike" cap="none" normalizeH="0" baseline="0">
                <a:ln>
                  <a:noFill/>
                </a:ln>
                <a:solidFill>
                  <a:schemeClr val="tx1"/>
                </a:solidFill>
                <a:effectLst/>
                <a:latin typeface="Arial" pitchFamily="34" charset="0"/>
              </a:endParaRPr>
            </a:p>
          </p:txBody>
        </p:sp>
        <p:sp>
          <p:nvSpPr>
            <p:cNvPr id="47" name="Text Box 17"/>
            <p:cNvSpPr txBox="1">
              <a:spLocks noChangeArrowheads="1"/>
            </p:cNvSpPr>
            <p:nvPr/>
          </p:nvSpPr>
          <p:spPr bwMode="auto">
            <a:xfrm>
              <a:off x="5798" y="3978"/>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odbyt</a:t>
              </a:r>
              <a:endParaRPr kumimoji="0" lang="cs-CZ" sz="1800" b="0" i="0" u="none" strike="noStrike" cap="none" normalizeH="0" baseline="0">
                <a:ln>
                  <a:noFill/>
                </a:ln>
                <a:solidFill>
                  <a:schemeClr val="tx1"/>
                </a:solidFill>
                <a:effectLst/>
                <a:latin typeface="Arial" pitchFamily="34" charset="0"/>
              </a:endParaRPr>
            </a:p>
          </p:txBody>
        </p:sp>
        <p:sp>
          <p:nvSpPr>
            <p:cNvPr id="48" name="Text Box 16"/>
            <p:cNvSpPr txBox="1">
              <a:spLocks noChangeArrowheads="1"/>
            </p:cNvSpPr>
            <p:nvPr/>
          </p:nvSpPr>
          <p:spPr bwMode="auto">
            <a:xfrm>
              <a:off x="3926" y="5130"/>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nákup</a:t>
              </a:r>
              <a:endParaRPr kumimoji="0" lang="cs-CZ" sz="1800" b="0" i="0" u="none" strike="noStrike" cap="none" normalizeH="0" baseline="0">
                <a:ln>
                  <a:noFill/>
                </a:ln>
                <a:solidFill>
                  <a:schemeClr val="tx1"/>
                </a:solidFill>
                <a:effectLst/>
                <a:latin typeface="Arial" pitchFamily="34" charset="0"/>
              </a:endParaRPr>
            </a:p>
          </p:txBody>
        </p:sp>
        <p:sp>
          <p:nvSpPr>
            <p:cNvPr id="49" name="Text Box 15"/>
            <p:cNvSpPr txBox="1">
              <a:spLocks noChangeArrowheads="1"/>
            </p:cNvSpPr>
            <p:nvPr/>
          </p:nvSpPr>
          <p:spPr bwMode="auto">
            <a:xfrm>
              <a:off x="4646" y="5994"/>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výroba</a:t>
              </a:r>
              <a:endParaRPr kumimoji="0" lang="cs-CZ" sz="1800" b="0" i="0" u="none" strike="noStrike" cap="none" normalizeH="0" baseline="0">
                <a:ln>
                  <a:noFill/>
                </a:ln>
                <a:solidFill>
                  <a:schemeClr val="tx1"/>
                </a:solidFill>
                <a:effectLst/>
                <a:latin typeface="Arial" pitchFamily="34" charset="0"/>
              </a:endParaRPr>
            </a:p>
          </p:txBody>
        </p:sp>
        <p:sp>
          <p:nvSpPr>
            <p:cNvPr id="50" name="Text Box 14"/>
            <p:cNvSpPr txBox="1">
              <a:spLocks noChangeArrowheads="1"/>
            </p:cNvSpPr>
            <p:nvPr/>
          </p:nvSpPr>
          <p:spPr bwMode="auto">
            <a:xfrm>
              <a:off x="6086" y="5994"/>
              <a:ext cx="864"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sklad</a:t>
              </a:r>
              <a:endParaRPr kumimoji="0" lang="cs-CZ" sz="1800" b="0" i="0" u="none" strike="noStrike" cap="none" normalizeH="0" baseline="0">
                <a:ln>
                  <a:noFill/>
                </a:ln>
                <a:solidFill>
                  <a:schemeClr val="tx1"/>
                </a:solidFill>
                <a:effectLst/>
                <a:latin typeface="Arial" pitchFamily="34" charset="0"/>
              </a:endParaRPr>
            </a:p>
          </p:txBody>
        </p:sp>
        <p:sp>
          <p:nvSpPr>
            <p:cNvPr id="51" name="Text Box 13"/>
            <p:cNvSpPr txBox="1">
              <a:spLocks noChangeArrowheads="1"/>
            </p:cNvSpPr>
            <p:nvPr/>
          </p:nvSpPr>
          <p:spPr bwMode="auto">
            <a:xfrm>
              <a:off x="2198" y="4554"/>
              <a:ext cx="1152" cy="1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dodavatelé</a:t>
              </a:r>
              <a:endParaRPr kumimoji="0" lang="cs-CZ" sz="1800" b="0" i="0" u="none" strike="noStrike" cap="none" normalizeH="0" baseline="0">
                <a:ln>
                  <a:noFill/>
                </a:ln>
                <a:solidFill>
                  <a:schemeClr val="tx1"/>
                </a:solidFill>
                <a:effectLst/>
                <a:latin typeface="Arial" pitchFamily="34" charset="0"/>
              </a:endParaRPr>
            </a:p>
          </p:txBody>
        </p:sp>
        <p:sp>
          <p:nvSpPr>
            <p:cNvPr id="52" name="Text Box 12"/>
            <p:cNvSpPr txBox="1">
              <a:spLocks noChangeArrowheads="1"/>
            </p:cNvSpPr>
            <p:nvPr/>
          </p:nvSpPr>
          <p:spPr bwMode="auto">
            <a:xfrm>
              <a:off x="7526" y="4698"/>
              <a:ext cx="1152" cy="12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odběratelé</a:t>
              </a:r>
              <a:endParaRPr kumimoji="0" lang="cs-CZ" sz="9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 zákazníci</a:t>
              </a:r>
              <a:endParaRPr kumimoji="0" lang="cs-CZ" sz="1800" b="0" i="0" u="none" strike="noStrike" cap="none" normalizeH="0" baseline="0">
                <a:ln>
                  <a:noFill/>
                </a:ln>
                <a:solidFill>
                  <a:schemeClr val="tx1"/>
                </a:solidFill>
                <a:effectLst/>
                <a:latin typeface="Arial" pitchFamily="34" charset="0"/>
              </a:endParaRPr>
            </a:p>
          </p:txBody>
        </p:sp>
        <p:sp>
          <p:nvSpPr>
            <p:cNvPr id="53" name="Line 11"/>
            <p:cNvSpPr>
              <a:spLocks noChangeShapeType="1"/>
            </p:cNvSpPr>
            <p:nvPr/>
          </p:nvSpPr>
          <p:spPr bwMode="auto">
            <a:xfrm>
              <a:off x="6806" y="6714"/>
              <a:ext cx="0" cy="5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4" name="Line 10"/>
            <p:cNvSpPr>
              <a:spLocks noChangeShapeType="1"/>
            </p:cNvSpPr>
            <p:nvPr/>
          </p:nvSpPr>
          <p:spPr bwMode="auto">
            <a:xfrm>
              <a:off x="6806" y="7290"/>
              <a:ext cx="28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5" name="Line 9"/>
            <p:cNvSpPr>
              <a:spLocks noChangeShapeType="1"/>
            </p:cNvSpPr>
            <p:nvPr/>
          </p:nvSpPr>
          <p:spPr bwMode="auto">
            <a:xfrm flipV="1">
              <a:off x="7094" y="5706"/>
              <a:ext cx="0" cy="15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6" name="Line 8"/>
            <p:cNvSpPr>
              <a:spLocks noChangeShapeType="1"/>
            </p:cNvSpPr>
            <p:nvPr/>
          </p:nvSpPr>
          <p:spPr bwMode="auto">
            <a:xfrm>
              <a:off x="7094" y="5706"/>
              <a:ext cx="432"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7" name="Rectangle 7"/>
            <p:cNvSpPr>
              <a:spLocks noChangeArrowheads="1"/>
            </p:cNvSpPr>
            <p:nvPr/>
          </p:nvSpPr>
          <p:spPr bwMode="auto">
            <a:xfrm>
              <a:off x="5078" y="8154"/>
              <a:ext cx="288" cy="144"/>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58" name="Text Box 6"/>
            <p:cNvSpPr txBox="1">
              <a:spLocks noChangeArrowheads="1"/>
            </p:cNvSpPr>
            <p:nvPr/>
          </p:nvSpPr>
          <p:spPr bwMode="auto">
            <a:xfrm>
              <a:off x="3062" y="8010"/>
              <a:ext cx="2592" cy="1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Podnik – systém</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Subsystémy podniku</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Materiálový tok</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a:ln>
                    <a:noFill/>
                  </a:ln>
                  <a:solidFill>
                    <a:schemeClr val="tx1"/>
                  </a:solidFill>
                  <a:effectLst/>
                  <a:latin typeface="Arial" pitchFamily="34" charset="0"/>
                  <a:ea typeface="Times New Roman" pitchFamily="18" charset="0"/>
                </a:rPr>
                <a:t>Informační tok</a:t>
              </a:r>
              <a:endParaRPr kumimoji="0" lang="cs-CZ" sz="900" b="0" i="0" u="none" strike="noStrike" cap="none" normalizeH="0" baseline="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p:txBody>
        </p:sp>
        <p:sp>
          <p:nvSpPr>
            <p:cNvPr id="59" name="Rectangle 5"/>
            <p:cNvSpPr>
              <a:spLocks noChangeArrowheads="1"/>
            </p:cNvSpPr>
            <p:nvPr/>
          </p:nvSpPr>
          <p:spPr bwMode="auto">
            <a:xfrm>
              <a:off x="5078" y="8442"/>
              <a:ext cx="288"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0" name="Line 4"/>
            <p:cNvSpPr>
              <a:spLocks noChangeShapeType="1"/>
            </p:cNvSpPr>
            <p:nvPr/>
          </p:nvSpPr>
          <p:spPr bwMode="auto">
            <a:xfrm>
              <a:off x="5078" y="9306"/>
              <a:ext cx="2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1" name="Line 3"/>
            <p:cNvSpPr>
              <a:spLocks noChangeShapeType="1"/>
            </p:cNvSpPr>
            <p:nvPr/>
          </p:nvSpPr>
          <p:spPr bwMode="auto">
            <a:xfrm>
              <a:off x="5078" y="8874"/>
              <a:ext cx="288"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2" name="Rectangle 2"/>
            <p:cNvSpPr>
              <a:spLocks noChangeArrowheads="1"/>
            </p:cNvSpPr>
            <p:nvPr/>
          </p:nvSpPr>
          <p:spPr bwMode="auto">
            <a:xfrm>
              <a:off x="5078" y="8154"/>
              <a:ext cx="288" cy="144"/>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5610920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9. Řízení výrobní logistiky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0811999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586A930D-5BA7-45D4-9904-5EA98A0E8C58}"/>
              </a:ext>
            </a:extLst>
          </p:cNvPr>
          <p:cNvSpPr>
            <a:spLocks noGrp="1"/>
          </p:cNvSpPr>
          <p:nvPr>
            <p:ph idx="1"/>
          </p:nvPr>
        </p:nvSpPr>
        <p:spPr>
          <a:xfrm>
            <a:off x="457200" y="1691726"/>
            <a:ext cx="8229600" cy="4525963"/>
          </a:xfrm>
        </p:spPr>
        <p:txBody>
          <a:bodyPr>
            <a:normAutofit/>
          </a:bodyPr>
          <a:lstStyle/>
          <a:p>
            <a:pPr marL="342900" lvl="0" indent="-342900" algn="just">
              <a:lnSpc>
                <a:spcPct val="150000"/>
              </a:lnSpc>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zabývá se problematikou organizování a řízení toků, jakožto i samotného průběhu toků ve výrobě.</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 úzce propojena s řízením technologických procesů, zabývá se manipulací, dopravou, skladováním ve výrobě, dobou trvání jednotlivých operací, efektivním využitím kapacit, resp. všemi činnostmi vedoucími k usměrňování veškerých toků.</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Jedním z požadavků na správně aplikovanou logistiku, která bude výsledkem správného usměrňování toků, je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uspokojování potřeb zákazníků</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při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minimálních nákladech</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čase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požadované jakosti</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endParaRPr lang="cs-CZ" sz="1800" dirty="0"/>
          </a:p>
        </p:txBody>
      </p:sp>
      <p:sp>
        <p:nvSpPr>
          <p:cNvPr id="7" name="Nadpis 6">
            <a:extLst>
              <a:ext uri="{FF2B5EF4-FFF2-40B4-BE49-F238E27FC236}">
                <a16:creationId xmlns:a16="http://schemas.microsoft.com/office/drawing/2014/main" id="{0CD8E74D-CAC8-41D0-B4CC-EBD36B3F0699}"/>
              </a:ext>
            </a:extLst>
          </p:cNvPr>
          <p:cNvSpPr>
            <a:spLocks noGrp="1"/>
          </p:cNvSpPr>
          <p:nvPr>
            <p:ph type="title"/>
          </p:nvPr>
        </p:nvSpPr>
        <p:spPr>
          <a:xfrm>
            <a:off x="457200" y="793729"/>
            <a:ext cx="8229600" cy="865163"/>
          </a:xfrm>
        </p:spPr>
        <p:txBody>
          <a:bodyPr>
            <a:normAutofit/>
          </a:bodyPr>
          <a:lstStyle/>
          <a:p>
            <a:pPr algn="l">
              <a:lnSpc>
                <a:spcPct val="107000"/>
              </a:lnSpc>
              <a:spcAft>
                <a:spcPts val="800"/>
              </a:spcAft>
            </a:pPr>
            <a:r>
              <a:rPr lang="cs-CZ"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Hlavní úkoly výrobní logistiky</a:t>
            </a:r>
            <a:endParaRPr lang="cs-CZ"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9114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sah 6">
            <a:extLst>
              <a:ext uri="{FF2B5EF4-FFF2-40B4-BE49-F238E27FC236}">
                <a16:creationId xmlns:a16="http://schemas.microsoft.com/office/drawing/2014/main" id="{DE590717-67F8-4D25-96F3-790B6D85D8ED}"/>
              </a:ext>
            </a:extLst>
          </p:cNvPr>
          <p:cNvSpPr>
            <a:spLocks noGrp="1"/>
          </p:cNvSpPr>
          <p:nvPr>
            <p:ph idx="1"/>
          </p:nvPr>
        </p:nvSpPr>
        <p:spPr>
          <a:xfrm>
            <a:off x="457200" y="814946"/>
            <a:ext cx="8229600" cy="5256070"/>
          </a:xfrm>
        </p:spPr>
        <p:txBody>
          <a:bodyPr>
            <a:normAutofit/>
          </a:bodyPr>
          <a:lstStyle/>
          <a:p>
            <a:pPr marL="0" indent="0" algn="just">
              <a:lnSpc>
                <a:spcPct val="150000"/>
              </a:lnSpc>
              <a:spcAft>
                <a:spcPts val="600"/>
              </a:spcAft>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Zjednodušeně řečeno, základní cíle logistiky jsou: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optimální (přijatelné) celkové náklady,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požadovaná úroveň logistických služeb.</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Náklady můžeme definovat jako všechny finanční prostředky, které je nutno vynaložit, aby byla do-sažena požadovaná úroveň logistických služeb</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just">
              <a:lnSpc>
                <a:spcPct val="150000"/>
              </a:lnSpc>
              <a:spcAft>
                <a:spcPts val="800"/>
              </a:spcAft>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Výrobní logistika musí umět nalézt odpovědi na celou řadu otázek, např.: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Jak pružně reagovat na změnu požadavků? </a:t>
            </a:r>
            <a:endParaRPr lang="cs-CZ" sz="1900" dirty="0">
              <a:solidFill>
                <a:srgbClr val="000000"/>
              </a:solidFill>
              <a:effectLst/>
              <a:latin typeface="Calibri" panose="020F0502020204030204" pitchFamily="34" charset="0"/>
              <a:ea typeface="Calibri" panose="020F0502020204030204" pitchFamily="34"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Jak efektivně řídit a usměrňovat toky ve výrobě? </a:t>
            </a:r>
            <a:endParaRPr lang="cs-CZ" sz="1900" dirty="0">
              <a:solidFill>
                <a:srgbClr val="000000"/>
              </a:solidFill>
              <a:effectLst/>
              <a:latin typeface="Calibri" panose="020F0502020204030204" pitchFamily="34" charset="0"/>
              <a:ea typeface="Calibri" panose="020F0502020204030204" pitchFamily="34"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Jak sledovat a vyhodnocovat průběh výroby? </a:t>
            </a:r>
            <a:endParaRPr lang="cs-CZ" sz="1900" dirty="0">
              <a:solidFill>
                <a:srgbClr val="000000"/>
              </a:solidFill>
              <a:effectLst/>
              <a:latin typeface="Calibri" panose="020F0502020204030204" pitchFamily="34" charset="0"/>
              <a:ea typeface="Calibri" panose="020F0502020204030204" pitchFamily="34" charset="0"/>
            </a:endParaRPr>
          </a:p>
          <a:p>
            <a:pPr marL="342900" lvl="0" indent="-342900">
              <a:spcAft>
                <a:spcPts val="485"/>
              </a:spcAft>
              <a:buFont typeface="Symbol" panose="05050102010706020507" pitchFamily="18" charset="2"/>
              <a:buChar char=""/>
            </a:pPr>
            <a:r>
              <a:rPr lang="cs-CZ" sz="1900" i="1" dirty="0">
                <a:solidFill>
                  <a:srgbClr val="000000"/>
                </a:solidFill>
                <a:effectLst/>
                <a:latin typeface="Times New Roman" panose="02020603050405020304" pitchFamily="18" charset="0"/>
                <a:ea typeface="Calibri" panose="020F0502020204030204" pitchFamily="34" charset="0"/>
              </a:rPr>
              <a:t>S jakými dávkami pracovat? </a:t>
            </a:r>
            <a:endParaRPr lang="cs-CZ" sz="1900" dirty="0">
              <a:solidFill>
                <a:srgbClr val="000000"/>
              </a:solidFill>
              <a:effectLst/>
              <a:latin typeface="Calibri" panose="020F0502020204030204" pitchFamily="34" charset="0"/>
              <a:ea typeface="Calibri" panose="020F0502020204030204" pitchFamily="34" charset="0"/>
            </a:endParaRPr>
          </a:p>
          <a:p>
            <a:pPr marL="0" indent="0">
              <a:buNone/>
            </a:pPr>
            <a:endParaRPr lang="cs-CZ" dirty="0"/>
          </a:p>
        </p:txBody>
      </p:sp>
    </p:spTree>
    <p:extLst>
      <p:ext uri="{BB962C8B-B14F-4D97-AF65-F5344CB8AC3E}">
        <p14:creationId xmlns:p14="http://schemas.microsoft.com/office/powerpoint/2010/main" val="9465695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0D11D-D342-4140-B0DB-378A0980CA74}"/>
              </a:ext>
            </a:extLst>
          </p:cNvPr>
          <p:cNvSpPr>
            <a:spLocks noGrp="1"/>
          </p:cNvSpPr>
          <p:nvPr>
            <p:ph type="title"/>
          </p:nvPr>
        </p:nvSpPr>
        <p:spPr>
          <a:xfrm>
            <a:off x="457200" y="731837"/>
            <a:ext cx="8229600" cy="1143000"/>
          </a:xfrm>
        </p:spPr>
        <p:txBody>
          <a:bodyPr>
            <a:normAutofit fontScale="90000"/>
          </a:bodyPr>
          <a:lstStyle/>
          <a:p>
            <a:pPr algn="l"/>
            <a:r>
              <a:rPr lang="cs-CZ" sz="2800" b="1" dirty="0">
                <a:solidFill>
                  <a:srgbClr val="C00000"/>
                </a:solidFill>
                <a:latin typeface="Times New Roman" panose="02020603050405020304" pitchFamily="18" charset="0"/>
                <a:cs typeface="Times New Roman" panose="02020603050405020304" pitchFamily="18" charset="0"/>
              </a:rPr>
              <a:t>Bod rozpojení</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1C79B7AE-980F-4FBC-961B-C0168FF9D247}"/>
              </a:ext>
            </a:extLst>
          </p:cNvPr>
          <p:cNvSpPr>
            <a:spLocks noGrp="1"/>
          </p:cNvSpPr>
          <p:nvPr>
            <p:ph idx="1"/>
          </p:nvPr>
        </p:nvSpPr>
        <p:spPr>
          <a:xfrm>
            <a:off x="457200" y="1303337"/>
            <a:ext cx="8229600" cy="4525963"/>
          </a:xfrm>
        </p:spPr>
        <p:txBody>
          <a:bodyPr/>
          <a:lstStyle/>
          <a:p>
            <a:pPr marL="0" indent="0" algn="just">
              <a:lnSpc>
                <a:spcPct val="150000"/>
              </a:lnSpc>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místo v logistickém řetězci, v kterém je vyrovnáván rozptyl poptávky po daném produktu, nebo také místo, kam se dostane objednávka zákazníka a tím spustí a řídí materiálový tok</a:t>
            </a:r>
          </a:p>
          <a:p>
            <a:pPr marL="0" indent="0" algn="just">
              <a:lnSpc>
                <a:spcPct val="150000"/>
              </a:lnSpc>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Obrázek 3" descr="Image result for bod rozpojení">
            <a:extLst>
              <a:ext uri="{FF2B5EF4-FFF2-40B4-BE49-F238E27FC236}">
                <a16:creationId xmlns:a16="http://schemas.microsoft.com/office/drawing/2014/main" id="{FBAC72A4-FDA6-4843-9AC8-AD3A9D9AAC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525" y="2652982"/>
            <a:ext cx="6932950" cy="2661838"/>
          </a:xfrm>
          <a:prstGeom prst="rect">
            <a:avLst/>
          </a:prstGeom>
          <a:noFill/>
          <a:ln>
            <a:noFill/>
          </a:ln>
        </p:spPr>
      </p:pic>
    </p:spTree>
    <p:extLst>
      <p:ext uri="{BB962C8B-B14F-4D97-AF65-F5344CB8AC3E}">
        <p14:creationId xmlns:p14="http://schemas.microsoft.com/office/powerpoint/2010/main" val="39068976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0F6CFB8-7BE5-4607-9240-953FC252E642}"/>
              </a:ext>
            </a:extLst>
          </p:cNvPr>
          <p:cNvPicPr/>
          <p:nvPr/>
        </p:nvPicPr>
        <p:blipFill>
          <a:blip r:embed="rId2"/>
          <a:stretch>
            <a:fillRect/>
          </a:stretch>
        </p:blipFill>
        <p:spPr>
          <a:xfrm>
            <a:off x="1540811" y="644577"/>
            <a:ext cx="6568868" cy="4002374"/>
          </a:xfrm>
          <a:prstGeom prst="rect">
            <a:avLst/>
          </a:prstGeom>
        </p:spPr>
      </p:pic>
      <p:sp>
        <p:nvSpPr>
          <p:cNvPr id="6" name="TextovéPole 5">
            <a:extLst>
              <a:ext uri="{FF2B5EF4-FFF2-40B4-BE49-F238E27FC236}">
                <a16:creationId xmlns:a16="http://schemas.microsoft.com/office/drawing/2014/main" id="{4709013D-49E4-45FF-84D9-F3AF3FAEACE8}"/>
              </a:ext>
            </a:extLst>
          </p:cNvPr>
          <p:cNvSpPr txBox="1"/>
          <p:nvPr/>
        </p:nvSpPr>
        <p:spPr>
          <a:xfrm>
            <a:off x="-142407" y="3754299"/>
            <a:ext cx="8282066" cy="257315"/>
          </a:xfrm>
          <a:prstGeom prst="rect">
            <a:avLst/>
          </a:prstGeom>
          <a:noFill/>
        </p:spPr>
        <p:txBody>
          <a:bodyPr wrap="square">
            <a:spAutoFit/>
          </a:bodyPr>
          <a:lstStyle/>
          <a:p>
            <a:pPr algn="just">
              <a:lnSpc>
                <a:spcPct val="150000"/>
              </a:lnSpc>
              <a:spcAft>
                <a:spcPts val="800"/>
              </a:spcAft>
            </a:pPr>
            <a:r>
              <a:rPr lang="cs-CZ" sz="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Pole 7">
            <a:extLst>
              <a:ext uri="{FF2B5EF4-FFF2-40B4-BE49-F238E27FC236}">
                <a16:creationId xmlns:a16="http://schemas.microsoft.com/office/drawing/2014/main" id="{F83E3E3B-1644-4B15-8689-CAB694FEC10D}"/>
              </a:ext>
            </a:extLst>
          </p:cNvPr>
          <p:cNvSpPr txBox="1"/>
          <p:nvPr/>
        </p:nvSpPr>
        <p:spPr>
          <a:xfrm>
            <a:off x="430967" y="4559490"/>
            <a:ext cx="8282066" cy="1294393"/>
          </a:xfrm>
          <a:prstGeom prst="rect">
            <a:avLst/>
          </a:prstGeom>
          <a:noFill/>
        </p:spPr>
        <p:txBody>
          <a:bodyPr wrap="square">
            <a:spAutoFit/>
          </a:bodyPr>
          <a:lstStyle/>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Ve zjednodušené formě je tedy možné si představit pět variant umístění bodu rozpojení v závislosti na tom, jak moc je celá výroba přímo řízená požadavky zákazníka</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9871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24D10C7-8C5D-424F-9E94-1584EA0F269B}"/>
              </a:ext>
            </a:extLst>
          </p:cNvPr>
          <p:cNvSpPr txBox="1"/>
          <p:nvPr/>
        </p:nvSpPr>
        <p:spPr>
          <a:xfrm>
            <a:off x="412228" y="674558"/>
            <a:ext cx="8461949" cy="5449377"/>
          </a:xfrm>
          <a:prstGeom prst="rect">
            <a:avLst/>
          </a:prstGeom>
          <a:noFill/>
        </p:spPr>
        <p:txBody>
          <a:bodyPr wrap="square">
            <a:spAutoFit/>
          </a:bodyPr>
          <a:lstStyle/>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Celý proces řízen prognosticky</a:t>
            </a:r>
            <a:r>
              <a:rPr lang="cs-CZ" dirty="0">
                <a:effectLst/>
                <a:latin typeface="Times New Roman" panose="02020603050405020304" pitchFamily="18" charset="0"/>
                <a:ea typeface="Calibri" panose="020F0502020204030204" pitchFamily="34" charset="0"/>
                <a:cs typeface="Times New Roman" panose="02020603050405020304" pitchFamily="18" charset="0"/>
              </a:rPr>
              <a:t> – make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stock</a:t>
            </a:r>
            <a:r>
              <a:rPr lang="cs-CZ" dirty="0">
                <a:effectLst/>
                <a:latin typeface="Times New Roman" panose="02020603050405020304" pitchFamily="18" charset="0"/>
                <a:ea typeface="Calibri" panose="020F0502020204030204" pitchFamily="34" charset="0"/>
                <a:cs typeface="Times New Roman" panose="02020603050405020304" pitchFamily="18" charset="0"/>
              </a:rPr>
              <a:t> – řízení výroby na základě principu výroby na sklad hotových výrobků, celý proces tvorby hodnot je řízen podle prognózy,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Montáž je řízená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assemble</a:t>
            </a:r>
            <a:r>
              <a:rPr lang="cs-CZ"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řízení předmontáže a dalších předcházejících etap na základě prognózy, řízení montáže podle zákaznických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Předmontáž a montáž je řízena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Subassemble</a:t>
            </a:r>
            <a:r>
              <a:rPr lang="cs-CZ"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pouze díly a nákup materiálu jsou zajištovány dle předpokladu, ostatní dle konkrétních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Mimo nákup proces řízený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make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pouze nakupovaný materiál je regulován podle prognóz, jinak probíhá řízení výroby dle konkrétních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mj-lt"/>
              <a:buAutoNum type="arabicParenR"/>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Celý proces řízený zakázkově</a:t>
            </a:r>
            <a:r>
              <a:rPr lang="cs-CZ"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purchase</a:t>
            </a:r>
            <a:r>
              <a:rPr lang="cs-CZ" dirty="0">
                <a:effectLst/>
                <a:latin typeface="Times New Roman" panose="02020603050405020304" pitchFamily="18" charset="0"/>
                <a:ea typeface="Calibri" panose="020F0502020204030204" pitchFamily="34" charset="0"/>
                <a:cs typeface="Times New Roman" panose="02020603050405020304" pitchFamily="18" charset="0"/>
              </a:rPr>
              <a:t> and make to </a:t>
            </a:r>
            <a:r>
              <a:rPr lang="cs-CZ" dirty="0" err="1">
                <a:effectLst/>
                <a:latin typeface="Times New Roman" panose="02020603050405020304" pitchFamily="18" charset="0"/>
                <a:ea typeface="Calibri" panose="020F0502020204030204" pitchFamily="34" charset="0"/>
                <a:cs typeface="Times New Roman" panose="02020603050405020304" pitchFamily="18" charset="0"/>
              </a:rPr>
              <a:t>order</a:t>
            </a:r>
            <a:r>
              <a:rPr lang="cs-CZ" dirty="0">
                <a:effectLst/>
                <a:latin typeface="Times New Roman" panose="02020603050405020304" pitchFamily="18" charset="0"/>
                <a:ea typeface="Calibri" panose="020F0502020204030204" pitchFamily="34" charset="0"/>
                <a:cs typeface="Times New Roman" panose="02020603050405020304" pitchFamily="18" charset="0"/>
              </a:rPr>
              <a:t> – celý proces tvorby hodnot je řešen na základě konkrétních zakázek.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1583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make to stock or MTS? Definition and examples">
            <a:extLst>
              <a:ext uri="{FF2B5EF4-FFF2-40B4-BE49-F238E27FC236}">
                <a16:creationId xmlns:a16="http://schemas.microsoft.com/office/drawing/2014/main" id="{FFF74A29-BEDB-44D1-A614-6742BA51B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01" y="1323478"/>
            <a:ext cx="7812998" cy="435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924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52767-7216-4BF4-8CBE-0D3F59482ECB}"/>
              </a:ext>
            </a:extLst>
          </p:cNvPr>
          <p:cNvSpPr>
            <a:spLocks noGrp="1"/>
          </p:cNvSpPr>
          <p:nvPr>
            <p:ph type="title"/>
          </p:nvPr>
        </p:nvSpPr>
        <p:spPr>
          <a:xfrm>
            <a:off x="457200" y="731837"/>
            <a:ext cx="8229600" cy="1143000"/>
          </a:xfrm>
        </p:spPr>
        <p:txBody>
          <a:bodyPr>
            <a:normAutofit fontScale="90000"/>
          </a:bodyPr>
          <a:lstStyle/>
          <a:p>
            <a:pPr algn="l"/>
            <a:r>
              <a:rPr lang="cs-CZ" sz="40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Layout</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prostorové uspořádání vnitropodnikových pracovišť</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8EA85D62-0D6B-4C3D-B88D-83EFFF63468B}"/>
              </a:ext>
            </a:extLst>
          </p:cNvPr>
          <p:cNvSpPr>
            <a:spLocks noGrp="1"/>
          </p:cNvSpPr>
          <p:nvPr>
            <p:ph idx="1"/>
          </p:nvPr>
        </p:nvSpPr>
        <p:spPr>
          <a:xfrm>
            <a:off x="457200" y="1596452"/>
            <a:ext cx="8229600" cy="4525963"/>
          </a:xfrm>
        </p:spPr>
        <p:txBody>
          <a:bodyPr>
            <a:normAutofit lnSpcReduction="10000"/>
          </a:bodyPr>
          <a:lstStyle/>
          <a:p>
            <a:pPr marL="0" indent="0">
              <a:buNone/>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Faktory, ovlivňující rozmístění pracovišť:</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typ výroby </a:t>
            </a:r>
            <a:r>
              <a:rPr lang="cs-CZ" sz="1800" dirty="0">
                <a:solidFill>
                  <a:srgbClr val="000000"/>
                </a:solidFill>
                <a:effectLst/>
                <a:latin typeface="Times New Roman" panose="02020603050405020304" pitchFamily="18" charset="0"/>
                <a:ea typeface="Calibri" panose="020F0502020204030204" pitchFamily="34" charset="0"/>
              </a:rPr>
              <a:t>– předurčuje rozmístění pracovišť – od nižších typů výroby směrem k vyšším rostou požadavky na dokonalejší uspořádání výroby</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charakter budov –</a:t>
            </a:r>
            <a:r>
              <a:rPr lang="cs-CZ" sz="1800" dirty="0">
                <a:solidFill>
                  <a:srgbClr val="000000"/>
                </a:solidFill>
                <a:effectLst/>
                <a:latin typeface="Times New Roman" panose="02020603050405020304" pitchFamily="18" charset="0"/>
                <a:ea typeface="Calibri" panose="020F0502020204030204" pitchFamily="34" charset="0"/>
              </a:rPr>
              <a:t> účel objektu, podlahová plocha, prostorové a půdorysné řešení, umístění dveří a vrat apod.</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generel organizace – </a:t>
            </a:r>
            <a:r>
              <a:rPr lang="cs-CZ" sz="1800" dirty="0">
                <a:solidFill>
                  <a:srgbClr val="000000"/>
                </a:solidFill>
                <a:effectLst/>
                <a:latin typeface="Times New Roman" panose="02020603050405020304" pitchFamily="18" charset="0"/>
                <a:ea typeface="Calibri" panose="020F0502020204030204" pitchFamily="34" charset="0"/>
              </a:rPr>
              <a:t>komplexní situační rozmístění výrobních, skladovacích, energetických a ostatních objektů, příjezdových cest, vnitrozávodních komunikací apod.</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manipulační prostředky –</a:t>
            </a:r>
            <a:r>
              <a:rPr lang="cs-CZ" sz="1800" dirty="0">
                <a:solidFill>
                  <a:srgbClr val="000000"/>
                </a:solidFill>
                <a:effectLst/>
                <a:latin typeface="Times New Roman" panose="02020603050405020304" pitchFamily="18" charset="0"/>
                <a:ea typeface="Calibri" panose="020F0502020204030204" pitchFamily="34" charset="0"/>
              </a:rPr>
              <a:t> jeřáby s pevnými dráhami, železniční vlečky a další stabilní zařízení</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50000"/>
              </a:lnSpc>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technologický postup výroby</a:t>
            </a:r>
            <a:endParaRPr lang="cs-CZ" sz="1800" dirty="0">
              <a:solidFill>
                <a:srgbClr val="000000"/>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18477788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AE92AE0-EB17-4C22-9F87-48016C41704D}"/>
              </a:ext>
            </a:extLst>
          </p:cNvPr>
          <p:cNvSpPr>
            <a:spLocks noGrp="1"/>
          </p:cNvSpPr>
          <p:nvPr>
            <p:ph idx="1"/>
          </p:nvPr>
        </p:nvSpPr>
        <p:spPr>
          <a:xfrm>
            <a:off x="457200" y="1166018"/>
            <a:ext cx="8229600" cy="4525963"/>
          </a:xfrm>
        </p:spPr>
        <p:txBody>
          <a:bodyPr>
            <a:normAutofit fontScale="92500" lnSpcReduction="10000"/>
          </a:bodyPr>
          <a:lstStyle/>
          <a:p>
            <a:pPr marL="342900" lvl="0" indent="-342900" algn="just">
              <a:lnSpc>
                <a:spcPct val="150000"/>
              </a:lnSpc>
              <a:spcBef>
                <a:spcPts val="1800"/>
              </a:spcBef>
              <a:spcAft>
                <a:spcPts val="800"/>
              </a:spcAft>
              <a:buFont typeface="Wingdings" panose="05000000000000000000"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Prostorové uspořádání pracovišť ve výrobě, a tedy i rozmístění jednotlivých pracovišť, je ve velké míře ovlivněno i materiálovými toky.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1200"/>
              </a:spcBef>
              <a:spcAft>
                <a:spcPts val="800"/>
              </a:spcAft>
              <a:buFont typeface="Wingdings" panose="05000000000000000000" pitchFamily="2" charset="2"/>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Hlavními kritérii optimálního uspořádání výroby jsou přímočarost, nejkratší délka </a:t>
            </a:r>
            <a:br>
              <a:rPr lang="cs-CZ" sz="1800" dirty="0">
                <a:effectLst/>
                <a:latin typeface="Times New Roman" panose="02020603050405020304" pitchFamily="18" charset="0"/>
                <a:ea typeface="Calibri" panose="020F0502020204030204" pitchFamily="34" charset="0"/>
                <a:cs typeface="Times New Roman" panose="02020603050405020304" pitchFamily="18" charset="0"/>
              </a:rPr>
            </a:b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a plynulost materiálového toku.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cs-CZ" sz="1800" dirty="0">
                <a:solidFill>
                  <a:srgbClr val="000000"/>
                </a:solidFill>
                <a:effectLst/>
                <a:latin typeface="Times New Roman" panose="02020603050405020304" pitchFamily="18" charset="0"/>
                <a:ea typeface="Calibri" panose="020F0502020204030204" pitchFamily="34" charset="0"/>
              </a:rPr>
              <a:t>Uspořádání pracovišť může být: </a:t>
            </a:r>
            <a:endParaRPr lang="cs-CZ" sz="1800" dirty="0">
              <a:solidFill>
                <a:srgbClr val="000000"/>
              </a:solidFill>
              <a:effectLst/>
              <a:latin typeface="Calibri" panose="020F0502020204030204" pitchFamily="34" charset="0"/>
              <a:ea typeface="Calibri" panose="020F0502020204030204" pitchFamily="34" charset="0"/>
            </a:endParaRPr>
          </a:p>
          <a:p>
            <a:pPr marL="0" indent="0" algn="just">
              <a:lnSpc>
                <a:spcPct val="150000"/>
              </a:lnSpc>
              <a:spcAft>
                <a:spcPts val="470"/>
              </a:spcAft>
              <a:buNone/>
            </a:pPr>
            <a:r>
              <a:rPr lang="cs-CZ" sz="1800" b="1" dirty="0">
                <a:solidFill>
                  <a:srgbClr val="000000"/>
                </a:solidFill>
                <a:effectLst/>
                <a:latin typeface="Times New Roman" panose="02020603050405020304" pitchFamily="18" charset="0"/>
                <a:ea typeface="Calibri" panose="020F0502020204030204" pitchFamily="34" charset="0"/>
              </a:rPr>
              <a:t>Individuální </a:t>
            </a:r>
            <a:r>
              <a:rPr lang="cs-CZ" sz="1800" dirty="0">
                <a:solidFill>
                  <a:srgbClr val="000000"/>
                </a:solidFill>
                <a:effectLst/>
                <a:latin typeface="Times New Roman" panose="02020603050405020304" pitchFamily="18" charset="0"/>
                <a:ea typeface="Calibri" panose="020F0502020204030204" pitchFamily="34" charset="0"/>
              </a:rPr>
              <a:t>(malý počet pracovišť, operace se neopakují. Příklad: laboratoře, prototypové dílny atd.) </a:t>
            </a:r>
            <a:endParaRPr lang="cs-CZ" sz="1800" dirty="0">
              <a:solidFill>
                <a:srgbClr val="000000"/>
              </a:solidFill>
              <a:effectLst/>
              <a:latin typeface="Calibri" panose="020F0502020204030204" pitchFamily="34" charset="0"/>
              <a:ea typeface="Calibri" panose="020F0502020204030204" pitchFamily="34" charset="0"/>
            </a:endParaRPr>
          </a:p>
          <a:p>
            <a:pPr marL="0" indent="0" algn="just">
              <a:lnSpc>
                <a:spcPct val="150000"/>
              </a:lnSpc>
              <a:spcAft>
                <a:spcPts val="470"/>
              </a:spcAft>
              <a:buNone/>
            </a:pPr>
            <a:r>
              <a:rPr lang="cs-CZ" sz="1800" b="1" dirty="0">
                <a:solidFill>
                  <a:srgbClr val="000000"/>
                </a:solidFill>
                <a:effectLst/>
                <a:latin typeface="Times New Roman" panose="02020603050405020304" pitchFamily="18" charset="0"/>
                <a:ea typeface="Calibri" panose="020F0502020204030204" pitchFamily="34" charset="0"/>
              </a:rPr>
              <a:t>Skupinové </a:t>
            </a:r>
            <a:r>
              <a:rPr lang="cs-CZ" sz="1800" dirty="0">
                <a:solidFill>
                  <a:srgbClr val="000000"/>
                </a:solidFill>
                <a:effectLst/>
                <a:latin typeface="Times New Roman" panose="02020603050405020304" pitchFamily="18" charset="0"/>
                <a:ea typeface="Calibri" panose="020F0502020204030204" pitchFamily="34" charset="0"/>
              </a:rPr>
              <a:t>(u složitějších výrob, dělba práce se odráží ve vyčleňovaní/ slučování pracovišť): </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spcAft>
                <a:spcPts val="470"/>
              </a:spcAft>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Technologické uspořádaní </a:t>
            </a:r>
            <a:endParaRPr lang="cs-CZ" sz="18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cs-CZ" sz="1800" i="1" dirty="0">
                <a:solidFill>
                  <a:srgbClr val="000000"/>
                </a:solidFill>
                <a:effectLst/>
                <a:latin typeface="Times New Roman" panose="02020603050405020304" pitchFamily="18" charset="0"/>
                <a:ea typeface="Calibri" panose="020F0502020204030204" pitchFamily="34" charset="0"/>
              </a:rPr>
              <a:t>Předmětné uspořádání </a:t>
            </a:r>
            <a:endParaRPr lang="cs-CZ" sz="1800" dirty="0">
              <a:solidFill>
                <a:srgbClr val="000000"/>
              </a:solidFill>
              <a:effectLst/>
              <a:latin typeface="Calibri" panose="020F0502020204030204" pitchFamily="34" charset="0"/>
              <a:ea typeface="Calibri" panose="020F0502020204030204" pitchFamily="34" charset="0"/>
            </a:endParaRPr>
          </a:p>
          <a:p>
            <a:endParaRPr lang="cs-CZ" dirty="0"/>
          </a:p>
        </p:txBody>
      </p:sp>
    </p:spTree>
    <p:extLst>
      <p:ext uri="{BB962C8B-B14F-4D97-AF65-F5344CB8AC3E}">
        <p14:creationId xmlns:p14="http://schemas.microsoft.com/office/powerpoint/2010/main" val="5746785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014859C-1E25-4C56-94BB-4E41DEB1D0B3}"/>
              </a:ext>
            </a:extLst>
          </p:cNvPr>
          <p:cNvSpPr>
            <a:spLocks noGrp="1"/>
          </p:cNvSpPr>
          <p:nvPr>
            <p:ph idx="1"/>
          </p:nvPr>
        </p:nvSpPr>
        <p:spPr>
          <a:xfrm>
            <a:off x="562132" y="1000594"/>
            <a:ext cx="8229600" cy="4525963"/>
          </a:xfrm>
        </p:spPr>
        <p:txBody>
          <a:bodyPr>
            <a:normAutofit fontScale="92500"/>
          </a:bodyPr>
          <a:lstStyle/>
          <a:p>
            <a:pPr marL="0" indent="0">
              <a:lnSpc>
                <a:spcPct val="107000"/>
              </a:lnSpc>
              <a:spcAft>
                <a:spcPts val="800"/>
              </a:spcAft>
              <a:buNone/>
            </a:pPr>
            <a:r>
              <a:rPr lang="cs-CZ" sz="2800" b="1" dirty="0">
                <a:effectLst/>
                <a:latin typeface="Times New Roman" panose="02020603050405020304" pitchFamily="18" charset="0"/>
                <a:ea typeface="Calibri" panose="020F0502020204030204" pitchFamily="34" charset="0"/>
                <a:cs typeface="Times New Roman" panose="02020603050405020304" pitchFamily="18" charset="0"/>
              </a:rPr>
              <a:t>Základní analytické metody prostorového uspořádání</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Šachovnicová tabulka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Layout pracoviště</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Metoda souřadnic</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Trojúhelníková metoda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Metoda CRAFT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cs-CZ" sz="2800" i="1" dirty="0" err="1">
                <a:effectLst/>
                <a:latin typeface="Times New Roman" panose="02020603050405020304" pitchFamily="18" charset="0"/>
                <a:ea typeface="Calibri" panose="020F0502020204030204" pitchFamily="34" charset="0"/>
                <a:cs typeface="Times New Roman" panose="02020603050405020304" pitchFamily="18" charset="0"/>
              </a:rPr>
              <a:t>Sankeyův</a:t>
            </a: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 diagram</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cs-CZ" sz="2800" i="1" dirty="0">
                <a:effectLst/>
                <a:latin typeface="Times New Roman" panose="02020603050405020304" pitchFamily="18" charset="0"/>
                <a:ea typeface="Calibri" panose="020F0502020204030204" pitchFamily="34" charset="0"/>
                <a:cs typeface="Times New Roman" panose="02020603050405020304" pitchFamily="18" charset="0"/>
              </a:rPr>
              <a:t>Špagetový diagram atd.</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9209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Logistické systémy</a:t>
            </a:r>
          </a:p>
        </p:txBody>
      </p:sp>
      <p:sp>
        <p:nvSpPr>
          <p:cNvPr id="3" name="Zástupný symbol pro obsah 2"/>
          <p:cNvSpPr>
            <a:spLocks noGrp="1"/>
          </p:cNvSpPr>
          <p:nvPr>
            <p:ph idx="1"/>
          </p:nvPr>
        </p:nvSpPr>
        <p:spPr/>
        <p:txBody>
          <a:bodyPr/>
          <a:lstStyle/>
          <a:p>
            <a:r>
              <a:rPr lang="cs-CZ" dirty="0"/>
              <a:t>Logistický systém je </a:t>
            </a:r>
            <a:r>
              <a:rPr lang="cs-CZ" dirty="0" err="1"/>
              <a:t>multisystém</a:t>
            </a:r>
            <a:r>
              <a:rPr lang="cs-CZ" dirty="0"/>
              <a:t>, množina systémů. Jednotlivé systémy nelze zkoumat samostatně, ale jen ve vzájemných souvislostech. Články logistického řetězce (sklady, doprava aj.) mají postavení podsystémů (subsystémů)</a:t>
            </a:r>
          </a:p>
        </p:txBody>
      </p:sp>
    </p:spTree>
    <p:extLst>
      <p:ext uri="{BB962C8B-B14F-4D97-AF65-F5344CB8AC3E}">
        <p14:creationId xmlns:p14="http://schemas.microsoft.com/office/powerpoint/2010/main" val="12859298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C256FC9-4021-4B94-8F3C-E6490CD1B25A}"/>
              </a:ext>
            </a:extLst>
          </p:cNvPr>
          <p:cNvSpPr txBox="1"/>
          <p:nvPr/>
        </p:nvSpPr>
        <p:spPr>
          <a:xfrm>
            <a:off x="719526" y="1077178"/>
            <a:ext cx="7674965" cy="3058979"/>
          </a:xfrm>
          <a:prstGeom prst="rect">
            <a:avLst/>
          </a:prstGeom>
          <a:noFill/>
        </p:spPr>
        <p:txBody>
          <a:bodyPr wrap="square">
            <a:spAutoFit/>
          </a:bodyPr>
          <a:lstStyle/>
          <a:p>
            <a:pPr algn="just">
              <a:lnSpc>
                <a:spcPct val="150000"/>
              </a:lnSpc>
              <a:spcAft>
                <a:spcPts val="800"/>
              </a:spcAft>
            </a:pPr>
            <a:r>
              <a:rPr lang="cs-CZ" sz="1800" b="1" dirty="0" err="1">
                <a:effectLst/>
                <a:latin typeface="Times New Roman" panose="02020603050405020304" pitchFamily="18" charset="0"/>
                <a:ea typeface="Calibri" panose="020F0502020204030204" pitchFamily="34" charset="0"/>
                <a:cs typeface="Times New Roman" panose="02020603050405020304" pitchFamily="18" charset="0"/>
              </a:rPr>
              <a:t>Sankeyův</a:t>
            </a: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 diagram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je metoda umožňující na základě půdorysného plánku objektu a šachovnicové tabulky graficky znázornit tok materiálu mezi jednotlivými pracovišti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Šachovnicovou tabulku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lze použít pro rozbor materiálových toků nebo pro návrh předpokládaného rozmístění výrobních zařízení na základě přijaté zásady, aby pracoviště s největším počtem kontaktů nebo s největším objemem dopravovaných materiálů, byla co nejblíže u sebe.</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E16EFCB0-B371-45A3-A554-2A77DE20C549}"/>
              </a:ext>
            </a:extLst>
          </p:cNvPr>
          <p:cNvSpPr txBox="1"/>
          <p:nvPr/>
        </p:nvSpPr>
        <p:spPr>
          <a:xfrm>
            <a:off x="719526" y="4450936"/>
            <a:ext cx="7674964" cy="878895"/>
          </a:xfrm>
          <a:prstGeom prst="rect">
            <a:avLst/>
          </a:prstGeom>
          <a:noFill/>
        </p:spPr>
        <p:txBody>
          <a:bodyPr wrap="square">
            <a:spAutoFit/>
          </a:bodyPr>
          <a:lstStyle/>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Metoda CRAFT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lze nalézt takové uspořádání pracovišť, které ve svém důsledku minimalizuje náklady na manipulaci.</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7983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2022C20E-F76B-4D3D-B732-63861D75969D}"/>
              </a:ext>
            </a:extLst>
          </p:cNvPr>
          <p:cNvSpPr txBox="1"/>
          <p:nvPr/>
        </p:nvSpPr>
        <p:spPr>
          <a:xfrm>
            <a:off x="558382" y="1100368"/>
            <a:ext cx="8225853" cy="4823565"/>
          </a:xfrm>
          <a:prstGeom prst="rect">
            <a:avLst/>
          </a:prstGeom>
          <a:noFill/>
        </p:spPr>
        <p:txBody>
          <a:bodyPr wrap="square">
            <a:spAutoFit/>
          </a:bodyPr>
          <a:lstStyle/>
          <a:p>
            <a:pPr algn="just">
              <a:lnSpc>
                <a:spcPct val="150000"/>
              </a:lnSpc>
              <a:spcAft>
                <a:spcPts val="800"/>
              </a:spcAft>
            </a:pPr>
            <a:r>
              <a:rPr lang="cs-CZ" b="1" dirty="0">
                <a:effectLst/>
                <a:latin typeface="Times New Roman" panose="02020603050405020304" pitchFamily="18" charset="0"/>
                <a:ea typeface="Calibri" panose="020F0502020204030204" pitchFamily="34" charset="0"/>
                <a:cs typeface="Times New Roman" panose="02020603050405020304" pitchFamily="18" charset="0"/>
              </a:rPr>
              <a:t>Trojúhelníkové metody – </a:t>
            </a:r>
            <a:r>
              <a:rPr lang="cs-CZ" dirty="0">
                <a:effectLst/>
                <a:latin typeface="Times New Roman" panose="02020603050405020304" pitchFamily="18" charset="0"/>
                <a:ea typeface="Calibri" panose="020F0502020204030204" pitchFamily="34" charset="0"/>
                <a:cs typeface="Times New Roman" panose="02020603050405020304" pitchFamily="18" charset="0"/>
              </a:rPr>
              <a:t>vyberou se dvě pracoviště s největším počtem kontaktů nebo s největším množstvím přepravovaného materiálu. Tato pracoviště vytvoří základnu prvního trojúhelníku. </a:t>
            </a:r>
          </a:p>
          <a:p>
            <a:pPr algn="just">
              <a:lnSpc>
                <a:spcPct val="150000"/>
              </a:lnSpc>
              <a:spcAft>
                <a:spcPts val="800"/>
              </a:spcAft>
            </a:pPr>
            <a:r>
              <a:rPr lang="cs-CZ" dirty="0">
                <a:effectLst/>
                <a:latin typeface="Times New Roman" panose="02020603050405020304" pitchFamily="18" charset="0"/>
                <a:ea typeface="Calibri" panose="020F0502020204030204" pitchFamily="34" charset="0"/>
                <a:cs typeface="Times New Roman" panose="02020603050405020304" pitchFamily="18" charset="0"/>
              </a:rPr>
              <a:t>Na vrchol trojúhelníku se přikreslí pracoviště, které má s původními pracovišti největší počet kontaktů nebo největší množství přepravovaného materiálu. Spojením vzniklého vrcholu s původními dvěma pracovišti tvořící základnu, vznikne rovnostranný trojúhelník. </a:t>
            </a:r>
          </a:p>
          <a:p>
            <a:pPr algn="just">
              <a:lnSpc>
                <a:spcPct val="150000"/>
              </a:lnSpc>
              <a:spcAft>
                <a:spcPts val="800"/>
              </a:spcAft>
            </a:pPr>
            <a:r>
              <a:rPr lang="cs-CZ" dirty="0">
                <a:effectLst/>
                <a:latin typeface="Times New Roman" panose="02020603050405020304" pitchFamily="18" charset="0"/>
                <a:ea typeface="Calibri" panose="020F0502020204030204" pitchFamily="34" charset="0"/>
                <a:cs typeface="Times New Roman" panose="02020603050405020304" pitchFamily="18" charset="0"/>
              </a:rPr>
              <a:t>Následně se vybere kterákoliv strana vytvořeného trojúhelníka jako další základna a hledá se vrchol jako další pracoviště s největším počtem kontaktů s těmito dvěma pracovišti. Spojením s vrcholem dostaneme další trojúhelník. Tímto způsobem se pokračuje až do rozmístění všech pracovišť.</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4644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FD46530-8487-457B-9F0A-F763A292A80B}"/>
              </a:ext>
            </a:extLst>
          </p:cNvPr>
          <p:cNvSpPr>
            <a:spLocks noGrp="1"/>
          </p:cNvSpPr>
          <p:nvPr>
            <p:ph idx="1"/>
          </p:nvPr>
        </p:nvSpPr>
        <p:spPr>
          <a:xfrm>
            <a:off x="457200" y="928049"/>
            <a:ext cx="8229600" cy="5001901"/>
          </a:xfrm>
        </p:spPr>
        <p:txBody>
          <a:bodyPr>
            <a:normAutofit lnSpcReduction="10000"/>
          </a:bodyPr>
          <a:lstStyle/>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Metoda těžiště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je založen na výpočtech používaných v mechanice. Sled jednotlivých pracovišť určíme pomocí momentů. Moment je dán součinem velikosti materiálového toku směřujícího na dané pracoviště a vzdáleností od daného pracoviště.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b="1" dirty="0">
                <a:effectLst/>
                <a:latin typeface="Times New Roman" panose="02020603050405020304" pitchFamily="18" charset="0"/>
                <a:ea typeface="Calibri" panose="020F0502020204030204" pitchFamily="34" charset="0"/>
                <a:cs typeface="Times New Roman" panose="02020603050405020304" pitchFamily="18" charset="0"/>
              </a:rPr>
              <a:t>Metoda layoutu – </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spočívá ve zhotovení půdorysného náčrtu daného pracoviště se všemi výrobními prostředky, skladovacími prostory, dopravními a obslužnými cestami.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Změna a zavedení nových plynulých hmotných toků materiálu, polotovarů a finálních výrobků a omezení a racionalizace zásob, úspora ploch a omezení zbytečné manipulace.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Zvýšení pružnosti výrobního systému, zkrácení průběžné doby výroby a zvýšení produktivity.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96179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10. Řízení distribuční logistiky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9500523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693174"/>
            <a:ext cx="8229600" cy="724464"/>
          </a:xfrm>
        </p:spPr>
        <p:txBody>
          <a:bodyPr>
            <a:normAutofit/>
          </a:bodyPr>
          <a:lstStyle/>
          <a:p>
            <a:r>
              <a:rPr lang="cs-CZ" sz="4000" b="1">
                <a:solidFill>
                  <a:srgbClr val="C00000"/>
                </a:solidFill>
                <a:latin typeface="+mn-lt"/>
                <a:cs typeface="Arial"/>
              </a:rPr>
              <a:t>Efektivnost</a:t>
            </a:r>
            <a:r>
              <a:rPr lang="cs-CZ" sz="4000" b="1">
                <a:solidFill>
                  <a:srgbClr val="FF0000"/>
                </a:solidFill>
                <a:latin typeface="+mn-lt"/>
                <a:cs typeface="Arial"/>
              </a:rPr>
              <a:t> </a:t>
            </a:r>
            <a:r>
              <a:rPr lang="cs-CZ" sz="4000" b="1">
                <a:solidFill>
                  <a:srgbClr val="C00000"/>
                </a:solidFill>
                <a:latin typeface="+mn-lt"/>
                <a:cs typeface="Arial"/>
              </a:rPr>
              <a:t>dopravy</a:t>
            </a:r>
            <a:endParaRPr lang="cs-CZ" sz="4000" b="1" dirty="0">
              <a:solidFill>
                <a:srgbClr val="C00000"/>
              </a:solidFill>
              <a:latin typeface="+mn-lt"/>
              <a:cs typeface="Arial"/>
            </a:endParaRPr>
          </a:p>
        </p:txBody>
      </p:sp>
      <p:sp>
        <p:nvSpPr>
          <p:cNvPr id="6" name="Zástupný symbol pro obsah 2"/>
          <p:cNvSpPr>
            <a:spLocks noGrp="1"/>
          </p:cNvSpPr>
          <p:nvPr>
            <p:ph idx="1"/>
          </p:nvPr>
        </p:nvSpPr>
        <p:spPr>
          <a:xfrm>
            <a:off x="365760" y="1417638"/>
            <a:ext cx="8427720" cy="4830762"/>
          </a:xfrm>
        </p:spPr>
        <p:txBody>
          <a:bodyPr>
            <a:normAutofit fontScale="92500"/>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Doprava</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Soubor všech úkonů a činností pomocí nichž se uskutečňuje přemisťování osob, zboží a informací z místa odeslání do místa určení.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Přeprava</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Souhrn aktivit zahrnující vlastní dopravu a služby s tímto procesem spojené.</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Dopravce</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provozovatel dopravy, který zabezpečuje přemístění zboží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Přepravce</a:t>
            </a: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uživatel služeb dopravce (zákazník)</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15204338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877913"/>
            <a:ext cx="8229600" cy="539725"/>
          </a:xfrm>
        </p:spPr>
        <p:txBody>
          <a:bodyPr>
            <a:normAutofit fontScale="90000"/>
          </a:bodyPr>
          <a:lstStyle/>
          <a:p>
            <a:r>
              <a:rPr lang="cs-CZ" sz="4000" b="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Význam dopravy</a:t>
            </a:r>
            <a:br>
              <a:rPr lang="cs-CZ" sz="4000">
                <a:effectLst/>
                <a:latin typeface="Arial" panose="020B0604020202020204" pitchFamily="34" charset="0"/>
                <a:ea typeface="Calibri" panose="020F0502020204030204" pitchFamily="34" charset="0"/>
                <a:cs typeface="Times New Roman" panose="02020603050405020304" pitchFamily="18" charset="0"/>
              </a:rPr>
            </a:br>
            <a:endParaRPr lang="cs-CZ" sz="4000" b="1" dirty="0">
              <a:solidFill>
                <a:srgbClr val="FF0000"/>
              </a:solidFill>
              <a:latin typeface="+mn-lt"/>
              <a:cs typeface="Arial"/>
            </a:endParaRPr>
          </a:p>
        </p:txBody>
      </p:sp>
      <p:sp>
        <p:nvSpPr>
          <p:cNvPr id="6" name="Zástupný symbol pro obsah 2"/>
          <p:cNvSpPr>
            <a:spLocks noGrp="1"/>
          </p:cNvSpPr>
          <p:nvPr>
            <p:ph idx="1"/>
          </p:nvPr>
        </p:nvSpPr>
        <p:spPr>
          <a:xfrm>
            <a:off x="365760" y="1417638"/>
            <a:ext cx="8427720" cy="4830762"/>
          </a:xfrm>
        </p:spPr>
        <p:txBody>
          <a:bodyPr>
            <a:normAutofit/>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Přemísťuje produkty z místa výroby do místa spotřeby.</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Ovlivňuje rozvoj výrobních sil.</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Rychleji, plynuleji a bezpečněji zajišťuje zásobování.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Rozvoj dopravy umožňuje rozvoj a budování měst.</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Sjednocuje oblasti, státy a svět do jednoho společenství.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17543007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548640" y="1001431"/>
            <a:ext cx="8229600" cy="616514"/>
          </a:xfrm>
        </p:spPr>
        <p:txBody>
          <a:bodyPr>
            <a:normAutofit fontScale="90000"/>
          </a:bodyPr>
          <a:lstStyle/>
          <a:p>
            <a:r>
              <a:rPr lang="cs-CZ" sz="4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Kritéria pro volbu optimálního dopravního prostředku</a:t>
            </a:r>
            <a:br>
              <a:rPr lang="cs-CZ" sz="4000" dirty="0">
                <a:effectLst/>
                <a:latin typeface="Arial" panose="020B0604020202020204" pitchFamily="34" charset="0"/>
                <a:ea typeface="Calibri" panose="020F0502020204030204" pitchFamily="34" charset="0"/>
                <a:cs typeface="Times New Roman" panose="02020603050405020304" pitchFamily="18" charset="0"/>
              </a:rPr>
            </a:br>
            <a:endParaRPr lang="cs-CZ" sz="4000" b="1" dirty="0">
              <a:solidFill>
                <a:srgbClr val="FF0000"/>
              </a:solidFill>
              <a:latin typeface="+mn-lt"/>
              <a:cs typeface="Arial"/>
            </a:endParaRPr>
          </a:p>
        </p:txBody>
      </p:sp>
      <p:sp>
        <p:nvSpPr>
          <p:cNvPr id="6" name="Zástupný symbol pro obsah 2"/>
          <p:cNvSpPr>
            <a:spLocks noGrp="1"/>
          </p:cNvSpPr>
          <p:nvPr>
            <p:ph idx="1"/>
          </p:nvPr>
        </p:nvSpPr>
        <p:spPr>
          <a:xfrm>
            <a:off x="365760" y="1417638"/>
            <a:ext cx="8427720" cy="4830762"/>
          </a:xfrm>
        </p:spPr>
        <p:txBody>
          <a:bodyPr>
            <a:normAutofit lnSpcReduction="10000"/>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Délka přepravní trasy.</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Množství přepravy (hmotnost přepravovaného materiálu).</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Rychlost přepravy.</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Druh přepravovaného materiálu.</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Jednicové náklady na přepravu.</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Skladovatelnost výrobků</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6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Ručení.</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5493293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0" y="616449"/>
            <a:ext cx="8793480" cy="5928189"/>
          </a:xfrm>
        </p:spPr>
        <p:txBody>
          <a:bodyPr>
            <a:normAutofit fontScale="85000" lnSpcReduction="20000"/>
          </a:bodyPr>
          <a:lstStyle/>
          <a:p>
            <a:pPr marL="0" indent="0" algn="ctr">
              <a:lnSpc>
                <a:spcPct val="150000"/>
              </a:lnSpc>
              <a:spcBef>
                <a:spcPts val="600"/>
              </a:spcBef>
              <a:spcAft>
                <a:spcPts val="600"/>
              </a:spcAft>
              <a:buNone/>
            </a:pPr>
            <a:r>
              <a:rPr lang="cs-CZ"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Technologie Hub and </a:t>
            </a:r>
            <a:r>
              <a:rPr lang="cs-CZ" sz="24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Spoke</a:t>
            </a:r>
            <a:endParaRPr lang="cs-CZ" sz="24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Používá se pro obsluhu zařízení.</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cs-CZ" sz="2400" dirty="0">
                <a:solidFill>
                  <a:srgbClr val="000000"/>
                </a:solidFill>
                <a:effectLst/>
                <a:latin typeface="Calibri" panose="020F0502020204030204" pitchFamily="34" charset="0"/>
                <a:ea typeface="Times New Roman" panose="02020603050405020304" pitchFamily="18" charset="0"/>
              </a:rPr>
              <a:t>Využívá se při dopravě zásilek na velkou vzdálenost</a:t>
            </a:r>
          </a:p>
          <a:p>
            <a:endParaRPr lang="cs-CZ" sz="2400" b="1" dirty="0">
              <a:solidFill>
                <a:srgbClr val="000000"/>
              </a:solidFill>
              <a:latin typeface="Calibri" panose="020F0502020204030204" pitchFamily="34" charset="0"/>
              <a:cs typeface="+mn-cs"/>
            </a:endParaRPr>
          </a:p>
          <a:p>
            <a:pPr marL="0" indent="0" algn="ctr">
              <a:lnSpc>
                <a:spcPct val="150000"/>
              </a:lnSpc>
              <a:spcBef>
                <a:spcPts val="600"/>
              </a:spcBef>
              <a:spcAft>
                <a:spcPts val="600"/>
              </a:spcAft>
              <a:buNone/>
            </a:pPr>
            <a:r>
              <a:rPr lang="cs-CZ"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Technologie z domu do domu</a:t>
            </a:r>
            <a:endParaRPr lang="cs-CZ" sz="24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Patří k nejstarším logistickým přepravním systémům.</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Možnost realizace jedním druhem dopravy nebo více druhy dopravy (kombinovaná doprava).</a:t>
            </a: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Zákazníkovi jsou poskytovány všechny služby související s přepravou zásilky od dodavatele až „ke dveřím“ zákazníka na jeden přepravní doklad.</a:t>
            </a:r>
          </a:p>
          <a:p>
            <a:pPr marL="0" indent="0" algn="ctr" fontAlgn="base">
              <a:lnSpc>
                <a:spcPct val="150000"/>
              </a:lnSpc>
              <a:spcBef>
                <a:spcPts val="600"/>
              </a:spcBef>
              <a:spcAft>
                <a:spcPts val="1400"/>
              </a:spcAft>
              <a:buSzPts val="1000"/>
              <a:buNone/>
              <a:tabLst>
                <a:tab pos="457200" algn="l"/>
              </a:tabLst>
            </a:pPr>
            <a:r>
              <a:rPr lang="cs-CZ" sz="21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Last mile </a:t>
            </a:r>
            <a:r>
              <a:rPr lang="cs-CZ" sz="2100" b="1" dirty="0" err="1">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delivery</a:t>
            </a:r>
            <a:endParaRPr lang="cs-CZ" sz="21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endParaRPr lang="cs-CZ"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2805459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485515"/>
            <a:ext cx="8229600" cy="724464"/>
          </a:xfrm>
        </p:spPr>
        <p:txBody>
          <a:bodyPr>
            <a:noAutofit/>
          </a:bodyPr>
          <a:lstStyle/>
          <a:p>
            <a:r>
              <a:rPr lang="cs-CZ" sz="2400" b="1" kern="18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ÚROVNĚ POSKYTOVÁNÍ LOGISTICKÝCH SLUŽEB A JEJICH APLIKACE</a:t>
            </a:r>
            <a:endParaRPr lang="cs-CZ" sz="2400" b="1" dirty="0">
              <a:solidFill>
                <a:srgbClr val="C00000"/>
              </a:solidFill>
              <a:latin typeface="+mn-lt"/>
              <a:cs typeface="Arial"/>
            </a:endParaRPr>
          </a:p>
        </p:txBody>
      </p:sp>
      <p:sp>
        <p:nvSpPr>
          <p:cNvPr id="6" name="Zástupný symbol pro obsah 2"/>
          <p:cNvSpPr>
            <a:spLocks noGrp="1"/>
          </p:cNvSpPr>
          <p:nvPr>
            <p:ph idx="1"/>
          </p:nvPr>
        </p:nvSpPr>
        <p:spPr>
          <a:xfrm>
            <a:off x="164387" y="1209979"/>
            <a:ext cx="8763856" cy="5303837"/>
          </a:xfrm>
        </p:spPr>
        <p:txBody>
          <a:bodyPr>
            <a:normAutofit lnSpcReduction="10000"/>
          </a:bodyPr>
          <a:lstStyle/>
          <a:p>
            <a:pPr marL="0" indent="0">
              <a:buNone/>
              <a:defRPr/>
            </a:pPr>
            <a:r>
              <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Členění úrovní poskytování logistických služeb (1-5 PL) a jejich charakteristické rysy</a:t>
            </a:r>
          </a:p>
          <a:p>
            <a:pPr marL="0" indent="0">
              <a:buNone/>
              <a:defRPr/>
            </a:pPr>
            <a:endPar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defRPr/>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1 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předpokládá realizací veškerých logistických procesů samotným výrobcem.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6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Výrobce sám řídí veškeré logistické procesy a vlastní majetek s tím spojený.</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50000"/>
              </a:lnSpc>
              <a:spcBef>
                <a:spcPts val="600"/>
              </a:spcBef>
              <a:spcAft>
                <a:spcPts val="1400"/>
              </a:spcAft>
              <a:buNone/>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2 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znamená spolupráci mezi výrobcem a poskytovatelem určitých logistických služeb.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 tomto případě poskytovatel služeb pouze realizuje požadované činnosti pomocí vlastních nástrojů</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9617299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365760" y="688369"/>
            <a:ext cx="8427720" cy="5560031"/>
          </a:xfrm>
        </p:spPr>
        <p:txBody>
          <a:bodyPr>
            <a:normAutofit fontScale="92500"/>
          </a:bodyPr>
          <a:lstStyle/>
          <a:p>
            <a:pPr marL="0" indent="0" algn="ctr">
              <a:lnSpc>
                <a:spcPct val="150000"/>
              </a:lnSpc>
              <a:spcBef>
                <a:spcPts val="600"/>
              </a:spcBef>
              <a:spcAft>
                <a:spcPts val="600"/>
              </a:spcAft>
              <a:buNone/>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3 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znamená, že poskytovatel služeb přebírají veškeré logistické procesy zákazníka.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Specifickým rysem je, že 3 PL poskytovatel disponuje vlastními prostředky a majetkem pro potřeby přepravy, překládky a skladování</a:t>
            </a:r>
            <a:endParaRPr lang="cs-CZ" sz="2000" dirty="0">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50000"/>
              </a:lnSpc>
              <a:spcBef>
                <a:spcPts val="600"/>
              </a:spcBef>
              <a:spcAft>
                <a:spcPts val="600"/>
              </a:spcAft>
              <a:buNone/>
            </a:pPr>
            <a:r>
              <a:rPr lang="cs-CZ" sz="2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4PL</a:t>
            </a:r>
            <a:r>
              <a:rPr lang="cs-CZ" sz="20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2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Poskytovatelé realizují logistické procesy odebírajícího článku bez použití vlastních prostředků (nebo s omezeným použitím vlastních prostředků).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4PL přebírá kom-pletní řízení celého logistického řetězce, technologických a personálních zdrojů.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337612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Vymezení logistického systému</a:t>
            </a:r>
          </a:p>
        </p:txBody>
      </p:sp>
      <p:sp>
        <p:nvSpPr>
          <p:cNvPr id="3" name="Zástupný symbol pro obsah 2"/>
          <p:cNvSpPr>
            <a:spLocks noGrp="1"/>
          </p:cNvSpPr>
          <p:nvPr>
            <p:ph idx="1"/>
          </p:nvPr>
        </p:nvSpPr>
        <p:spPr/>
        <p:txBody>
          <a:bodyPr/>
          <a:lstStyle/>
          <a:p>
            <a:r>
              <a:rPr lang="cs-CZ" dirty="0"/>
              <a:t>Systém technicko- technologický</a:t>
            </a:r>
          </a:p>
          <a:p>
            <a:r>
              <a:rPr lang="cs-CZ" dirty="0"/>
              <a:t>Systém řízení</a:t>
            </a:r>
          </a:p>
          <a:p>
            <a:r>
              <a:rPr lang="cs-CZ" dirty="0"/>
              <a:t>Systém informační</a:t>
            </a:r>
          </a:p>
        </p:txBody>
      </p:sp>
    </p:spTree>
    <p:extLst>
      <p:ext uri="{BB962C8B-B14F-4D97-AF65-F5344CB8AC3E}">
        <p14:creationId xmlns:p14="http://schemas.microsoft.com/office/powerpoint/2010/main" val="18776105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a:spLocks noGrp="1"/>
          </p:cNvSpPr>
          <p:nvPr>
            <p:ph idx="1"/>
          </p:nvPr>
        </p:nvSpPr>
        <p:spPr>
          <a:xfrm>
            <a:off x="365760" y="852755"/>
            <a:ext cx="8427720" cy="5395645"/>
          </a:xfrm>
        </p:spPr>
        <p:txBody>
          <a:bodyPr>
            <a:normAutofit/>
          </a:bodyPr>
          <a:lstStyle/>
          <a:p>
            <a:pPr marL="0" indent="0" algn="ctr">
              <a:lnSpc>
                <a:spcPct val="150000"/>
              </a:lnSpc>
              <a:spcBef>
                <a:spcPts val="600"/>
              </a:spcBef>
              <a:spcAft>
                <a:spcPts val="600"/>
              </a:spcAft>
              <a:buNone/>
            </a:pPr>
            <a:r>
              <a:rPr lang="cs-CZ" sz="2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Model 5PL </a:t>
            </a:r>
            <a:endParaRPr lang="cs-CZ" sz="24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(Poskytovatelé služeb plánují, organizují a realizují řešení logistiky jménem jiných stran.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 5PL služeb převezme požadavky poskytovatelů 3PL a ostatních, které se spojí v jeden požadavek, který poskytovateli 5PL umožní poptávku po lepší ceně u jednotlivých dopravců.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24924546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6725" y="963036"/>
            <a:ext cx="8229600" cy="539725"/>
          </a:xfrm>
        </p:spPr>
        <p:txBody>
          <a:bodyPr>
            <a:normAutofit fontScale="90000"/>
          </a:bodyPr>
          <a:lstStyle/>
          <a:p>
            <a:r>
              <a:rPr lang="cs-CZ" sz="40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V</a:t>
            </a:r>
            <a:r>
              <a:rPr lang="cs-CZ" sz="4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edoucí poskytovatel logistických služeb </a:t>
            </a:r>
            <a:br>
              <a:rPr lang="cs-CZ" sz="40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br>
            <a:endParaRPr lang="cs-CZ" sz="4000" b="1" dirty="0">
              <a:solidFill>
                <a:srgbClr val="C00000"/>
              </a:solidFill>
              <a:latin typeface="+mn-lt"/>
              <a:cs typeface="Arial"/>
            </a:endParaRPr>
          </a:p>
        </p:txBody>
      </p:sp>
      <p:sp>
        <p:nvSpPr>
          <p:cNvPr id="6" name="Zástupný symbol pro obsah 2"/>
          <p:cNvSpPr>
            <a:spLocks noGrp="1"/>
          </p:cNvSpPr>
          <p:nvPr>
            <p:ph idx="1"/>
          </p:nvPr>
        </p:nvSpPr>
        <p:spPr>
          <a:xfrm>
            <a:off x="365760" y="1746606"/>
            <a:ext cx="8427720" cy="4501793"/>
          </a:xfrm>
        </p:spPr>
        <p:txBody>
          <a:bodyPr>
            <a:normAutofit/>
          </a:bodyPr>
          <a:lstStyle/>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(Lead </a:t>
            </a:r>
            <a:r>
              <a:rPr lang="cs-CZ"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Logistics</a:t>
            </a: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Provider).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Poskytovatel LLP outsourcuje a sám přebírá analyzovaní, projektové řízení, realizaci a řízení logistických řetězců klienta.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Bef>
                <a:spcPts val="600"/>
              </a:spcBef>
              <a:spcAft>
                <a:spcPts val="1400"/>
              </a:spcAft>
              <a:buSzPts val="1000"/>
              <a:buFont typeface="Symbol" panose="05050102010706020507" pitchFamily="18" charset="2"/>
              <a:buChar char=""/>
              <a:tabLst>
                <a:tab pos="457200" algn="l"/>
              </a:tabLst>
            </a:pPr>
            <a:r>
              <a:rPr lang="cs-CZ"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LLP slaďuje řetězce a rozsah jeho činnosti je srovnatelný s poskytovateli 4PL a 5PL, liší se však tím, že má vlastni logistickou sít. </a:t>
            </a:r>
            <a:endParaRPr lang="cs-CZ"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defRPr/>
            </a:pPr>
            <a:endParaRPr lang="cs-CZ" sz="2400" b="1" dirty="0">
              <a:solidFill>
                <a:schemeClr val="tx2"/>
              </a:solidFill>
              <a:ea typeface="+mn-ea"/>
              <a:cs typeface="+mn-cs"/>
            </a:endParaRPr>
          </a:p>
        </p:txBody>
      </p:sp>
      <p:sp>
        <p:nvSpPr>
          <p:cNvPr id="4" name="Zástupný symbol pro zápatí 3"/>
          <p:cNvSpPr>
            <a:spLocks noGrp="1"/>
          </p:cNvSpPr>
          <p:nvPr>
            <p:ph type="ftr" sz="quarter" idx="11"/>
          </p:nvPr>
        </p:nvSpPr>
        <p:spPr/>
        <p:txBody>
          <a:bodyPr/>
          <a:lstStyle/>
          <a:p>
            <a:pPr>
              <a:defRPr/>
            </a:pPr>
            <a:endParaRPr lang="cs-CZ" dirty="0">
              <a:solidFill>
                <a:schemeClr val="bg1">
                  <a:lumMod val="50000"/>
                </a:schemeClr>
              </a:solidFill>
            </a:endParaRPr>
          </a:p>
        </p:txBody>
      </p:sp>
    </p:spTree>
    <p:extLst>
      <p:ext uri="{BB962C8B-B14F-4D97-AF65-F5344CB8AC3E}">
        <p14:creationId xmlns:p14="http://schemas.microsoft.com/office/powerpoint/2010/main" val="9981792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11. Moderní trendy v IT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2690744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IT podpora logistických procesů</a:t>
            </a:r>
          </a:p>
        </p:txBody>
      </p:sp>
      <p:sp>
        <p:nvSpPr>
          <p:cNvPr id="3" name="Zástupný symbol pro obsah 2"/>
          <p:cNvSpPr>
            <a:spLocks noGrp="1"/>
          </p:cNvSpPr>
          <p:nvPr>
            <p:ph idx="1"/>
          </p:nvPr>
        </p:nvSpPr>
        <p:spPr/>
        <p:txBody>
          <a:bodyPr>
            <a:normAutofit fontScale="55000" lnSpcReduction="20000"/>
          </a:bodyPr>
          <a:lstStyle/>
          <a:p>
            <a:pPr marL="0" indent="0">
              <a:lnSpc>
                <a:spcPct val="170000"/>
              </a:lnSpc>
              <a:buNone/>
            </a:pPr>
            <a:r>
              <a:rPr lang="cs-CZ" b="1" dirty="0">
                <a:latin typeface="Times New Roman" charset="0"/>
                <a:ea typeface="Times New Roman" charset="0"/>
                <a:cs typeface="Times New Roman" charset="0"/>
              </a:rPr>
              <a:t>E-logistika</a:t>
            </a:r>
            <a:r>
              <a:rPr lang="cs-CZ" dirty="0">
                <a:latin typeface="Times New Roman" charset="0"/>
                <a:ea typeface="Times New Roman" charset="0"/>
                <a:cs typeface="Times New Roman" charset="0"/>
              </a:rPr>
              <a:t>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pomocný systém pro řízení fyzické logistiky v délce celého logistického řetězce od dodavatelů až po konečné zákazníky.</a:t>
            </a:r>
          </a:p>
          <a:p>
            <a:pPr marL="0" indent="0">
              <a:lnSpc>
                <a:spcPct val="170000"/>
              </a:lnSpc>
              <a:buNone/>
            </a:pPr>
            <a:r>
              <a:rPr lang="cs-CZ" dirty="0">
                <a:latin typeface="Times New Roman" charset="0"/>
                <a:ea typeface="Times New Roman" charset="0"/>
                <a:cs typeface="Times New Roman" charset="0"/>
              </a:rPr>
              <a:t>Rozdělení:</a:t>
            </a:r>
          </a:p>
          <a:p>
            <a:pPr>
              <a:lnSpc>
                <a:spcPct val="170000"/>
              </a:lnSpc>
            </a:pPr>
            <a:r>
              <a:rPr lang="cs-CZ" dirty="0">
                <a:latin typeface="Times New Roman" charset="0"/>
                <a:ea typeface="Times New Roman" charset="0"/>
                <a:cs typeface="Times New Roman" charset="0"/>
              </a:rPr>
              <a:t>e-</a:t>
            </a:r>
            <a:r>
              <a:rPr lang="cs-CZ" dirty="0" err="1">
                <a:latin typeface="Times New Roman" charset="0"/>
                <a:ea typeface="Times New Roman" charset="0"/>
                <a:cs typeface="Times New Roman" charset="0"/>
              </a:rPr>
              <a:t>procurement</a:t>
            </a: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e-</a:t>
            </a:r>
            <a:r>
              <a:rPr lang="cs-CZ" dirty="0" err="1">
                <a:latin typeface="Times New Roman" charset="0"/>
                <a:ea typeface="Times New Roman" charset="0"/>
                <a:cs typeface="Times New Roman" charset="0"/>
              </a:rPr>
              <a:t>manufacturing</a:t>
            </a: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e-</a:t>
            </a:r>
            <a:r>
              <a:rPr lang="cs-CZ" dirty="0" err="1">
                <a:latin typeface="Times New Roman" charset="0"/>
                <a:ea typeface="Times New Roman" charset="0"/>
                <a:cs typeface="Times New Roman" charset="0"/>
              </a:rPr>
              <a:t>distribution</a:t>
            </a: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e-shopping</a:t>
            </a:r>
          </a:p>
          <a:p>
            <a:pPr>
              <a:lnSpc>
                <a:spcPct val="170000"/>
              </a:lnSpc>
            </a:pPr>
            <a:endParaRPr lang="cs-CZ" dirty="0">
              <a:latin typeface="Times New Roman" charset="0"/>
              <a:ea typeface="Times New Roman" charset="0"/>
              <a:cs typeface="Times New Roman" charset="0"/>
            </a:endParaRPr>
          </a:p>
          <a:p>
            <a:pPr>
              <a:lnSpc>
                <a:spcPct val="170000"/>
              </a:lnSpc>
            </a:pPr>
            <a:r>
              <a:rPr lang="cs-CZ" dirty="0">
                <a:latin typeface="Times New Roman" charset="0"/>
                <a:ea typeface="Times New Roman" charset="0"/>
                <a:cs typeface="Times New Roman" charset="0"/>
              </a:rPr>
              <a:t>Zvláštní případ e-logistiky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virtuální logistika</a:t>
            </a:r>
          </a:p>
        </p:txBody>
      </p:sp>
    </p:spTree>
    <p:extLst>
      <p:ext uri="{BB962C8B-B14F-4D97-AF65-F5344CB8AC3E}">
        <p14:creationId xmlns:p14="http://schemas.microsoft.com/office/powerpoint/2010/main" val="18871579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lnSpcReduction="20000"/>
          </a:bodyPr>
          <a:lstStyle/>
          <a:p>
            <a:pPr marL="0" indent="0">
              <a:lnSpc>
                <a:spcPct val="150000"/>
              </a:lnSpc>
              <a:buNone/>
            </a:pPr>
            <a:r>
              <a:rPr lang="cs-CZ" b="1" dirty="0">
                <a:latin typeface="Times New Roman" charset="0"/>
                <a:ea typeface="Times New Roman" charset="0"/>
                <a:cs typeface="Times New Roman" charset="0"/>
              </a:rPr>
              <a:t>CI Technologie </a:t>
            </a:r>
            <a:r>
              <a:rPr lang="cs-CZ" dirty="0">
                <a:latin typeface="Times New Roman" charset="0"/>
                <a:ea typeface="Times New Roman" charset="0"/>
                <a:cs typeface="Times New Roman" charset="0"/>
              </a:rPr>
              <a:t>(</a:t>
            </a:r>
            <a:r>
              <a:rPr lang="cs-CZ" dirty="0" err="1">
                <a:latin typeface="Times New Roman" charset="0"/>
                <a:ea typeface="Times New Roman" charset="0"/>
                <a:cs typeface="Times New Roman" charset="0"/>
              </a:rPr>
              <a:t>Competitive</a:t>
            </a:r>
            <a:r>
              <a:rPr lang="cs-CZ" dirty="0">
                <a:latin typeface="Times New Roman" charset="0"/>
                <a:ea typeface="Times New Roman" charset="0"/>
                <a:cs typeface="Times New Roman" charset="0"/>
              </a:rPr>
              <a:t> </a:t>
            </a:r>
            <a:r>
              <a:rPr lang="cs-CZ" dirty="0" err="1">
                <a:latin typeface="Times New Roman" charset="0"/>
                <a:ea typeface="Times New Roman" charset="0"/>
                <a:cs typeface="Times New Roman" charset="0"/>
              </a:rPr>
              <a:t>intelligent</a:t>
            </a:r>
            <a:r>
              <a:rPr lang="cs-CZ" dirty="0">
                <a:latin typeface="Times New Roman" charset="0"/>
                <a:ea typeface="Times New Roman" charset="0"/>
                <a:cs typeface="Times New Roman" charset="0"/>
              </a:rPr>
              <a:t> technology)</a:t>
            </a:r>
          </a:p>
          <a:p>
            <a:pPr>
              <a:lnSpc>
                <a:spcPct val="150000"/>
              </a:lnSpc>
            </a:pPr>
            <a:r>
              <a:rPr lang="cs-CZ" dirty="0">
                <a:latin typeface="Times New Roman" charset="0"/>
                <a:ea typeface="Times New Roman" charset="0"/>
                <a:cs typeface="Times New Roman" charset="0"/>
              </a:rPr>
              <a:t>Rozvoj finančních a komunikačních technologií a informačních systémů.</a:t>
            </a:r>
          </a:p>
          <a:p>
            <a:pPr>
              <a:lnSpc>
                <a:spcPct val="150000"/>
              </a:lnSpc>
            </a:pPr>
            <a:r>
              <a:rPr lang="cs-CZ" dirty="0">
                <a:latin typeface="Times New Roman" charset="0"/>
                <a:ea typeface="Times New Roman" charset="0"/>
                <a:cs typeface="Times New Roman" charset="0"/>
              </a:rPr>
              <a:t>Velký trend internetového podnikání s ním spojené technologie a systémy, které toto podnikání umožňují.</a:t>
            </a:r>
          </a:p>
          <a:p>
            <a:pPr marL="0" indent="0">
              <a:buNone/>
            </a:pPr>
            <a:endParaRPr lang="cs-CZ" dirty="0"/>
          </a:p>
        </p:txBody>
      </p:sp>
    </p:spTree>
    <p:extLst>
      <p:ext uri="{BB962C8B-B14F-4D97-AF65-F5344CB8AC3E}">
        <p14:creationId xmlns:p14="http://schemas.microsoft.com/office/powerpoint/2010/main" val="8323766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QR</a:t>
            </a:r>
          </a:p>
        </p:txBody>
      </p:sp>
      <p:sp>
        <p:nvSpPr>
          <p:cNvPr id="3" name="Zástupný symbol pro obsah 2"/>
          <p:cNvSpPr>
            <a:spLocks noGrp="1"/>
          </p:cNvSpPr>
          <p:nvPr>
            <p:ph idx="1"/>
          </p:nvPr>
        </p:nvSpPr>
        <p:spPr/>
        <p:txBody>
          <a:bodyPr>
            <a:normAutofit fontScale="62500" lnSpcReduction="20000"/>
          </a:bodyPr>
          <a:lstStyle/>
          <a:p>
            <a:pPr marL="0" indent="0">
              <a:lnSpc>
                <a:spcPct val="160000"/>
              </a:lnSpc>
              <a:buNone/>
            </a:pPr>
            <a:r>
              <a:rPr lang="cs-CZ" b="1" dirty="0" err="1">
                <a:latin typeface="Times New Roman" charset="0"/>
                <a:ea typeface="Times New Roman" charset="0"/>
                <a:cs typeface="Times New Roman" charset="0"/>
              </a:rPr>
              <a:t>Quick</a:t>
            </a:r>
            <a:r>
              <a:rPr lang="cs-CZ" b="1" dirty="0">
                <a:latin typeface="Times New Roman" charset="0"/>
                <a:ea typeface="Times New Roman" charset="0"/>
                <a:cs typeface="Times New Roman" charset="0"/>
              </a:rPr>
              <a:t> Response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technologie „rychlé reakce“</a:t>
            </a:r>
          </a:p>
          <a:p>
            <a:pPr>
              <a:lnSpc>
                <a:spcPct val="160000"/>
              </a:lnSpc>
            </a:pPr>
            <a:r>
              <a:rPr lang="cs-CZ" dirty="0">
                <a:latin typeface="Times New Roman" charset="0"/>
                <a:ea typeface="Times New Roman" charset="0"/>
                <a:cs typeface="Times New Roman" charset="0"/>
              </a:rPr>
              <a:t>Zaměření na řetězce spotřebního zboží, z výroby až do maloobchodu</a:t>
            </a:r>
          </a:p>
          <a:p>
            <a:pPr marL="0" indent="0">
              <a:lnSpc>
                <a:spcPct val="160000"/>
              </a:lnSpc>
              <a:buNone/>
            </a:pPr>
            <a:r>
              <a:rPr lang="cs-CZ" dirty="0">
                <a:latin typeface="Times New Roman" charset="0"/>
                <a:ea typeface="Times New Roman" charset="0"/>
                <a:cs typeface="Times New Roman" charset="0"/>
              </a:rPr>
              <a:t>Přínosy technologie:</a:t>
            </a:r>
          </a:p>
          <a:p>
            <a:pPr>
              <a:lnSpc>
                <a:spcPct val="160000"/>
              </a:lnSpc>
            </a:pPr>
            <a:r>
              <a:rPr lang="cs-CZ" dirty="0">
                <a:latin typeface="Times New Roman" charset="0"/>
                <a:ea typeface="Times New Roman" charset="0"/>
                <a:cs typeface="Times New Roman" charset="0"/>
              </a:rPr>
              <a:t>Úspora času v celém řetězci</a:t>
            </a:r>
          </a:p>
          <a:p>
            <a:pPr>
              <a:lnSpc>
                <a:spcPct val="160000"/>
              </a:lnSpc>
            </a:pPr>
            <a:r>
              <a:rPr lang="cs-CZ" dirty="0">
                <a:latin typeface="Times New Roman" charset="0"/>
                <a:ea typeface="Times New Roman" charset="0"/>
                <a:cs typeface="Times New Roman" charset="0"/>
              </a:rPr>
              <a:t>Zrychlení toku informací</a:t>
            </a:r>
          </a:p>
          <a:p>
            <a:pPr>
              <a:lnSpc>
                <a:spcPct val="160000"/>
              </a:lnSpc>
            </a:pPr>
            <a:r>
              <a:rPr lang="cs-CZ" dirty="0">
                <a:latin typeface="Times New Roman" charset="0"/>
                <a:ea typeface="Times New Roman" charset="0"/>
                <a:cs typeface="Times New Roman" charset="0"/>
              </a:rPr>
              <a:t>Kontrola zásob</a:t>
            </a:r>
          </a:p>
          <a:p>
            <a:pPr>
              <a:lnSpc>
                <a:spcPct val="160000"/>
              </a:lnSpc>
            </a:pPr>
            <a:r>
              <a:rPr lang="cs-CZ" dirty="0">
                <a:latin typeface="Times New Roman" charset="0"/>
                <a:ea typeface="Times New Roman" charset="0"/>
                <a:cs typeface="Times New Roman" charset="0"/>
              </a:rPr>
              <a:t>Snížení manipulace se zbožím</a:t>
            </a:r>
          </a:p>
          <a:p>
            <a:pPr>
              <a:lnSpc>
                <a:spcPct val="160000"/>
              </a:lnSpc>
            </a:pPr>
            <a:r>
              <a:rPr lang="cs-CZ" dirty="0">
                <a:latin typeface="Times New Roman" charset="0"/>
                <a:ea typeface="Times New Roman" charset="0"/>
                <a:cs typeface="Times New Roman" charset="0"/>
              </a:rPr>
              <a:t>Zmenšení skladové plochy</a:t>
            </a:r>
          </a:p>
        </p:txBody>
      </p:sp>
    </p:spTree>
    <p:extLst>
      <p:ext uri="{BB962C8B-B14F-4D97-AF65-F5344CB8AC3E}">
        <p14:creationId xmlns:p14="http://schemas.microsoft.com/office/powerpoint/2010/main" val="10510780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ECR</a:t>
            </a:r>
          </a:p>
        </p:txBody>
      </p:sp>
      <p:sp>
        <p:nvSpPr>
          <p:cNvPr id="3" name="Zástupný symbol pro obsah 2"/>
          <p:cNvSpPr>
            <a:spLocks noGrp="1"/>
          </p:cNvSpPr>
          <p:nvPr>
            <p:ph idx="1"/>
          </p:nvPr>
        </p:nvSpPr>
        <p:spPr/>
        <p:txBody>
          <a:bodyPr>
            <a:normAutofit fontScale="62500" lnSpcReduction="20000"/>
          </a:bodyPr>
          <a:lstStyle/>
          <a:p>
            <a:pPr marL="0" indent="0">
              <a:lnSpc>
                <a:spcPct val="170000"/>
              </a:lnSpc>
              <a:buNone/>
            </a:pPr>
            <a:r>
              <a:rPr lang="cs-CZ" b="1" dirty="0" err="1">
                <a:latin typeface="Times New Roman" charset="0"/>
                <a:ea typeface="Times New Roman" charset="0"/>
                <a:cs typeface="Times New Roman" charset="0"/>
              </a:rPr>
              <a:t>Efficient</a:t>
            </a:r>
            <a:r>
              <a:rPr lang="cs-CZ" b="1" dirty="0">
                <a:latin typeface="Times New Roman" charset="0"/>
                <a:ea typeface="Times New Roman" charset="0"/>
                <a:cs typeface="Times New Roman" charset="0"/>
              </a:rPr>
              <a:t> </a:t>
            </a:r>
            <a:r>
              <a:rPr lang="cs-CZ" b="1" dirty="0" err="1">
                <a:latin typeface="Times New Roman" charset="0"/>
                <a:ea typeface="Times New Roman" charset="0"/>
                <a:cs typeface="Times New Roman" charset="0"/>
              </a:rPr>
              <a:t>Consumer</a:t>
            </a:r>
            <a:r>
              <a:rPr lang="cs-CZ" b="1" dirty="0">
                <a:latin typeface="Times New Roman" charset="0"/>
                <a:ea typeface="Times New Roman" charset="0"/>
                <a:cs typeface="Times New Roman" charset="0"/>
              </a:rPr>
              <a:t> Response</a:t>
            </a:r>
          </a:p>
          <a:p>
            <a:pPr>
              <a:lnSpc>
                <a:spcPct val="170000"/>
              </a:lnSpc>
            </a:pPr>
            <a:r>
              <a:rPr lang="cs-CZ" dirty="0">
                <a:latin typeface="Times New Roman" charset="0"/>
                <a:ea typeface="Times New Roman" charset="0"/>
                <a:cs typeface="Times New Roman" charset="0"/>
              </a:rPr>
              <a:t>Technologie propojující logistické řetězce od dodavatelů přes výrobní závody, zprostředkovatele, distributory, velkoobchody a maloobchody.</a:t>
            </a:r>
          </a:p>
          <a:p>
            <a:pPr>
              <a:lnSpc>
                <a:spcPct val="170000"/>
              </a:lnSpc>
            </a:pPr>
            <a:r>
              <a:rPr lang="cs-CZ" dirty="0">
                <a:latin typeface="Times New Roman" charset="0"/>
                <a:ea typeface="Times New Roman" charset="0"/>
                <a:cs typeface="Times New Roman" charset="0"/>
              </a:rPr>
              <a:t>S cílem plnit potřeby a přání konečných zákazníků.</a:t>
            </a:r>
          </a:p>
          <a:p>
            <a:pPr>
              <a:lnSpc>
                <a:spcPct val="170000"/>
              </a:lnSpc>
            </a:pPr>
            <a:r>
              <a:rPr lang="cs-CZ" dirty="0">
                <a:latin typeface="Times New Roman" charset="0"/>
                <a:ea typeface="Times New Roman" charset="0"/>
                <a:cs typeface="Times New Roman" charset="0"/>
              </a:rPr>
              <a:t>Snaha zrychlit a usnadnit cesty od dodavatele k odběrateli a snížit tak náklady.</a:t>
            </a:r>
          </a:p>
          <a:p>
            <a:pPr>
              <a:lnSpc>
                <a:spcPct val="170000"/>
              </a:lnSpc>
            </a:pPr>
            <a:r>
              <a:rPr lang="cs-CZ" dirty="0">
                <a:latin typeface="Times New Roman" charset="0"/>
                <a:ea typeface="Times New Roman" charset="0"/>
                <a:cs typeface="Times New Roman" charset="0"/>
              </a:rPr>
              <a:t>Zvláštní varianta QR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vyvinula se v oblasti výroby a obchodu s potravinářským zbožím.</a:t>
            </a:r>
          </a:p>
        </p:txBody>
      </p:sp>
    </p:spTree>
    <p:extLst>
      <p:ext uri="{BB962C8B-B14F-4D97-AF65-F5344CB8AC3E}">
        <p14:creationId xmlns:p14="http://schemas.microsoft.com/office/powerpoint/2010/main" val="9669035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EDI </a:t>
            </a:r>
            <a:r>
              <a:rPr lang="mr-IN" sz="3000" b="1" dirty="0">
                <a:latin typeface="Times New Roman" charset="0"/>
                <a:ea typeface="Times New Roman" charset="0"/>
                <a:cs typeface="Times New Roman" charset="0"/>
              </a:rPr>
              <a:t>–</a:t>
            </a:r>
            <a:r>
              <a:rPr lang="cs-CZ" sz="3000" b="1" dirty="0">
                <a:latin typeface="Times New Roman" charset="0"/>
                <a:ea typeface="Times New Roman" charset="0"/>
                <a:cs typeface="Times New Roman" charset="0"/>
              </a:rPr>
              <a:t> Elektronická výměna dat</a:t>
            </a:r>
          </a:p>
        </p:txBody>
      </p:sp>
      <p:sp>
        <p:nvSpPr>
          <p:cNvPr id="3" name="Zástupný symbol pro obsah 2"/>
          <p:cNvSpPr>
            <a:spLocks noGrp="1"/>
          </p:cNvSpPr>
          <p:nvPr>
            <p:ph idx="1"/>
          </p:nvPr>
        </p:nvSpPr>
        <p:spPr/>
        <p:txBody>
          <a:bodyPr>
            <a:normAutofit lnSpcReduction="10000"/>
          </a:bodyPr>
          <a:lstStyle/>
          <a:p>
            <a:pPr>
              <a:lnSpc>
                <a:spcPct val="150000"/>
              </a:lnSpc>
            </a:pPr>
            <a:r>
              <a:rPr lang="cs-CZ" dirty="0">
                <a:latin typeface="Times New Roman" charset="0"/>
                <a:ea typeface="Times New Roman" charset="0"/>
                <a:cs typeface="Times New Roman" charset="0"/>
              </a:rPr>
              <a:t>Přímá komunikace počítačových aplikací nebo informačních systémů obchodních partnerů v elektronickém podnikání.</a:t>
            </a:r>
          </a:p>
          <a:p>
            <a:pPr>
              <a:lnSpc>
                <a:spcPct val="150000"/>
              </a:lnSpc>
            </a:pPr>
            <a:r>
              <a:rPr lang="cs-CZ" dirty="0">
                <a:latin typeface="Times New Roman" charset="0"/>
                <a:ea typeface="Times New Roman" charset="0"/>
                <a:cs typeface="Times New Roman" charset="0"/>
              </a:rPr>
              <a:t>Automatizované předávání strukturovaných zpráv (24 hodin denně)</a:t>
            </a:r>
          </a:p>
          <a:p>
            <a:pPr>
              <a:lnSpc>
                <a:spcPct val="150000"/>
              </a:lnSpc>
            </a:pPr>
            <a:r>
              <a:rPr lang="cs-CZ" dirty="0">
                <a:latin typeface="Times New Roman" charset="0"/>
                <a:ea typeface="Times New Roman" charset="0"/>
                <a:cs typeface="Times New Roman" charset="0"/>
              </a:rPr>
              <a:t>Elektronická výměna dat</a:t>
            </a:r>
          </a:p>
        </p:txBody>
      </p:sp>
    </p:spTree>
    <p:extLst>
      <p:ext uri="{BB962C8B-B14F-4D97-AF65-F5344CB8AC3E}">
        <p14:creationId xmlns:p14="http://schemas.microsoft.com/office/powerpoint/2010/main" val="15826005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Čárové kódy</a:t>
            </a:r>
          </a:p>
        </p:txBody>
      </p:sp>
      <p:sp>
        <p:nvSpPr>
          <p:cNvPr id="3" name="Zástupný symbol pro obsah 2"/>
          <p:cNvSpPr>
            <a:spLocks noGrp="1"/>
          </p:cNvSpPr>
          <p:nvPr>
            <p:ph idx="1"/>
          </p:nvPr>
        </p:nvSpPr>
        <p:spPr/>
        <p:txBody>
          <a:bodyPr>
            <a:normAutofit fontScale="55000" lnSpcReduction="20000"/>
          </a:bodyPr>
          <a:lstStyle/>
          <a:p>
            <a:pPr>
              <a:lnSpc>
                <a:spcPct val="160000"/>
              </a:lnSpc>
            </a:pPr>
            <a:r>
              <a:rPr lang="cs-CZ" dirty="0">
                <a:latin typeface="Times New Roman" charset="0"/>
                <a:ea typeface="Times New Roman" charset="0"/>
                <a:cs typeface="Times New Roman" charset="0"/>
              </a:rPr>
              <a:t>Nejvýznamnější prvek identifikace materiálu.</a:t>
            </a:r>
          </a:p>
          <a:p>
            <a:pPr marL="0" indent="0">
              <a:lnSpc>
                <a:spcPct val="160000"/>
              </a:lnSpc>
              <a:buNone/>
            </a:pPr>
            <a:endParaRPr lang="cs-CZ" dirty="0">
              <a:latin typeface="Times New Roman" charset="0"/>
              <a:ea typeface="Times New Roman" charset="0"/>
              <a:cs typeface="Times New Roman" charset="0"/>
            </a:endParaRPr>
          </a:p>
          <a:p>
            <a:pPr marL="0" indent="0">
              <a:lnSpc>
                <a:spcPct val="160000"/>
              </a:lnSpc>
              <a:buNone/>
            </a:pPr>
            <a:r>
              <a:rPr lang="cs-CZ" dirty="0">
                <a:latin typeface="Times New Roman" charset="0"/>
                <a:ea typeface="Times New Roman" charset="0"/>
                <a:cs typeface="Times New Roman" charset="0"/>
              </a:rPr>
              <a:t>Výhody:</a:t>
            </a:r>
          </a:p>
          <a:p>
            <a:pPr>
              <a:lnSpc>
                <a:spcPct val="160000"/>
              </a:lnSpc>
            </a:pPr>
            <a:r>
              <a:rPr lang="cs-CZ" dirty="0">
                <a:latin typeface="Times New Roman" charset="0"/>
                <a:ea typeface="Times New Roman" charset="0"/>
                <a:cs typeface="Times New Roman" charset="0"/>
              </a:rPr>
              <a:t>Přesnost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vyloučen výskyt chyb při procesu snímání kódu.</a:t>
            </a:r>
          </a:p>
          <a:p>
            <a:pPr>
              <a:lnSpc>
                <a:spcPct val="160000"/>
              </a:lnSpc>
            </a:pPr>
            <a:r>
              <a:rPr lang="cs-CZ" dirty="0">
                <a:latin typeface="Times New Roman" charset="0"/>
                <a:ea typeface="Times New Roman" charset="0"/>
                <a:cs typeface="Times New Roman" charset="0"/>
              </a:rPr>
              <a:t>Rychlost snímání</a:t>
            </a:r>
          </a:p>
          <a:p>
            <a:pPr>
              <a:lnSpc>
                <a:spcPct val="160000"/>
              </a:lnSpc>
            </a:pPr>
            <a:r>
              <a:rPr lang="cs-CZ" dirty="0">
                <a:latin typeface="Times New Roman" charset="0"/>
                <a:ea typeface="Times New Roman" charset="0"/>
                <a:cs typeface="Times New Roman" charset="0"/>
              </a:rPr>
              <a:t>Produktivita</a:t>
            </a:r>
          </a:p>
          <a:p>
            <a:pPr>
              <a:lnSpc>
                <a:spcPct val="160000"/>
              </a:lnSpc>
            </a:pPr>
            <a:r>
              <a:rPr lang="cs-CZ" dirty="0">
                <a:latin typeface="Times New Roman" charset="0"/>
                <a:ea typeface="Times New Roman" charset="0"/>
                <a:cs typeface="Times New Roman" charset="0"/>
              </a:rPr>
              <a:t>Odolnost znaků</a:t>
            </a:r>
          </a:p>
          <a:p>
            <a:pPr>
              <a:lnSpc>
                <a:spcPct val="160000"/>
              </a:lnSpc>
            </a:pPr>
            <a:r>
              <a:rPr lang="cs-CZ" dirty="0">
                <a:latin typeface="Times New Roman" charset="0"/>
                <a:ea typeface="Times New Roman" charset="0"/>
                <a:cs typeface="Times New Roman" charset="0"/>
              </a:rPr>
              <a:t>Nízká cena</a:t>
            </a:r>
          </a:p>
          <a:p>
            <a:pPr>
              <a:lnSpc>
                <a:spcPct val="160000"/>
              </a:lnSpc>
            </a:pPr>
            <a:endParaRPr lang="cs-CZ" dirty="0">
              <a:latin typeface="Times New Roman" charset="0"/>
              <a:ea typeface="Times New Roman" charset="0"/>
              <a:cs typeface="Times New Roman" charset="0"/>
            </a:endParaRPr>
          </a:p>
          <a:p>
            <a:pPr>
              <a:lnSpc>
                <a:spcPct val="160000"/>
              </a:lnSpc>
            </a:pPr>
            <a:r>
              <a:rPr lang="cs-CZ" dirty="0">
                <a:latin typeface="Times New Roman" charset="0"/>
                <a:ea typeface="Times New Roman" charset="0"/>
                <a:cs typeface="Times New Roman" charset="0"/>
              </a:rPr>
              <a:t>Nejběžnější čárový kód je EAN 13 nebo EAN 8, používaný v obchodních centrech.</a:t>
            </a:r>
          </a:p>
          <a:p>
            <a:endParaRPr lang="cs-CZ" dirty="0"/>
          </a:p>
        </p:txBody>
      </p:sp>
    </p:spTree>
    <p:extLst>
      <p:ext uri="{BB962C8B-B14F-4D97-AF65-F5344CB8AC3E}">
        <p14:creationId xmlns:p14="http://schemas.microsoft.com/office/powerpoint/2010/main" val="10186959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399" y="2069089"/>
            <a:ext cx="2921000" cy="1333500"/>
          </a:xfrm>
        </p:spPr>
      </p:pic>
      <p:sp>
        <p:nvSpPr>
          <p:cNvPr id="5" name="TextovéPole 4"/>
          <p:cNvSpPr txBox="1"/>
          <p:nvPr/>
        </p:nvSpPr>
        <p:spPr>
          <a:xfrm>
            <a:off x="1141599" y="3684708"/>
            <a:ext cx="1950599" cy="369332"/>
          </a:xfrm>
          <a:prstGeom prst="rect">
            <a:avLst/>
          </a:prstGeom>
          <a:noFill/>
        </p:spPr>
        <p:txBody>
          <a:bodyPr wrap="none" rtlCol="0">
            <a:spAutoFit/>
          </a:bodyPr>
          <a:lstStyle/>
          <a:p>
            <a:r>
              <a:rPr lang="cs-CZ"/>
              <a:t>Čárový kód EAN 13</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616" y="2069089"/>
            <a:ext cx="2476500" cy="1422400"/>
          </a:xfrm>
          <a:prstGeom prst="rect">
            <a:avLst/>
          </a:prstGeom>
        </p:spPr>
      </p:pic>
      <p:sp>
        <p:nvSpPr>
          <p:cNvPr id="7" name="TextovéPole 6"/>
          <p:cNvSpPr txBox="1"/>
          <p:nvPr/>
        </p:nvSpPr>
        <p:spPr>
          <a:xfrm>
            <a:off x="5678076" y="3684708"/>
            <a:ext cx="1833579" cy="369332"/>
          </a:xfrm>
          <a:prstGeom prst="rect">
            <a:avLst/>
          </a:prstGeom>
          <a:noFill/>
        </p:spPr>
        <p:txBody>
          <a:bodyPr wrap="none" rtlCol="0">
            <a:spAutoFit/>
          </a:bodyPr>
          <a:lstStyle/>
          <a:p>
            <a:r>
              <a:rPr lang="cs-CZ"/>
              <a:t>Čárový kód EAN 8</a:t>
            </a:r>
          </a:p>
        </p:txBody>
      </p:sp>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0" y="4247259"/>
            <a:ext cx="4064000" cy="1320800"/>
          </a:xfrm>
          <a:prstGeom prst="rect">
            <a:avLst/>
          </a:prstGeom>
        </p:spPr>
      </p:pic>
      <p:sp>
        <p:nvSpPr>
          <p:cNvPr id="9" name="TextovéPole 8"/>
          <p:cNvSpPr txBox="1"/>
          <p:nvPr/>
        </p:nvSpPr>
        <p:spPr>
          <a:xfrm>
            <a:off x="3538191" y="5576612"/>
            <a:ext cx="2067617" cy="369332"/>
          </a:xfrm>
          <a:prstGeom prst="rect">
            <a:avLst/>
          </a:prstGeom>
          <a:noFill/>
        </p:spPr>
        <p:txBody>
          <a:bodyPr wrap="none" rtlCol="0">
            <a:spAutoFit/>
          </a:bodyPr>
          <a:lstStyle/>
          <a:p>
            <a:r>
              <a:rPr lang="cs-CZ"/>
              <a:t>Čárový kód EAN 128</a:t>
            </a:r>
          </a:p>
        </p:txBody>
      </p:sp>
    </p:spTree>
    <p:extLst>
      <p:ext uri="{BB962C8B-B14F-4D97-AF65-F5344CB8AC3E}">
        <p14:creationId xmlns:p14="http://schemas.microsoft.com/office/powerpoint/2010/main" val="140547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411CB32-2775-7FB7-F78E-6089A57A667B}"/>
              </a:ext>
            </a:extLst>
          </p:cNvPr>
          <p:cNvSpPr txBox="1"/>
          <p:nvPr/>
        </p:nvSpPr>
        <p:spPr>
          <a:xfrm>
            <a:off x="323528" y="908720"/>
            <a:ext cx="8496944" cy="3323987"/>
          </a:xfrm>
          <a:prstGeom prst="rect">
            <a:avLst/>
          </a:prstGeom>
          <a:noFill/>
        </p:spPr>
        <p:txBody>
          <a:bodyPr wrap="square">
            <a:spAutoFit/>
          </a:bodyPr>
          <a:lstStyle/>
          <a:p>
            <a:pPr lvl="0" algn="just"/>
            <a:r>
              <a:rPr lang="cs-CZ" sz="2400" b="1" dirty="0"/>
              <a:t>Systém </a:t>
            </a:r>
            <a:r>
              <a:rPr lang="cs-CZ" sz="2400" b="1" dirty="0" err="1"/>
              <a:t>technicko</a:t>
            </a:r>
            <a:r>
              <a:rPr lang="cs-CZ" sz="2400" b="1" dirty="0"/>
              <a:t> – technologický</a:t>
            </a:r>
            <a:r>
              <a:rPr lang="cs-CZ" sz="2400" dirty="0"/>
              <a:t> je dynamický hmotný systém smíšeného typu (tj. s prvky umělými a lidskými), jehož funkcí je realizovat netechnologické transformace, jejichž převážná část spočívá ve změně místa pasivních prvků (surovin, materiálů, výrobků, obalů aj.). Prvky </a:t>
            </a:r>
            <a:r>
              <a:rPr lang="cs-CZ" sz="2400" dirty="0" err="1"/>
              <a:t>technicko</a:t>
            </a:r>
            <a:r>
              <a:rPr lang="cs-CZ" sz="2400" dirty="0"/>
              <a:t> – technologického systému jsou zpravidla různé technické prostředky a zařízení, budovy, dopravní komunikace, plochy a s nimi spojená lidská obsluha (aktivní prvky). </a:t>
            </a:r>
          </a:p>
          <a:p>
            <a:pPr lvl="0"/>
            <a:endParaRPr lang="cs-CZ" dirty="0"/>
          </a:p>
        </p:txBody>
      </p:sp>
    </p:spTree>
    <p:extLst>
      <p:ext uri="{BB962C8B-B14F-4D97-AF65-F5344CB8AC3E}">
        <p14:creationId xmlns:p14="http://schemas.microsoft.com/office/powerpoint/2010/main" val="31865522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RFID</a:t>
            </a:r>
          </a:p>
        </p:txBody>
      </p:sp>
      <p:sp>
        <p:nvSpPr>
          <p:cNvPr id="3" name="Zástupný symbol pro obsah 2"/>
          <p:cNvSpPr>
            <a:spLocks noGrp="1"/>
          </p:cNvSpPr>
          <p:nvPr>
            <p:ph idx="1"/>
          </p:nvPr>
        </p:nvSpPr>
        <p:spPr/>
        <p:txBody>
          <a:bodyPr>
            <a:normAutofit fontScale="70000" lnSpcReduction="20000"/>
          </a:bodyPr>
          <a:lstStyle/>
          <a:p>
            <a:pPr>
              <a:lnSpc>
                <a:spcPct val="150000"/>
              </a:lnSpc>
            </a:pPr>
            <a:r>
              <a:rPr lang="cs-CZ" dirty="0">
                <a:latin typeface="Times New Roman" charset="0"/>
                <a:ea typeface="Times New Roman" charset="0"/>
                <a:cs typeface="Times New Roman" charset="0"/>
              </a:rPr>
              <a:t>Systém bezkontaktního snímání</a:t>
            </a:r>
          </a:p>
          <a:p>
            <a:pPr marL="0" indent="0">
              <a:lnSpc>
                <a:spcPct val="150000"/>
              </a:lnSpc>
              <a:buNone/>
            </a:pPr>
            <a:endParaRPr lang="cs-CZ" dirty="0">
              <a:latin typeface="Times New Roman" charset="0"/>
              <a:ea typeface="Times New Roman" charset="0"/>
              <a:cs typeface="Times New Roman" charset="0"/>
            </a:endParaRPr>
          </a:p>
          <a:p>
            <a:pPr marL="0" indent="0">
              <a:lnSpc>
                <a:spcPct val="150000"/>
              </a:lnSpc>
              <a:buNone/>
            </a:pPr>
            <a:r>
              <a:rPr lang="cs-CZ" dirty="0">
                <a:latin typeface="Times New Roman" charset="0"/>
                <a:ea typeface="Times New Roman" charset="0"/>
                <a:cs typeface="Times New Roman" charset="0"/>
              </a:rPr>
              <a:t>Výhody:</a:t>
            </a:r>
          </a:p>
          <a:p>
            <a:pPr>
              <a:lnSpc>
                <a:spcPct val="150000"/>
              </a:lnSpc>
            </a:pPr>
            <a:r>
              <a:rPr lang="cs-CZ" dirty="0">
                <a:latin typeface="Times New Roman" charset="0"/>
                <a:ea typeface="Times New Roman" charset="0"/>
                <a:cs typeface="Times New Roman" charset="0"/>
              </a:rPr>
              <a:t>Při řešení dynamického pohybu materiálu, vč. dynamického stavu zásob.</a:t>
            </a:r>
          </a:p>
          <a:p>
            <a:pPr>
              <a:lnSpc>
                <a:spcPct val="150000"/>
              </a:lnSpc>
            </a:pPr>
            <a:r>
              <a:rPr lang="cs-CZ" dirty="0">
                <a:latin typeface="Times New Roman" charset="0"/>
                <a:ea typeface="Times New Roman" charset="0"/>
                <a:cs typeface="Times New Roman" charset="0"/>
              </a:rPr>
              <a:t>Dynamické úpravy informací dle aktuální poptávky na trhu.</a:t>
            </a:r>
          </a:p>
          <a:p>
            <a:pPr marL="0" indent="0">
              <a:lnSpc>
                <a:spcPct val="150000"/>
              </a:lnSpc>
              <a:buNone/>
            </a:pPr>
            <a:endParaRPr lang="cs-CZ" dirty="0">
              <a:latin typeface="Times New Roman" charset="0"/>
              <a:ea typeface="Times New Roman" charset="0"/>
              <a:cs typeface="Times New Roman" charset="0"/>
            </a:endParaRPr>
          </a:p>
          <a:p>
            <a:pPr marL="0" indent="0">
              <a:lnSpc>
                <a:spcPct val="150000"/>
              </a:lnSpc>
              <a:buNone/>
            </a:pPr>
            <a:r>
              <a:rPr lang="cs-CZ" dirty="0">
                <a:latin typeface="Times New Roman" charset="0"/>
                <a:ea typeface="Times New Roman" charset="0"/>
                <a:cs typeface="Times New Roman" charset="0"/>
              </a:rPr>
              <a:t>Nevýhody:</a:t>
            </a:r>
          </a:p>
          <a:p>
            <a:pPr>
              <a:lnSpc>
                <a:spcPct val="150000"/>
              </a:lnSpc>
            </a:pPr>
            <a:r>
              <a:rPr lang="cs-CZ" dirty="0">
                <a:latin typeface="Times New Roman" charset="0"/>
                <a:ea typeface="Times New Roman" charset="0"/>
                <a:cs typeface="Times New Roman" charset="0"/>
              </a:rPr>
              <a:t>Velké investiční náklady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975" y="1279852"/>
            <a:ext cx="1753644" cy="1677399"/>
          </a:xfrm>
          <a:prstGeom prst="rect">
            <a:avLst/>
          </a:prstGeom>
          <a:ln>
            <a:noFill/>
          </a:ln>
        </p:spPr>
      </p:pic>
    </p:spTree>
    <p:extLst>
      <p:ext uri="{BB962C8B-B14F-4D97-AF65-F5344CB8AC3E}">
        <p14:creationId xmlns:p14="http://schemas.microsoft.com/office/powerpoint/2010/main" val="32962909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Smart technologie a rozšířená realita</a:t>
            </a:r>
          </a:p>
        </p:txBody>
      </p:sp>
      <p:sp>
        <p:nvSpPr>
          <p:cNvPr id="3" name="Zástupný symbol pro obsah 2"/>
          <p:cNvSpPr>
            <a:spLocks noGrp="1"/>
          </p:cNvSpPr>
          <p:nvPr>
            <p:ph idx="1"/>
          </p:nvPr>
        </p:nvSpPr>
        <p:spPr/>
        <p:txBody>
          <a:bodyPr>
            <a:normAutofit/>
          </a:bodyPr>
          <a:lstStyle/>
          <a:p>
            <a:pPr>
              <a:lnSpc>
                <a:spcPct val="150000"/>
              </a:lnSpc>
            </a:pPr>
            <a:r>
              <a:rPr lang="cs-CZ" dirty="0">
                <a:latin typeface="Times New Roman" charset="0"/>
                <a:ea typeface="Times New Roman" charset="0"/>
                <a:cs typeface="Times New Roman" charset="0"/>
              </a:rPr>
              <a:t>Chytré brýle s rozšířenou realitou</a:t>
            </a:r>
          </a:p>
          <a:p>
            <a:pPr lvl="1">
              <a:lnSpc>
                <a:spcPct val="150000"/>
              </a:lnSpc>
            </a:pPr>
            <a:r>
              <a:rPr lang="cs-CZ" dirty="0">
                <a:latin typeface="Times New Roman" charset="0"/>
                <a:ea typeface="Times New Roman" charset="0"/>
                <a:cs typeface="Times New Roman" charset="0"/>
              </a:rPr>
              <a:t>Usnadnění práce skladníkům a dělníkům</a:t>
            </a:r>
          </a:p>
          <a:p>
            <a:pPr lvl="1">
              <a:lnSpc>
                <a:spcPct val="150000"/>
              </a:lnSpc>
            </a:pPr>
            <a:r>
              <a:rPr lang="cs-CZ" dirty="0">
                <a:latin typeface="Times New Roman" charset="0"/>
                <a:ea typeface="Times New Roman" charset="0"/>
                <a:cs typeface="Times New Roman" charset="0"/>
              </a:rPr>
              <a:t>Promítání dat přímo do zorného pole</a:t>
            </a:r>
          </a:p>
          <a:p>
            <a:pPr>
              <a:lnSpc>
                <a:spcPct val="150000"/>
              </a:lnSpc>
            </a:pPr>
            <a:r>
              <a:rPr lang="cs-CZ" dirty="0">
                <a:latin typeface="Times New Roman" charset="0"/>
                <a:ea typeface="Times New Roman" charset="0"/>
                <a:cs typeface="Times New Roman" charset="0"/>
              </a:rPr>
              <a:t>Vize společnosti Zebra Technologies</a:t>
            </a:r>
          </a:p>
          <a:p>
            <a:endParaRPr lang="cs-CZ" dirty="0"/>
          </a:p>
        </p:txBody>
      </p:sp>
    </p:spTree>
    <p:extLst>
      <p:ext uri="{BB962C8B-B14F-4D97-AF65-F5344CB8AC3E}">
        <p14:creationId xmlns:p14="http://schemas.microsoft.com/office/powerpoint/2010/main" val="1927911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latin typeface="Times New Roman" charset="0"/>
                <a:ea typeface="Times New Roman" charset="0"/>
                <a:cs typeface="Times New Roman" charset="0"/>
              </a:rPr>
              <a:t>Manipulační technika</a:t>
            </a:r>
          </a:p>
        </p:txBody>
      </p:sp>
      <p:sp>
        <p:nvSpPr>
          <p:cNvPr id="3" name="Zástupný symbol pro obsah 2"/>
          <p:cNvSpPr>
            <a:spLocks noGrp="1"/>
          </p:cNvSpPr>
          <p:nvPr>
            <p:ph idx="1"/>
          </p:nvPr>
        </p:nvSpPr>
        <p:spPr/>
        <p:txBody>
          <a:bodyPr/>
          <a:lstStyle/>
          <a:p>
            <a:pPr marL="0" indent="0">
              <a:lnSpc>
                <a:spcPct val="150000"/>
              </a:lnSpc>
              <a:buNone/>
            </a:pPr>
            <a:r>
              <a:rPr lang="cs-CZ" dirty="0">
                <a:latin typeface="Times New Roman" charset="0"/>
                <a:ea typeface="Times New Roman" charset="0"/>
                <a:cs typeface="Times New Roman" charset="0"/>
              </a:rPr>
              <a:t>Členění dle plynulosti pohybu:</a:t>
            </a:r>
          </a:p>
          <a:p>
            <a:pPr>
              <a:lnSpc>
                <a:spcPct val="150000"/>
              </a:lnSpc>
            </a:pPr>
            <a:r>
              <a:rPr lang="cs-CZ" dirty="0">
                <a:latin typeface="Times New Roman" charset="0"/>
                <a:ea typeface="Times New Roman" charset="0"/>
                <a:cs typeface="Times New Roman" charset="0"/>
              </a:rPr>
              <a:t>S přetržitým pohybem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zařízení pro zdvih, pojezd a stahování</a:t>
            </a:r>
          </a:p>
          <a:p>
            <a:pPr>
              <a:lnSpc>
                <a:spcPct val="150000"/>
              </a:lnSpc>
            </a:pPr>
            <a:r>
              <a:rPr lang="cs-CZ" dirty="0">
                <a:latin typeface="Times New Roman" charset="0"/>
                <a:ea typeface="Times New Roman" charset="0"/>
                <a:cs typeface="Times New Roman" charset="0"/>
              </a:rPr>
              <a:t>S nepřetržitým pohybem - dopravníky</a:t>
            </a:r>
          </a:p>
        </p:txBody>
      </p:sp>
    </p:spTree>
    <p:extLst>
      <p:ext uri="{BB962C8B-B14F-4D97-AF65-F5344CB8AC3E}">
        <p14:creationId xmlns:p14="http://schemas.microsoft.com/office/powerpoint/2010/main" val="9682029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latin typeface="Times New Roman" charset="0"/>
                <a:ea typeface="Times New Roman" charset="0"/>
                <a:cs typeface="Times New Roman" charset="0"/>
              </a:rPr>
              <a:t>Automatizované systémy manipulace s materiálem</a:t>
            </a:r>
          </a:p>
        </p:txBody>
      </p:sp>
      <p:sp>
        <p:nvSpPr>
          <p:cNvPr id="3" name="Zástupný symbol pro obsah 2"/>
          <p:cNvSpPr>
            <a:spLocks noGrp="1"/>
          </p:cNvSpPr>
          <p:nvPr>
            <p:ph idx="1"/>
          </p:nvPr>
        </p:nvSpPr>
        <p:spPr/>
        <p:txBody>
          <a:bodyPr>
            <a:normAutofit fontScale="85000" lnSpcReduction="20000"/>
          </a:bodyPr>
          <a:lstStyle/>
          <a:p>
            <a:pPr marL="0" indent="0">
              <a:lnSpc>
                <a:spcPct val="160000"/>
              </a:lnSpc>
              <a:buNone/>
            </a:pPr>
            <a:r>
              <a:rPr lang="cs-CZ" b="1" dirty="0">
                <a:latin typeface="Times New Roman" charset="0"/>
                <a:ea typeface="Times New Roman" charset="0"/>
                <a:cs typeface="Times New Roman" charset="0"/>
              </a:rPr>
              <a:t>Automatizované zakládací systémy</a:t>
            </a:r>
          </a:p>
          <a:p>
            <a:pPr>
              <a:lnSpc>
                <a:spcPct val="160000"/>
              </a:lnSpc>
            </a:pPr>
            <a:r>
              <a:rPr lang="cs-CZ" dirty="0">
                <a:latin typeface="Times New Roman" charset="0"/>
                <a:ea typeface="Times New Roman" charset="0"/>
                <a:cs typeface="Times New Roman" charset="0"/>
              </a:rPr>
              <a:t>Dokáží manipulovat s materiálem bez přítomnosti člověka.</a:t>
            </a:r>
          </a:p>
          <a:p>
            <a:pPr>
              <a:lnSpc>
                <a:spcPct val="160000"/>
              </a:lnSpc>
            </a:pPr>
            <a:r>
              <a:rPr lang="cs-CZ" dirty="0">
                <a:latin typeface="Times New Roman" charset="0"/>
                <a:ea typeface="Times New Roman" charset="0"/>
                <a:cs typeface="Times New Roman" charset="0"/>
              </a:rPr>
              <a:t>Významným prvkem systému je zakladač/jeřáb</a:t>
            </a:r>
          </a:p>
          <a:p>
            <a:pPr>
              <a:lnSpc>
                <a:spcPct val="160000"/>
              </a:lnSpc>
            </a:pPr>
            <a:r>
              <a:rPr lang="cs-CZ" dirty="0">
                <a:latin typeface="Times New Roman" charset="0"/>
                <a:ea typeface="Times New Roman" charset="0"/>
                <a:cs typeface="Times New Roman" charset="0"/>
              </a:rPr>
              <a:t>Koordinace manipulační činnosti na základě SW</a:t>
            </a:r>
          </a:p>
          <a:p>
            <a:pPr>
              <a:lnSpc>
                <a:spcPct val="160000"/>
              </a:lnSpc>
            </a:pPr>
            <a:r>
              <a:rPr lang="cs-CZ" dirty="0">
                <a:latin typeface="Times New Roman" charset="0"/>
                <a:ea typeface="Times New Roman" charset="0"/>
                <a:cs typeface="Times New Roman" charset="0"/>
              </a:rPr>
              <a:t>Realizace systému pro maximální využití prostoru (skladování do výšek)</a:t>
            </a:r>
          </a:p>
        </p:txBody>
      </p:sp>
    </p:spTree>
    <p:extLst>
      <p:ext uri="{BB962C8B-B14F-4D97-AF65-F5344CB8AC3E}">
        <p14:creationId xmlns:p14="http://schemas.microsoft.com/office/powerpoint/2010/main" val="6931942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latin typeface="Times New Roman" charset="0"/>
                <a:ea typeface="Times New Roman" charset="0"/>
                <a:cs typeface="Times New Roman" charset="0"/>
              </a:rPr>
              <a:t>Automatizované systémy manipulace s materiálem</a:t>
            </a:r>
          </a:p>
        </p:txBody>
      </p:sp>
      <p:sp>
        <p:nvSpPr>
          <p:cNvPr id="3" name="Zástupný symbol pro obsah 2"/>
          <p:cNvSpPr>
            <a:spLocks noGrp="1"/>
          </p:cNvSpPr>
          <p:nvPr>
            <p:ph idx="1"/>
          </p:nvPr>
        </p:nvSpPr>
        <p:spPr/>
        <p:txBody>
          <a:bodyPr>
            <a:normAutofit fontScale="62500" lnSpcReduction="20000"/>
          </a:bodyPr>
          <a:lstStyle/>
          <a:p>
            <a:pPr marL="0" indent="0">
              <a:lnSpc>
                <a:spcPct val="170000"/>
              </a:lnSpc>
              <a:buNone/>
            </a:pPr>
            <a:r>
              <a:rPr lang="cs-CZ" b="1" dirty="0">
                <a:latin typeface="Times New Roman" charset="0"/>
                <a:ea typeface="Times New Roman" charset="0"/>
                <a:cs typeface="Times New Roman" charset="0"/>
              </a:rPr>
              <a:t>Automatizované skladovací systémy</a:t>
            </a:r>
          </a:p>
          <a:p>
            <a:pPr>
              <a:lnSpc>
                <a:spcPct val="170000"/>
              </a:lnSpc>
            </a:pPr>
            <a:r>
              <a:rPr lang="cs-CZ" dirty="0">
                <a:latin typeface="Times New Roman" charset="0"/>
                <a:ea typeface="Times New Roman" charset="0"/>
                <a:cs typeface="Times New Roman" charset="0"/>
              </a:rPr>
              <a:t>Dynamické systémy pro zvýšení produktivity optimalizací kontinuálního materiálového toku</a:t>
            </a:r>
          </a:p>
          <a:p>
            <a:pPr>
              <a:lnSpc>
                <a:spcPct val="170000"/>
              </a:lnSpc>
            </a:pPr>
            <a:r>
              <a:rPr lang="cs-CZ" dirty="0">
                <a:latin typeface="Times New Roman" charset="0"/>
                <a:ea typeface="Times New Roman" charset="0"/>
                <a:cs typeface="Times New Roman" charset="0"/>
              </a:rPr>
              <a:t>Minimalizace lidského faktoru a celkových nákladů snížením obestavěného prostoru na obsluhu.</a:t>
            </a:r>
          </a:p>
          <a:p>
            <a:pPr>
              <a:lnSpc>
                <a:spcPct val="170000"/>
              </a:lnSpc>
            </a:pPr>
            <a:r>
              <a:rPr lang="cs-CZ" dirty="0">
                <a:latin typeface="Times New Roman" charset="0"/>
                <a:ea typeface="Times New Roman" charset="0"/>
                <a:cs typeface="Times New Roman" charset="0"/>
              </a:rPr>
              <a:t>Inteligence skladovacích systémů </a:t>
            </a:r>
            <a:r>
              <a:rPr lang="mr-IN" dirty="0">
                <a:latin typeface="Times New Roman" charset="0"/>
                <a:ea typeface="Times New Roman" charset="0"/>
                <a:cs typeface="Times New Roman" charset="0"/>
              </a:rPr>
              <a:t>–</a:t>
            </a:r>
            <a:r>
              <a:rPr lang="cs-CZ" dirty="0">
                <a:latin typeface="Times New Roman" charset="0"/>
                <a:ea typeface="Times New Roman" charset="0"/>
                <a:cs typeface="Times New Roman" charset="0"/>
              </a:rPr>
              <a:t> vzájemná komunikace v rámci sdílení dat a propojení jednotlivých prvků v jeden ucelený a přehledný skladovací systém.</a:t>
            </a:r>
          </a:p>
          <a:p>
            <a:pPr>
              <a:lnSpc>
                <a:spcPct val="170000"/>
              </a:lnSpc>
            </a:pPr>
            <a:r>
              <a:rPr lang="cs-CZ" dirty="0">
                <a:latin typeface="Times New Roman" charset="0"/>
                <a:ea typeface="Times New Roman" charset="0"/>
                <a:cs typeface="Times New Roman" charset="0"/>
              </a:rPr>
              <a:t>Schopnost reakce na okamžitou změnu požadavku.</a:t>
            </a:r>
          </a:p>
        </p:txBody>
      </p:sp>
    </p:spTree>
    <p:extLst>
      <p:ext uri="{BB962C8B-B14F-4D97-AF65-F5344CB8AC3E}">
        <p14:creationId xmlns:p14="http://schemas.microsoft.com/office/powerpoint/2010/main" val="103976972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lnSpc>
                <a:spcPct val="150000"/>
              </a:lnSpc>
              <a:buNone/>
            </a:pPr>
            <a:r>
              <a:rPr lang="cs-CZ" b="1" dirty="0">
                <a:latin typeface="Times New Roman" charset="0"/>
                <a:ea typeface="Times New Roman" charset="0"/>
                <a:cs typeface="Times New Roman" charset="0"/>
              </a:rPr>
              <a:t>Automatizované vozíky Linde</a:t>
            </a:r>
          </a:p>
          <a:p>
            <a:pPr>
              <a:lnSpc>
                <a:spcPct val="150000"/>
              </a:lnSpc>
            </a:pPr>
            <a:r>
              <a:rPr lang="cs-CZ" dirty="0">
                <a:latin typeface="Times New Roman" charset="0"/>
                <a:ea typeface="Times New Roman" charset="0"/>
                <a:cs typeface="Times New Roman" charset="0"/>
              </a:rPr>
              <a:t>Fungují na základě paměti prostoru a robotů</a:t>
            </a:r>
          </a:p>
          <a:p>
            <a:pPr>
              <a:lnSpc>
                <a:spcPct val="150000"/>
              </a:lnSpc>
            </a:pPr>
            <a:r>
              <a:rPr lang="cs-CZ" dirty="0">
                <a:latin typeface="Times New Roman" charset="0"/>
                <a:ea typeface="Times New Roman" charset="0"/>
                <a:cs typeface="Times New Roman" charset="0"/>
              </a:rPr>
              <a:t>Řízené automaticky.</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03" y="3525078"/>
            <a:ext cx="3776597" cy="2490513"/>
          </a:xfrm>
          <a:prstGeom prst="rect">
            <a:avLst/>
          </a:prstGeom>
        </p:spPr>
      </p:pic>
    </p:spTree>
    <p:extLst>
      <p:ext uri="{BB962C8B-B14F-4D97-AF65-F5344CB8AC3E}">
        <p14:creationId xmlns:p14="http://schemas.microsoft.com/office/powerpoint/2010/main" val="11974558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12.Průmysl 4.0 a logistický management</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4730283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Průmysl</a:t>
            </a:r>
            <a:r>
              <a:rPr lang="en-GB" dirty="0"/>
              <a:t> 4.0</a:t>
            </a:r>
          </a:p>
        </p:txBody>
      </p:sp>
      <p:sp>
        <p:nvSpPr>
          <p:cNvPr id="3" name="Zástupný symbol pro obsah 2"/>
          <p:cNvSpPr>
            <a:spLocks noGrp="1"/>
          </p:cNvSpPr>
          <p:nvPr>
            <p:ph idx="1"/>
          </p:nvPr>
        </p:nvSpPr>
        <p:spPr/>
        <p:txBody>
          <a:bodyPr/>
          <a:lstStyle/>
          <a:p>
            <a:r>
              <a:rPr lang="cs-CZ" b="1" dirty="0"/>
              <a:t>Průmysl 4.0.(4. průmyslová revoluce)</a:t>
            </a:r>
            <a:r>
              <a:rPr lang="cs-CZ" dirty="0"/>
              <a:t> = současný trend digitalizace, s ní související automatizace výroby a změn na trhu práce, které s sebou přinese</a:t>
            </a:r>
          </a:p>
        </p:txBody>
      </p:sp>
      <p:pic>
        <p:nvPicPr>
          <p:cNvPr id="5122" name="Picture 2" descr="Průmysl 4.0 — vzdělávání 4.0. Průmysl 4.0 je označení pro tzv… | by David  Kudrna | EDTECH KISK | Medium">
            <a:extLst>
              <a:ext uri="{FF2B5EF4-FFF2-40B4-BE49-F238E27FC236}">
                <a16:creationId xmlns:a16="http://schemas.microsoft.com/office/drawing/2014/main" id="{EFBC3B85-B48A-4044-BA56-15D1298FD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521" y="3642784"/>
            <a:ext cx="5914957" cy="2483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6420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8D8E89-A8BC-C145-862D-BD6E86394896}"/>
              </a:ext>
            </a:extLst>
          </p:cNvPr>
          <p:cNvSpPr>
            <a:spLocks noGrp="1"/>
          </p:cNvSpPr>
          <p:nvPr>
            <p:ph type="title"/>
          </p:nvPr>
        </p:nvSpPr>
        <p:spPr/>
        <p:txBody>
          <a:bodyPr/>
          <a:lstStyle/>
          <a:p>
            <a:r>
              <a:rPr lang="cs-CZ" dirty="0"/>
              <a:t>Průmyslové revoluce</a:t>
            </a:r>
          </a:p>
        </p:txBody>
      </p:sp>
      <p:pic>
        <p:nvPicPr>
          <p:cNvPr id="5" name="Zástupný obsah 4">
            <a:extLst>
              <a:ext uri="{FF2B5EF4-FFF2-40B4-BE49-F238E27FC236}">
                <a16:creationId xmlns:a16="http://schemas.microsoft.com/office/drawing/2014/main" id="{385D343A-A6DC-DC42-9997-0E703F8DC246}"/>
              </a:ext>
            </a:extLst>
          </p:cNvPr>
          <p:cNvPicPr>
            <a:picLocks noGrp="1" noChangeAspect="1"/>
          </p:cNvPicPr>
          <p:nvPr>
            <p:ph idx="1"/>
          </p:nvPr>
        </p:nvPicPr>
        <p:blipFill>
          <a:blip r:embed="rId2"/>
          <a:stretch>
            <a:fillRect/>
          </a:stretch>
        </p:blipFill>
        <p:spPr>
          <a:xfrm>
            <a:off x="457200" y="1858169"/>
            <a:ext cx="8229600" cy="4010025"/>
          </a:xfrm>
        </p:spPr>
      </p:pic>
    </p:spTree>
    <p:extLst>
      <p:ext uri="{BB962C8B-B14F-4D97-AF65-F5344CB8AC3E}">
        <p14:creationId xmlns:p14="http://schemas.microsoft.com/office/powerpoint/2010/main" val="15359137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8F777D-A88C-864C-B413-876F19785074}"/>
              </a:ext>
            </a:extLst>
          </p:cNvPr>
          <p:cNvSpPr>
            <a:spLocks noGrp="1"/>
          </p:cNvSpPr>
          <p:nvPr>
            <p:ph type="title"/>
          </p:nvPr>
        </p:nvSpPr>
        <p:spPr/>
        <p:txBody>
          <a:bodyPr/>
          <a:lstStyle/>
          <a:p>
            <a:r>
              <a:rPr lang="cs-CZ" dirty="0"/>
              <a:t>Dopady na firmy</a:t>
            </a:r>
          </a:p>
        </p:txBody>
      </p:sp>
      <p:sp>
        <p:nvSpPr>
          <p:cNvPr id="3" name="Zástupný obsah 2">
            <a:extLst>
              <a:ext uri="{FF2B5EF4-FFF2-40B4-BE49-F238E27FC236}">
                <a16:creationId xmlns:a16="http://schemas.microsoft.com/office/drawing/2014/main" id="{C4FD1FA3-F8A2-DE44-A622-BDD7F1CFCAFE}"/>
              </a:ext>
            </a:extLst>
          </p:cNvPr>
          <p:cNvSpPr>
            <a:spLocks noGrp="1"/>
          </p:cNvSpPr>
          <p:nvPr>
            <p:ph idx="1"/>
          </p:nvPr>
        </p:nvSpPr>
        <p:spPr/>
        <p:txBody>
          <a:bodyPr>
            <a:normAutofit fontScale="92500" lnSpcReduction="10000"/>
          </a:bodyPr>
          <a:lstStyle/>
          <a:p>
            <a:r>
              <a:rPr lang="cs-CZ" dirty="0"/>
              <a:t>Komplexnější propojení celého výrobního procesu</a:t>
            </a:r>
          </a:p>
          <a:p>
            <a:r>
              <a:rPr lang="cs-CZ" dirty="0"/>
              <a:t>Využívání autonomních robotů</a:t>
            </a:r>
          </a:p>
          <a:p>
            <a:r>
              <a:rPr lang="cs-CZ" dirty="0"/>
              <a:t>Úbytek lidské práce</a:t>
            </a:r>
          </a:p>
          <a:p>
            <a:r>
              <a:rPr lang="cs-CZ" dirty="0"/>
              <a:t>Čipy</a:t>
            </a:r>
          </a:p>
          <a:p>
            <a:r>
              <a:rPr lang="cs-CZ" dirty="0" err="1"/>
              <a:t>Samořídící</a:t>
            </a:r>
            <a:r>
              <a:rPr lang="cs-CZ" dirty="0"/>
              <a:t> skladové systémy</a:t>
            </a:r>
          </a:p>
          <a:p>
            <a:r>
              <a:rPr lang="cs-CZ" dirty="0"/>
              <a:t>Jednodušší přestavení výrobních linek</a:t>
            </a:r>
          </a:p>
          <a:p>
            <a:r>
              <a:rPr lang="cs-CZ" dirty="0"/>
              <a:t>=&gt; dopad až 30% na efektivitu, produktivitu a úsporu času</a:t>
            </a:r>
          </a:p>
        </p:txBody>
      </p:sp>
    </p:spTree>
    <p:extLst>
      <p:ext uri="{BB962C8B-B14F-4D97-AF65-F5344CB8AC3E}">
        <p14:creationId xmlns:p14="http://schemas.microsoft.com/office/powerpoint/2010/main" val="182057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04E8B2A-210D-2621-FED8-FA90AAF52645}"/>
              </a:ext>
            </a:extLst>
          </p:cNvPr>
          <p:cNvSpPr txBox="1"/>
          <p:nvPr/>
        </p:nvSpPr>
        <p:spPr>
          <a:xfrm>
            <a:off x="323528" y="856357"/>
            <a:ext cx="8568952" cy="3970318"/>
          </a:xfrm>
          <a:prstGeom prst="rect">
            <a:avLst/>
          </a:prstGeom>
          <a:noFill/>
        </p:spPr>
        <p:txBody>
          <a:bodyPr wrap="square">
            <a:spAutoFit/>
          </a:bodyPr>
          <a:lstStyle/>
          <a:p>
            <a:pPr lvl="0" algn="just"/>
            <a:r>
              <a:rPr lang="cs-CZ" sz="2000" b="1" dirty="0"/>
              <a:t>Systém řízení</a:t>
            </a:r>
            <a:r>
              <a:rPr lang="cs-CZ" sz="2000" dirty="0"/>
              <a:t> je dynamický systém, kdy řídící subjekt účelně působí na systém </a:t>
            </a:r>
            <a:r>
              <a:rPr lang="cs-CZ" sz="2000" dirty="0" err="1"/>
              <a:t>technicko</a:t>
            </a:r>
            <a:r>
              <a:rPr lang="cs-CZ" sz="2000" dirty="0"/>
              <a:t> – technologický a snaží se vyvolat takové chování, stav nebo uspořádání tohoto základního systému, které vede k dosažení konečného, synergického efektu s minimální potřebou času (s maximální pružností) a s nejvyšší hospodárností.</a:t>
            </a:r>
          </a:p>
          <a:p>
            <a:pPr lvl="0" algn="just"/>
            <a:endParaRPr lang="cs-CZ" sz="2000" dirty="0"/>
          </a:p>
          <a:p>
            <a:pPr algn="just"/>
            <a:r>
              <a:rPr lang="cs-CZ" sz="2000" u="sng" dirty="0"/>
              <a:t>Tento řídicí systém má tři hlavní úkoly: </a:t>
            </a:r>
          </a:p>
          <a:p>
            <a:pPr algn="just"/>
            <a:endParaRPr lang="cs-CZ" sz="2000" dirty="0"/>
          </a:p>
          <a:p>
            <a:pPr marL="342900" indent="-342900" algn="just">
              <a:buFont typeface="Arial" panose="020B0604020202020204" pitchFamily="34" charset="0"/>
              <a:buChar char="•"/>
            </a:pPr>
            <a:r>
              <a:rPr lang="cs-CZ" sz="2000" dirty="0"/>
              <a:t>plánovat, </a:t>
            </a:r>
          </a:p>
          <a:p>
            <a:pPr marL="342900" indent="-342900" algn="just">
              <a:buFont typeface="Arial" panose="020B0604020202020204" pitchFamily="34" charset="0"/>
              <a:buChar char="•"/>
            </a:pPr>
            <a:r>
              <a:rPr lang="cs-CZ" sz="2000" dirty="0"/>
              <a:t>řídit a </a:t>
            </a:r>
          </a:p>
          <a:p>
            <a:pPr marL="342900" indent="-342900" algn="just">
              <a:buFont typeface="Arial" panose="020B0604020202020204" pitchFamily="34" charset="0"/>
              <a:buChar char="•"/>
            </a:pPr>
            <a:r>
              <a:rPr lang="cs-CZ" sz="2000" dirty="0"/>
              <a:t>kontrolovat celý materiálový tok s ohledem na dosažení logistických výkonových a ekonomických cílů.</a:t>
            </a:r>
          </a:p>
          <a:p>
            <a:endParaRPr lang="cs-CZ" sz="1200" dirty="0"/>
          </a:p>
        </p:txBody>
      </p:sp>
    </p:spTree>
    <p:extLst>
      <p:ext uri="{BB962C8B-B14F-4D97-AF65-F5344CB8AC3E}">
        <p14:creationId xmlns:p14="http://schemas.microsoft.com/office/powerpoint/2010/main" val="3139819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04FB95-9911-CD46-AD3D-8098596B545D}"/>
              </a:ext>
            </a:extLst>
          </p:cNvPr>
          <p:cNvSpPr>
            <a:spLocks noGrp="1"/>
          </p:cNvSpPr>
          <p:nvPr>
            <p:ph type="title"/>
          </p:nvPr>
        </p:nvSpPr>
        <p:spPr/>
        <p:txBody>
          <a:bodyPr/>
          <a:lstStyle/>
          <a:p>
            <a:r>
              <a:rPr lang="cs-CZ" dirty="0"/>
              <a:t>Dopady na společnost</a:t>
            </a:r>
          </a:p>
        </p:txBody>
      </p:sp>
      <p:sp>
        <p:nvSpPr>
          <p:cNvPr id="4" name="Zástupný obsah 3">
            <a:extLst>
              <a:ext uri="{FF2B5EF4-FFF2-40B4-BE49-F238E27FC236}">
                <a16:creationId xmlns:a16="http://schemas.microsoft.com/office/drawing/2014/main" id="{4DD3C3FB-1B31-294A-BD16-7CF6BA0C65A4}"/>
              </a:ext>
            </a:extLst>
          </p:cNvPr>
          <p:cNvSpPr>
            <a:spLocks noGrp="1"/>
          </p:cNvSpPr>
          <p:nvPr>
            <p:ph idx="1"/>
          </p:nvPr>
        </p:nvSpPr>
        <p:spPr/>
        <p:txBody>
          <a:bodyPr/>
          <a:lstStyle/>
          <a:p>
            <a:r>
              <a:rPr lang="cs-CZ" dirty="0"/>
              <a:t>Trh práce</a:t>
            </a:r>
          </a:p>
          <a:p>
            <a:r>
              <a:rPr lang="cs-CZ" dirty="0"/>
              <a:t>Úspora, ale i pokles poptávky</a:t>
            </a:r>
          </a:p>
          <a:p>
            <a:r>
              <a:rPr lang="cs-CZ" dirty="0"/>
              <a:t>„Stroje berou lidem práci“</a:t>
            </a:r>
          </a:p>
          <a:p>
            <a:r>
              <a:rPr lang="cs-CZ" dirty="0"/>
              <a:t>=&gt; přesun výrobních továren z rozvojových zemí do vyspělých</a:t>
            </a:r>
          </a:p>
        </p:txBody>
      </p:sp>
    </p:spTree>
    <p:extLst>
      <p:ext uri="{BB962C8B-B14F-4D97-AF65-F5344CB8AC3E}">
        <p14:creationId xmlns:p14="http://schemas.microsoft.com/office/powerpoint/2010/main" val="39071362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B5DE68-0689-3641-B21D-939BD4083015}"/>
              </a:ext>
            </a:extLst>
          </p:cNvPr>
          <p:cNvSpPr>
            <a:spLocks noGrp="1"/>
          </p:cNvSpPr>
          <p:nvPr>
            <p:ph type="title"/>
          </p:nvPr>
        </p:nvSpPr>
        <p:spPr/>
        <p:txBody>
          <a:bodyPr/>
          <a:lstStyle/>
          <a:p>
            <a:r>
              <a:rPr lang="cs-CZ" dirty="0"/>
              <a:t>Současný stav a směr vývoje</a:t>
            </a:r>
          </a:p>
        </p:txBody>
      </p:sp>
      <p:sp>
        <p:nvSpPr>
          <p:cNvPr id="3" name="Zástupný obsah 2">
            <a:extLst>
              <a:ext uri="{FF2B5EF4-FFF2-40B4-BE49-F238E27FC236}">
                <a16:creationId xmlns:a16="http://schemas.microsoft.com/office/drawing/2014/main" id="{B8DFE1DA-4E7C-CF42-BCF7-CED7D8C404E7}"/>
              </a:ext>
            </a:extLst>
          </p:cNvPr>
          <p:cNvSpPr>
            <a:spLocks noGrp="1"/>
          </p:cNvSpPr>
          <p:nvPr>
            <p:ph idx="1"/>
          </p:nvPr>
        </p:nvSpPr>
        <p:spPr/>
        <p:txBody>
          <a:bodyPr>
            <a:normAutofit fontScale="77500" lnSpcReduction="20000"/>
          </a:bodyPr>
          <a:lstStyle/>
          <a:p>
            <a:pPr lvl="0"/>
            <a:r>
              <a:rPr lang="cs-CZ" dirty="0" err="1"/>
              <a:t>Systémova</a:t>
            </a:r>
            <a:r>
              <a:rPr lang="cs-CZ" dirty="0"/>
              <a:t>́ integrace</a:t>
            </a:r>
          </a:p>
          <a:p>
            <a:pPr lvl="0"/>
            <a:r>
              <a:rPr lang="cs-CZ" dirty="0"/>
              <a:t>Internet věcí (</a:t>
            </a:r>
            <a:r>
              <a:rPr lang="cs-CZ" dirty="0" err="1"/>
              <a:t>IoT</a:t>
            </a:r>
            <a:r>
              <a:rPr lang="cs-CZ" dirty="0"/>
              <a:t>)</a:t>
            </a:r>
          </a:p>
          <a:p>
            <a:pPr lvl="0"/>
            <a:r>
              <a:rPr lang="cs-CZ" dirty="0" err="1"/>
              <a:t>Analýza</a:t>
            </a:r>
            <a:r>
              <a:rPr lang="cs-CZ" dirty="0"/>
              <a:t> </a:t>
            </a:r>
            <a:r>
              <a:rPr lang="cs-CZ" dirty="0" err="1"/>
              <a:t>velkých</a:t>
            </a:r>
            <a:r>
              <a:rPr lang="cs-CZ" dirty="0"/>
              <a:t> dat (Big Data) </a:t>
            </a:r>
          </a:p>
          <a:p>
            <a:pPr lvl="0"/>
            <a:r>
              <a:rPr lang="cs-CZ" dirty="0" err="1"/>
              <a:t>Aditivni</a:t>
            </a:r>
            <a:r>
              <a:rPr lang="cs-CZ" dirty="0"/>
              <a:t>́ </a:t>
            </a:r>
            <a:r>
              <a:rPr lang="cs-CZ" dirty="0" err="1"/>
              <a:t>výroba</a:t>
            </a:r>
            <a:r>
              <a:rPr lang="cs-CZ" dirty="0"/>
              <a:t> </a:t>
            </a:r>
          </a:p>
          <a:p>
            <a:pPr lvl="0"/>
            <a:r>
              <a:rPr lang="cs-CZ" dirty="0" err="1"/>
              <a:t>Rozšířena</a:t>
            </a:r>
            <a:r>
              <a:rPr lang="cs-CZ" dirty="0"/>
              <a:t>́ realita </a:t>
            </a:r>
          </a:p>
          <a:p>
            <a:pPr lvl="0"/>
            <a:r>
              <a:rPr lang="cs-CZ" dirty="0"/>
              <a:t>Senzory </a:t>
            </a:r>
          </a:p>
          <a:p>
            <a:pPr lvl="0"/>
            <a:r>
              <a:rPr lang="cs-CZ" dirty="0"/>
              <a:t>Kybernetika a </a:t>
            </a:r>
            <a:r>
              <a:rPr lang="cs-CZ" dirty="0" err="1"/>
              <a:t>uměla</a:t>
            </a:r>
            <a:r>
              <a:rPr lang="cs-CZ" dirty="0"/>
              <a:t>́ inteligence </a:t>
            </a:r>
          </a:p>
          <a:p>
            <a:pPr lvl="0"/>
            <a:r>
              <a:rPr lang="cs-CZ" dirty="0"/>
              <a:t>Nové technologie </a:t>
            </a:r>
          </a:p>
          <a:p>
            <a:pPr lvl="0"/>
            <a:r>
              <a:rPr lang="cs-CZ" dirty="0" err="1"/>
              <a:t>Autonomni</a:t>
            </a:r>
            <a:r>
              <a:rPr lang="cs-CZ" dirty="0"/>
              <a:t>́ roboti</a:t>
            </a:r>
          </a:p>
          <a:p>
            <a:pPr lvl="0"/>
            <a:r>
              <a:rPr lang="cs-CZ" dirty="0" err="1"/>
              <a:t>Komunikačni</a:t>
            </a:r>
            <a:r>
              <a:rPr lang="cs-CZ" dirty="0"/>
              <a:t>́ infrastruktura </a:t>
            </a:r>
          </a:p>
          <a:p>
            <a:pPr lvl="0"/>
            <a:r>
              <a:rPr lang="cs-CZ" dirty="0" err="1"/>
              <a:t>Datova</a:t>
            </a:r>
            <a:r>
              <a:rPr lang="cs-CZ" dirty="0"/>
              <a:t>́ </a:t>
            </a:r>
            <a:r>
              <a:rPr lang="cs-CZ" dirty="0" err="1"/>
              <a:t>uložište</a:t>
            </a:r>
            <a:r>
              <a:rPr lang="cs-CZ" dirty="0"/>
              <a:t>̌ a </a:t>
            </a:r>
            <a:r>
              <a:rPr lang="cs-CZ" dirty="0" err="1"/>
              <a:t>cloud</a:t>
            </a:r>
            <a:endParaRPr lang="cs-CZ" dirty="0"/>
          </a:p>
        </p:txBody>
      </p:sp>
    </p:spTree>
    <p:extLst>
      <p:ext uri="{BB962C8B-B14F-4D97-AF65-F5344CB8AC3E}">
        <p14:creationId xmlns:p14="http://schemas.microsoft.com/office/powerpoint/2010/main" val="253467438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2CED69-B170-054E-AD68-5979E09E9429}"/>
              </a:ext>
            </a:extLst>
          </p:cNvPr>
          <p:cNvSpPr>
            <a:spLocks noGrp="1"/>
          </p:cNvSpPr>
          <p:nvPr>
            <p:ph type="title"/>
          </p:nvPr>
        </p:nvSpPr>
        <p:spPr/>
        <p:txBody>
          <a:bodyPr/>
          <a:lstStyle/>
          <a:p>
            <a:r>
              <a:rPr lang="cs-CZ" dirty="0"/>
              <a:t>Internet věcí</a:t>
            </a:r>
          </a:p>
        </p:txBody>
      </p:sp>
      <p:sp>
        <p:nvSpPr>
          <p:cNvPr id="3" name="Zástupný obsah 2">
            <a:extLst>
              <a:ext uri="{FF2B5EF4-FFF2-40B4-BE49-F238E27FC236}">
                <a16:creationId xmlns:a16="http://schemas.microsoft.com/office/drawing/2014/main" id="{BE89A7EA-2C04-8F49-99E8-F276E6511684}"/>
              </a:ext>
            </a:extLst>
          </p:cNvPr>
          <p:cNvSpPr>
            <a:spLocks noGrp="1"/>
          </p:cNvSpPr>
          <p:nvPr>
            <p:ph idx="1"/>
          </p:nvPr>
        </p:nvSpPr>
        <p:spPr>
          <a:xfrm>
            <a:off x="457200" y="1985389"/>
            <a:ext cx="8060339" cy="4140774"/>
          </a:xfrm>
        </p:spPr>
        <p:txBody>
          <a:bodyPr>
            <a:normAutofit/>
          </a:bodyPr>
          <a:lstStyle/>
          <a:p>
            <a:pPr marL="0" indent="0">
              <a:buNone/>
            </a:pPr>
            <a:r>
              <a:rPr lang="cs-CZ" b="1" dirty="0"/>
              <a:t>Internet věcí</a:t>
            </a:r>
            <a:r>
              <a:rPr lang="cs-CZ" dirty="0"/>
              <a:t> = propojení jednotlivých zařízení prostřednictvím internetu bez aktivní účasti člověka.</a:t>
            </a:r>
          </a:p>
          <a:p>
            <a:pPr marL="0" indent="0">
              <a:buNone/>
            </a:pPr>
            <a:endParaRPr lang="cs-CZ" dirty="0"/>
          </a:p>
        </p:txBody>
      </p:sp>
      <p:pic>
        <p:nvPicPr>
          <p:cNvPr id="1026" name="Picture 2" descr="Internet věcí – stylsoft.cz">
            <a:extLst>
              <a:ext uri="{FF2B5EF4-FFF2-40B4-BE49-F238E27FC236}">
                <a16:creationId xmlns:a16="http://schemas.microsoft.com/office/drawing/2014/main" id="{E03CB1AC-5A05-1247-B8A9-62AC587190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959" y="3292982"/>
            <a:ext cx="2833181" cy="283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229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6FFC77-4FAB-1F4E-90C1-DEB434644439}"/>
              </a:ext>
            </a:extLst>
          </p:cNvPr>
          <p:cNvSpPr>
            <a:spLocks noGrp="1"/>
          </p:cNvSpPr>
          <p:nvPr>
            <p:ph type="title"/>
          </p:nvPr>
        </p:nvSpPr>
        <p:spPr/>
        <p:txBody>
          <a:bodyPr/>
          <a:lstStyle/>
          <a:p>
            <a:r>
              <a:rPr lang="cs-CZ" dirty="0"/>
              <a:t>Analýza velkých dat</a:t>
            </a:r>
          </a:p>
        </p:txBody>
      </p:sp>
      <p:sp>
        <p:nvSpPr>
          <p:cNvPr id="3" name="Zástupný obsah 2">
            <a:extLst>
              <a:ext uri="{FF2B5EF4-FFF2-40B4-BE49-F238E27FC236}">
                <a16:creationId xmlns:a16="http://schemas.microsoft.com/office/drawing/2014/main" id="{F097BE32-F766-A34E-9C20-A483CE177FC4}"/>
              </a:ext>
            </a:extLst>
          </p:cNvPr>
          <p:cNvSpPr>
            <a:spLocks noGrp="1"/>
          </p:cNvSpPr>
          <p:nvPr>
            <p:ph idx="1"/>
          </p:nvPr>
        </p:nvSpPr>
        <p:spPr/>
        <p:txBody>
          <a:bodyPr/>
          <a:lstStyle/>
          <a:p>
            <a:r>
              <a:rPr lang="cs-CZ" b="1" dirty="0"/>
              <a:t>Big data</a:t>
            </a:r>
            <a:r>
              <a:rPr lang="cs-CZ" dirty="0"/>
              <a:t> = enormní objemy dat, které je obtížné zpracovávat v rozumném čase tradičními databázovými nástroji.</a:t>
            </a:r>
          </a:p>
          <a:p>
            <a:endParaRPr lang="cs-CZ" dirty="0"/>
          </a:p>
        </p:txBody>
      </p:sp>
      <p:pic>
        <p:nvPicPr>
          <p:cNvPr id="2050" name="Picture 2" descr="What is big data and why is it important? | by Raghav Sharma | Noteworthy -  The Journal Blog">
            <a:extLst>
              <a:ext uri="{FF2B5EF4-FFF2-40B4-BE49-F238E27FC236}">
                <a16:creationId xmlns:a16="http://schemas.microsoft.com/office/drawing/2014/main" id="{72D9C0EC-377C-FD48-905D-E8E09B241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24988"/>
            <a:ext cx="4572000" cy="304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316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F11944-4F57-5846-8D31-F553C878C7AE}"/>
              </a:ext>
            </a:extLst>
          </p:cNvPr>
          <p:cNvSpPr>
            <a:spLocks noGrp="1"/>
          </p:cNvSpPr>
          <p:nvPr>
            <p:ph type="title"/>
          </p:nvPr>
        </p:nvSpPr>
        <p:spPr/>
        <p:txBody>
          <a:bodyPr/>
          <a:lstStyle/>
          <a:p>
            <a:r>
              <a:rPr lang="cs-CZ" dirty="0" err="1"/>
              <a:t>Cloud</a:t>
            </a:r>
            <a:endParaRPr lang="cs-CZ" dirty="0"/>
          </a:p>
        </p:txBody>
      </p:sp>
      <p:sp>
        <p:nvSpPr>
          <p:cNvPr id="3" name="Zástupný obsah 2">
            <a:extLst>
              <a:ext uri="{FF2B5EF4-FFF2-40B4-BE49-F238E27FC236}">
                <a16:creationId xmlns:a16="http://schemas.microsoft.com/office/drawing/2014/main" id="{B0585972-D4BE-F342-83F0-3D3A74AD0C11}"/>
              </a:ext>
            </a:extLst>
          </p:cNvPr>
          <p:cNvSpPr>
            <a:spLocks noGrp="1"/>
          </p:cNvSpPr>
          <p:nvPr>
            <p:ph idx="1"/>
          </p:nvPr>
        </p:nvSpPr>
        <p:spPr/>
        <p:txBody>
          <a:bodyPr/>
          <a:lstStyle/>
          <a:p>
            <a:r>
              <a:rPr lang="cs-CZ" b="1" dirty="0" err="1"/>
              <a:t>Cloud</a:t>
            </a:r>
            <a:r>
              <a:rPr lang="cs-CZ" dirty="0"/>
              <a:t> = způsob používání software nebo hardware formou služeb a prostřednictvím internetu. Zjednodušeně řečeno je to pronájem formou služby.</a:t>
            </a:r>
          </a:p>
          <a:p>
            <a:endParaRPr lang="cs-CZ" dirty="0"/>
          </a:p>
        </p:txBody>
      </p:sp>
      <p:pic>
        <p:nvPicPr>
          <p:cNvPr id="3074" name="Picture 2" descr="Je pro vaši firmu výhodnější server, nebo cloud? | Professional Computing">
            <a:extLst>
              <a:ext uri="{FF2B5EF4-FFF2-40B4-BE49-F238E27FC236}">
                <a16:creationId xmlns:a16="http://schemas.microsoft.com/office/drawing/2014/main" id="{0B0449BB-51E9-5A4F-AC16-E7B21C7859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9191" y="3584980"/>
            <a:ext cx="4085617" cy="272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047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E5DB99-D573-5A49-A1D2-0E6BFE31759A}"/>
              </a:ext>
            </a:extLst>
          </p:cNvPr>
          <p:cNvSpPr>
            <a:spLocks noGrp="1"/>
          </p:cNvSpPr>
          <p:nvPr>
            <p:ph type="title"/>
          </p:nvPr>
        </p:nvSpPr>
        <p:spPr/>
        <p:txBody>
          <a:bodyPr/>
          <a:lstStyle/>
          <a:p>
            <a:r>
              <a:rPr lang="cs-CZ" dirty="0"/>
              <a:t>Umělá inteligence (AI)</a:t>
            </a:r>
          </a:p>
        </p:txBody>
      </p:sp>
      <p:sp>
        <p:nvSpPr>
          <p:cNvPr id="3" name="Zástupný obsah 2">
            <a:extLst>
              <a:ext uri="{FF2B5EF4-FFF2-40B4-BE49-F238E27FC236}">
                <a16:creationId xmlns:a16="http://schemas.microsoft.com/office/drawing/2014/main" id="{A83F10A1-8D8D-F647-9C81-280949A144C0}"/>
              </a:ext>
            </a:extLst>
          </p:cNvPr>
          <p:cNvSpPr>
            <a:spLocks noGrp="1"/>
          </p:cNvSpPr>
          <p:nvPr>
            <p:ph idx="1"/>
          </p:nvPr>
        </p:nvSpPr>
        <p:spPr/>
        <p:txBody>
          <a:bodyPr/>
          <a:lstStyle/>
          <a:p>
            <a:r>
              <a:rPr lang="cs-CZ" b="1" dirty="0"/>
              <a:t>Umělá inteligence</a:t>
            </a:r>
            <a:r>
              <a:rPr lang="cs-CZ" dirty="0"/>
              <a:t> = stroj se chová a myslí jako člověk.</a:t>
            </a:r>
          </a:p>
          <a:p>
            <a:endParaRPr lang="cs-CZ" dirty="0"/>
          </a:p>
        </p:txBody>
      </p:sp>
      <p:pic>
        <p:nvPicPr>
          <p:cNvPr id="4098" name="Picture 2" descr="When Innovation Invents: AI Issues at U.S. PTO | Jones Day">
            <a:extLst>
              <a:ext uri="{FF2B5EF4-FFF2-40B4-BE49-F238E27FC236}">
                <a16:creationId xmlns:a16="http://schemas.microsoft.com/office/drawing/2014/main" id="{37164CB7-63BA-C34E-9028-5B0FEF9F77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3702" y="2796702"/>
            <a:ext cx="5836596" cy="291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676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6C6EA8-B36D-814F-B71D-293A20A24336}"/>
              </a:ext>
            </a:extLst>
          </p:cNvPr>
          <p:cNvSpPr>
            <a:spLocks noGrp="1"/>
          </p:cNvSpPr>
          <p:nvPr>
            <p:ph type="title"/>
          </p:nvPr>
        </p:nvSpPr>
        <p:spPr/>
        <p:txBody>
          <a:bodyPr/>
          <a:lstStyle/>
          <a:p>
            <a:r>
              <a:rPr lang="cs-CZ" dirty="0"/>
              <a:t>Průmysl 4.0 a logistika</a:t>
            </a:r>
          </a:p>
        </p:txBody>
      </p:sp>
      <p:sp>
        <p:nvSpPr>
          <p:cNvPr id="3" name="Zástupný obsah 2">
            <a:extLst>
              <a:ext uri="{FF2B5EF4-FFF2-40B4-BE49-F238E27FC236}">
                <a16:creationId xmlns:a16="http://schemas.microsoft.com/office/drawing/2014/main" id="{0A3C9442-AF18-0343-9704-6321A94FB262}"/>
              </a:ext>
            </a:extLst>
          </p:cNvPr>
          <p:cNvSpPr>
            <a:spLocks noGrp="1"/>
          </p:cNvSpPr>
          <p:nvPr>
            <p:ph idx="1"/>
          </p:nvPr>
        </p:nvSpPr>
        <p:spPr/>
        <p:txBody>
          <a:bodyPr>
            <a:normAutofit fontScale="70000" lnSpcReduction="20000"/>
          </a:bodyPr>
          <a:lstStyle/>
          <a:p>
            <a:pPr lvl="0"/>
            <a:r>
              <a:rPr lang="cs-CZ" dirty="0" err="1"/>
              <a:t>Změnu</a:t>
            </a:r>
            <a:r>
              <a:rPr lang="cs-CZ" dirty="0"/>
              <a:t> </a:t>
            </a:r>
            <a:r>
              <a:rPr lang="cs-CZ" dirty="0" err="1"/>
              <a:t>logistických</a:t>
            </a:r>
            <a:r>
              <a:rPr lang="cs-CZ" dirty="0"/>
              <a:t> </a:t>
            </a:r>
            <a:r>
              <a:rPr lang="cs-CZ" dirty="0" err="1"/>
              <a:t>řetězcu</a:t>
            </a:r>
            <a:r>
              <a:rPr lang="cs-CZ" dirty="0"/>
              <a:t>̊ </a:t>
            </a:r>
          </a:p>
          <a:p>
            <a:pPr lvl="0"/>
            <a:r>
              <a:rPr lang="cs-CZ" dirty="0" err="1"/>
              <a:t>Otevřene</a:t>
            </a:r>
            <a:r>
              <a:rPr lang="cs-CZ" dirty="0"/>
              <a:t>́ </a:t>
            </a:r>
            <a:r>
              <a:rPr lang="cs-CZ" dirty="0" err="1"/>
              <a:t>dodavatelsko-odběratelske</a:t>
            </a:r>
            <a:r>
              <a:rPr lang="cs-CZ" dirty="0"/>
              <a:t>́ platformy </a:t>
            </a:r>
          </a:p>
          <a:p>
            <a:pPr lvl="0"/>
            <a:r>
              <a:rPr lang="cs-CZ" dirty="0" err="1"/>
              <a:t>Využiti</a:t>
            </a:r>
            <a:r>
              <a:rPr lang="cs-CZ" dirty="0"/>
              <a:t>́ principů </a:t>
            </a:r>
            <a:r>
              <a:rPr lang="cs-CZ" dirty="0" err="1"/>
              <a:t>sdílene</a:t>
            </a:r>
            <a:r>
              <a:rPr lang="cs-CZ" dirty="0"/>
              <a:t>́ ekonomiky </a:t>
            </a:r>
          </a:p>
          <a:p>
            <a:pPr lvl="0"/>
            <a:r>
              <a:rPr lang="cs-CZ" dirty="0" err="1"/>
              <a:t>Sdíleni</a:t>
            </a:r>
            <a:r>
              <a:rPr lang="cs-CZ" dirty="0"/>
              <a:t>́ </a:t>
            </a:r>
            <a:r>
              <a:rPr lang="cs-CZ" dirty="0" err="1"/>
              <a:t>logistických</a:t>
            </a:r>
            <a:r>
              <a:rPr lang="cs-CZ" dirty="0"/>
              <a:t> </a:t>
            </a:r>
            <a:r>
              <a:rPr lang="cs-CZ" dirty="0" err="1"/>
              <a:t>zdroju</a:t>
            </a:r>
            <a:r>
              <a:rPr lang="cs-CZ" dirty="0"/>
              <a:t>̊ </a:t>
            </a:r>
          </a:p>
          <a:p>
            <a:pPr lvl="0"/>
            <a:r>
              <a:rPr lang="cs-CZ" dirty="0" err="1"/>
              <a:t>Větši</a:t>
            </a:r>
            <a:r>
              <a:rPr lang="cs-CZ" dirty="0"/>
              <a:t>́ </a:t>
            </a:r>
            <a:r>
              <a:rPr lang="cs-CZ" dirty="0" err="1"/>
              <a:t>poptávka</a:t>
            </a:r>
            <a:r>
              <a:rPr lang="cs-CZ" dirty="0"/>
              <a:t> po </a:t>
            </a:r>
            <a:r>
              <a:rPr lang="cs-CZ" dirty="0" err="1"/>
              <a:t>službách</a:t>
            </a:r>
            <a:r>
              <a:rPr lang="cs-CZ" dirty="0"/>
              <a:t> 4PL </a:t>
            </a:r>
          </a:p>
          <a:p>
            <a:pPr lvl="0"/>
            <a:r>
              <a:rPr lang="cs-CZ" dirty="0" err="1"/>
              <a:t>Zkráceni</a:t>
            </a:r>
            <a:r>
              <a:rPr lang="cs-CZ" dirty="0"/>
              <a:t>́ </a:t>
            </a:r>
            <a:r>
              <a:rPr lang="cs-CZ" dirty="0" err="1"/>
              <a:t>průběžne</a:t>
            </a:r>
            <a:r>
              <a:rPr lang="cs-CZ" dirty="0"/>
              <a:t>́ doby </a:t>
            </a:r>
            <a:r>
              <a:rPr lang="cs-CZ" dirty="0" err="1"/>
              <a:t>plánováni</a:t>
            </a:r>
            <a:r>
              <a:rPr lang="cs-CZ" dirty="0"/>
              <a:t>́ </a:t>
            </a:r>
          </a:p>
          <a:p>
            <a:pPr lvl="0"/>
            <a:r>
              <a:rPr lang="cs-CZ" dirty="0" err="1"/>
              <a:t>Širši</a:t>
            </a:r>
            <a:r>
              <a:rPr lang="cs-CZ" dirty="0"/>
              <a:t>́ </a:t>
            </a:r>
            <a:r>
              <a:rPr lang="cs-CZ" dirty="0" err="1"/>
              <a:t>využíváni</a:t>
            </a:r>
            <a:r>
              <a:rPr lang="cs-CZ" dirty="0"/>
              <a:t>́ </a:t>
            </a:r>
            <a:r>
              <a:rPr lang="cs-CZ" dirty="0" err="1"/>
              <a:t>prediktivních</a:t>
            </a:r>
            <a:r>
              <a:rPr lang="cs-CZ" dirty="0"/>
              <a:t> analytik </a:t>
            </a:r>
          </a:p>
          <a:p>
            <a:pPr lvl="0"/>
            <a:r>
              <a:rPr lang="cs-CZ" dirty="0" err="1"/>
              <a:t>Změnu</a:t>
            </a:r>
            <a:r>
              <a:rPr lang="cs-CZ" dirty="0"/>
              <a:t> </a:t>
            </a:r>
            <a:r>
              <a:rPr lang="cs-CZ" dirty="0" err="1"/>
              <a:t>způsobu</a:t>
            </a:r>
            <a:r>
              <a:rPr lang="cs-CZ" dirty="0"/>
              <a:t> </a:t>
            </a:r>
            <a:r>
              <a:rPr lang="cs-CZ" dirty="0" err="1"/>
              <a:t>zlepšováni</a:t>
            </a:r>
            <a:r>
              <a:rPr lang="cs-CZ" dirty="0"/>
              <a:t>́ </a:t>
            </a:r>
            <a:r>
              <a:rPr lang="cs-CZ" dirty="0" err="1"/>
              <a:t>výkonnosti</a:t>
            </a:r>
            <a:r>
              <a:rPr lang="cs-CZ" dirty="0"/>
              <a:t> logistiky </a:t>
            </a:r>
          </a:p>
          <a:p>
            <a:pPr lvl="0"/>
            <a:r>
              <a:rPr lang="cs-CZ" dirty="0"/>
              <a:t>Automatizaci </a:t>
            </a:r>
          </a:p>
          <a:p>
            <a:pPr lvl="0"/>
            <a:r>
              <a:rPr lang="cs-CZ" dirty="0"/>
              <a:t>Digitalizaci dokumentů </a:t>
            </a:r>
          </a:p>
          <a:p>
            <a:pPr lvl="0"/>
            <a:r>
              <a:rPr lang="cs-CZ" dirty="0"/>
              <a:t>Zelenou logistiku </a:t>
            </a:r>
          </a:p>
          <a:p>
            <a:pPr lvl="0"/>
            <a:r>
              <a:rPr lang="cs-CZ" dirty="0" err="1"/>
              <a:t>Změnu</a:t>
            </a:r>
            <a:r>
              <a:rPr lang="cs-CZ" dirty="0"/>
              <a:t> </a:t>
            </a:r>
            <a:r>
              <a:rPr lang="cs-CZ" dirty="0" err="1"/>
              <a:t>poptávky</a:t>
            </a:r>
            <a:r>
              <a:rPr lang="cs-CZ" dirty="0"/>
              <a:t> po </a:t>
            </a:r>
            <a:r>
              <a:rPr lang="cs-CZ" dirty="0" err="1"/>
              <a:t>pozicích</a:t>
            </a:r>
            <a:r>
              <a:rPr lang="cs-CZ" dirty="0"/>
              <a:t> na trhu </a:t>
            </a:r>
            <a:r>
              <a:rPr lang="cs-CZ" dirty="0" err="1"/>
              <a:t>práce</a:t>
            </a:r>
            <a:r>
              <a:rPr lang="cs-CZ" dirty="0"/>
              <a:t> </a:t>
            </a:r>
          </a:p>
        </p:txBody>
      </p:sp>
    </p:spTree>
    <p:extLst>
      <p:ext uri="{BB962C8B-B14F-4D97-AF65-F5344CB8AC3E}">
        <p14:creationId xmlns:p14="http://schemas.microsoft.com/office/powerpoint/2010/main" val="75073132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05B1A4-64EE-7240-A2C8-130D04659248}"/>
              </a:ext>
            </a:extLst>
          </p:cNvPr>
          <p:cNvSpPr>
            <a:spLocks noGrp="1"/>
          </p:cNvSpPr>
          <p:nvPr>
            <p:ph type="title"/>
          </p:nvPr>
        </p:nvSpPr>
        <p:spPr>
          <a:xfrm>
            <a:off x="457200" y="2857500"/>
            <a:ext cx="8229600" cy="1143000"/>
          </a:xfrm>
        </p:spPr>
        <p:txBody>
          <a:bodyPr/>
          <a:lstStyle/>
          <a:p>
            <a:r>
              <a:rPr lang="cs-CZ" dirty="0"/>
              <a:t>Děkuji za pozornost!</a:t>
            </a:r>
          </a:p>
        </p:txBody>
      </p:sp>
    </p:spTree>
    <p:extLst>
      <p:ext uri="{BB962C8B-B14F-4D97-AF65-F5344CB8AC3E}">
        <p14:creationId xmlns:p14="http://schemas.microsoft.com/office/powerpoint/2010/main" val="427793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7F8AA80E-AE71-6AED-3539-493B9DDA36EC}"/>
              </a:ext>
            </a:extLst>
          </p:cNvPr>
          <p:cNvSpPr txBox="1"/>
          <p:nvPr/>
        </p:nvSpPr>
        <p:spPr>
          <a:xfrm>
            <a:off x="323528" y="764704"/>
            <a:ext cx="8496944" cy="3647152"/>
          </a:xfrm>
          <a:prstGeom prst="rect">
            <a:avLst/>
          </a:prstGeom>
          <a:noFill/>
        </p:spPr>
        <p:txBody>
          <a:bodyPr wrap="square">
            <a:spAutoFit/>
          </a:bodyPr>
          <a:lstStyle/>
          <a:p>
            <a:pPr algn="just"/>
            <a:r>
              <a:rPr lang="cs-CZ" sz="2000" dirty="0"/>
              <a:t>Plánování zahrnuje vypracování plánů a jejich schválení. Jde např. o prognózování a plánování prodeje, o plánování potřeby materiálu, o výrobní a kapacitní plánování.</a:t>
            </a:r>
          </a:p>
          <a:p>
            <a:pPr algn="just"/>
            <a:endParaRPr lang="cs-CZ" sz="2000" dirty="0"/>
          </a:p>
          <a:p>
            <a:pPr algn="just"/>
            <a:r>
              <a:rPr lang="cs-CZ" sz="2000" dirty="0"/>
              <a:t>Řídit znamená podrobně stanovit způsob realizace materiálového toku a uvést jej do pohybu.</a:t>
            </a:r>
          </a:p>
          <a:p>
            <a:pPr algn="just"/>
            <a:endParaRPr lang="cs-CZ" sz="2000" dirty="0"/>
          </a:p>
          <a:p>
            <a:pPr algn="just"/>
            <a:r>
              <a:rPr lang="cs-CZ" sz="2000" dirty="0"/>
              <a:t>Kontrola následuje za prováděním, popřípadě je doprovází. Důležitou součástí kontroly je analýza odchylek skutečnosti od plánu. Zpětná vazba je zabezpečována zásahy (podle okolností do procesu či do plánu) při větších odchylkách.</a:t>
            </a:r>
          </a:p>
          <a:p>
            <a:endParaRPr lang="cs-CZ" sz="1100" dirty="0"/>
          </a:p>
        </p:txBody>
      </p:sp>
    </p:spTree>
    <p:extLst>
      <p:ext uri="{BB962C8B-B14F-4D97-AF65-F5344CB8AC3E}">
        <p14:creationId xmlns:p14="http://schemas.microsoft.com/office/powerpoint/2010/main" val="347229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DFBEBD1-33CF-4977-04CF-EE53BBE0C447}"/>
              </a:ext>
            </a:extLst>
          </p:cNvPr>
          <p:cNvSpPr txBox="1"/>
          <p:nvPr/>
        </p:nvSpPr>
        <p:spPr>
          <a:xfrm>
            <a:off x="251520" y="980728"/>
            <a:ext cx="8640960" cy="5016758"/>
          </a:xfrm>
          <a:prstGeom prst="rect">
            <a:avLst/>
          </a:prstGeom>
          <a:noFill/>
        </p:spPr>
        <p:txBody>
          <a:bodyPr wrap="square">
            <a:spAutoFit/>
          </a:bodyPr>
          <a:lstStyle/>
          <a:p>
            <a:pPr lvl="0" algn="just"/>
            <a:r>
              <a:rPr lang="cs-CZ" sz="2000" b="1" dirty="0"/>
              <a:t>Systém informační</a:t>
            </a:r>
            <a:r>
              <a:rPr lang="cs-CZ" sz="2000" dirty="0"/>
              <a:t> je smíšený systém pořizující, zpracovávající, přenášející a uchovávající informace pro potřeby systému řízení. Jeho prvky tvoří technické a pomocné prostředky, zařízení a lidé, sloužící uvedenému účelu. Od informačního systému se požaduje, aby informace poskytoval na potřebném místě, v požadovaném čase, v odpovídajícím rozsahu a ve vhodné formě.</a:t>
            </a:r>
          </a:p>
          <a:p>
            <a:pPr lvl="0" algn="just"/>
            <a:endParaRPr lang="cs-CZ" sz="2000" dirty="0"/>
          </a:p>
          <a:p>
            <a:pPr lvl="0" algn="just"/>
            <a:endParaRPr lang="cs-CZ" sz="2000" dirty="0"/>
          </a:p>
          <a:p>
            <a:pPr algn="just"/>
            <a:r>
              <a:rPr lang="cs-CZ" sz="2000" u="sng" dirty="0"/>
              <a:t>Logistický systém je </a:t>
            </a:r>
            <a:r>
              <a:rPr lang="cs-CZ" sz="2000" u="sng" dirty="0" err="1"/>
              <a:t>multisystém</a:t>
            </a:r>
            <a:r>
              <a:rPr lang="cs-CZ" sz="2000" u="sng" dirty="0"/>
              <a:t> a lze jej charakterizovat jako:</a:t>
            </a:r>
          </a:p>
          <a:p>
            <a:pPr algn="just"/>
            <a:endParaRPr lang="cs-CZ" sz="2000" u="sng" dirty="0"/>
          </a:p>
          <a:p>
            <a:pPr marL="342900" lvl="0" indent="-342900" algn="just">
              <a:buFont typeface="Arial" panose="020B0604020202020204" pitchFamily="34" charset="0"/>
              <a:buChar char="•"/>
            </a:pPr>
            <a:r>
              <a:rPr lang="cs-CZ" sz="2000" dirty="0"/>
              <a:t>dynamický, jeho stav se mění v čase,</a:t>
            </a:r>
          </a:p>
          <a:p>
            <a:pPr marL="342900" lvl="0" indent="-342900" algn="just">
              <a:buFont typeface="Arial" panose="020B0604020202020204" pitchFamily="34" charset="0"/>
              <a:buChar char="•"/>
            </a:pPr>
            <a:r>
              <a:rPr lang="cs-CZ" sz="2000" dirty="0"/>
              <a:t>učící se, to znamená, že na základě zpětných vazeb se snaží dosáhnout účelnějšího chování,</a:t>
            </a:r>
          </a:p>
          <a:p>
            <a:pPr marL="342900" lvl="0" indent="-342900" algn="just">
              <a:buFont typeface="Arial" panose="020B0604020202020204" pitchFamily="34" charset="0"/>
              <a:buChar char="•"/>
            </a:pPr>
            <a:r>
              <a:rPr lang="cs-CZ" sz="2000" dirty="0" err="1"/>
              <a:t>samoorganizující</a:t>
            </a:r>
            <a:r>
              <a:rPr lang="cs-CZ" sz="2000" dirty="0"/>
              <a:t>, schopný zlepšovat vlastní strukturu a organizaci,</a:t>
            </a:r>
          </a:p>
          <a:p>
            <a:pPr marL="342900" lvl="0" indent="-342900" algn="just">
              <a:buFont typeface="Arial" panose="020B0604020202020204" pitchFamily="34" charset="0"/>
              <a:buChar char="•"/>
            </a:pPr>
            <a:r>
              <a:rPr lang="cs-CZ" sz="2000" dirty="0"/>
              <a:t>samoupravující se, schopný nahradit nevyhovující prvky nebo vazby novými,</a:t>
            </a:r>
          </a:p>
          <a:p>
            <a:pPr marL="342900" lvl="0" indent="-342900" algn="just">
              <a:buFont typeface="Arial" panose="020B0604020202020204" pitchFamily="34" charset="0"/>
              <a:buChar char="•"/>
            </a:pPr>
            <a:r>
              <a:rPr lang="cs-CZ" sz="2000" dirty="0"/>
              <a:t>otevřený, vybavený vstupy a výstupy, má vnější vazby s okolím, s cílovým chováním.</a:t>
            </a:r>
          </a:p>
        </p:txBody>
      </p:sp>
    </p:spTree>
    <p:extLst>
      <p:ext uri="{BB962C8B-B14F-4D97-AF65-F5344CB8AC3E}">
        <p14:creationId xmlns:p14="http://schemas.microsoft.com/office/powerpoint/2010/main" val="245805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err="1"/>
              <a:t>Mikrologistický</a:t>
            </a:r>
            <a:r>
              <a:rPr lang="cs-CZ" b="1" dirty="0"/>
              <a:t> a </a:t>
            </a:r>
            <a:r>
              <a:rPr lang="cs-CZ" b="1" dirty="0" err="1"/>
              <a:t>makrologistický</a:t>
            </a:r>
            <a:r>
              <a:rPr lang="cs-CZ" b="1" dirty="0"/>
              <a:t> systém</a:t>
            </a:r>
          </a:p>
        </p:txBody>
      </p:sp>
      <p:sp>
        <p:nvSpPr>
          <p:cNvPr id="4" name="Zástupný symbol pro text 3"/>
          <p:cNvSpPr>
            <a:spLocks noGrp="1"/>
          </p:cNvSpPr>
          <p:nvPr>
            <p:ph type="body" idx="1"/>
          </p:nvPr>
        </p:nvSpPr>
        <p:spPr/>
        <p:txBody>
          <a:bodyPr>
            <a:normAutofit/>
          </a:bodyPr>
          <a:lstStyle/>
          <a:p>
            <a:r>
              <a:rPr lang="cs-CZ" dirty="0" err="1"/>
              <a:t>Mikrologistický</a:t>
            </a:r>
            <a:r>
              <a:rPr lang="cs-CZ" dirty="0"/>
              <a:t> systém</a:t>
            </a:r>
          </a:p>
        </p:txBody>
      </p:sp>
      <p:sp>
        <p:nvSpPr>
          <p:cNvPr id="5" name="Zástupný symbol pro obsah 4"/>
          <p:cNvSpPr>
            <a:spLocks noGrp="1"/>
          </p:cNvSpPr>
          <p:nvPr>
            <p:ph sz="half" idx="2"/>
          </p:nvPr>
        </p:nvSpPr>
        <p:spPr/>
        <p:txBody>
          <a:bodyPr>
            <a:normAutofit/>
          </a:bodyPr>
          <a:lstStyle/>
          <a:p>
            <a:r>
              <a:rPr lang="cs-CZ" sz="2000" dirty="0"/>
              <a:t>Jsou logistické systémy jednotlivých veřejnoprávních a soukromých organizací.</a:t>
            </a:r>
          </a:p>
        </p:txBody>
      </p:sp>
      <p:sp>
        <p:nvSpPr>
          <p:cNvPr id="6" name="Zástupný symbol pro text 5"/>
          <p:cNvSpPr>
            <a:spLocks noGrp="1"/>
          </p:cNvSpPr>
          <p:nvPr>
            <p:ph type="body" sz="quarter" idx="3"/>
          </p:nvPr>
        </p:nvSpPr>
        <p:spPr/>
        <p:txBody>
          <a:bodyPr>
            <a:normAutofit/>
          </a:bodyPr>
          <a:lstStyle/>
          <a:p>
            <a:r>
              <a:rPr lang="cs-CZ" dirty="0" err="1"/>
              <a:t>Makrologistický</a:t>
            </a:r>
            <a:r>
              <a:rPr lang="cs-CZ" dirty="0"/>
              <a:t> systém</a:t>
            </a:r>
          </a:p>
        </p:txBody>
      </p:sp>
      <p:sp>
        <p:nvSpPr>
          <p:cNvPr id="7" name="Zástupný symbol pro obsah 6"/>
          <p:cNvSpPr>
            <a:spLocks noGrp="1"/>
          </p:cNvSpPr>
          <p:nvPr>
            <p:ph sz="quarter" idx="4"/>
          </p:nvPr>
        </p:nvSpPr>
        <p:spPr/>
        <p:txBody>
          <a:bodyPr>
            <a:normAutofit/>
          </a:bodyPr>
          <a:lstStyle/>
          <a:p>
            <a:r>
              <a:rPr lang="cs-CZ" sz="2000" dirty="0"/>
              <a:t>Řeší všechny logistické řetězce, které jsou potřebné k zajištění určitého produktu a jeho následného dodání konečnému zákazníkovi.</a:t>
            </a:r>
            <a:endParaRPr lang="cs-CZ" sz="1800" i="1" dirty="0"/>
          </a:p>
        </p:txBody>
      </p:sp>
    </p:spTree>
    <p:extLst>
      <p:ext uri="{BB962C8B-B14F-4D97-AF65-F5344CB8AC3E}">
        <p14:creationId xmlns:p14="http://schemas.microsoft.com/office/powerpoint/2010/main" val="73526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err="1"/>
              <a:t>Mezilogistický</a:t>
            </a:r>
            <a:r>
              <a:rPr lang="cs-CZ" b="1" dirty="0"/>
              <a:t> systém</a:t>
            </a:r>
          </a:p>
        </p:txBody>
      </p:sp>
      <p:sp>
        <p:nvSpPr>
          <p:cNvPr id="8" name="Zástupný symbol pro obsah 7"/>
          <p:cNvSpPr>
            <a:spLocks noGrp="1"/>
          </p:cNvSpPr>
          <p:nvPr>
            <p:ph idx="1"/>
          </p:nvPr>
        </p:nvSpPr>
        <p:spPr/>
        <p:txBody>
          <a:bodyPr/>
          <a:lstStyle/>
          <a:p>
            <a:pPr marL="0" indent="0">
              <a:buNone/>
            </a:pPr>
            <a:r>
              <a:rPr lang="cs-CZ" dirty="0"/>
              <a:t>Tyto systémy operují na úrovni spolupracujících organizací - příkladem je spediční organizace, která   zajišťuje   přepravu   mezi   průmyslovým  dodavatelem,   velkoobchodem   a maloobchodníkem.</a:t>
            </a:r>
          </a:p>
        </p:txBody>
      </p:sp>
    </p:spTree>
    <p:extLst>
      <p:ext uri="{BB962C8B-B14F-4D97-AF65-F5344CB8AC3E}">
        <p14:creationId xmlns:p14="http://schemas.microsoft.com/office/powerpoint/2010/main" val="62301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E22D32-B921-F9E3-76C4-A5D6EF70FD24}"/>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BB766869-6877-6E1B-D846-D59F35943B63}"/>
              </a:ext>
            </a:extLst>
          </p:cNvPr>
          <p:cNvPicPr>
            <a:picLocks noGrp="1" noChangeAspect="1"/>
          </p:cNvPicPr>
          <p:nvPr>
            <p:ph idx="1"/>
          </p:nvPr>
        </p:nvPicPr>
        <p:blipFill>
          <a:blip r:embed="rId2"/>
          <a:stretch>
            <a:fillRect/>
          </a:stretch>
        </p:blipFill>
        <p:spPr>
          <a:xfrm>
            <a:off x="2339752" y="274638"/>
            <a:ext cx="5380265" cy="5887838"/>
          </a:xfrm>
        </p:spPr>
      </p:pic>
    </p:spTree>
    <p:extLst>
      <p:ext uri="{BB962C8B-B14F-4D97-AF65-F5344CB8AC3E}">
        <p14:creationId xmlns:p14="http://schemas.microsoft.com/office/powerpoint/2010/main" val="46382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928025B-E6BE-851D-B2AF-1B5F62203569}"/>
              </a:ext>
            </a:extLst>
          </p:cNvPr>
          <p:cNvSpPr txBox="1"/>
          <p:nvPr/>
        </p:nvSpPr>
        <p:spPr>
          <a:xfrm>
            <a:off x="287524" y="836712"/>
            <a:ext cx="8568952" cy="2185214"/>
          </a:xfrm>
          <a:prstGeom prst="rect">
            <a:avLst/>
          </a:prstGeom>
          <a:noFill/>
        </p:spPr>
        <p:txBody>
          <a:bodyPr wrap="square">
            <a:spAutoFit/>
          </a:bodyPr>
          <a:lstStyle/>
          <a:p>
            <a:pPr algn="just"/>
            <a:r>
              <a:rPr lang="cs-CZ" sz="2000" dirty="0"/>
              <a:t>Systémy  </a:t>
            </a:r>
            <a:r>
              <a:rPr lang="cs-CZ" sz="2000" dirty="0" err="1"/>
              <a:t>mezilogistiky</a:t>
            </a:r>
            <a:r>
              <a:rPr lang="cs-CZ" sz="2000" dirty="0"/>
              <a:t> leží mezi </a:t>
            </a:r>
            <a:r>
              <a:rPr lang="cs-CZ" sz="2000" dirty="0" err="1"/>
              <a:t>makrologistickými</a:t>
            </a:r>
            <a:r>
              <a:rPr lang="cs-CZ" sz="2000" dirty="0"/>
              <a:t> a </a:t>
            </a:r>
            <a:r>
              <a:rPr lang="cs-CZ" sz="2000" dirty="0" err="1"/>
              <a:t>mikrologistickými</a:t>
            </a:r>
            <a:r>
              <a:rPr lang="cs-CZ" sz="2000" dirty="0"/>
              <a:t> systémy. </a:t>
            </a:r>
          </a:p>
          <a:p>
            <a:pPr algn="just"/>
            <a:r>
              <a:rPr lang="cs-CZ" sz="2000" dirty="0"/>
              <a:t>Jejich funkci nelze vymezit výhradně mikro­ nebo </a:t>
            </a:r>
            <a:r>
              <a:rPr lang="cs-CZ" sz="2000" dirty="0" err="1"/>
              <a:t>makrologisticky</a:t>
            </a:r>
            <a:r>
              <a:rPr lang="cs-CZ" sz="2000" dirty="0"/>
              <a:t>. Tyto systémy </a:t>
            </a:r>
          </a:p>
          <a:p>
            <a:pPr algn="just"/>
            <a:r>
              <a:rPr lang="cs-CZ" sz="2000" dirty="0"/>
              <a:t>operují na úrovni spolupracujících organizací – příkladem je spediční organizace, </a:t>
            </a:r>
          </a:p>
          <a:p>
            <a:pPr algn="just"/>
            <a:r>
              <a:rPr lang="cs-CZ" sz="2000" dirty="0"/>
              <a:t>která   zajišťuje   přepravu   mezi   průmyslovým   dodavatelem,   velkoobchodem  a maloobchodníkem. </a:t>
            </a:r>
          </a:p>
          <a:p>
            <a:pPr algn="just"/>
            <a:endParaRPr lang="cs-CZ" dirty="0"/>
          </a:p>
          <a:p>
            <a:pPr algn="just"/>
            <a:endParaRPr lang="cs-CZ" dirty="0"/>
          </a:p>
        </p:txBody>
      </p:sp>
    </p:spTree>
    <p:extLst>
      <p:ext uri="{BB962C8B-B14F-4D97-AF65-F5344CB8AC3E}">
        <p14:creationId xmlns:p14="http://schemas.microsoft.com/office/powerpoint/2010/main" val="414638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funkce a cíle</a:t>
            </a:r>
          </a:p>
        </p:txBody>
      </p:sp>
      <p:sp>
        <p:nvSpPr>
          <p:cNvPr id="3" name="Zástupný symbol pro obsah 2"/>
          <p:cNvSpPr>
            <a:spLocks noGrp="1"/>
          </p:cNvSpPr>
          <p:nvPr>
            <p:ph idx="1"/>
          </p:nvPr>
        </p:nvSpPr>
        <p:spPr/>
        <p:txBody>
          <a:bodyPr>
            <a:normAutofit lnSpcReduction="10000"/>
          </a:bodyPr>
          <a:lstStyle/>
          <a:p>
            <a:r>
              <a:rPr lang="cs-CZ" dirty="0"/>
              <a:t>Výkonový cíl</a:t>
            </a:r>
          </a:p>
          <a:p>
            <a:r>
              <a:rPr lang="cs-CZ" dirty="0"/>
              <a:t>Ekonomický cíl</a:t>
            </a:r>
          </a:p>
          <a:p>
            <a:pPr marL="0" indent="0">
              <a:buNone/>
            </a:pPr>
            <a:r>
              <a:rPr lang="cs-CZ" dirty="0"/>
              <a:t>Strategie, taktika, operativní a administrativní řízení</a:t>
            </a:r>
          </a:p>
          <a:p>
            <a:pPr marL="0" indent="0">
              <a:buNone/>
            </a:pPr>
            <a:endParaRPr lang="cs-CZ" dirty="0"/>
          </a:p>
          <a:p>
            <a:pPr marL="0" indent="0">
              <a:buNone/>
            </a:pPr>
            <a:endParaRPr lang="cs-CZ" dirty="0"/>
          </a:p>
          <a:p>
            <a:r>
              <a:rPr lang="cs-CZ" dirty="0"/>
              <a:t>Vnější</a:t>
            </a:r>
          </a:p>
          <a:p>
            <a:r>
              <a:rPr lang="cs-CZ" dirty="0"/>
              <a:t>Vnitřní</a:t>
            </a:r>
          </a:p>
          <a:p>
            <a:pPr marL="0" indent="0">
              <a:buNone/>
            </a:pPr>
            <a:endParaRPr lang="cs-CZ" dirty="0"/>
          </a:p>
        </p:txBody>
      </p:sp>
    </p:spTree>
    <p:extLst>
      <p:ext uri="{BB962C8B-B14F-4D97-AF65-F5344CB8AC3E}">
        <p14:creationId xmlns:p14="http://schemas.microsoft.com/office/powerpoint/2010/main" val="1371336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5D22BD62-0E26-D980-EB27-5E28846B6341}"/>
              </a:ext>
            </a:extLst>
          </p:cNvPr>
          <p:cNvSpPr txBox="1"/>
          <p:nvPr/>
        </p:nvSpPr>
        <p:spPr>
          <a:xfrm>
            <a:off x="251520" y="764704"/>
            <a:ext cx="8352928" cy="3477875"/>
          </a:xfrm>
          <a:prstGeom prst="rect">
            <a:avLst/>
          </a:prstGeom>
          <a:noFill/>
        </p:spPr>
        <p:txBody>
          <a:bodyPr wrap="square">
            <a:spAutoFit/>
          </a:bodyPr>
          <a:lstStyle/>
          <a:p>
            <a:pPr algn="just"/>
            <a:r>
              <a:rPr lang="cs-CZ" sz="2000" b="1" dirty="0"/>
              <a:t>Rámcovým cílem </a:t>
            </a:r>
            <a:r>
              <a:rPr lang="cs-CZ" sz="2000" dirty="0"/>
              <a:t>podnikové logistiky je zabezpečit uspokojování přání zákazníků na dodávky a služby na požadované úrovni a to při minimalizaci celkových nákladů. Cíl má dvě složky:</a:t>
            </a:r>
          </a:p>
          <a:p>
            <a:pPr algn="just"/>
            <a:endParaRPr lang="cs-CZ" sz="2000" dirty="0"/>
          </a:p>
          <a:p>
            <a:pPr algn="just"/>
            <a:r>
              <a:rPr lang="cs-CZ" sz="2000" b="1" dirty="0"/>
              <a:t>výkonový cíl </a:t>
            </a:r>
            <a:r>
              <a:rPr lang="cs-CZ" sz="2000" dirty="0"/>
              <a:t>– připravit potřebné materiály, polotovary, nakupované díly, hotové výrobky od vstupu do podniku až do výstupu z podniku ve správném množství, druhu a jakosti, ve správném okamžiku, na správném místě (výkonnost, pohotovost, rychlost).</a:t>
            </a:r>
          </a:p>
          <a:p>
            <a:pPr algn="just"/>
            <a:endParaRPr lang="cs-CZ" sz="2000" dirty="0"/>
          </a:p>
          <a:p>
            <a:pPr algn="just"/>
            <a:r>
              <a:rPr lang="cs-CZ" sz="2000" b="1" dirty="0"/>
              <a:t>ekonomický cíl </a:t>
            </a:r>
            <a:r>
              <a:rPr lang="cs-CZ" sz="2000" dirty="0"/>
              <a:t>– splnit výkonovou složku s přiměřenými náklady a bez ohrožení likvidity podniku. Při stanovené úrovni služeb minimalizovat náklady.</a:t>
            </a:r>
          </a:p>
        </p:txBody>
      </p:sp>
    </p:spTree>
    <p:extLst>
      <p:ext uri="{BB962C8B-B14F-4D97-AF65-F5344CB8AC3E}">
        <p14:creationId xmlns:p14="http://schemas.microsoft.com/office/powerpoint/2010/main" val="3087571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12886-62DC-44B6-9C06-ACA2F6972237}"/>
              </a:ext>
            </a:extLst>
          </p:cNvPr>
          <p:cNvSpPr>
            <a:spLocks noGrp="1"/>
          </p:cNvSpPr>
          <p:nvPr>
            <p:ph type="title"/>
          </p:nvPr>
        </p:nvSpPr>
        <p:spPr/>
        <p:txBody>
          <a:bodyPr/>
          <a:lstStyle/>
          <a:p>
            <a:r>
              <a:rPr lang="cs-CZ" dirty="0"/>
              <a:t>Vnější cíle</a:t>
            </a:r>
          </a:p>
        </p:txBody>
      </p:sp>
      <p:sp>
        <p:nvSpPr>
          <p:cNvPr id="3" name="Zástupný obsah 2">
            <a:extLst>
              <a:ext uri="{FF2B5EF4-FFF2-40B4-BE49-F238E27FC236}">
                <a16:creationId xmlns:a16="http://schemas.microsoft.com/office/drawing/2014/main" id="{0B095265-AEDE-4D47-BE10-B7F7AF2A4657}"/>
              </a:ext>
            </a:extLst>
          </p:cNvPr>
          <p:cNvSpPr>
            <a:spLocks noGrp="1"/>
          </p:cNvSpPr>
          <p:nvPr>
            <p:ph idx="1"/>
          </p:nvPr>
        </p:nvSpPr>
        <p:spPr/>
        <p:txBody>
          <a:bodyPr/>
          <a:lstStyle/>
          <a:p>
            <a:r>
              <a:rPr lang="cs-CZ" dirty="0"/>
              <a:t>Zvyšování objemu prodeje</a:t>
            </a:r>
          </a:p>
          <a:p>
            <a:r>
              <a:rPr lang="cs-CZ" dirty="0"/>
              <a:t>Zkracování dodacích lhůt</a:t>
            </a:r>
          </a:p>
          <a:p>
            <a:r>
              <a:rPr lang="cs-CZ" dirty="0"/>
              <a:t>Zlepšování spolehlivosti a úplnosti dodávek</a:t>
            </a:r>
          </a:p>
          <a:p>
            <a:r>
              <a:rPr lang="cs-CZ" dirty="0"/>
              <a:t>Flexibilita logistických služeb</a:t>
            </a:r>
          </a:p>
        </p:txBody>
      </p:sp>
    </p:spTree>
    <p:extLst>
      <p:ext uri="{BB962C8B-B14F-4D97-AF65-F5344CB8AC3E}">
        <p14:creationId xmlns:p14="http://schemas.microsoft.com/office/powerpoint/2010/main" val="62034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734A20-B1A3-4E8F-AF54-18A975901083}"/>
              </a:ext>
            </a:extLst>
          </p:cNvPr>
          <p:cNvSpPr>
            <a:spLocks noGrp="1"/>
          </p:cNvSpPr>
          <p:nvPr>
            <p:ph type="title"/>
          </p:nvPr>
        </p:nvSpPr>
        <p:spPr/>
        <p:txBody>
          <a:bodyPr/>
          <a:lstStyle/>
          <a:p>
            <a:r>
              <a:rPr lang="cs-CZ" dirty="0"/>
              <a:t>Vnitřní cíle</a:t>
            </a:r>
          </a:p>
        </p:txBody>
      </p:sp>
      <p:sp>
        <p:nvSpPr>
          <p:cNvPr id="3" name="Zástupný obsah 2">
            <a:extLst>
              <a:ext uri="{FF2B5EF4-FFF2-40B4-BE49-F238E27FC236}">
                <a16:creationId xmlns:a16="http://schemas.microsoft.com/office/drawing/2014/main" id="{B4891FF5-EC5D-43F5-91AA-E75AFF977CA0}"/>
              </a:ext>
            </a:extLst>
          </p:cNvPr>
          <p:cNvSpPr>
            <a:spLocks noGrp="1"/>
          </p:cNvSpPr>
          <p:nvPr>
            <p:ph idx="1"/>
          </p:nvPr>
        </p:nvSpPr>
        <p:spPr/>
        <p:txBody>
          <a:bodyPr/>
          <a:lstStyle/>
          <a:p>
            <a:r>
              <a:rPr lang="cs-CZ" dirty="0"/>
              <a:t>Snižování nákladů na:</a:t>
            </a:r>
            <a:br>
              <a:rPr lang="cs-CZ" dirty="0"/>
            </a:br>
            <a:r>
              <a:rPr lang="cs-CZ" dirty="0"/>
              <a:t>zásoby</a:t>
            </a:r>
            <a:br>
              <a:rPr lang="cs-CZ" dirty="0"/>
            </a:br>
            <a:r>
              <a:rPr lang="cs-CZ" dirty="0"/>
              <a:t>dopravu</a:t>
            </a:r>
            <a:br>
              <a:rPr lang="cs-CZ" dirty="0"/>
            </a:br>
            <a:r>
              <a:rPr lang="cs-CZ" dirty="0"/>
              <a:t>manipulaci a skladování</a:t>
            </a:r>
            <a:br>
              <a:rPr lang="cs-CZ" dirty="0"/>
            </a:br>
            <a:r>
              <a:rPr lang="cs-CZ" dirty="0"/>
              <a:t>výrobu</a:t>
            </a:r>
            <a:br>
              <a:rPr lang="cs-CZ" dirty="0"/>
            </a:br>
            <a:r>
              <a:rPr lang="cs-CZ" dirty="0"/>
              <a:t>řízení</a:t>
            </a:r>
          </a:p>
        </p:txBody>
      </p:sp>
    </p:spTree>
    <p:extLst>
      <p:ext uri="{BB962C8B-B14F-4D97-AF65-F5344CB8AC3E}">
        <p14:creationId xmlns:p14="http://schemas.microsoft.com/office/powerpoint/2010/main" val="3566875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cíle</a:t>
            </a:r>
          </a:p>
        </p:txBody>
      </p:sp>
      <p:sp>
        <p:nvSpPr>
          <p:cNvPr id="3" name="Zástupný symbol pro obsah 2"/>
          <p:cNvSpPr>
            <a:spLocks noGrp="1"/>
          </p:cNvSpPr>
          <p:nvPr>
            <p:ph idx="1"/>
          </p:nvPr>
        </p:nvSpPr>
        <p:spPr/>
        <p:txBody>
          <a:bodyPr/>
          <a:lstStyle/>
          <a:p>
            <a:r>
              <a:rPr lang="cs-CZ" dirty="0"/>
              <a:t>Řízení materiálového hospodářství</a:t>
            </a:r>
          </a:p>
          <a:p>
            <a:endParaRPr lang="cs-CZ" dirty="0"/>
          </a:p>
          <a:p>
            <a:endParaRPr lang="cs-CZ" dirty="0"/>
          </a:p>
          <a:p>
            <a:r>
              <a:rPr lang="cs-CZ" dirty="0"/>
              <a:t>Řízení fyzické distribuce</a:t>
            </a:r>
          </a:p>
          <a:p>
            <a:endParaRPr lang="cs-CZ" dirty="0"/>
          </a:p>
          <a:p>
            <a:endParaRPr lang="cs-CZ" dirty="0"/>
          </a:p>
        </p:txBody>
      </p:sp>
    </p:spTree>
    <p:extLst>
      <p:ext uri="{BB962C8B-B14F-4D97-AF65-F5344CB8AC3E}">
        <p14:creationId xmlns:p14="http://schemas.microsoft.com/office/powerpoint/2010/main" val="4101977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Nadpis 1"/>
          <p:cNvSpPr>
            <a:spLocks noGrp="1"/>
          </p:cNvSpPr>
          <p:nvPr>
            <p:ph type="title"/>
          </p:nvPr>
        </p:nvSpPr>
        <p:spPr/>
        <p:txBody>
          <a:bodyPr/>
          <a:lstStyle/>
          <a:p>
            <a:r>
              <a:rPr lang="cs-CZ" b="1" dirty="0"/>
              <a:t>Logistické funkce a cíle</a:t>
            </a:r>
          </a:p>
        </p:txBody>
      </p:sp>
      <p:sp>
        <p:nvSpPr>
          <p:cNvPr id="3" name="Zástupný symbol pro obsah 2"/>
          <p:cNvSpPr>
            <a:spLocks noGrp="1"/>
          </p:cNvSpPr>
          <p:nvPr>
            <p:ph idx="1"/>
          </p:nvPr>
        </p:nvSpPr>
        <p:spPr/>
        <p:txBody>
          <a:bodyPr rtlCol="0">
            <a:normAutofit fontScale="85000" lnSpcReduction="20000"/>
          </a:bodyPr>
          <a:lstStyle/>
          <a:p>
            <a:pPr marL="274320" indent="-274320" fontAlgn="auto">
              <a:spcAft>
                <a:spcPts val="0"/>
              </a:spcAft>
              <a:buFont typeface="Arial" pitchFamily="34" charset="0"/>
              <a:buChar char="•"/>
              <a:defRPr/>
            </a:pPr>
            <a:r>
              <a:rPr lang="cs-CZ" dirty="0"/>
              <a:t>Kompletační,</a:t>
            </a:r>
          </a:p>
          <a:p>
            <a:pPr marL="274320" indent="-274320" fontAlgn="auto">
              <a:spcAft>
                <a:spcPts val="0"/>
              </a:spcAft>
              <a:buFont typeface="Arial" pitchFamily="34" charset="0"/>
              <a:buChar char="•"/>
              <a:defRPr/>
            </a:pPr>
            <a:r>
              <a:rPr lang="cs-CZ" dirty="0"/>
              <a:t>Technologické,</a:t>
            </a:r>
          </a:p>
          <a:p>
            <a:pPr marL="274320" indent="-274320" fontAlgn="auto">
              <a:spcAft>
                <a:spcPts val="0"/>
              </a:spcAft>
              <a:buFont typeface="Arial" pitchFamily="34" charset="0"/>
              <a:buChar char="•"/>
              <a:defRPr/>
            </a:pPr>
            <a:r>
              <a:rPr lang="cs-CZ" dirty="0"/>
              <a:t>Mezioperační, </a:t>
            </a:r>
          </a:p>
          <a:p>
            <a:pPr marL="274320" indent="-274320" fontAlgn="auto">
              <a:spcAft>
                <a:spcPts val="0"/>
              </a:spcAft>
              <a:buFont typeface="Arial" pitchFamily="34" charset="0"/>
              <a:buChar char="•"/>
              <a:defRPr/>
            </a:pPr>
            <a:r>
              <a:rPr lang="cs-CZ" dirty="0"/>
              <a:t>Skladové,</a:t>
            </a:r>
          </a:p>
          <a:p>
            <a:pPr marL="274320" indent="-274320" fontAlgn="auto">
              <a:spcAft>
                <a:spcPts val="0"/>
              </a:spcAft>
              <a:buFont typeface="Arial" pitchFamily="34" charset="0"/>
              <a:buChar char="•"/>
              <a:defRPr/>
            </a:pPr>
            <a:r>
              <a:rPr lang="cs-CZ" dirty="0"/>
              <a:t>Ložné,</a:t>
            </a:r>
          </a:p>
          <a:p>
            <a:pPr marL="274320" indent="-274320" fontAlgn="auto">
              <a:spcAft>
                <a:spcPts val="0"/>
              </a:spcAft>
              <a:buFont typeface="Arial" pitchFamily="34" charset="0"/>
              <a:buChar char="•"/>
              <a:defRPr/>
            </a:pPr>
            <a:r>
              <a:rPr lang="cs-CZ" dirty="0" err="1"/>
              <a:t>meziobjektová</a:t>
            </a:r>
            <a:r>
              <a:rPr lang="cs-CZ" dirty="0"/>
              <a:t> přeprava,</a:t>
            </a:r>
          </a:p>
          <a:p>
            <a:pPr marL="274320" indent="-274320" fontAlgn="auto">
              <a:spcAft>
                <a:spcPts val="0"/>
              </a:spcAft>
              <a:buFont typeface="Arial" pitchFamily="34" charset="0"/>
              <a:buChar char="•"/>
              <a:defRPr/>
            </a:pPr>
            <a:r>
              <a:rPr lang="cs-CZ" dirty="0"/>
              <a:t>vnější přeprava,</a:t>
            </a:r>
          </a:p>
          <a:p>
            <a:pPr marL="274320" indent="-274320" fontAlgn="auto">
              <a:spcAft>
                <a:spcPts val="0"/>
              </a:spcAft>
              <a:buFont typeface="Arial" pitchFamily="34" charset="0"/>
              <a:buChar char="•"/>
              <a:defRPr/>
            </a:pPr>
            <a:r>
              <a:rPr lang="cs-CZ" dirty="0"/>
              <a:t>technologická přeprava,</a:t>
            </a:r>
          </a:p>
          <a:p>
            <a:pPr marL="274320" indent="-274320" fontAlgn="auto">
              <a:spcAft>
                <a:spcPts val="0"/>
              </a:spcAft>
              <a:buFont typeface="Arial" pitchFamily="34" charset="0"/>
              <a:buChar char="•"/>
              <a:defRPr/>
            </a:pPr>
            <a:r>
              <a:rPr lang="cs-CZ" dirty="0"/>
              <a:t>operace balení,</a:t>
            </a:r>
          </a:p>
          <a:p>
            <a:pPr marL="274320" indent="-274320" fontAlgn="auto">
              <a:spcAft>
                <a:spcPts val="0"/>
              </a:spcAft>
              <a:buFont typeface="Arial" pitchFamily="34" charset="0"/>
              <a:buChar char="•"/>
              <a:defRPr/>
            </a:pPr>
            <a:r>
              <a:rPr lang="cs-CZ" dirty="0"/>
              <a:t>Pomocné.</a:t>
            </a:r>
          </a:p>
          <a:p>
            <a:pPr marL="274320" indent="-274320" fontAlgn="auto">
              <a:spcAft>
                <a:spcPts val="0"/>
              </a:spcAft>
              <a:buFont typeface="Arial" pitchFamily="34" charset="0"/>
              <a:buChar char="•"/>
              <a:defRPr/>
            </a:pPr>
            <a:endParaRPr lang="cs-CZ" dirty="0"/>
          </a:p>
        </p:txBody>
      </p:sp>
    </p:spTree>
    <p:extLst>
      <p:ext uri="{BB962C8B-B14F-4D97-AF65-F5344CB8AC3E}">
        <p14:creationId xmlns:p14="http://schemas.microsoft.com/office/powerpoint/2010/main" val="2424533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činnosti</a:t>
            </a:r>
          </a:p>
        </p:txBody>
      </p:sp>
      <p:sp>
        <p:nvSpPr>
          <p:cNvPr id="3" name="Zástupný symbol pro obsah 2"/>
          <p:cNvSpPr>
            <a:spLocks noGrp="1"/>
          </p:cNvSpPr>
          <p:nvPr>
            <p:ph idx="1"/>
          </p:nvPr>
        </p:nvSpPr>
        <p:spPr/>
        <p:txBody>
          <a:bodyPr/>
          <a:lstStyle/>
          <a:p>
            <a:r>
              <a:rPr lang="cs-CZ" dirty="0"/>
              <a:t>zahrnují tři složky: plánování, řízení a realizace. </a:t>
            </a:r>
          </a:p>
          <a:p>
            <a:r>
              <a:rPr lang="cs-CZ" dirty="0"/>
              <a:t>jsou procesy </a:t>
            </a:r>
            <a:r>
              <a:rPr lang="cs-CZ" i="1" u="sng" dirty="0"/>
              <a:t>netechnologického charakteru</a:t>
            </a:r>
            <a:r>
              <a:rPr lang="cs-CZ" dirty="0"/>
              <a:t>. To znamená, že na rozdíl od technologických procesů nemění fyzikální, ani chemickou podstatu zpracovávaného materiálu a nedokončených výrobků, kterými se zabývají. </a:t>
            </a:r>
          </a:p>
        </p:txBody>
      </p:sp>
    </p:spTree>
    <p:extLst>
      <p:ext uri="{BB962C8B-B14F-4D97-AF65-F5344CB8AC3E}">
        <p14:creationId xmlns:p14="http://schemas.microsoft.com/office/powerpoint/2010/main" val="3319329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Aktivní prvky</a:t>
            </a:r>
            <a:endParaRPr lang="cs-CZ" dirty="0"/>
          </a:p>
        </p:txBody>
      </p:sp>
      <p:sp>
        <p:nvSpPr>
          <p:cNvPr id="3" name="Zástupný symbol pro obsah 2"/>
          <p:cNvSpPr>
            <a:spLocks noGrp="1"/>
          </p:cNvSpPr>
          <p:nvPr>
            <p:ph idx="1"/>
          </p:nvPr>
        </p:nvSpPr>
        <p:spPr/>
        <p:txBody>
          <a:bodyPr>
            <a:normAutofit fontScale="92500"/>
          </a:bodyPr>
          <a:lstStyle/>
          <a:p>
            <a:pPr>
              <a:buNone/>
            </a:pPr>
            <a:r>
              <a:rPr lang="cs-CZ" dirty="0"/>
              <a:t>Prostředky, jejichž působením se realizují toky pasivních prvků v logistickém řetězci. Tomu odpovídají aktivní prvky:</a:t>
            </a:r>
          </a:p>
          <a:p>
            <a:pPr lvl="0"/>
            <a:r>
              <a:rPr lang="cs-CZ" dirty="0"/>
              <a:t>technické prostředky a zařízení pro manipulaci, přepravu, skladování, balení a fixaci zboží </a:t>
            </a:r>
            <a:endParaRPr lang="en-US" dirty="0"/>
          </a:p>
          <a:p>
            <a:pPr lvl="0"/>
            <a:r>
              <a:rPr lang="cs-CZ" dirty="0"/>
              <a:t>technické prostředky a zařízení sloužící operacím s informacemi (nosiči informací) </a:t>
            </a:r>
            <a:endParaRPr lang="en-US" dirty="0"/>
          </a:p>
          <a:p>
            <a:pPr lvl="0"/>
            <a:r>
              <a:rPr lang="cs-CZ" dirty="0"/>
              <a:t>obsluhující, řídící a kontrolující faktor, tj. lidská složka</a:t>
            </a:r>
          </a:p>
          <a:p>
            <a:endParaRPr lang="cs-CZ" dirty="0"/>
          </a:p>
        </p:txBody>
      </p:sp>
    </p:spTree>
    <p:extLst>
      <p:ext uri="{BB962C8B-B14F-4D97-AF65-F5344CB8AC3E}">
        <p14:creationId xmlns:p14="http://schemas.microsoft.com/office/powerpoint/2010/main" val="44337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pasivní prvky</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b="1" dirty="0"/>
              <a:t>Logistické pasivní prvky</a:t>
            </a:r>
            <a:r>
              <a:rPr lang="cs-CZ" dirty="0"/>
              <a:t> jsou manipulovatelné, přepravované nebo skladovatelné kusy, jednotky nebo zásilky, které musí překonat prostor a čas.</a:t>
            </a:r>
          </a:p>
          <a:p>
            <a:pPr>
              <a:buFontTx/>
              <a:buChar char="-"/>
            </a:pPr>
            <a:r>
              <a:rPr lang="cs-CZ" dirty="0"/>
              <a:t>Materiálové prvky (materiál, polotovar, suroviny, součást, hotový produkt), </a:t>
            </a:r>
          </a:p>
          <a:p>
            <a:pPr>
              <a:buFontTx/>
              <a:buChar char="-"/>
            </a:pPr>
            <a:r>
              <a:rPr lang="cs-CZ" dirty="0"/>
              <a:t>Obaly, </a:t>
            </a:r>
          </a:p>
          <a:p>
            <a:pPr>
              <a:buFontTx/>
              <a:buChar char="-"/>
            </a:pPr>
            <a:r>
              <a:rPr lang="cs-CZ" dirty="0"/>
              <a:t>Přepravní prostředky (palety</a:t>
            </a:r>
            <a:r>
              <a:rPr lang="ru-RU" dirty="0"/>
              <a:t>)</a:t>
            </a:r>
            <a:r>
              <a:rPr lang="cs-CZ" dirty="0"/>
              <a:t>,</a:t>
            </a:r>
          </a:p>
          <a:p>
            <a:pPr>
              <a:buFontTx/>
              <a:buChar char="-"/>
            </a:pPr>
            <a:r>
              <a:rPr lang="cs-CZ" dirty="0"/>
              <a:t>Odpad,</a:t>
            </a:r>
          </a:p>
          <a:p>
            <a:pPr>
              <a:buFontTx/>
              <a:buChar char="-"/>
            </a:pPr>
            <a:r>
              <a:rPr lang="cs-CZ" dirty="0"/>
              <a:t>Informace.</a:t>
            </a:r>
          </a:p>
          <a:p>
            <a:endParaRPr lang="cs-CZ" dirty="0"/>
          </a:p>
        </p:txBody>
      </p:sp>
    </p:spTree>
    <p:extLst>
      <p:ext uri="{BB962C8B-B14F-4D97-AF65-F5344CB8AC3E}">
        <p14:creationId xmlns:p14="http://schemas.microsoft.com/office/powerpoint/2010/main" val="61884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3B9CB7-30B6-2562-5109-BCA44FA118EB}"/>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E745D41E-23AA-465C-AE8F-1C189DF0B8F6}"/>
              </a:ext>
            </a:extLst>
          </p:cNvPr>
          <p:cNvPicPr>
            <a:picLocks noGrp="1" noChangeAspect="1"/>
          </p:cNvPicPr>
          <p:nvPr>
            <p:ph idx="1"/>
          </p:nvPr>
        </p:nvPicPr>
        <p:blipFill>
          <a:blip r:embed="rId2"/>
          <a:stretch>
            <a:fillRect/>
          </a:stretch>
        </p:blipFill>
        <p:spPr>
          <a:xfrm>
            <a:off x="1475657" y="1409674"/>
            <a:ext cx="6480720" cy="2927078"/>
          </a:xfrm>
        </p:spPr>
      </p:pic>
    </p:spTree>
    <p:extLst>
      <p:ext uri="{BB962C8B-B14F-4D97-AF65-F5344CB8AC3E}">
        <p14:creationId xmlns:p14="http://schemas.microsoft.com/office/powerpoint/2010/main" val="1685757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2.Value </a:t>
            </a:r>
            <a:r>
              <a:rPr lang="cs-CZ" b="1" dirty="0" err="1"/>
              <a:t>Chain</a:t>
            </a:r>
            <a:r>
              <a:rPr lang="cs-CZ" b="1" dirty="0"/>
              <a:t> Management a dodavatelské sítě</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859551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663ED856-EFF7-4944-BE94-0AE37D71A5CF}"/>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31958" t="26014" r="34956" b="28443"/>
          <a:stretch/>
        </p:blipFill>
        <p:spPr bwMode="auto">
          <a:xfrm>
            <a:off x="1393421" y="990085"/>
            <a:ext cx="6357158" cy="4877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3489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BC4D4-CAA7-C547-963C-299F350D895F}"/>
              </a:ext>
            </a:extLst>
          </p:cNvPr>
          <p:cNvSpPr>
            <a:spLocks noGrp="1"/>
          </p:cNvSpPr>
          <p:nvPr>
            <p:ph type="title"/>
          </p:nvPr>
        </p:nvSpPr>
        <p:spPr>
          <a:xfrm>
            <a:off x="457200" y="552735"/>
            <a:ext cx="8229600" cy="1143000"/>
          </a:xfrm>
        </p:spPr>
        <p:txBody>
          <a:bodyPr>
            <a:normAutofit/>
          </a:bodyPr>
          <a:lstStyle/>
          <a:p>
            <a:r>
              <a:rPr lang="cs-CZ" sz="3600" dirty="0">
                <a:solidFill>
                  <a:srgbClr val="FF0000"/>
                </a:solidFill>
              </a:rPr>
              <a:t>HODNOTOVÝ ŘETEZEC (VALUE CHAIN)</a:t>
            </a:r>
          </a:p>
        </p:txBody>
      </p:sp>
      <p:sp>
        <p:nvSpPr>
          <p:cNvPr id="3" name="Zástupný obsah 2">
            <a:extLst>
              <a:ext uri="{FF2B5EF4-FFF2-40B4-BE49-F238E27FC236}">
                <a16:creationId xmlns:a16="http://schemas.microsoft.com/office/drawing/2014/main" id="{3A74ACC2-2798-9A4A-8180-4FB63794DEAA}"/>
              </a:ext>
            </a:extLst>
          </p:cNvPr>
          <p:cNvSpPr>
            <a:spLocks noGrp="1"/>
          </p:cNvSpPr>
          <p:nvPr>
            <p:ph idx="1"/>
          </p:nvPr>
        </p:nvSpPr>
        <p:spPr/>
        <p:txBody>
          <a:bodyPr>
            <a:normAutofit/>
          </a:bodyPr>
          <a:lstStyle/>
          <a:p>
            <a:pPr marL="0" indent="0">
              <a:buNone/>
            </a:pPr>
            <a:r>
              <a:rPr lang="cs-CZ" dirty="0"/>
              <a:t>= sled činností, které firma vykonává při konstruování, produkci, prodeji, dodávání a poprodejní podpoře svých produktů</a:t>
            </a:r>
          </a:p>
          <a:p>
            <a:pPr>
              <a:buFont typeface="Arial" panose="020B0604020202020204" pitchFamily="34" charset="0"/>
              <a:buChar char="•"/>
            </a:pPr>
            <a:r>
              <a:rPr lang="cs-CZ" dirty="0"/>
              <a:t>Je součástí rozsáhlejšího hodnotového systému</a:t>
            </a:r>
          </a:p>
          <a:p>
            <a:pPr>
              <a:buFont typeface="Arial" panose="020B0604020202020204" pitchFamily="34" charset="0"/>
              <a:buChar char="•"/>
            </a:pPr>
            <a:r>
              <a:rPr lang="cs-CZ" dirty="0"/>
              <a:t>V souvislosti s hodnotovým řetězcem se musí přijmout ve firmě řada rozhodnutí. </a:t>
            </a:r>
            <a:r>
              <a:rPr lang="cs-CZ" sz="2400" i="1" dirty="0"/>
              <a:t>(např. Budeme „pneumatiky“ vyrábět sami nebo je budeme nakupovat od dodavatele?)</a:t>
            </a:r>
          </a:p>
        </p:txBody>
      </p:sp>
    </p:spTree>
    <p:extLst>
      <p:ext uri="{BB962C8B-B14F-4D97-AF65-F5344CB8AC3E}">
        <p14:creationId xmlns:p14="http://schemas.microsoft.com/office/powerpoint/2010/main" val="3935464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04E19-DE3C-CE45-84AE-DA191A888164}"/>
              </a:ext>
            </a:extLst>
          </p:cNvPr>
          <p:cNvSpPr>
            <a:spLocks noGrp="1"/>
          </p:cNvSpPr>
          <p:nvPr>
            <p:ph type="title"/>
          </p:nvPr>
        </p:nvSpPr>
        <p:spPr>
          <a:xfrm>
            <a:off x="457200" y="457200"/>
            <a:ext cx="8229600" cy="1143000"/>
          </a:xfrm>
        </p:spPr>
        <p:txBody>
          <a:bodyPr>
            <a:normAutofit/>
          </a:bodyPr>
          <a:lstStyle/>
          <a:p>
            <a:r>
              <a:rPr lang="cs-CZ" dirty="0">
                <a:solidFill>
                  <a:srgbClr val="FF0000"/>
                </a:solidFill>
              </a:rPr>
              <a:t>ANALÝZA HODNOTOVÉHO ŘETĚZCE</a:t>
            </a:r>
          </a:p>
        </p:txBody>
      </p:sp>
      <p:sp>
        <p:nvSpPr>
          <p:cNvPr id="3" name="Zástupný obsah 2">
            <a:extLst>
              <a:ext uri="{FF2B5EF4-FFF2-40B4-BE49-F238E27FC236}">
                <a16:creationId xmlns:a16="http://schemas.microsoft.com/office/drawing/2014/main" id="{0B4C0D49-FF36-AA49-B02C-BD60C60A5B0B}"/>
              </a:ext>
            </a:extLst>
          </p:cNvPr>
          <p:cNvSpPr>
            <a:spLocks noGrp="1"/>
          </p:cNvSpPr>
          <p:nvPr>
            <p:ph idx="1"/>
          </p:nvPr>
        </p:nvSpPr>
        <p:spPr/>
        <p:txBody>
          <a:bodyPr>
            <a:normAutofit fontScale="92500" lnSpcReduction="20000"/>
          </a:bodyPr>
          <a:lstStyle/>
          <a:p>
            <a:pPr marL="514350" lvl="0" indent="-514350">
              <a:buFont typeface="+mj-lt"/>
              <a:buAutoNum type="arabicPeriod"/>
            </a:pPr>
            <a:r>
              <a:rPr lang="cs-CZ" dirty="0"/>
              <a:t>Začněte tím, že určíte hodnotový řetězec odvětví.</a:t>
            </a:r>
          </a:p>
          <a:p>
            <a:pPr marL="514350" lvl="0" indent="-514350">
              <a:buFont typeface="+mj-lt"/>
              <a:buAutoNum type="arabicPeriod"/>
            </a:pPr>
            <a:r>
              <a:rPr lang="cs-CZ" dirty="0"/>
              <a:t>Srovnejte svůj hodnotový řetězec s hodnotovým řetězcem odvětví.</a:t>
            </a:r>
          </a:p>
          <a:p>
            <a:pPr marL="514350" lvl="0" indent="-514350">
              <a:buFont typeface="+mj-lt"/>
              <a:buAutoNum type="arabicPeriod"/>
            </a:pPr>
            <a:r>
              <a:rPr lang="cs-CZ" dirty="0"/>
              <a:t>Zaměřte se na faktory ovlivňující cenu, na tyto činnosti, jež v současnosti mají nebo v budoucnu mohou mít vliv na diferenciaci.</a:t>
            </a:r>
          </a:p>
          <a:p>
            <a:pPr marL="514350" lvl="0" indent="-514350">
              <a:buFont typeface="+mj-lt"/>
              <a:buAutoNum type="arabicPeriod"/>
            </a:pPr>
            <a:r>
              <a:rPr lang="cs-CZ" dirty="0"/>
              <a:t>Zaměřte se na faktory ovlivňující náklady a zvláštní pozornost věnujte činnostem, které představují velký nebo rostoucí procentní podíl nákladů.</a:t>
            </a:r>
          </a:p>
        </p:txBody>
      </p:sp>
    </p:spTree>
    <p:extLst>
      <p:ext uri="{BB962C8B-B14F-4D97-AF65-F5344CB8AC3E}">
        <p14:creationId xmlns:p14="http://schemas.microsoft.com/office/powerpoint/2010/main" val="197195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A80E7C-D4BE-3B48-9CCD-60CBA022C408}"/>
              </a:ext>
            </a:extLst>
          </p:cNvPr>
          <p:cNvSpPr>
            <a:spLocks noGrp="1"/>
          </p:cNvSpPr>
          <p:nvPr>
            <p:ph type="title"/>
          </p:nvPr>
        </p:nvSpPr>
        <p:spPr>
          <a:xfrm>
            <a:off x="457200" y="457200"/>
            <a:ext cx="8229600" cy="1143000"/>
          </a:xfrm>
        </p:spPr>
        <p:txBody>
          <a:bodyPr/>
          <a:lstStyle/>
          <a:p>
            <a:r>
              <a:rPr lang="cs-CZ" dirty="0">
                <a:solidFill>
                  <a:srgbClr val="FF0000"/>
                </a:solidFill>
              </a:rPr>
              <a:t>DODAVATELSKÝ ŘETĚZEC</a:t>
            </a:r>
          </a:p>
        </p:txBody>
      </p:sp>
      <p:sp>
        <p:nvSpPr>
          <p:cNvPr id="3" name="Zástupný obsah 2">
            <a:extLst>
              <a:ext uri="{FF2B5EF4-FFF2-40B4-BE49-F238E27FC236}">
                <a16:creationId xmlns:a16="http://schemas.microsoft.com/office/drawing/2014/main" id="{2DF5F1B9-4BBC-8245-B993-A01C2392C2FD}"/>
              </a:ext>
            </a:extLst>
          </p:cNvPr>
          <p:cNvSpPr>
            <a:spLocks noGrp="1"/>
          </p:cNvSpPr>
          <p:nvPr>
            <p:ph idx="1"/>
          </p:nvPr>
        </p:nvSpPr>
        <p:spPr/>
        <p:txBody>
          <a:bodyPr>
            <a:normAutofit lnSpcReduction="10000"/>
          </a:bodyPr>
          <a:lstStyle/>
          <a:p>
            <a:pPr marL="0" indent="0">
              <a:buNone/>
            </a:pPr>
            <a:r>
              <a:rPr lang="cs-CZ" dirty="0"/>
              <a:t>= vícestupňový systém dodavatelů, výrobců, distributorů, prodejců a zákazníků.</a:t>
            </a:r>
          </a:p>
          <a:p>
            <a:r>
              <a:rPr lang="cs-CZ" dirty="0"/>
              <a:t>Mezi stupni dodavatelského řetězce v obou směrech proudí toky materiálové, finanční, informační, rozhodovací.</a:t>
            </a:r>
          </a:p>
          <a:p>
            <a:r>
              <a:rPr lang="cs-CZ" dirty="0"/>
              <a:t>Dodavatelský řetězec se transformuje v dodavatelské síti.</a:t>
            </a:r>
          </a:p>
          <a:p>
            <a:r>
              <a:rPr lang="cs-CZ" dirty="0"/>
              <a:t>Dochází k jejich propojení jak ve vertikálním tak v horizontálním směru.</a:t>
            </a:r>
          </a:p>
        </p:txBody>
      </p:sp>
    </p:spTree>
    <p:extLst>
      <p:ext uri="{BB962C8B-B14F-4D97-AF65-F5344CB8AC3E}">
        <p14:creationId xmlns:p14="http://schemas.microsoft.com/office/powerpoint/2010/main" val="963937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125ABC-B9F3-A749-BC6E-24E567F0B447}"/>
              </a:ext>
            </a:extLst>
          </p:cNvPr>
          <p:cNvSpPr>
            <a:spLocks noGrp="1"/>
          </p:cNvSpPr>
          <p:nvPr>
            <p:ph type="title"/>
          </p:nvPr>
        </p:nvSpPr>
        <p:spPr>
          <a:xfrm>
            <a:off x="543697" y="1065470"/>
            <a:ext cx="8229600" cy="1143000"/>
          </a:xfrm>
        </p:spPr>
        <p:txBody>
          <a:bodyPr>
            <a:normAutofit fontScale="90000"/>
          </a:bodyPr>
          <a:lstStyle/>
          <a:p>
            <a:r>
              <a:rPr lang="cs-CZ" dirty="0">
                <a:solidFill>
                  <a:srgbClr val="FF0000"/>
                </a:solidFill>
              </a:rPr>
              <a:t>LINEÁRNÍ STRUKTURA DOD. ŘETEZCE</a:t>
            </a:r>
          </a:p>
        </p:txBody>
      </p:sp>
      <p:pic>
        <p:nvPicPr>
          <p:cNvPr id="4" name="Zástupný obsah 3" descr="Obsah obrázku text&#10;&#10;Popis byl vytvořen automaticky">
            <a:extLst>
              <a:ext uri="{FF2B5EF4-FFF2-40B4-BE49-F238E27FC236}">
                <a16:creationId xmlns:a16="http://schemas.microsoft.com/office/drawing/2014/main" id="{6D4DC69D-C300-2349-96B1-3C9A89A6389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8264" t="43752" r="28832" b="42779"/>
          <a:stretch/>
        </p:blipFill>
        <p:spPr bwMode="auto">
          <a:xfrm>
            <a:off x="543697" y="2650524"/>
            <a:ext cx="8229600" cy="1852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1265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50FC5-B2C0-7A4D-82B9-B74F853EAC57}"/>
              </a:ext>
            </a:extLst>
          </p:cNvPr>
          <p:cNvSpPr>
            <a:spLocks noGrp="1"/>
          </p:cNvSpPr>
          <p:nvPr>
            <p:ph type="title"/>
          </p:nvPr>
        </p:nvSpPr>
        <p:spPr>
          <a:xfrm>
            <a:off x="457200" y="538577"/>
            <a:ext cx="8229600" cy="1143000"/>
          </a:xfrm>
        </p:spPr>
        <p:txBody>
          <a:bodyPr>
            <a:normAutofit/>
          </a:bodyPr>
          <a:lstStyle/>
          <a:p>
            <a:r>
              <a:rPr lang="cs-CZ" dirty="0">
                <a:solidFill>
                  <a:srgbClr val="FF0000"/>
                </a:solidFill>
              </a:rPr>
              <a:t>LOGISTICKÁ SÍŤ</a:t>
            </a:r>
          </a:p>
        </p:txBody>
      </p:sp>
      <p:sp>
        <p:nvSpPr>
          <p:cNvPr id="3" name="Zástupný obsah 2">
            <a:extLst>
              <a:ext uri="{FF2B5EF4-FFF2-40B4-BE49-F238E27FC236}">
                <a16:creationId xmlns:a16="http://schemas.microsoft.com/office/drawing/2014/main" id="{40AA64C5-ACB7-9343-B518-383FB89BC24E}"/>
              </a:ext>
            </a:extLst>
          </p:cNvPr>
          <p:cNvSpPr>
            <a:spLocks noGrp="1"/>
          </p:cNvSpPr>
          <p:nvPr>
            <p:ph idx="1"/>
          </p:nvPr>
        </p:nvSpPr>
        <p:spPr>
          <a:xfrm>
            <a:off x="457200" y="1395484"/>
            <a:ext cx="8229600" cy="4525963"/>
          </a:xfrm>
        </p:spPr>
        <p:txBody>
          <a:bodyPr/>
          <a:lstStyle/>
          <a:p>
            <a:pPr marL="0" indent="0">
              <a:buNone/>
            </a:pPr>
            <a:r>
              <a:rPr lang="cs-CZ" dirty="0"/>
              <a:t>= vybraná množina více autonomních organizací, které jsou v přímé nebo nepřímé interakci založené na dohodách mezi organizacemi.</a:t>
            </a:r>
          </a:p>
        </p:txBody>
      </p:sp>
      <p:pic>
        <p:nvPicPr>
          <p:cNvPr id="7" name="Obrázek 6" descr="Obsah obrázku mapa&#10;&#10;Popis byl vytvořen automaticky">
            <a:extLst>
              <a:ext uri="{FF2B5EF4-FFF2-40B4-BE49-F238E27FC236}">
                <a16:creationId xmlns:a16="http://schemas.microsoft.com/office/drawing/2014/main" id="{1037A902-92F2-2948-AC26-07DDB9A906F1}"/>
              </a:ext>
            </a:extLst>
          </p:cNvPr>
          <p:cNvPicPr>
            <a:picLocks noChangeAspect="1"/>
          </p:cNvPicPr>
          <p:nvPr/>
        </p:nvPicPr>
        <p:blipFill>
          <a:blip r:embed="rId2"/>
          <a:stretch>
            <a:fillRect/>
          </a:stretch>
        </p:blipFill>
        <p:spPr>
          <a:xfrm>
            <a:off x="2183642" y="2933250"/>
            <a:ext cx="4505278" cy="3097379"/>
          </a:xfrm>
          <a:prstGeom prst="rect">
            <a:avLst/>
          </a:prstGeom>
        </p:spPr>
      </p:pic>
    </p:spTree>
    <p:extLst>
      <p:ext uri="{BB962C8B-B14F-4D97-AF65-F5344CB8AC3E}">
        <p14:creationId xmlns:p14="http://schemas.microsoft.com/office/powerpoint/2010/main" val="2734191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832AE-0F70-FD4C-89E7-A20A9999E04B}"/>
              </a:ext>
            </a:extLst>
          </p:cNvPr>
          <p:cNvSpPr>
            <a:spLocks noGrp="1"/>
          </p:cNvSpPr>
          <p:nvPr>
            <p:ph type="title"/>
          </p:nvPr>
        </p:nvSpPr>
        <p:spPr>
          <a:xfrm>
            <a:off x="457200" y="576895"/>
            <a:ext cx="8229600" cy="1143000"/>
          </a:xfrm>
        </p:spPr>
        <p:txBody>
          <a:bodyPr/>
          <a:lstStyle/>
          <a:p>
            <a:r>
              <a:rPr lang="cs-CZ" dirty="0">
                <a:solidFill>
                  <a:srgbClr val="FF0000"/>
                </a:solidFill>
              </a:rPr>
              <a:t>SÍŤ X ŘETĚZEC</a:t>
            </a:r>
          </a:p>
        </p:txBody>
      </p:sp>
      <p:sp>
        <p:nvSpPr>
          <p:cNvPr id="3" name="Zástupný obsah 2">
            <a:extLst>
              <a:ext uri="{FF2B5EF4-FFF2-40B4-BE49-F238E27FC236}">
                <a16:creationId xmlns:a16="http://schemas.microsoft.com/office/drawing/2014/main" id="{0A604BDB-A496-4742-B625-9BA0FB2B7577}"/>
              </a:ext>
            </a:extLst>
          </p:cNvPr>
          <p:cNvSpPr>
            <a:spLocks noGrp="1"/>
          </p:cNvSpPr>
          <p:nvPr>
            <p:ph idx="1"/>
          </p:nvPr>
        </p:nvSpPr>
        <p:spPr/>
        <p:txBody>
          <a:bodyPr/>
          <a:lstStyle/>
          <a:p>
            <a:r>
              <a:rPr lang="cs-CZ" dirty="0"/>
              <a:t>Síť = popisuje složitější strukturu, kde organizace mohou být propletené a existují obousměrné výměny.</a:t>
            </a:r>
          </a:p>
          <a:p>
            <a:pPr marL="0" indent="0">
              <a:buNone/>
            </a:pPr>
            <a:endParaRPr lang="cs-CZ" dirty="0"/>
          </a:p>
          <a:p>
            <a:r>
              <a:rPr lang="cs-CZ" dirty="0"/>
              <a:t>Řetězec = popisuje jednodušší, sekvenční soubor vztahů.</a:t>
            </a:r>
          </a:p>
        </p:txBody>
      </p:sp>
    </p:spTree>
    <p:extLst>
      <p:ext uri="{BB962C8B-B14F-4D97-AF65-F5344CB8AC3E}">
        <p14:creationId xmlns:p14="http://schemas.microsoft.com/office/powerpoint/2010/main" val="231258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66C9F-DC16-F74F-B55E-87260039B43B}"/>
              </a:ext>
            </a:extLst>
          </p:cNvPr>
          <p:cNvSpPr>
            <a:spLocks noGrp="1"/>
          </p:cNvSpPr>
          <p:nvPr>
            <p:ph type="title"/>
          </p:nvPr>
        </p:nvSpPr>
        <p:spPr>
          <a:xfrm>
            <a:off x="457200" y="731837"/>
            <a:ext cx="8229600" cy="1143000"/>
          </a:xfrm>
        </p:spPr>
        <p:txBody>
          <a:bodyPr>
            <a:normAutofit fontScale="90000"/>
          </a:bodyPr>
          <a:lstStyle/>
          <a:p>
            <a:r>
              <a:rPr lang="cs-CZ" dirty="0">
                <a:solidFill>
                  <a:srgbClr val="FF0000"/>
                </a:solidFill>
              </a:rPr>
              <a:t>LOGISTICKÝ ŘETEZEC X DODAVATELSKÝ ŘETĚZEC</a:t>
            </a:r>
          </a:p>
        </p:txBody>
      </p:sp>
      <p:sp>
        <p:nvSpPr>
          <p:cNvPr id="3" name="Zástupný obsah 2">
            <a:extLst>
              <a:ext uri="{FF2B5EF4-FFF2-40B4-BE49-F238E27FC236}">
                <a16:creationId xmlns:a16="http://schemas.microsoft.com/office/drawing/2014/main" id="{DF36DACF-28A8-A24E-9159-93FC134D4E89}"/>
              </a:ext>
            </a:extLst>
          </p:cNvPr>
          <p:cNvSpPr>
            <a:spLocks noGrp="1"/>
          </p:cNvSpPr>
          <p:nvPr>
            <p:ph idx="1"/>
          </p:nvPr>
        </p:nvSpPr>
        <p:spPr>
          <a:xfrm>
            <a:off x="457200" y="2020330"/>
            <a:ext cx="8229600" cy="4525963"/>
          </a:xfrm>
        </p:spPr>
        <p:txBody>
          <a:bodyPr/>
          <a:lstStyle/>
          <a:p>
            <a:r>
              <a:rPr lang="cs-CZ" u="sng" dirty="0"/>
              <a:t>DODAVATELSKÝ ŘETĚZEC = </a:t>
            </a:r>
            <a:r>
              <a:rPr lang="cs-CZ" dirty="0"/>
              <a:t>rozšiřuje se po i proti směru materiálového toku. </a:t>
            </a:r>
          </a:p>
          <a:p>
            <a:r>
              <a:rPr lang="cs-CZ" dirty="0"/>
              <a:t>Koncepce </a:t>
            </a:r>
            <a:r>
              <a:rPr lang="cs-CZ" dirty="0" err="1"/>
              <a:t>dod</a:t>
            </a:r>
            <a:r>
              <a:rPr lang="cs-CZ" dirty="0"/>
              <a:t>. řetězce v sobě dále zahrnuje všechny aktivity spojené s realizací zpětných toků vrácených nebo použitých výrobků, likvidaci odpadů, aj.</a:t>
            </a:r>
          </a:p>
        </p:txBody>
      </p:sp>
    </p:spTree>
    <p:extLst>
      <p:ext uri="{BB962C8B-B14F-4D97-AF65-F5344CB8AC3E}">
        <p14:creationId xmlns:p14="http://schemas.microsoft.com/office/powerpoint/2010/main" val="1974326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4CA95-18B9-F54E-A298-D16B20D4C79D}"/>
              </a:ext>
            </a:extLst>
          </p:cNvPr>
          <p:cNvSpPr>
            <a:spLocks noGrp="1"/>
          </p:cNvSpPr>
          <p:nvPr>
            <p:ph type="title"/>
          </p:nvPr>
        </p:nvSpPr>
        <p:spPr>
          <a:xfrm>
            <a:off x="457200" y="731838"/>
            <a:ext cx="8229600" cy="1143000"/>
          </a:xfrm>
        </p:spPr>
        <p:txBody>
          <a:bodyPr>
            <a:normAutofit fontScale="90000"/>
          </a:bodyPr>
          <a:lstStyle/>
          <a:p>
            <a:r>
              <a:rPr lang="cs-CZ" dirty="0">
                <a:solidFill>
                  <a:srgbClr val="FF0000"/>
                </a:solidFill>
              </a:rPr>
              <a:t>LOGISTICKÝ ŘETEZEC X DODAVATELSKÝ ŘETĚZEC</a:t>
            </a:r>
            <a:endParaRPr lang="cs-CZ" dirty="0"/>
          </a:p>
        </p:txBody>
      </p:sp>
      <p:sp>
        <p:nvSpPr>
          <p:cNvPr id="3" name="Zástupný obsah 2">
            <a:extLst>
              <a:ext uri="{FF2B5EF4-FFF2-40B4-BE49-F238E27FC236}">
                <a16:creationId xmlns:a16="http://schemas.microsoft.com/office/drawing/2014/main" id="{FAB9CCA5-D3F6-9649-AB99-7F671232C518}"/>
              </a:ext>
            </a:extLst>
          </p:cNvPr>
          <p:cNvSpPr>
            <a:spLocks noGrp="1"/>
          </p:cNvSpPr>
          <p:nvPr>
            <p:ph idx="1"/>
          </p:nvPr>
        </p:nvSpPr>
        <p:spPr>
          <a:xfrm>
            <a:off x="457200" y="2020330"/>
            <a:ext cx="8229600" cy="4525963"/>
          </a:xfrm>
        </p:spPr>
        <p:txBody>
          <a:bodyPr/>
          <a:lstStyle/>
          <a:p>
            <a:r>
              <a:rPr lang="cs-CZ" u="sng" dirty="0"/>
              <a:t>LOGISTICKÝ ŘETĚZEC = </a:t>
            </a:r>
            <a:r>
              <a:rPr lang="cs-CZ" dirty="0"/>
              <a:t>vázán na konkrétního zákazníka, zakázku, výrobek či skupinu výrobků.</a:t>
            </a:r>
          </a:p>
          <a:p>
            <a:r>
              <a:rPr lang="cs-CZ" dirty="0"/>
              <a:t>Mluvíme o zákaznické orientaci, ale zákazníkem může být i pracoviště uvnitř podniku, které odebírá nedokončené výrobky k dalšímu zpracování.</a:t>
            </a:r>
          </a:p>
        </p:txBody>
      </p:sp>
    </p:spTree>
    <p:extLst>
      <p:ext uri="{BB962C8B-B14F-4D97-AF65-F5344CB8AC3E}">
        <p14:creationId xmlns:p14="http://schemas.microsoft.com/office/powerpoint/2010/main" val="952555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Literatura</a:t>
            </a:r>
          </a:p>
        </p:txBody>
      </p:sp>
      <p:sp>
        <p:nvSpPr>
          <p:cNvPr id="3" name="Zástupný symbol pro obsah 2"/>
          <p:cNvSpPr>
            <a:spLocks noGrp="1"/>
          </p:cNvSpPr>
          <p:nvPr>
            <p:ph idx="1"/>
          </p:nvPr>
        </p:nvSpPr>
        <p:spPr>
          <a:xfrm>
            <a:off x="467544" y="1556792"/>
            <a:ext cx="8229600" cy="4525963"/>
          </a:xfrm>
        </p:spPr>
        <p:txBody>
          <a:bodyPr>
            <a:normAutofit fontScale="92500" lnSpcReduction="20000"/>
          </a:bodyPr>
          <a:lstStyle/>
          <a:p>
            <a:pPr marL="0" indent="0">
              <a:buNone/>
            </a:pPr>
            <a:r>
              <a:rPr lang="cs-CZ" u="sng" dirty="0"/>
              <a:t>Základní</a:t>
            </a:r>
            <a:r>
              <a:rPr lang="cs-CZ" dirty="0"/>
              <a:t>:</a:t>
            </a:r>
          </a:p>
          <a:p>
            <a:r>
              <a:rPr lang="cs-CZ" b="1" dirty="0"/>
              <a:t>CHYTILOVA E., Logistický management 2 : učební texty. MVŠO. 2018</a:t>
            </a:r>
          </a:p>
          <a:p>
            <a:r>
              <a:rPr lang="cs-CZ" dirty="0"/>
              <a:t>JUROVÁ, M.; KORÁB, V.; JUŘICA, P.; VIDECKÁ, Z.; BARTOŠEK, V. </a:t>
            </a:r>
            <a:r>
              <a:rPr lang="cs-CZ" i="1" dirty="0"/>
              <a:t>Výrobní a logistické procesy v podnikání. </a:t>
            </a:r>
            <a:r>
              <a:rPr lang="cs-CZ" dirty="0"/>
              <a:t>Praha: </a:t>
            </a:r>
            <a:r>
              <a:rPr lang="cs-CZ" dirty="0" err="1"/>
              <a:t>Grada</a:t>
            </a:r>
            <a:r>
              <a:rPr lang="cs-CZ" dirty="0"/>
              <a:t>, 2016. 254 s. ISBN: 978-80-247-5717- 9.</a:t>
            </a:r>
          </a:p>
          <a:p>
            <a:r>
              <a:rPr lang="cs-CZ" dirty="0"/>
              <a:t>TOMEK G., VÁVROVÁ V. </a:t>
            </a:r>
            <a:r>
              <a:rPr lang="cs-CZ" i="1" dirty="0"/>
              <a:t>Integrované řízení výroby: od operativního řízení výroby k dodavatelskému řetězci</a:t>
            </a:r>
            <a:r>
              <a:rPr lang="cs-CZ" dirty="0"/>
              <a:t>. Praha: </a:t>
            </a:r>
            <a:r>
              <a:rPr lang="cs-CZ" dirty="0" err="1"/>
              <a:t>Grada</a:t>
            </a:r>
            <a:r>
              <a:rPr lang="cs-CZ" dirty="0"/>
              <a:t> </a:t>
            </a:r>
            <a:r>
              <a:rPr lang="cs-CZ" dirty="0" err="1"/>
              <a:t>Publishing</a:t>
            </a:r>
            <a:r>
              <a:rPr lang="cs-CZ" dirty="0"/>
              <a:t>, a.s. 2014. 368s. ISBN 978-80-247-4486-5</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80F209B-AF08-534B-AA01-9567F7116AE2}"/>
              </a:ext>
            </a:extLst>
          </p:cNvPr>
          <p:cNvSpPr>
            <a:spLocks noGrp="1"/>
          </p:cNvSpPr>
          <p:nvPr>
            <p:ph idx="1"/>
          </p:nvPr>
        </p:nvSpPr>
        <p:spPr>
          <a:xfrm>
            <a:off x="457200" y="1166018"/>
            <a:ext cx="8229600" cy="4525963"/>
          </a:xfrm>
        </p:spPr>
        <p:txBody>
          <a:bodyPr>
            <a:noAutofit/>
          </a:bodyPr>
          <a:lstStyle/>
          <a:p>
            <a:r>
              <a:rPr lang="cs-CZ" sz="2800" b="1" dirty="0"/>
              <a:t>Cesty (kanály) = </a:t>
            </a:r>
            <a:r>
              <a:rPr lang="cs-CZ" sz="2800" dirty="0"/>
              <a:t>jsou cesty pohybu materiálových prvků a cesty pohybu informací. Cesty nemusí propojovat tytéž články - články mohou být prostorově (směrově) i časově odlišné.</a:t>
            </a:r>
          </a:p>
          <a:p>
            <a:pPr marL="0" indent="0">
              <a:buNone/>
            </a:pPr>
            <a:endParaRPr lang="cs-CZ" sz="2800" dirty="0"/>
          </a:p>
          <a:p>
            <a:r>
              <a:rPr lang="cs-CZ" sz="2800" b="1" dirty="0"/>
              <a:t>Články = </a:t>
            </a:r>
            <a:r>
              <a:rPr lang="cs-CZ" sz="2800" dirty="0"/>
              <a:t>logistických řetězců mohou být buď celky jako jsou budovy, plochy, komunikace, nebo podrobnější členění až na operace (netechnologické, manipulační, balící, přepravní, kontrolní, řídící).</a:t>
            </a:r>
          </a:p>
        </p:txBody>
      </p:sp>
    </p:spTree>
    <p:extLst>
      <p:ext uri="{BB962C8B-B14F-4D97-AF65-F5344CB8AC3E}">
        <p14:creationId xmlns:p14="http://schemas.microsoft.com/office/powerpoint/2010/main" val="2394804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8321718-88AF-F44F-BD02-17EE6AA74FE5}"/>
              </a:ext>
            </a:extLst>
          </p:cNvPr>
          <p:cNvSpPr>
            <a:spLocks noGrp="1"/>
          </p:cNvSpPr>
          <p:nvPr>
            <p:ph idx="1"/>
          </p:nvPr>
        </p:nvSpPr>
        <p:spPr>
          <a:xfrm>
            <a:off x="457200" y="1166018"/>
            <a:ext cx="8229600" cy="4525963"/>
          </a:xfrm>
        </p:spPr>
        <p:txBody>
          <a:bodyPr>
            <a:normAutofit fontScale="40000" lnSpcReduction="20000"/>
          </a:bodyPr>
          <a:lstStyle/>
          <a:p>
            <a:pPr marL="114300" indent="0">
              <a:buNone/>
            </a:pPr>
            <a:r>
              <a:rPr lang="cs-CZ" sz="7500" dirty="0"/>
              <a:t>Články:</a:t>
            </a:r>
          </a:p>
          <a:p>
            <a:pPr lvl="1">
              <a:buFont typeface="Arial" panose="020B0604020202020204" pitchFamily="34" charset="0"/>
              <a:buChar char="•"/>
            </a:pPr>
            <a:r>
              <a:rPr lang="cs-CZ" sz="7100" b="1" dirty="0"/>
              <a:t>ve výrobě</a:t>
            </a:r>
            <a:r>
              <a:rPr lang="cs-CZ" sz="7100" dirty="0"/>
              <a:t> – továrny, dílny, výrobní linky, buňky a centra, sklady surovin, materiálů, nakupovaných dílů, výrobní a montážní mezisklady, montážní linky, sklady hotových výrobků,</a:t>
            </a:r>
          </a:p>
          <a:p>
            <a:pPr marL="457200" lvl="1" indent="0">
              <a:buNone/>
            </a:pPr>
            <a:endParaRPr lang="cs-CZ" sz="7100" dirty="0"/>
          </a:p>
          <a:p>
            <a:pPr lvl="1">
              <a:buFont typeface="Arial" panose="020B0604020202020204" pitchFamily="34" charset="0"/>
              <a:buChar char="•"/>
            </a:pPr>
            <a:r>
              <a:rPr lang="cs-CZ" sz="7100" b="1" dirty="0"/>
              <a:t>v dopravě</a:t>
            </a:r>
            <a:r>
              <a:rPr lang="cs-CZ" sz="7100" dirty="0"/>
              <a:t> – terminály a překladiště, železniční stanice, přístavy, letiště,</a:t>
            </a:r>
          </a:p>
          <a:p>
            <a:pPr marL="457200" lvl="1" indent="0">
              <a:buNone/>
            </a:pPr>
            <a:endParaRPr lang="cs-CZ" sz="7100" dirty="0"/>
          </a:p>
          <a:p>
            <a:pPr lvl="1">
              <a:buFont typeface="Arial" panose="020B0604020202020204" pitchFamily="34" charset="0"/>
              <a:buChar char="•"/>
            </a:pPr>
            <a:r>
              <a:rPr lang="cs-CZ" sz="7100" b="1" dirty="0"/>
              <a:t>v obchodě</a:t>
            </a:r>
            <a:r>
              <a:rPr lang="cs-CZ" sz="7100" dirty="0"/>
              <a:t> – velkoobchodní sklady a maloobchodní prodejny.</a:t>
            </a:r>
          </a:p>
          <a:p>
            <a:endParaRPr lang="cs-CZ" dirty="0"/>
          </a:p>
        </p:txBody>
      </p:sp>
    </p:spTree>
    <p:extLst>
      <p:ext uri="{BB962C8B-B14F-4D97-AF65-F5344CB8AC3E}">
        <p14:creationId xmlns:p14="http://schemas.microsoft.com/office/powerpoint/2010/main" val="126155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1FB601-3D3B-C24B-A790-933A41E42B37}"/>
              </a:ext>
            </a:extLst>
          </p:cNvPr>
          <p:cNvSpPr>
            <a:spLocks noGrp="1"/>
          </p:cNvSpPr>
          <p:nvPr>
            <p:ph type="title"/>
          </p:nvPr>
        </p:nvSpPr>
        <p:spPr>
          <a:xfrm>
            <a:off x="457200" y="850106"/>
            <a:ext cx="8229600" cy="1143000"/>
          </a:xfrm>
        </p:spPr>
        <p:txBody>
          <a:bodyPr>
            <a:normAutofit fontScale="90000"/>
          </a:bodyPr>
          <a:lstStyle/>
          <a:p>
            <a:r>
              <a:rPr lang="cs-CZ" dirty="0">
                <a:solidFill>
                  <a:srgbClr val="FF0000"/>
                </a:solidFill>
              </a:rPr>
              <a:t>PUSH, PULL PRINCIP USPOŘÁDÁNÍ ŘETĚZCE</a:t>
            </a:r>
          </a:p>
        </p:txBody>
      </p:sp>
      <p:graphicFrame>
        <p:nvGraphicFramePr>
          <p:cNvPr id="4" name="Zástupný obsah 3">
            <a:extLst>
              <a:ext uri="{FF2B5EF4-FFF2-40B4-BE49-F238E27FC236}">
                <a16:creationId xmlns:a16="http://schemas.microsoft.com/office/drawing/2014/main" id="{B0A18EBF-8A88-7A49-9F42-1FBE269E20E3}"/>
              </a:ext>
            </a:extLst>
          </p:cNvPr>
          <p:cNvGraphicFramePr>
            <a:graphicFrameLocks noGrp="1"/>
          </p:cNvGraphicFramePr>
          <p:nvPr>
            <p:ph idx="1"/>
          </p:nvPr>
        </p:nvGraphicFramePr>
        <p:xfrm>
          <a:off x="832359" y="2116932"/>
          <a:ext cx="7479282" cy="3890962"/>
        </p:xfrm>
        <a:graphic>
          <a:graphicData uri="http://schemas.openxmlformats.org/drawingml/2006/table">
            <a:tbl>
              <a:tblPr firstRow="1" firstCol="1" bandRow="1">
                <a:tableStyleId>{5C22544A-7EE6-4342-B048-85BDC9FD1C3A}</a:tableStyleId>
              </a:tblPr>
              <a:tblGrid>
                <a:gridCol w="1383545">
                  <a:extLst>
                    <a:ext uri="{9D8B030D-6E8A-4147-A177-3AD203B41FA5}">
                      <a16:colId xmlns:a16="http://schemas.microsoft.com/office/drawing/2014/main" val="2565199170"/>
                    </a:ext>
                  </a:extLst>
                </a:gridCol>
                <a:gridCol w="6095737">
                  <a:extLst>
                    <a:ext uri="{9D8B030D-6E8A-4147-A177-3AD203B41FA5}">
                      <a16:colId xmlns:a16="http://schemas.microsoft.com/office/drawing/2014/main" val="3817117802"/>
                    </a:ext>
                  </a:extLst>
                </a:gridCol>
              </a:tblGrid>
              <a:tr h="392446">
                <a:tc>
                  <a:txBody>
                    <a:bodyPr/>
                    <a:lstStyle/>
                    <a:p>
                      <a:pPr algn="ctr"/>
                      <a:r>
                        <a:rPr lang="cs-CZ" sz="1000" cap="all">
                          <a:effectLst/>
                        </a:rPr>
                        <a:t>princip</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cap="all">
                          <a:effectLst/>
                        </a:rPr>
                        <a:t>Poznámka</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19506946"/>
                  </a:ext>
                </a:extLst>
              </a:tr>
              <a:tr h="944744">
                <a:tc>
                  <a:txBody>
                    <a:bodyPr/>
                    <a:lstStyle/>
                    <a:p>
                      <a:pPr algn="ctr"/>
                      <a:r>
                        <a:rPr lang="cs-CZ" sz="1000">
                          <a:effectLst/>
                        </a:rPr>
                        <a:t>Pull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a:effectLst/>
                        </a:rPr>
                        <a:t>Tažný princip táhne materiálové požadavky na komponenty </a:t>
                      </a:r>
                      <a:br>
                        <a:rPr lang="cs-CZ" sz="1000">
                          <a:effectLst/>
                        </a:rPr>
                      </a:br>
                      <a:r>
                        <a:rPr lang="cs-CZ" sz="1000">
                          <a:effectLst/>
                        </a:rPr>
                        <a:t>v podobě objednávek od zákazníka k dodavateli</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790886730"/>
                  </a:ext>
                </a:extLst>
              </a:tr>
              <a:tr h="1109378">
                <a:tc>
                  <a:txBody>
                    <a:bodyPr/>
                    <a:lstStyle/>
                    <a:p>
                      <a:pPr algn="ctr"/>
                      <a:r>
                        <a:rPr lang="cs-CZ" sz="1000">
                          <a:effectLst/>
                        </a:rPr>
                        <a:t>Push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dirty="0">
                          <a:effectLst/>
                        </a:rPr>
                        <a:t>Tlačný princip, který předem stanovuje na základě výrobku termíny pro objednání materiálu a zahájení jednotlivých operací tak, aby byl zajištěn výsledný termín dodávky zboží.</a:t>
                      </a:r>
                      <a:endParaRPr lang="cs-CZ" sz="1200" dirty="0">
                        <a:effectLst/>
                      </a:endParaRPr>
                    </a:p>
                    <a:p>
                      <a:pPr algn="ctr"/>
                      <a:r>
                        <a:rPr lang="cs-CZ" sz="1000" dirty="0">
                          <a:effectLst/>
                        </a:rPr>
                        <a:t> </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174587757"/>
                  </a:ext>
                </a:extLst>
              </a:tr>
              <a:tr h="1444394">
                <a:tc>
                  <a:txBody>
                    <a:bodyPr/>
                    <a:lstStyle/>
                    <a:p>
                      <a:pPr algn="ctr"/>
                      <a:r>
                        <a:rPr lang="cs-CZ" sz="1000">
                          <a:effectLst/>
                        </a:rPr>
                        <a:t>Pull-push systém</a:t>
                      </a:r>
                      <a:endParaRPr lang="cs-CZ"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tc>
                  <a:txBody>
                    <a:bodyPr/>
                    <a:lstStyle/>
                    <a:p>
                      <a:pPr algn="ctr"/>
                      <a:r>
                        <a:rPr lang="cs-CZ" sz="1000" dirty="0">
                          <a:effectLst/>
                        </a:rPr>
                        <a:t>Kombinace tlačného a tažného principu. Pro plánování je důležité tzv. úzké místo (UM) – kapacitní omezení systému. Pro synchronizaci kapacitně neomezených zdrojů a snížení nežádoucí rozpracovanosti před UM je použít zpětný tažný způsob plánování.</a:t>
                      </a:r>
                      <a:endParaRPr lang="cs-CZ" sz="1200" dirty="0">
                        <a:effectLst/>
                      </a:endParaRPr>
                    </a:p>
                    <a:p>
                      <a:pPr algn="ctr"/>
                      <a:r>
                        <a:rPr lang="cs-CZ" sz="1200" dirty="0">
                          <a:effectLst/>
                        </a:rPr>
                        <a:t>UM</a:t>
                      </a:r>
                      <a:endParaRPr lang="cs-C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53975" marB="53975" anchor="ctr"/>
                </a:tc>
                <a:extLst>
                  <a:ext uri="{0D108BD9-81ED-4DB2-BD59-A6C34878D82A}">
                    <a16:rowId xmlns:a16="http://schemas.microsoft.com/office/drawing/2014/main" val="3558063134"/>
                  </a:ext>
                </a:extLst>
              </a:tr>
            </a:tbl>
          </a:graphicData>
        </a:graphic>
      </p:graphicFrame>
      <p:sp>
        <p:nvSpPr>
          <p:cNvPr id="5" name="Rectangle 232">
            <a:extLst>
              <a:ext uri="{FF2B5EF4-FFF2-40B4-BE49-F238E27FC236}">
                <a16:creationId xmlns:a16="http://schemas.microsoft.com/office/drawing/2014/main" id="{F3551B20-23DE-E443-B6B1-82F6BBCA1D0A}"/>
              </a:ext>
            </a:extLst>
          </p:cNvPr>
          <p:cNvSpPr>
            <a:spLocks noChangeArrowheads="1"/>
          </p:cNvSpPr>
          <p:nvPr/>
        </p:nvSpPr>
        <p:spPr bwMode="auto">
          <a:xfrm>
            <a:off x="4843463" y="9844088"/>
            <a:ext cx="571500"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6" name="Rectangle 233">
            <a:extLst>
              <a:ext uri="{FF2B5EF4-FFF2-40B4-BE49-F238E27FC236}">
                <a16:creationId xmlns:a16="http://schemas.microsoft.com/office/drawing/2014/main" id="{02A3BED3-F181-1143-B1A2-56E4C1BF8209}"/>
              </a:ext>
            </a:extLst>
          </p:cNvPr>
          <p:cNvSpPr>
            <a:spLocks noChangeArrowheads="1"/>
          </p:cNvSpPr>
          <p:nvPr/>
        </p:nvSpPr>
        <p:spPr bwMode="auto">
          <a:xfrm>
            <a:off x="3814763" y="9844088"/>
            <a:ext cx="571500" cy="2762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7" name="AutoShape 236">
            <a:extLst>
              <a:ext uri="{FF2B5EF4-FFF2-40B4-BE49-F238E27FC236}">
                <a16:creationId xmlns:a16="http://schemas.microsoft.com/office/drawing/2014/main" id="{6308C950-92AE-2841-B90F-6045AA053DC4}"/>
              </a:ext>
            </a:extLst>
          </p:cNvPr>
          <p:cNvSpPr>
            <a:spLocks noChangeArrowheads="1"/>
          </p:cNvSpPr>
          <p:nvPr/>
        </p:nvSpPr>
        <p:spPr bwMode="auto">
          <a:xfrm rot="10800000">
            <a:off x="4386263" y="9910763"/>
            <a:ext cx="457200" cy="209550"/>
          </a:xfrm>
          <a:prstGeom prst="rightArrow">
            <a:avLst>
              <a:gd name="adj1" fmla="val 50000"/>
              <a:gd name="adj2" fmla="val 54545"/>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8" name="Rectangle 223">
            <a:extLst>
              <a:ext uri="{FF2B5EF4-FFF2-40B4-BE49-F238E27FC236}">
                <a16:creationId xmlns:a16="http://schemas.microsoft.com/office/drawing/2014/main" id="{50B7C499-D0A5-964E-BCC0-74B8A05E5845}"/>
              </a:ext>
            </a:extLst>
          </p:cNvPr>
          <p:cNvSpPr>
            <a:spLocks noChangeArrowheads="1"/>
          </p:cNvSpPr>
          <p:nvPr/>
        </p:nvSpPr>
        <p:spPr bwMode="auto">
          <a:xfrm>
            <a:off x="1077436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224">
            <a:extLst>
              <a:ext uri="{FF2B5EF4-FFF2-40B4-BE49-F238E27FC236}">
                <a16:creationId xmlns:a16="http://schemas.microsoft.com/office/drawing/2014/main" id="{6BF88F94-4C03-2A43-9683-2CCB31AE7E7C}"/>
              </a:ext>
            </a:extLst>
          </p:cNvPr>
          <p:cNvSpPr>
            <a:spLocks noChangeArrowheads="1"/>
          </p:cNvSpPr>
          <p:nvPr/>
        </p:nvSpPr>
        <p:spPr bwMode="auto">
          <a:xfrm>
            <a:off x="820261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 name="Rectangle 225">
            <a:extLst>
              <a:ext uri="{FF2B5EF4-FFF2-40B4-BE49-F238E27FC236}">
                <a16:creationId xmlns:a16="http://schemas.microsoft.com/office/drawing/2014/main" id="{C0378792-72BF-EA42-9C92-C84702AF64BF}"/>
              </a:ext>
            </a:extLst>
          </p:cNvPr>
          <p:cNvSpPr>
            <a:spLocks noChangeArrowheads="1"/>
          </p:cNvSpPr>
          <p:nvPr/>
        </p:nvSpPr>
        <p:spPr bwMode="auto">
          <a:xfrm>
            <a:off x="1591786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1" name="Rectangle 226">
            <a:extLst>
              <a:ext uri="{FF2B5EF4-FFF2-40B4-BE49-F238E27FC236}">
                <a16:creationId xmlns:a16="http://schemas.microsoft.com/office/drawing/2014/main" id="{7866A54C-4A72-A049-B7DB-2445071AE4F7}"/>
              </a:ext>
            </a:extLst>
          </p:cNvPr>
          <p:cNvSpPr>
            <a:spLocks noChangeArrowheads="1"/>
          </p:cNvSpPr>
          <p:nvPr/>
        </p:nvSpPr>
        <p:spPr bwMode="auto">
          <a:xfrm>
            <a:off x="13346113" y="10979150"/>
            <a:ext cx="1428750" cy="6905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2" name="AutoShape 227">
            <a:extLst>
              <a:ext uri="{FF2B5EF4-FFF2-40B4-BE49-F238E27FC236}">
                <a16:creationId xmlns:a16="http://schemas.microsoft.com/office/drawing/2014/main" id="{E55670CD-1A6F-F24E-96EA-84585D83FD9F}"/>
              </a:ext>
            </a:extLst>
          </p:cNvPr>
          <p:cNvSpPr>
            <a:spLocks noChangeArrowheads="1"/>
          </p:cNvSpPr>
          <p:nvPr/>
        </p:nvSpPr>
        <p:spPr bwMode="auto">
          <a:xfrm rot="10800000">
            <a:off x="963136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3" name="AutoShape 228">
            <a:extLst>
              <a:ext uri="{FF2B5EF4-FFF2-40B4-BE49-F238E27FC236}">
                <a16:creationId xmlns:a16="http://schemas.microsoft.com/office/drawing/2014/main" id="{15C98043-11FC-2B4F-B5CB-7C7F434642AA}"/>
              </a:ext>
            </a:extLst>
          </p:cNvPr>
          <p:cNvSpPr>
            <a:spLocks noChangeArrowheads="1"/>
          </p:cNvSpPr>
          <p:nvPr/>
        </p:nvSpPr>
        <p:spPr bwMode="auto">
          <a:xfrm rot="10800000">
            <a:off x="1220311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4" name="AutoShape 229">
            <a:extLst>
              <a:ext uri="{FF2B5EF4-FFF2-40B4-BE49-F238E27FC236}">
                <a16:creationId xmlns:a16="http://schemas.microsoft.com/office/drawing/2014/main" id="{225E43AC-E91E-BB46-9657-4D27A01EF606}"/>
              </a:ext>
            </a:extLst>
          </p:cNvPr>
          <p:cNvSpPr>
            <a:spLocks noChangeArrowheads="1"/>
          </p:cNvSpPr>
          <p:nvPr/>
        </p:nvSpPr>
        <p:spPr bwMode="auto">
          <a:xfrm rot="10800000">
            <a:off x="14774863" y="11145838"/>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 name="Rectangle 214">
            <a:extLst>
              <a:ext uri="{FF2B5EF4-FFF2-40B4-BE49-F238E27FC236}">
                <a16:creationId xmlns:a16="http://schemas.microsoft.com/office/drawing/2014/main" id="{62CF3120-0726-9A4A-A0D4-903D22785885}"/>
              </a:ext>
            </a:extLst>
          </p:cNvPr>
          <p:cNvSpPr>
            <a:spLocks noChangeArrowheads="1"/>
          </p:cNvSpPr>
          <p:nvPr/>
        </p:nvSpPr>
        <p:spPr bwMode="auto">
          <a:xfrm>
            <a:off x="1077436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 name="Rectangle 215">
            <a:extLst>
              <a:ext uri="{FF2B5EF4-FFF2-40B4-BE49-F238E27FC236}">
                <a16:creationId xmlns:a16="http://schemas.microsoft.com/office/drawing/2014/main" id="{84B84CE1-2640-704A-98D7-5CF370E13BA9}"/>
              </a:ext>
            </a:extLst>
          </p:cNvPr>
          <p:cNvSpPr>
            <a:spLocks noChangeArrowheads="1"/>
          </p:cNvSpPr>
          <p:nvPr/>
        </p:nvSpPr>
        <p:spPr bwMode="auto">
          <a:xfrm>
            <a:off x="820261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7" name="Rectangle 216">
            <a:extLst>
              <a:ext uri="{FF2B5EF4-FFF2-40B4-BE49-F238E27FC236}">
                <a16:creationId xmlns:a16="http://schemas.microsoft.com/office/drawing/2014/main" id="{2C003940-44EB-FC40-ACB8-68AD86CDB082}"/>
              </a:ext>
            </a:extLst>
          </p:cNvPr>
          <p:cNvSpPr>
            <a:spLocks noChangeArrowheads="1"/>
          </p:cNvSpPr>
          <p:nvPr/>
        </p:nvSpPr>
        <p:spPr bwMode="auto">
          <a:xfrm>
            <a:off x="1591786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8" name="Rectangle 217">
            <a:extLst>
              <a:ext uri="{FF2B5EF4-FFF2-40B4-BE49-F238E27FC236}">
                <a16:creationId xmlns:a16="http://schemas.microsoft.com/office/drawing/2014/main" id="{C707D78E-7E8A-1B49-869E-26EC40D5B8B4}"/>
              </a:ext>
            </a:extLst>
          </p:cNvPr>
          <p:cNvSpPr>
            <a:spLocks noChangeArrowheads="1"/>
          </p:cNvSpPr>
          <p:nvPr/>
        </p:nvSpPr>
        <p:spPr bwMode="auto">
          <a:xfrm>
            <a:off x="13346113" y="13479463"/>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9" name="AutoShape 218">
            <a:extLst>
              <a:ext uri="{FF2B5EF4-FFF2-40B4-BE49-F238E27FC236}">
                <a16:creationId xmlns:a16="http://schemas.microsoft.com/office/drawing/2014/main" id="{D20E7490-9254-AB40-8355-F83A1B4670A7}"/>
              </a:ext>
            </a:extLst>
          </p:cNvPr>
          <p:cNvSpPr>
            <a:spLocks noChangeArrowheads="1"/>
          </p:cNvSpPr>
          <p:nvPr/>
        </p:nvSpPr>
        <p:spPr bwMode="auto">
          <a:xfrm>
            <a:off x="963136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 name="AutoShape 219">
            <a:extLst>
              <a:ext uri="{FF2B5EF4-FFF2-40B4-BE49-F238E27FC236}">
                <a16:creationId xmlns:a16="http://schemas.microsoft.com/office/drawing/2014/main" id="{06D15087-7F6A-7349-BAC8-C5C07F391DFB}"/>
              </a:ext>
            </a:extLst>
          </p:cNvPr>
          <p:cNvSpPr>
            <a:spLocks noChangeArrowheads="1"/>
          </p:cNvSpPr>
          <p:nvPr/>
        </p:nvSpPr>
        <p:spPr bwMode="auto">
          <a:xfrm>
            <a:off x="1220311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1" name="AutoShape 220">
            <a:extLst>
              <a:ext uri="{FF2B5EF4-FFF2-40B4-BE49-F238E27FC236}">
                <a16:creationId xmlns:a16="http://schemas.microsoft.com/office/drawing/2014/main" id="{1D3FD867-35F1-6042-893D-63615DD90FCB}"/>
              </a:ext>
            </a:extLst>
          </p:cNvPr>
          <p:cNvSpPr>
            <a:spLocks noChangeArrowheads="1"/>
          </p:cNvSpPr>
          <p:nvPr/>
        </p:nvSpPr>
        <p:spPr bwMode="auto">
          <a:xfrm>
            <a:off x="14774863" y="13646150"/>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2" name="Rectangle 234">
            <a:extLst>
              <a:ext uri="{FF2B5EF4-FFF2-40B4-BE49-F238E27FC236}">
                <a16:creationId xmlns:a16="http://schemas.microsoft.com/office/drawing/2014/main" id="{5EB88F62-9734-F54A-9154-399BEA5B2B2F}"/>
              </a:ext>
            </a:extLst>
          </p:cNvPr>
          <p:cNvSpPr>
            <a:spLocks noChangeArrowheads="1"/>
          </p:cNvSpPr>
          <p:nvPr/>
        </p:nvSpPr>
        <p:spPr bwMode="auto">
          <a:xfrm>
            <a:off x="1591786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3" name="Rectangle 235">
            <a:extLst>
              <a:ext uri="{FF2B5EF4-FFF2-40B4-BE49-F238E27FC236}">
                <a16:creationId xmlns:a16="http://schemas.microsoft.com/office/drawing/2014/main" id="{257143E8-5EA0-D74A-8E27-3B7EAF3AB116}"/>
              </a:ext>
            </a:extLst>
          </p:cNvPr>
          <p:cNvSpPr>
            <a:spLocks noChangeArrowheads="1"/>
          </p:cNvSpPr>
          <p:nvPr/>
        </p:nvSpPr>
        <p:spPr bwMode="auto">
          <a:xfrm>
            <a:off x="1334611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4" name="AutoShape 237">
            <a:extLst>
              <a:ext uri="{FF2B5EF4-FFF2-40B4-BE49-F238E27FC236}">
                <a16:creationId xmlns:a16="http://schemas.microsoft.com/office/drawing/2014/main" id="{90BDBB14-4EF2-9449-89A8-3CC7326A880D}"/>
              </a:ext>
            </a:extLst>
          </p:cNvPr>
          <p:cNvSpPr>
            <a:spLocks noChangeArrowheads="1"/>
          </p:cNvSpPr>
          <p:nvPr/>
        </p:nvSpPr>
        <p:spPr bwMode="auto">
          <a:xfrm rot="10800000">
            <a:off x="1220311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5" name="AutoShape 238">
            <a:extLst>
              <a:ext uri="{FF2B5EF4-FFF2-40B4-BE49-F238E27FC236}">
                <a16:creationId xmlns:a16="http://schemas.microsoft.com/office/drawing/2014/main" id="{FCB7B7DB-B88E-7844-A7DA-516232C7DC91}"/>
              </a:ext>
            </a:extLst>
          </p:cNvPr>
          <p:cNvSpPr>
            <a:spLocks noChangeArrowheads="1"/>
          </p:cNvSpPr>
          <p:nvPr/>
        </p:nvSpPr>
        <p:spPr bwMode="auto">
          <a:xfrm>
            <a:off x="1477486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6" name="Rectangle 239">
            <a:extLst>
              <a:ext uri="{FF2B5EF4-FFF2-40B4-BE49-F238E27FC236}">
                <a16:creationId xmlns:a16="http://schemas.microsoft.com/office/drawing/2014/main" id="{862002B1-C93B-7E47-9A56-C9A363177168}"/>
              </a:ext>
            </a:extLst>
          </p:cNvPr>
          <p:cNvSpPr>
            <a:spLocks noChangeArrowheads="1"/>
          </p:cNvSpPr>
          <p:nvPr/>
        </p:nvSpPr>
        <p:spPr bwMode="auto">
          <a:xfrm>
            <a:off x="1077436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7" name="Rectangle 240">
            <a:extLst>
              <a:ext uri="{FF2B5EF4-FFF2-40B4-BE49-F238E27FC236}">
                <a16:creationId xmlns:a16="http://schemas.microsoft.com/office/drawing/2014/main" id="{CF4FB0EB-249F-3746-AF5E-F0F80BE51DFC}"/>
              </a:ext>
            </a:extLst>
          </p:cNvPr>
          <p:cNvSpPr>
            <a:spLocks noChangeArrowheads="1"/>
          </p:cNvSpPr>
          <p:nvPr/>
        </p:nvSpPr>
        <p:spPr bwMode="auto">
          <a:xfrm>
            <a:off x="8202613" y="16860838"/>
            <a:ext cx="1428750" cy="6905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8" name="AutoShape 241">
            <a:extLst>
              <a:ext uri="{FF2B5EF4-FFF2-40B4-BE49-F238E27FC236}">
                <a16:creationId xmlns:a16="http://schemas.microsoft.com/office/drawing/2014/main" id="{424FF2AF-F080-CA4E-A496-AF2A3391B0B8}"/>
              </a:ext>
            </a:extLst>
          </p:cNvPr>
          <p:cNvSpPr>
            <a:spLocks noChangeArrowheads="1"/>
          </p:cNvSpPr>
          <p:nvPr/>
        </p:nvSpPr>
        <p:spPr bwMode="auto">
          <a:xfrm rot="10800000">
            <a:off x="9631363" y="17027525"/>
            <a:ext cx="1143000" cy="523875"/>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894749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D6473D-3B40-DE4D-BA8D-9764AD817C2B}"/>
              </a:ext>
            </a:extLst>
          </p:cNvPr>
          <p:cNvSpPr>
            <a:spLocks noGrp="1"/>
          </p:cNvSpPr>
          <p:nvPr>
            <p:ph type="title"/>
          </p:nvPr>
        </p:nvSpPr>
        <p:spPr>
          <a:xfrm>
            <a:off x="228600" y="874216"/>
            <a:ext cx="8686800" cy="1143000"/>
          </a:xfrm>
        </p:spPr>
        <p:txBody>
          <a:bodyPr>
            <a:normAutofit fontScale="90000"/>
          </a:bodyPr>
          <a:lstStyle/>
          <a:p>
            <a:r>
              <a:rPr lang="cs-CZ" dirty="0">
                <a:solidFill>
                  <a:srgbClr val="FF0000"/>
                </a:solidFill>
              </a:rPr>
              <a:t>TYPY DODAVATELSKO–ODBĚRATELSKÝCH VZTAHŮ</a:t>
            </a:r>
          </a:p>
        </p:txBody>
      </p:sp>
      <p:sp>
        <p:nvSpPr>
          <p:cNvPr id="3" name="Zástupný obsah 2">
            <a:extLst>
              <a:ext uri="{FF2B5EF4-FFF2-40B4-BE49-F238E27FC236}">
                <a16:creationId xmlns:a16="http://schemas.microsoft.com/office/drawing/2014/main" id="{37A5407E-19C9-5142-82C6-0FCF0A2A5264}"/>
              </a:ext>
            </a:extLst>
          </p:cNvPr>
          <p:cNvSpPr>
            <a:spLocks noGrp="1"/>
          </p:cNvSpPr>
          <p:nvPr>
            <p:ph idx="1"/>
          </p:nvPr>
        </p:nvSpPr>
        <p:spPr>
          <a:xfrm>
            <a:off x="457200" y="2332037"/>
            <a:ext cx="8229600" cy="4525963"/>
          </a:xfrm>
        </p:spPr>
        <p:txBody>
          <a:bodyPr/>
          <a:lstStyle/>
          <a:p>
            <a:pPr lvl="0"/>
            <a:r>
              <a:rPr lang="cs-CZ" dirty="0"/>
              <a:t>Tradiční řetězce s přetržitými toky</a:t>
            </a:r>
          </a:p>
          <a:p>
            <a:pPr lvl="0"/>
            <a:r>
              <a:rPr lang="cs-CZ" dirty="0"/>
              <a:t>Řetězce s kontinuálními toky</a:t>
            </a:r>
          </a:p>
          <a:p>
            <a:pPr lvl="0"/>
            <a:r>
              <a:rPr lang="cs-CZ" dirty="0"/>
              <a:t>Řetězce se synchronním tokem</a:t>
            </a:r>
          </a:p>
        </p:txBody>
      </p:sp>
    </p:spTree>
    <p:extLst>
      <p:ext uri="{BB962C8B-B14F-4D97-AF65-F5344CB8AC3E}">
        <p14:creationId xmlns:p14="http://schemas.microsoft.com/office/powerpoint/2010/main" val="1702476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9DB81-9573-DE4A-9114-E6514B5A7F29}"/>
              </a:ext>
            </a:extLst>
          </p:cNvPr>
          <p:cNvSpPr>
            <a:spLocks noGrp="1"/>
          </p:cNvSpPr>
          <p:nvPr>
            <p:ph type="title"/>
          </p:nvPr>
        </p:nvSpPr>
        <p:spPr>
          <a:xfrm>
            <a:off x="457200" y="607326"/>
            <a:ext cx="8229600" cy="1143000"/>
          </a:xfrm>
        </p:spPr>
        <p:txBody>
          <a:bodyPr/>
          <a:lstStyle/>
          <a:p>
            <a:r>
              <a:rPr lang="cs-CZ" dirty="0">
                <a:solidFill>
                  <a:srgbClr val="FF0000"/>
                </a:solidFill>
              </a:rPr>
              <a:t>LOGISTICKÝ REENGINEERING</a:t>
            </a:r>
          </a:p>
        </p:txBody>
      </p:sp>
      <p:sp>
        <p:nvSpPr>
          <p:cNvPr id="3" name="Zástupný obsah 2">
            <a:extLst>
              <a:ext uri="{FF2B5EF4-FFF2-40B4-BE49-F238E27FC236}">
                <a16:creationId xmlns:a16="http://schemas.microsoft.com/office/drawing/2014/main" id="{CF3145F6-F4CD-BC47-B64F-DB45D07F410A}"/>
              </a:ext>
            </a:extLst>
          </p:cNvPr>
          <p:cNvSpPr>
            <a:spLocks noGrp="1"/>
          </p:cNvSpPr>
          <p:nvPr>
            <p:ph idx="1"/>
          </p:nvPr>
        </p:nvSpPr>
        <p:spPr/>
        <p:txBody>
          <a:bodyPr/>
          <a:lstStyle/>
          <a:p>
            <a:pPr lvl="0"/>
            <a:r>
              <a:rPr lang="cs-CZ" dirty="0"/>
              <a:t>Přechod k vyspělejším typům logistických řetězců je procesem růstu </a:t>
            </a:r>
            <a:r>
              <a:rPr lang="cs-CZ" dirty="0" err="1"/>
              <a:t>integrovanosti</a:t>
            </a:r>
            <a:r>
              <a:rPr lang="cs-CZ" dirty="0"/>
              <a:t> logistického systému.</a:t>
            </a:r>
          </a:p>
          <a:p>
            <a:pPr lvl="0"/>
            <a:r>
              <a:rPr lang="cs-CZ" dirty="0"/>
              <a:t>Odvozuje logistické procesy od potřeb zákazníků.</a:t>
            </a:r>
          </a:p>
          <a:p>
            <a:pPr lvl="0"/>
            <a:r>
              <a:rPr lang="cs-CZ" dirty="0"/>
              <a:t>Redukuje hmotné toky náhradou za toky informační.</a:t>
            </a:r>
          </a:p>
        </p:txBody>
      </p:sp>
    </p:spTree>
    <p:extLst>
      <p:ext uri="{BB962C8B-B14F-4D97-AF65-F5344CB8AC3E}">
        <p14:creationId xmlns:p14="http://schemas.microsoft.com/office/powerpoint/2010/main" val="1081809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79844-93CD-0A49-BA02-387447C70A43}"/>
              </a:ext>
            </a:extLst>
          </p:cNvPr>
          <p:cNvSpPr>
            <a:spLocks noGrp="1"/>
          </p:cNvSpPr>
          <p:nvPr>
            <p:ph type="title"/>
          </p:nvPr>
        </p:nvSpPr>
        <p:spPr>
          <a:xfrm>
            <a:off x="457200" y="457200"/>
            <a:ext cx="8229600" cy="1143000"/>
          </a:xfrm>
        </p:spPr>
        <p:txBody>
          <a:bodyPr/>
          <a:lstStyle/>
          <a:p>
            <a:r>
              <a:rPr lang="cs-CZ" dirty="0">
                <a:solidFill>
                  <a:srgbClr val="FF0000"/>
                </a:solidFill>
              </a:rPr>
              <a:t>EFEKT BIČE (někdy efekt zesílení)</a:t>
            </a:r>
          </a:p>
        </p:txBody>
      </p:sp>
      <p:sp>
        <p:nvSpPr>
          <p:cNvPr id="3" name="Zástupný obsah 2">
            <a:extLst>
              <a:ext uri="{FF2B5EF4-FFF2-40B4-BE49-F238E27FC236}">
                <a16:creationId xmlns:a16="http://schemas.microsoft.com/office/drawing/2014/main" id="{0FAFC2AD-5122-2F4C-9F94-1AF6C74D2129}"/>
              </a:ext>
            </a:extLst>
          </p:cNvPr>
          <p:cNvSpPr>
            <a:spLocks noGrp="1"/>
          </p:cNvSpPr>
          <p:nvPr>
            <p:ph idx="1"/>
          </p:nvPr>
        </p:nvSpPr>
        <p:spPr>
          <a:xfrm>
            <a:off x="457200" y="1477370"/>
            <a:ext cx="8229600" cy="4525963"/>
          </a:xfrm>
        </p:spPr>
        <p:txBody>
          <a:bodyPr>
            <a:normAutofit fontScale="92500" lnSpcReduction="20000"/>
          </a:bodyPr>
          <a:lstStyle/>
          <a:p>
            <a:r>
              <a:rPr lang="cs-CZ" dirty="0"/>
              <a:t>Jeden z tzv. řetězcových jevů spočívající v tom, že variabilita poptávky v </a:t>
            </a:r>
            <a:r>
              <a:rPr lang="cs-CZ" dirty="0" err="1"/>
              <a:t>dod</a:t>
            </a:r>
            <a:r>
              <a:rPr lang="cs-CZ" dirty="0"/>
              <a:t>. řetězcích se směrem od konečných zákazníků přes obchod až k výrobcům a jejich dodavatelům stále zvětšuje.</a:t>
            </a:r>
          </a:p>
          <a:p>
            <a:pPr lvl="0"/>
            <a:r>
              <a:rPr lang="cs-CZ" dirty="0"/>
              <a:t>V dodavatelských řetězcích vede k řadě problémů:</a:t>
            </a:r>
          </a:p>
          <a:p>
            <a:pPr lvl="1"/>
            <a:r>
              <a:rPr lang="cs-CZ" dirty="0"/>
              <a:t>Nepravidelné využití kapacit</a:t>
            </a:r>
          </a:p>
          <a:p>
            <a:pPr lvl="1"/>
            <a:r>
              <a:rPr lang="cs-CZ" dirty="0"/>
              <a:t>Vysoké mezipodnikové skladové zásoby</a:t>
            </a:r>
          </a:p>
          <a:p>
            <a:pPr lvl="0"/>
            <a:r>
              <a:rPr lang="cs-CZ" dirty="0"/>
              <a:t>Nestejnoměrným využíváním kapacit vznikají vyšší náklady na kapacitu, které by při konstantním výstupu mohly být nižší.</a:t>
            </a:r>
          </a:p>
        </p:txBody>
      </p:sp>
    </p:spTree>
    <p:extLst>
      <p:ext uri="{BB962C8B-B14F-4D97-AF65-F5344CB8AC3E}">
        <p14:creationId xmlns:p14="http://schemas.microsoft.com/office/powerpoint/2010/main" val="1565721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7794304-E090-FA4B-BEFB-9BC170AFB6BC}"/>
              </a:ext>
            </a:extLst>
          </p:cNvPr>
          <p:cNvSpPr>
            <a:spLocks noGrp="1"/>
          </p:cNvSpPr>
          <p:nvPr>
            <p:ph idx="1"/>
          </p:nvPr>
        </p:nvSpPr>
        <p:spPr>
          <a:xfrm>
            <a:off x="457200" y="1166018"/>
            <a:ext cx="8229600" cy="4525963"/>
          </a:xfrm>
        </p:spPr>
        <p:txBody>
          <a:bodyPr>
            <a:normAutofit fontScale="92500" lnSpcReduction="20000"/>
          </a:bodyPr>
          <a:lstStyle/>
          <a:p>
            <a:r>
              <a:rPr lang="cs-CZ" dirty="0"/>
              <a:t>Nadbytečné zásoby vyvolávají náklady na jejich skladování a náklady z vázanosti kapitálu.</a:t>
            </a:r>
          </a:p>
          <a:p>
            <a:pPr marL="0" indent="0">
              <a:buNone/>
            </a:pPr>
            <a:endParaRPr lang="cs-CZ" dirty="0"/>
          </a:p>
          <a:p>
            <a:pPr marL="0" indent="0">
              <a:buNone/>
            </a:pPr>
            <a:r>
              <a:rPr lang="cs-CZ" dirty="0"/>
              <a:t>PŘÍČINY VZINIKU:</a:t>
            </a:r>
          </a:p>
          <a:p>
            <a:pPr lvl="0"/>
            <a:r>
              <a:rPr lang="cs-CZ" dirty="0"/>
              <a:t>Různé metody a nepřesnosti prognóz a horizonty plánování.</a:t>
            </a:r>
          </a:p>
          <a:p>
            <a:pPr lvl="0"/>
            <a:r>
              <a:rPr lang="cs-CZ" dirty="0"/>
              <a:t>Nesynchronizované objednávky u dodavatelů.</a:t>
            </a:r>
          </a:p>
          <a:p>
            <a:pPr lvl="0"/>
            <a:r>
              <a:rPr lang="cs-CZ" dirty="0"/>
              <a:t>Různé týdenní, sezónní, náhlé zvýšení poptávky, způsobené počasím, začátkem sezóny, vlivem nové módy, propagačními akcemi, aj.</a:t>
            </a:r>
          </a:p>
        </p:txBody>
      </p:sp>
    </p:spTree>
    <p:extLst>
      <p:ext uri="{BB962C8B-B14F-4D97-AF65-F5344CB8AC3E}">
        <p14:creationId xmlns:p14="http://schemas.microsoft.com/office/powerpoint/2010/main" val="1296395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DE22049-A249-6D49-8532-2A38C83244F8}"/>
              </a:ext>
            </a:extLst>
          </p:cNvPr>
          <p:cNvSpPr>
            <a:spLocks noGrp="1"/>
          </p:cNvSpPr>
          <p:nvPr>
            <p:ph idx="1"/>
          </p:nvPr>
        </p:nvSpPr>
        <p:spPr>
          <a:xfrm>
            <a:off x="457200" y="1166018"/>
            <a:ext cx="8229600" cy="4525963"/>
          </a:xfrm>
        </p:spPr>
        <p:txBody>
          <a:bodyPr>
            <a:normAutofit fontScale="92500" lnSpcReduction="20000"/>
          </a:bodyPr>
          <a:lstStyle/>
          <a:p>
            <a:pPr marL="0" indent="0">
              <a:buNone/>
            </a:pPr>
            <a:r>
              <a:rPr lang="cs-CZ" dirty="0"/>
              <a:t>OPATŘENÍ K TLUMENÍ:</a:t>
            </a:r>
          </a:p>
          <a:p>
            <a:pPr>
              <a:buFont typeface="Arial" panose="020B0604020202020204" pitchFamily="34" charset="0"/>
              <a:buChar char="•"/>
            </a:pPr>
            <a:r>
              <a:rPr lang="cs-CZ" dirty="0"/>
              <a:t>Přesné prognózování poptávky moderními metodami.</a:t>
            </a:r>
          </a:p>
          <a:p>
            <a:pPr>
              <a:buFont typeface="Arial" panose="020B0604020202020204" pitchFamily="34" charset="0"/>
              <a:buChar char="•"/>
            </a:pPr>
            <a:r>
              <a:rPr lang="cs-CZ" dirty="0"/>
              <a:t>Online přebírání dat z bodů prodeje.</a:t>
            </a:r>
          </a:p>
          <a:p>
            <a:pPr>
              <a:buFont typeface="Arial" panose="020B0604020202020204" pitchFamily="34" charset="0"/>
              <a:buChar char="•"/>
            </a:pPr>
            <a:r>
              <a:rPr lang="cs-CZ" dirty="0"/>
              <a:t>Vhodný marketing a propagace.</a:t>
            </a:r>
          </a:p>
          <a:p>
            <a:pPr>
              <a:buFont typeface="Arial" panose="020B0604020202020204" pitchFamily="34" charset="0"/>
              <a:buChar char="•"/>
            </a:pPr>
            <a:r>
              <a:rPr lang="cs-CZ" dirty="0"/>
              <a:t>Zkracování průběžných dob:</a:t>
            </a:r>
          </a:p>
          <a:p>
            <a:pPr lvl="1">
              <a:buFont typeface="Arial" panose="020B0604020202020204" pitchFamily="34" charset="0"/>
              <a:buChar char="•"/>
            </a:pPr>
            <a:r>
              <a:rPr lang="cs-CZ" dirty="0"/>
              <a:t>ve výrobě a montáži, </a:t>
            </a:r>
          </a:p>
          <a:p>
            <a:pPr lvl="1">
              <a:buFont typeface="Arial" panose="020B0604020202020204" pitchFamily="34" charset="0"/>
              <a:buChar char="•"/>
            </a:pPr>
            <a:r>
              <a:rPr lang="cs-CZ" dirty="0"/>
              <a:t>vychystávání, </a:t>
            </a:r>
          </a:p>
          <a:p>
            <a:pPr lvl="1">
              <a:buFont typeface="Arial" panose="020B0604020202020204" pitchFamily="34" charset="0"/>
              <a:buChar char="•"/>
            </a:pPr>
            <a:r>
              <a:rPr lang="cs-CZ" dirty="0"/>
              <a:t>rozvozu,</a:t>
            </a:r>
          </a:p>
          <a:p>
            <a:pPr lvl="1">
              <a:buFont typeface="Arial" panose="020B0604020202020204" pitchFamily="34" charset="0"/>
              <a:buChar char="•"/>
            </a:pPr>
            <a:r>
              <a:rPr lang="cs-CZ" dirty="0"/>
              <a:t>distribuci .</a:t>
            </a:r>
          </a:p>
          <a:p>
            <a:endParaRPr lang="cs-CZ" dirty="0"/>
          </a:p>
        </p:txBody>
      </p:sp>
    </p:spTree>
    <p:extLst>
      <p:ext uri="{BB962C8B-B14F-4D97-AF65-F5344CB8AC3E}">
        <p14:creationId xmlns:p14="http://schemas.microsoft.com/office/powerpoint/2010/main" val="2032841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3. SCM, dodavatelské sítě: jejich konfigurace, účel a řízení</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581484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41E7A-F78A-45D5-A193-3EF2680A90D9}"/>
              </a:ext>
            </a:extLst>
          </p:cNvPr>
          <p:cNvSpPr>
            <a:spLocks noGrp="1"/>
          </p:cNvSpPr>
          <p:nvPr>
            <p:ph type="title"/>
          </p:nvPr>
        </p:nvSpPr>
        <p:spPr/>
        <p:txBody>
          <a:bodyPr/>
          <a:lstStyle/>
          <a:p>
            <a:pPr algn="ctr"/>
            <a:r>
              <a:rPr lang="cs-CZ" sz="3200" b="1" dirty="0">
                <a:effectLst/>
                <a:latin typeface="Times New Roman" panose="02020603050405020304" pitchFamily="18" charset="0"/>
                <a:ea typeface="Calibri" panose="020F0502020204030204" pitchFamily="34" charset="0"/>
                <a:cs typeface="Times New Roman" panose="02020603050405020304" pitchFamily="18" charset="0"/>
              </a:rPr>
              <a:t>SCM (Supply </a:t>
            </a:r>
            <a:r>
              <a:rPr lang="cs-CZ" sz="3200" b="1" dirty="0" err="1">
                <a:effectLst/>
                <a:latin typeface="Times New Roman" panose="02020603050405020304" pitchFamily="18" charset="0"/>
                <a:ea typeface="Calibri" panose="020F0502020204030204" pitchFamily="34" charset="0"/>
                <a:cs typeface="Times New Roman" panose="02020603050405020304" pitchFamily="18" charset="0"/>
              </a:rPr>
              <a:t>Chain</a:t>
            </a:r>
            <a:r>
              <a:rPr lang="cs-CZ" sz="3200" b="1" dirty="0">
                <a:effectLst/>
                <a:latin typeface="Times New Roman" panose="02020603050405020304" pitchFamily="18" charset="0"/>
                <a:ea typeface="Calibri" panose="020F0502020204030204" pitchFamily="34" charset="0"/>
                <a:cs typeface="Times New Roman" panose="02020603050405020304" pitchFamily="18" charset="0"/>
              </a:rPr>
              <a:t> Management)</a:t>
            </a:r>
            <a:endParaRPr lang="cs-CZ" sz="3200" dirty="0"/>
          </a:p>
        </p:txBody>
      </p:sp>
      <p:sp>
        <p:nvSpPr>
          <p:cNvPr id="3" name="Zástupný obsah 2">
            <a:extLst>
              <a:ext uri="{FF2B5EF4-FFF2-40B4-BE49-F238E27FC236}">
                <a16:creationId xmlns:a16="http://schemas.microsoft.com/office/drawing/2014/main" id="{E39A077D-1CEE-47C3-B0AD-9868F139FFEF}"/>
              </a:ext>
            </a:extLst>
          </p:cNvPr>
          <p:cNvSpPr>
            <a:spLocks noGrp="1"/>
          </p:cNvSpPr>
          <p:nvPr>
            <p:ph idx="1"/>
          </p:nvPr>
        </p:nvSpPr>
        <p:spPr>
          <a:xfrm>
            <a:off x="540000" y="1527142"/>
            <a:ext cx="8064000" cy="4883085"/>
          </a:xfrm>
        </p:spPr>
        <p:txBody>
          <a:bodyPr>
            <a:normAutofit/>
          </a:bodyPr>
          <a:lstStyle/>
          <a:p>
            <a:pPr algn="just">
              <a:lnSpc>
                <a:spcPct val="107000"/>
              </a:lnSpc>
              <a:spcAft>
                <a:spcPts val="800"/>
              </a:spcAft>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Supply </a:t>
            </a:r>
            <a:r>
              <a:rPr lang="cs-CZ"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Chain</a:t>
            </a: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Management</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řízení dodavatelského řetězce</a:t>
            </a:r>
            <a:endParaRPr lang="cs-CZ"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0"/>
          </a:p>
          <a:p>
            <a:pPr algn="just">
              <a:lnSpc>
                <a:spcPct val="107000"/>
              </a:lnSpc>
              <a:spcAft>
                <a:spcPts val="800"/>
              </a:spcAft>
            </a:pPr>
            <a:r>
              <a:rPr lang="cs-CZ" sz="2000" b="1" dirty="0">
                <a:effectLst/>
                <a:latin typeface="Calibri" panose="020F0502020204030204" pitchFamily="34" charset="0"/>
                <a:ea typeface="Calibri" panose="020F0502020204030204" pitchFamily="34" charset="0"/>
                <a:cs typeface="Calibri" panose="020F0502020204030204" pitchFamily="34" charset="0"/>
              </a:rPr>
              <a:t>Dodavatelský řetězec: </a:t>
            </a:r>
          </a:p>
          <a:p>
            <a:pPr marL="0" indent="0" algn="just">
              <a:lnSpc>
                <a:spcPct val="107000"/>
              </a:lnSpc>
              <a:spcAft>
                <a:spcPts val="800"/>
              </a:spcAft>
              <a:buNone/>
            </a:pPr>
            <a:r>
              <a:rPr lang="cs-CZ"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cs-CZ" sz="2000" dirty="0">
                <a:effectLst/>
                <a:latin typeface="Calibri" panose="020F0502020204030204" pitchFamily="34" charset="0"/>
                <a:ea typeface="Calibri" panose="020F0502020204030204" pitchFamily="34" charset="0"/>
                <a:cs typeface="Calibri" panose="020F0502020204030204" pitchFamily="34" charset="0"/>
              </a:rPr>
              <a:t>Vícestupňový systém dodavatelů, výrobců, distributorů, prodejců 	a zákazníků. </a:t>
            </a:r>
          </a:p>
          <a:p>
            <a:pPr marL="0" indent="0" algn="just">
              <a:lnSpc>
                <a:spcPct val="107000"/>
              </a:lnSpc>
              <a:spcAft>
                <a:spcPts val="800"/>
              </a:spcAft>
              <a:buNone/>
            </a:pPr>
            <a:r>
              <a:rPr lang="cs-CZ"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cs-CZ"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t>
            </a:r>
            <a:r>
              <a:rPr lang="cs-CZ" sz="2000" dirty="0">
                <a:effectLst/>
                <a:latin typeface="Calibri" panose="020F0502020204030204" pitchFamily="34" charset="0"/>
                <a:ea typeface="Calibri" panose="020F0502020204030204" pitchFamily="34" charset="0"/>
                <a:cs typeface="Calibri" panose="020F0502020204030204" pitchFamily="34" charset="0"/>
              </a:rPr>
              <a:t>ezi stupni dodavatelského řetězce v obou směrech proudí materiálové, 	finanční, informační a rozhodovací toky.</a:t>
            </a:r>
          </a:p>
          <a:p>
            <a:pPr marL="0" indent="0" algn="just">
              <a:lnSpc>
                <a:spcPct val="107000"/>
              </a:lnSpc>
              <a:spcAft>
                <a:spcPts val="800"/>
              </a:spcAft>
              <a:buNone/>
            </a:pPr>
            <a:r>
              <a:rPr lang="cs-CZ" sz="2000" dirty="0">
                <a:latin typeface="Calibri" panose="020F0502020204030204" pitchFamily="34" charset="0"/>
                <a:ea typeface="Calibri" panose="020F0502020204030204" pitchFamily="34" charset="0"/>
                <a:cs typeface="Calibri" panose="020F0502020204030204" pitchFamily="34" charset="0"/>
              </a:rPr>
              <a:t>Vstupy: </a:t>
            </a:r>
            <a:r>
              <a:rPr lang="cs-CZ" sz="2000" dirty="0">
                <a:effectLst/>
                <a:latin typeface="Calibri" panose="020F0502020204030204" pitchFamily="34" charset="0"/>
                <a:ea typeface="Calibri" panose="020F0502020204030204" pitchFamily="34" charset="0"/>
              </a:rPr>
              <a:t>lidské zdroje, suroviny, pohonné hmoty </a:t>
            </a:r>
            <a:endParaRPr lang="cs-CZ" sz="20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cs-CZ" sz="2000" dirty="0">
                <a:effectLst/>
                <a:latin typeface="Calibri" panose="020F0502020204030204" pitchFamily="34" charset="0"/>
                <a:ea typeface="Calibri" panose="020F0502020204030204" pitchFamily="34" charset="0"/>
                <a:cs typeface="Calibri" panose="020F0502020204030204" pitchFamily="34" charset="0"/>
              </a:rPr>
              <a:t>Výstupy: </a:t>
            </a:r>
            <a:r>
              <a:rPr lang="cs-CZ" sz="2000" dirty="0">
                <a:effectLst/>
                <a:latin typeface="Calibri" panose="020F0502020204030204" pitchFamily="34" charset="0"/>
                <a:ea typeface="Calibri" panose="020F0502020204030204" pitchFamily="34" charset="0"/>
              </a:rPr>
              <a:t>produkty, služby a odpad</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20000"/>
              </a:lnSpc>
              <a:buNone/>
            </a:pPr>
            <a:endParaRPr lang="cs-CZ" sz="6000" dirty="0"/>
          </a:p>
          <a:p>
            <a:endParaRPr lang="cs-CZ" dirty="0"/>
          </a:p>
        </p:txBody>
      </p:sp>
    </p:spTree>
    <p:extLst>
      <p:ext uri="{BB962C8B-B14F-4D97-AF65-F5344CB8AC3E}">
        <p14:creationId xmlns:p14="http://schemas.microsoft.com/office/powerpoint/2010/main" val="287769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Literatura</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u="sng" dirty="0"/>
              <a:t>Doporučená:</a:t>
            </a:r>
          </a:p>
          <a:p>
            <a:r>
              <a:rPr lang="cs-CZ" dirty="0"/>
              <a:t>NENADÁL J.. a kol. 2. </a:t>
            </a:r>
            <a:r>
              <a:rPr lang="cs-CZ" i="1" dirty="0"/>
              <a:t>Moderní management jakosti: principy, postupy, metody</a:t>
            </a:r>
            <a:r>
              <a:rPr lang="cs-CZ" dirty="0"/>
              <a:t>. Management </a:t>
            </a:r>
            <a:r>
              <a:rPr lang="cs-CZ" dirty="0" err="1"/>
              <a:t>Press</a:t>
            </a:r>
            <a:r>
              <a:rPr lang="cs-CZ" dirty="0"/>
              <a:t>, Albatros Media a.s. 2017. ISBN 9788072613922.</a:t>
            </a:r>
          </a:p>
          <a:p>
            <a:r>
              <a:rPr lang="cs-CZ" dirty="0"/>
              <a:t>CHOPRA S., MEINDL P., KALRA D.V. </a:t>
            </a:r>
            <a:r>
              <a:rPr lang="cs-CZ" i="1" dirty="0"/>
              <a:t>Supply </a:t>
            </a:r>
            <a:r>
              <a:rPr lang="cs-CZ" i="1" dirty="0" err="1"/>
              <a:t>Chain</a:t>
            </a:r>
            <a:r>
              <a:rPr lang="cs-CZ" i="1" dirty="0"/>
              <a:t> Management: </a:t>
            </a:r>
            <a:r>
              <a:rPr lang="cs-CZ" i="1" dirty="0" err="1"/>
              <a:t>Strategy</a:t>
            </a:r>
            <a:r>
              <a:rPr lang="cs-CZ" i="1" dirty="0"/>
              <a:t>, </a:t>
            </a:r>
            <a:r>
              <a:rPr lang="cs-CZ" i="1" dirty="0" err="1"/>
              <a:t>Planning</a:t>
            </a:r>
            <a:r>
              <a:rPr lang="cs-CZ" i="1" dirty="0"/>
              <a:t> and </a:t>
            </a:r>
            <a:r>
              <a:rPr lang="cs-CZ" i="1" dirty="0" err="1"/>
              <a:t>Operation</a:t>
            </a:r>
            <a:r>
              <a:rPr lang="cs-CZ" i="1" dirty="0"/>
              <a:t>.</a:t>
            </a:r>
            <a:r>
              <a:rPr lang="cs-CZ" dirty="0"/>
              <a:t> </a:t>
            </a:r>
            <a:r>
              <a:rPr lang="cs-CZ" dirty="0" err="1"/>
              <a:t>Pearson</a:t>
            </a:r>
            <a:r>
              <a:rPr lang="cs-CZ" dirty="0"/>
              <a:t> Education.588s.  2017. ISBN 933258267X, 9789332582675</a:t>
            </a:r>
          </a:p>
          <a:p>
            <a:r>
              <a:rPr lang="cs-CZ" dirty="0"/>
              <a:t>CHYTILOVÁ E. </a:t>
            </a:r>
            <a:r>
              <a:rPr lang="cs-CZ" i="1" dirty="0"/>
              <a:t>Logistický management: příklady úspěšné praxe</a:t>
            </a:r>
            <a:r>
              <a:rPr lang="cs-CZ" dirty="0"/>
              <a:t>. 154s. Moravská vysoká škola Olomouc. 2018. ISBN 978-80-7455-075-1 </a:t>
            </a:r>
          </a:p>
          <a:p>
            <a:endParaRPr lang="cs-CZ" dirty="0"/>
          </a:p>
        </p:txBody>
      </p:sp>
    </p:spTree>
    <p:extLst>
      <p:ext uri="{BB962C8B-B14F-4D97-AF65-F5344CB8AC3E}">
        <p14:creationId xmlns:p14="http://schemas.microsoft.com/office/powerpoint/2010/main" val="804317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187DF-2F56-4885-9760-FC2B036C510D}"/>
              </a:ext>
            </a:extLst>
          </p:cNvPr>
          <p:cNvSpPr>
            <a:spLocks noGrp="1"/>
          </p:cNvSpPr>
          <p:nvPr>
            <p:ph type="title"/>
          </p:nvPr>
        </p:nvSpPr>
        <p:spPr/>
        <p:txBody>
          <a:bodyPr/>
          <a:lstStyle/>
          <a:p>
            <a:pPr algn="ctr"/>
            <a:r>
              <a:rPr lang="cs-CZ" dirty="0"/>
              <a:t>SCM</a:t>
            </a:r>
          </a:p>
        </p:txBody>
      </p:sp>
      <p:sp>
        <p:nvSpPr>
          <p:cNvPr id="4" name="Zástupný obsah 3">
            <a:extLst>
              <a:ext uri="{FF2B5EF4-FFF2-40B4-BE49-F238E27FC236}">
                <a16:creationId xmlns:a16="http://schemas.microsoft.com/office/drawing/2014/main" id="{D047D5A5-F31A-4FB5-848C-71FA94251D2B}"/>
              </a:ext>
            </a:extLst>
          </p:cNvPr>
          <p:cNvSpPr>
            <a:spLocks noGrp="1"/>
          </p:cNvSpPr>
          <p:nvPr>
            <p:ph idx="1"/>
          </p:nvPr>
        </p:nvSpPr>
        <p:spPr>
          <a:xfrm>
            <a:off x="540000" y="1445342"/>
            <a:ext cx="8064000" cy="4680155"/>
          </a:xfrm>
        </p:spPr>
        <p:txBody>
          <a:bodyPr>
            <a:normAutofit/>
          </a:bodyPr>
          <a:lstStyle/>
          <a:p>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effectLst/>
                <a:latin typeface="Calibri" panose="020F0502020204030204" pitchFamily="34" charset="0"/>
                <a:ea typeface="Calibri" panose="020F0502020204030204" pitchFamily="34" charset="0"/>
              </a:rPr>
              <a:t>Představuje jednu ze strategií moderního managementu. </a:t>
            </a:r>
          </a:p>
          <a:p>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latin typeface="Calibri" panose="020F0502020204030204" pitchFamily="34" charset="0"/>
                <a:ea typeface="Calibri" panose="020F0502020204030204" pitchFamily="34" charset="0"/>
              </a:rPr>
              <a:t>O</a:t>
            </a:r>
            <a:r>
              <a:rPr lang="cs-CZ" sz="2000" dirty="0">
                <a:solidFill>
                  <a:srgbClr val="000000"/>
                </a:solidFill>
                <a:effectLst/>
                <a:latin typeface="Calibri" panose="020F0502020204030204" pitchFamily="34" charset="0"/>
                <a:ea typeface="Calibri" panose="020F0502020204030204" pitchFamily="34" charset="0"/>
              </a:rPr>
              <a:t>ptimalizuje všechny činnosti a systémy pro zabezpečení dodávky produktů a služeb od dodavatelů surovin přes jejich výrobu nebo vývoj, přes distribuční kanály až ke koncovému spotřebiteli.</a:t>
            </a:r>
          </a:p>
          <a:p>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effectLst/>
                <a:latin typeface="Calibri" panose="020F0502020204030204" pitchFamily="34" charset="0"/>
                <a:ea typeface="Calibri" panose="020F0502020204030204" pitchFamily="34" charset="0"/>
              </a:rPr>
              <a:t>Celistvý přístup ke všem procesům, které jsou součástí tohoto řetězce.</a:t>
            </a:r>
          </a:p>
          <a:p>
            <a:pPr marL="0" indent="0">
              <a:buNone/>
            </a:pPr>
            <a:endParaRPr lang="cs-CZ" sz="2000" dirty="0">
              <a:solidFill>
                <a:srgbClr val="000000"/>
              </a:solidFill>
              <a:effectLst/>
              <a:latin typeface="Calibri" panose="020F0502020204030204" pitchFamily="34" charset="0"/>
              <a:ea typeface="Calibri" panose="020F0502020204030204" pitchFamily="34" charset="0"/>
            </a:endParaRPr>
          </a:p>
          <a:p>
            <a:r>
              <a:rPr lang="cs-CZ" sz="2000" dirty="0">
                <a:solidFill>
                  <a:srgbClr val="000000"/>
                </a:solidFill>
                <a:effectLst/>
                <a:latin typeface="Calibri" panose="020F0502020204030204" pitchFamily="34" charset="0"/>
                <a:ea typeface="Calibri" panose="020F0502020204030204" pitchFamily="34" charset="0"/>
              </a:rPr>
              <a:t>Částečná optimalizace subsystémů libovolného podniku nevede k celkovému optimu - </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Proto optimalizace dodavatelského řetězce překračuje hranice jednoho podniku.</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767538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6A031C-F69D-4D90-868F-359D6E134B78}"/>
              </a:ext>
            </a:extLst>
          </p:cNvPr>
          <p:cNvSpPr>
            <a:spLocks noGrp="1"/>
          </p:cNvSpPr>
          <p:nvPr>
            <p:ph type="title"/>
          </p:nvPr>
        </p:nvSpPr>
        <p:spPr/>
        <p:txBody>
          <a:bodyPr/>
          <a:lstStyle/>
          <a:p>
            <a:pPr algn="ctr"/>
            <a:r>
              <a:rPr lang="cs-CZ" dirty="0"/>
              <a:t>SCM</a:t>
            </a:r>
          </a:p>
        </p:txBody>
      </p:sp>
      <p:sp>
        <p:nvSpPr>
          <p:cNvPr id="3" name="Zástupný obsah 2">
            <a:extLst>
              <a:ext uri="{FF2B5EF4-FFF2-40B4-BE49-F238E27FC236}">
                <a16:creationId xmlns:a16="http://schemas.microsoft.com/office/drawing/2014/main" id="{C1345E7B-FFFB-4529-86BB-10D3B209ABF2}"/>
              </a:ext>
            </a:extLst>
          </p:cNvPr>
          <p:cNvSpPr>
            <a:spLocks noGrp="1"/>
          </p:cNvSpPr>
          <p:nvPr>
            <p:ph idx="1"/>
          </p:nvPr>
        </p:nvSpPr>
        <p:spPr>
          <a:xfrm>
            <a:off x="540000" y="1690692"/>
            <a:ext cx="8064000" cy="4509712"/>
          </a:xfrm>
        </p:spPr>
        <p:txBody>
          <a:bodyPr>
            <a:normAutofit/>
          </a:bodyPr>
          <a:lstStyle/>
          <a:p>
            <a:pPr marL="0" indent="0" algn="just">
              <a:lnSpc>
                <a:spcPct val="107000"/>
              </a:lnSpc>
              <a:spcAft>
                <a:spcPts val="800"/>
              </a:spcAft>
              <a:buNone/>
            </a:pPr>
            <a:r>
              <a:rPr lang="cs-CZ"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SCM</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 označením pro systémy, prostředky a postupy, které slouží pro koordinaci:</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materiálů,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výrobků,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služeb,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informací,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685791" lvl="1" indent="-342900" algn="just">
              <a:lnSpc>
                <a:spcPct val="107000"/>
              </a:lnSpc>
              <a:spcAft>
                <a:spcPts val="800"/>
              </a:spcAft>
              <a:buFont typeface="Symbol" panose="05050102010706020507" pitchFamily="18" charset="2"/>
              <a:buChar char=""/>
            </a:pP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financí,</a:t>
            </a:r>
          </a:p>
          <a:p>
            <a:pPr marL="342891" lvl="1" indent="0" algn="just">
              <a:lnSpc>
                <a:spcPct val="110000"/>
              </a:lnSpc>
              <a:spcAft>
                <a:spcPts val="800"/>
              </a:spcAft>
              <a:buNone/>
            </a:pP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1" indent="0" algn="just">
              <a:lnSpc>
                <a:spcPct val="110000"/>
              </a:lnSpc>
              <a:spcAft>
                <a:spcPts val="800"/>
              </a:spcAft>
              <a:buNone/>
            </a:pPr>
            <a:r>
              <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které plynou od dodavatelů surovin přes zpracovatele, výrobce, velkoobchodníky a maloobchodníky až ke spotřebitelům. </a:t>
            </a:r>
            <a:r>
              <a:rPr lang="cs-CZ" sz="1800" b="1" dirty="0">
                <a:effectLst/>
                <a:latin typeface="Calibri" panose="020F0502020204030204" pitchFamily="34" charset="0"/>
                <a:ea typeface="Calibri" panose="020F0502020204030204" pitchFamily="34" charset="0"/>
                <a:cs typeface="Calibri" panose="020F0502020204030204" pitchFamily="34" charset="0"/>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891" lvl="1" indent="0" algn="just">
              <a:lnSpc>
                <a:spcPct val="107000"/>
              </a:lnSpc>
              <a:spcAft>
                <a:spcPts val="800"/>
              </a:spcAft>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Obrázek 3" descr="Image result for SCM supply chain management">
            <a:extLst>
              <a:ext uri="{FF2B5EF4-FFF2-40B4-BE49-F238E27FC236}">
                <a16:creationId xmlns:a16="http://schemas.microsoft.com/office/drawing/2014/main" id="{03BFD2C2-88F6-487C-A91F-2395AEFAD1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463" y="2164203"/>
            <a:ext cx="4689897" cy="2848974"/>
          </a:xfrm>
          <a:prstGeom prst="rect">
            <a:avLst/>
          </a:prstGeom>
          <a:noFill/>
          <a:ln>
            <a:noFill/>
          </a:ln>
        </p:spPr>
      </p:pic>
    </p:spTree>
    <p:extLst>
      <p:ext uri="{BB962C8B-B14F-4D97-AF65-F5344CB8AC3E}">
        <p14:creationId xmlns:p14="http://schemas.microsoft.com/office/powerpoint/2010/main" val="2817473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B39183C-E525-5AE2-7B95-B177AF94ACD5}"/>
              </a:ext>
            </a:extLst>
          </p:cNvPr>
          <p:cNvPicPr>
            <a:picLocks noChangeAspect="1"/>
          </p:cNvPicPr>
          <p:nvPr/>
        </p:nvPicPr>
        <p:blipFill>
          <a:blip r:embed="rId2"/>
          <a:stretch>
            <a:fillRect/>
          </a:stretch>
        </p:blipFill>
        <p:spPr>
          <a:xfrm>
            <a:off x="539552" y="764704"/>
            <a:ext cx="8280920" cy="4745397"/>
          </a:xfrm>
          <a:prstGeom prst="rect">
            <a:avLst/>
          </a:prstGeom>
        </p:spPr>
      </p:pic>
    </p:spTree>
    <p:extLst>
      <p:ext uri="{BB962C8B-B14F-4D97-AF65-F5344CB8AC3E}">
        <p14:creationId xmlns:p14="http://schemas.microsoft.com/office/powerpoint/2010/main" val="1057018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dirty="0"/>
              <a:t>Proces SCM</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342900" lvl="0" indent="-342900" algn="just">
              <a:lnSpc>
                <a:spcPct val="107000"/>
              </a:lnSpc>
              <a:buFont typeface="+mj-lt"/>
              <a:buAutoNum type="arabicParenR"/>
            </a:pPr>
            <a:endPar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Z</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adání objednávek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Posouzení objednávek a jejich zpracování</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V</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ýroba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odáním zboží a služeb</a:t>
            </a:r>
          </a:p>
          <a:p>
            <a:pPr marL="342900" lvl="0" indent="-342900" algn="just">
              <a:lnSpc>
                <a:spcPct val="107000"/>
              </a:lnSpc>
              <a:buFont typeface="+mj-lt"/>
              <a:buAutoNum type="arabicParenR"/>
            </a:pPr>
            <a:r>
              <a:rPr lang="cs-CZ" sz="2800" dirty="0">
                <a:solidFill>
                  <a:srgbClr val="000000"/>
                </a:solidFill>
                <a:latin typeface="Calibri" panose="020F0502020204030204" pitchFamily="34" charset="0"/>
                <a:ea typeface="Calibri" panose="020F0502020204030204" pitchFamily="34" charset="0"/>
                <a:cs typeface="Calibri" panose="020F0502020204030204" pitchFamily="34" charset="0"/>
              </a:rPr>
              <a:t>Z</a:t>
            </a:r>
            <a:r>
              <a:rPr lang="cs-CZ"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pětná vazba</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5291430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dirty="0"/>
              <a:t>Cíl SCM</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0" indent="0" algn="ctr">
              <a:buNone/>
            </a:pP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cs-CZ"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cs-CZ"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Dosažení efektivního využití všech zdrojů vstupujících do procesu, včasné dodání všech výrobků a služeb, rychlost procesu, minimalizace prostojů a nulové ztráty.</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511108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sz="3200" dirty="0"/>
              <a:t>Základní oblasti dodavatelského procesu</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342900" lvl="0" indent="-342900" algn="just">
              <a:lnSpc>
                <a:spcPct val="107000"/>
              </a:lnSpc>
              <a:buFont typeface="+mj-lt"/>
              <a:buAutoNum type="arabicParenR"/>
            </a:pPr>
            <a:endPar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arenR"/>
            </a:pPr>
            <a:r>
              <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rPr>
              <a:t>Plánování – </a:t>
            </a:r>
            <a:r>
              <a:rPr lang="cs-CZ" sz="2000" dirty="0">
                <a:solidFill>
                  <a:srgbClr val="000000"/>
                </a:solidFill>
                <a:latin typeface="Calibri" panose="020F0502020204030204" pitchFamily="34" charset="0"/>
                <a:ea typeface="Calibri" panose="020F0502020204030204" pitchFamily="34" charset="0"/>
                <a:cs typeface="Calibri" panose="020F0502020204030204" pitchFamily="34" charset="0"/>
              </a:rPr>
              <a:t>zvolení správné strategie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Získávání – </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výběr správných dodavatelů</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Výroba – </a:t>
            </a:r>
            <a:r>
              <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výrobky a služby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cs-CZ"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odání – </a:t>
            </a:r>
            <a:r>
              <a:rPr lang="cs-CZ" sz="2000" dirty="0">
                <a:solidFill>
                  <a:srgbClr val="000000"/>
                </a:solidFill>
                <a:effectLst/>
                <a:latin typeface="Calibri" panose="020F0502020204030204" pitchFamily="34" charset="0"/>
                <a:ea typeface="Calibri" panose="020F0502020204030204" pitchFamily="34" charset="0"/>
              </a:rPr>
              <a:t>příjem objednávek, vhodné rozmístění skladů hotových výrobků, koordinace systémů a prvků dopravujících zboží od výrobce k zákazníkům.</a:t>
            </a:r>
            <a:endParaRPr lang="cs-CZ"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mj-lt"/>
              <a:buAutoNum type="arabicParenR"/>
            </a:pPr>
            <a:r>
              <a:rPr lang="cs-CZ" sz="2400" dirty="0">
                <a:solidFill>
                  <a:srgbClr val="000000"/>
                </a:solidFill>
                <a:latin typeface="Calibri" panose="020F0502020204030204" pitchFamily="34" charset="0"/>
                <a:ea typeface="Calibri" panose="020F0502020204030204" pitchFamily="34" charset="0"/>
                <a:cs typeface="Calibri" panose="020F0502020204030204" pitchFamily="34" charset="0"/>
              </a:rPr>
              <a:t>Vrácení – </a:t>
            </a:r>
            <a:r>
              <a:rPr lang="cs-CZ" sz="2000" dirty="0">
                <a:solidFill>
                  <a:srgbClr val="000000"/>
                </a:solidFill>
                <a:latin typeface="Calibri" panose="020F0502020204030204" pitchFamily="34" charset="0"/>
                <a:ea typeface="Calibri" panose="020F0502020204030204" pitchFamily="34" charset="0"/>
                <a:cs typeface="Calibri" panose="020F0502020204030204" pitchFamily="34" charset="0"/>
              </a:rPr>
              <a:t>reklamace, vratné obaly, zpětná vazba</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305563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423679-B9B1-4806-B0D5-FB9C5DB07540}"/>
              </a:ext>
            </a:extLst>
          </p:cNvPr>
          <p:cNvSpPr>
            <a:spLocks noGrp="1"/>
          </p:cNvSpPr>
          <p:nvPr>
            <p:ph type="title"/>
          </p:nvPr>
        </p:nvSpPr>
        <p:spPr/>
        <p:txBody>
          <a:bodyPr/>
          <a:lstStyle/>
          <a:p>
            <a:pPr algn="ctr"/>
            <a:r>
              <a:rPr lang="cs-CZ" dirty="0"/>
              <a:t>SCM a ICT</a:t>
            </a:r>
          </a:p>
        </p:txBody>
      </p:sp>
      <p:sp>
        <p:nvSpPr>
          <p:cNvPr id="3" name="Zástupný obsah 2">
            <a:extLst>
              <a:ext uri="{FF2B5EF4-FFF2-40B4-BE49-F238E27FC236}">
                <a16:creationId xmlns:a16="http://schemas.microsoft.com/office/drawing/2014/main" id="{A070E9BC-990D-41E3-8933-4A0830C35225}"/>
              </a:ext>
            </a:extLst>
          </p:cNvPr>
          <p:cNvSpPr>
            <a:spLocks noGrp="1"/>
          </p:cNvSpPr>
          <p:nvPr>
            <p:ph idx="1"/>
          </p:nvPr>
        </p:nvSpPr>
        <p:spPr>
          <a:xfrm>
            <a:off x="540000" y="1690692"/>
            <a:ext cx="8064000" cy="4802180"/>
          </a:xfrm>
        </p:spPr>
        <p:txBody>
          <a:bodyPr>
            <a:normAutofit/>
          </a:bodyPr>
          <a:lstStyle/>
          <a:p>
            <a:pPr marL="0" indent="0">
              <a:buNone/>
            </a:pPr>
            <a:endParaRPr lang="cs-CZ" dirty="0"/>
          </a:p>
          <a:p>
            <a:r>
              <a:rPr lang="cs-CZ" sz="2000" dirty="0">
                <a:solidFill>
                  <a:schemeClr val="tx1"/>
                </a:solidFill>
                <a:effectLst/>
                <a:latin typeface="Calibri" panose="020F0502020204030204" pitchFamily="34" charset="0"/>
                <a:ea typeface="Calibri" panose="020F0502020204030204" pitchFamily="34" charset="0"/>
              </a:rPr>
              <a:t>SCM jako oblast řízení je úzce propojena s ICT.</a:t>
            </a:r>
          </a:p>
          <a:p>
            <a:pPr marL="0" indent="0">
              <a:buNone/>
            </a:pPr>
            <a:endParaRPr lang="cs-CZ" sz="2000" dirty="0">
              <a:solidFill>
                <a:schemeClr val="tx1"/>
              </a:solidFill>
              <a:effectLst/>
              <a:latin typeface="Calibri" panose="020F0502020204030204" pitchFamily="34" charset="0"/>
              <a:ea typeface="Calibri" panose="020F0502020204030204" pitchFamily="34" charset="0"/>
            </a:endParaRPr>
          </a:p>
          <a:p>
            <a:r>
              <a:rPr lang="cs-CZ" sz="2000" dirty="0">
                <a:solidFill>
                  <a:srgbClr val="282D32"/>
                </a:solidFill>
                <a:effectLst/>
                <a:latin typeface="Calibri" panose="020F0502020204030204" pitchFamily="34" charset="0"/>
                <a:ea typeface="Calibri" panose="020F0502020204030204" pitchFamily="34" charset="0"/>
              </a:rPr>
              <a:t>Obvykle se jedná o balík aplikací, který umožňuje propojení jednotlivých článků dodavatelského řetězce (dodavatel - výrobce - distributor - prodejce - zákazník)</a:t>
            </a:r>
            <a:r>
              <a:rPr lang="cs-CZ" sz="2000" dirty="0">
                <a:solidFill>
                  <a:schemeClr val="tx1"/>
                </a:solidFill>
                <a:latin typeface="Calibri" panose="020F0502020204030204" pitchFamily="34" charset="0"/>
                <a:ea typeface="Calibri" panose="020F0502020204030204" pitchFamily="34" charset="0"/>
              </a:rPr>
              <a:t>.</a:t>
            </a:r>
          </a:p>
          <a:p>
            <a:pPr marL="0" indent="0">
              <a:buNone/>
            </a:pPr>
            <a:endParaRPr lang="cs-CZ" sz="2000" dirty="0">
              <a:solidFill>
                <a:schemeClr val="tx1"/>
              </a:solidFill>
              <a:latin typeface="Calibri" panose="020F0502020204030204" pitchFamily="34" charset="0"/>
              <a:ea typeface="Calibri" panose="020F0502020204030204" pitchFamily="34" charset="0"/>
            </a:endParaRPr>
          </a:p>
          <a:p>
            <a:r>
              <a:rPr lang="cs-CZ" sz="2000" dirty="0">
                <a:solidFill>
                  <a:srgbClr val="282D32"/>
                </a:solidFill>
                <a:latin typeface="Calibri" panose="020F0502020204030204" pitchFamily="34" charset="0"/>
                <a:ea typeface="Calibri" panose="020F0502020204030204" pitchFamily="34" charset="0"/>
              </a:rPr>
              <a:t>T</a:t>
            </a:r>
            <a:r>
              <a:rPr lang="cs-CZ" sz="2000" dirty="0">
                <a:solidFill>
                  <a:srgbClr val="282D32"/>
                </a:solidFill>
                <a:effectLst/>
                <a:latin typeface="Calibri" panose="020F0502020204030204" pitchFamily="34" charset="0"/>
                <a:ea typeface="Calibri" panose="020F0502020204030204" pitchFamily="34" charset="0"/>
              </a:rPr>
              <a:t>ím zlepšuje jeho schopnost reagovat na požadavky zákazníka, např. zkrácením časů dodání.</a:t>
            </a:r>
            <a:endParaRPr lang="cs-CZ" sz="2800" dirty="0">
              <a:solidFill>
                <a:schemeClr val="tx1"/>
              </a:solidFill>
            </a:endParaRPr>
          </a:p>
        </p:txBody>
      </p:sp>
    </p:spTree>
    <p:extLst>
      <p:ext uri="{BB962C8B-B14F-4D97-AF65-F5344CB8AC3E}">
        <p14:creationId xmlns:p14="http://schemas.microsoft.com/office/powerpoint/2010/main" val="3140018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Dodavatelské sítě</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r>
              <a:rPr lang="cs-CZ"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ítě, kde jsou firmy primárně spojeny dodavatelskými vztahy a spolupracují zejména při tvorbě hmotných výrobků.</a:t>
            </a:r>
          </a:p>
          <a:p>
            <a:pPr marL="0" indent="0">
              <a:buNone/>
            </a:pPr>
            <a:endPar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Skládají se z řetězců, prostřednictvím nichž směřují produkty a služby od prvního dodavatele až ke koncovým zákazníkům.</a:t>
            </a:r>
          </a:p>
          <a:p>
            <a:pPr marL="0" indent="0">
              <a:buNone/>
            </a:pPr>
            <a:endParaRPr lang="cs-CZ" sz="2000" dirty="0"/>
          </a:p>
          <a:p>
            <a:r>
              <a:rPr lang="cs-CZ"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Jsou rozlišovány na základě formy a obsahu vnitřních vztahů mezi jednotlivými subjekty sítě.</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cs-CZ" dirty="0"/>
          </a:p>
        </p:txBody>
      </p:sp>
    </p:spTree>
    <p:extLst>
      <p:ext uri="{BB962C8B-B14F-4D97-AF65-F5344CB8AC3E}">
        <p14:creationId xmlns:p14="http://schemas.microsoft.com/office/powerpoint/2010/main" val="631925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Členění sítí</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a:xfrm>
            <a:off x="540000" y="1563329"/>
            <a:ext cx="8064000" cy="4343500"/>
          </a:xfrm>
        </p:spPr>
        <p:txBody>
          <a:bodyPr>
            <a:normAutofit/>
          </a:bodyPr>
          <a:lstStyle/>
          <a:p>
            <a:pPr>
              <a:lnSpc>
                <a:spcPct val="150000"/>
              </a:lnSpc>
            </a:pPr>
            <a:r>
              <a:rPr lang="cs-CZ" sz="2000" b="1" dirty="0">
                <a:effectLst/>
                <a:latin typeface="Calibri" panose="020F0502020204030204" pitchFamily="34" charset="0"/>
                <a:ea typeface="Calibri" panose="020F0502020204030204" pitchFamily="34" charset="0"/>
                <a:cs typeface="Times New Roman" panose="02020603050405020304" pitchFamily="18" charset="0"/>
              </a:rPr>
              <a:t>Strategické</a:t>
            </a:r>
          </a:p>
          <a:p>
            <a:pPr>
              <a:lnSpc>
                <a:spcPct val="150000"/>
              </a:lnSpc>
            </a:pPr>
            <a:r>
              <a:rPr lang="cs-CZ" sz="2000" b="1" dirty="0">
                <a:latin typeface="Calibri" panose="020F0502020204030204" pitchFamily="34" charset="0"/>
                <a:ea typeface="Calibri" panose="020F0502020204030204" pitchFamily="34" charset="0"/>
                <a:cs typeface="Times New Roman" panose="02020603050405020304" pitchFamily="18" charset="0"/>
              </a:rPr>
              <a:t>Virtuální</a:t>
            </a:r>
          </a:p>
          <a:p>
            <a:pPr>
              <a:lnSpc>
                <a:spcPct val="150000"/>
              </a:lnSpc>
            </a:pPr>
            <a:r>
              <a:rPr lang="cs-CZ" sz="2000" b="1" dirty="0">
                <a:effectLst/>
                <a:latin typeface="Calibri" panose="020F0502020204030204" pitchFamily="34" charset="0"/>
                <a:ea typeface="Calibri" panose="020F0502020204030204" pitchFamily="34" charset="0"/>
                <a:cs typeface="Times New Roman" panose="02020603050405020304" pitchFamily="18" charset="0"/>
              </a:rPr>
              <a:t>Regionální</a:t>
            </a:r>
          </a:p>
          <a:p>
            <a:pPr>
              <a:lnSpc>
                <a:spcPct val="150000"/>
              </a:lnSpc>
            </a:pPr>
            <a:r>
              <a:rPr lang="cs-CZ" sz="2000" b="1" dirty="0">
                <a:latin typeface="Calibri" panose="020F0502020204030204" pitchFamily="34" charset="0"/>
                <a:ea typeface="Calibri" panose="020F0502020204030204" pitchFamily="34" charset="0"/>
                <a:cs typeface="Times New Roman" panose="02020603050405020304" pitchFamily="18" charset="0"/>
              </a:rPr>
              <a:t>Funkční</a:t>
            </a:r>
          </a:p>
          <a:p>
            <a:pPr marL="0" indent="0">
              <a:lnSpc>
                <a:spcPct val="150000"/>
              </a:lnSpc>
              <a:buNone/>
            </a:pPr>
            <a:r>
              <a:rPr lang="cs-CZ" sz="2000" dirty="0">
                <a:latin typeface="Calibri" panose="020F0502020204030204" pitchFamily="34" charset="0"/>
                <a:ea typeface="Calibri" panose="020F0502020204030204" pitchFamily="34" charset="0"/>
                <a:cs typeface="Times New Roman" panose="02020603050405020304" pitchFamily="18" charset="0"/>
              </a:rPr>
              <a:t>Dodavatelské sítě vznikají:</a:t>
            </a:r>
          </a:p>
          <a:p>
            <a:pPr lvl="1">
              <a:lnSpc>
                <a:spcPct val="15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na základě předem určitého předpokladu návrhu či plánu, </a:t>
            </a:r>
          </a:p>
          <a:p>
            <a:pPr lvl="1">
              <a:lnSpc>
                <a:spcPct val="15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jako výsledek přirozených potřeb při vykonávání jednotlivých podnikových činností, které jsou předmětem plánování a návrhu.</a:t>
            </a:r>
          </a:p>
          <a:p>
            <a:pPr marL="342891" lvl="1" indent="0">
              <a:lnSpc>
                <a:spcPct val="150000"/>
              </a:lnSpc>
              <a:buNone/>
            </a:pPr>
            <a:endParaRPr lang="cs-CZ"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4128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Schéma dodavatelských sítí</a:t>
            </a:r>
          </a:p>
        </p:txBody>
      </p:sp>
      <p:pic>
        <p:nvPicPr>
          <p:cNvPr id="6" name="Zástupný obsah 5">
            <a:extLst>
              <a:ext uri="{FF2B5EF4-FFF2-40B4-BE49-F238E27FC236}">
                <a16:creationId xmlns:a16="http://schemas.microsoft.com/office/drawing/2014/main" id="{CC74B7C1-9AD5-4261-918D-CE88B5670F8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0936" y="1690692"/>
            <a:ext cx="5322128" cy="4201288"/>
          </a:xfrm>
          <a:prstGeom prst="rect">
            <a:avLst/>
          </a:prstGeom>
          <a:noFill/>
          <a:ln>
            <a:noFill/>
          </a:ln>
        </p:spPr>
      </p:pic>
    </p:spTree>
    <p:extLst>
      <p:ext uri="{BB962C8B-B14F-4D97-AF65-F5344CB8AC3E}">
        <p14:creationId xmlns:p14="http://schemas.microsoft.com/office/powerpoint/2010/main" val="113543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1. Základní pojmy a terminologie. Logistika včera a dnes</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6968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Výběr dodavatele</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pPr marL="0" lvl="1" indent="176213"/>
            <a:r>
              <a:rPr lang="cs-CZ" sz="2000" dirty="0">
                <a:solidFill>
                  <a:schemeClr val="tx1"/>
                </a:solidFill>
                <a:latin typeface="+mn-lt"/>
              </a:rPr>
              <a:t>Běžný proces v organizacích.</a:t>
            </a:r>
          </a:p>
          <a:p>
            <a:pPr marL="176213" lvl="1" indent="-169863"/>
            <a:r>
              <a:rPr lang="cs-CZ" sz="2000" dirty="0">
                <a:solidFill>
                  <a:schemeClr val="tx1"/>
                </a:solidFill>
                <a:latin typeface="+mn-lt"/>
              </a:rPr>
              <a:t>Je-li velké množství dodavatelů, rozhodují faktory jako jsou (cena, </a:t>
            </a:r>
            <a:r>
              <a:rPr lang="cs-CZ" sz="2000" dirty="0">
                <a:solidFill>
                  <a:schemeClr val="tx1"/>
                </a:solidFill>
                <a:effectLst/>
                <a:latin typeface="+mn-lt"/>
                <a:ea typeface="Calibri" panose="020F0502020204030204" pitchFamily="34" charset="0"/>
                <a:cs typeface="Times New Roman" panose="02020603050405020304" pitchFamily="18" charset="0"/>
              </a:rPr>
              <a:t>o jaký materiálový prvek se jedná, frekvence a kvantita jeho spotřeby, unikátnost produktů atd).</a:t>
            </a:r>
          </a:p>
          <a:p>
            <a:pPr lvl="1"/>
            <a:endParaRPr lang="cs-CZ" sz="2000" dirty="0">
              <a:solidFill>
                <a:schemeClr val="tx1"/>
              </a:solidFill>
              <a:latin typeface="+mn-lt"/>
              <a:cs typeface="Times New Roman" panose="02020603050405020304" pitchFamily="18" charset="0"/>
            </a:endParaRPr>
          </a:p>
          <a:p>
            <a:pPr algn="just">
              <a:lnSpc>
                <a:spcPct val="107000"/>
              </a:lnSpc>
              <a:spcAft>
                <a:spcPts val="800"/>
              </a:spcAft>
            </a:pPr>
            <a:r>
              <a:rPr lang="cs-CZ" sz="2000" dirty="0">
                <a:solidFill>
                  <a:schemeClr val="tx1"/>
                </a:solidFill>
                <a:effectLst/>
                <a:latin typeface="+mn-lt"/>
                <a:ea typeface="Calibri" panose="020F0502020204030204" pitchFamily="34" charset="0"/>
                <a:cs typeface="Times New Roman" panose="02020603050405020304" pitchFamily="18" charset="0"/>
              </a:rPr>
              <a:t>Při hodnocení vhodnosti dodavatele je nutno určit:</a:t>
            </a:r>
          </a:p>
          <a:p>
            <a:pPr marL="342900" lvl="0" indent="-342900" algn="just">
              <a:lnSpc>
                <a:spcPct val="107000"/>
              </a:lnSpc>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Metody hodnotících stupnic: a) nominální, b) ordinální, c) kardinální</a:t>
            </a:r>
          </a:p>
          <a:p>
            <a:pPr marL="342900" lvl="0" indent="-342900" algn="just">
              <a:lnSpc>
                <a:spcPct val="107000"/>
              </a:lnSpc>
              <a:spcAft>
                <a:spcPts val="800"/>
              </a:spcAft>
              <a:buFont typeface="+mj-lt"/>
              <a:buAutoNum type="arabicParenR"/>
            </a:pPr>
            <a:r>
              <a:rPr lang="cs-CZ" sz="1800" dirty="0">
                <a:effectLst/>
                <a:latin typeface="Calibri" panose="020F0502020204030204" pitchFamily="34" charset="0"/>
                <a:ea typeface="Calibri" panose="020F0502020204030204" pitchFamily="34" charset="0"/>
                <a:cs typeface="Times New Roman" panose="02020603050405020304" pitchFamily="18" charset="0"/>
              </a:rPr>
              <a:t>Metody hodnocení dodavatelů: a) prosté hodnocení podle pořadí, b) váhové hodnocení podle pořadí, c)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scoring</a:t>
            </a:r>
            <a:r>
              <a:rPr lang="cs-CZ" sz="1800" dirty="0">
                <a:effectLst/>
                <a:latin typeface="Calibri" panose="020F0502020204030204" pitchFamily="34" charset="0"/>
                <a:ea typeface="Calibri" panose="020F0502020204030204" pitchFamily="34" charset="0"/>
                <a:cs typeface="Times New Roman" panose="02020603050405020304" pitchFamily="18" charset="0"/>
              </a:rPr>
              <a:t> model</a:t>
            </a:r>
          </a:p>
          <a:p>
            <a:pPr marL="342891" lvl="1" indent="0">
              <a:buNone/>
            </a:pPr>
            <a:endParaRPr lang="cs-CZ" dirty="0"/>
          </a:p>
        </p:txBody>
      </p:sp>
    </p:spTree>
    <p:extLst>
      <p:ext uri="{BB962C8B-B14F-4D97-AF65-F5344CB8AC3E}">
        <p14:creationId xmlns:p14="http://schemas.microsoft.com/office/powerpoint/2010/main" val="2732528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Metody hodnocení</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pPr marL="0" lvl="0" indent="0">
              <a:lnSpc>
                <a:spcPct val="150000"/>
              </a:lnSpc>
              <a:buNone/>
            </a:pPr>
            <a:r>
              <a:rPr lang="cs-CZ" sz="2000" dirty="0" err="1">
                <a:effectLst/>
                <a:latin typeface="Calibri" panose="020F0502020204030204" pitchFamily="34" charset="0"/>
                <a:ea typeface="Calibri" panose="020F0502020204030204" pitchFamily="34" charset="0"/>
                <a:cs typeface="Times New Roman" panose="02020603050405020304" pitchFamily="18" charset="0"/>
              </a:rPr>
              <a:t>Scoring</a:t>
            </a:r>
            <a:r>
              <a:rPr lang="cs-CZ" sz="2000" dirty="0">
                <a:effectLst/>
                <a:latin typeface="Calibri" panose="020F0502020204030204" pitchFamily="34" charset="0"/>
                <a:ea typeface="Calibri" panose="020F0502020204030204" pitchFamily="34" charset="0"/>
                <a:cs typeface="Times New Roman" panose="02020603050405020304" pitchFamily="18" charset="0"/>
              </a:rPr>
              <a:t> model</a:t>
            </a:r>
          </a:p>
          <a:p>
            <a:pPr marL="0" lvl="0" indent="0">
              <a:lnSpc>
                <a:spcPct val="150000"/>
              </a:lnSpc>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Metoda srovnání s optimem</a:t>
            </a:r>
          </a:p>
          <a:p>
            <a:pPr marL="0" lvl="0" indent="0">
              <a:lnSpc>
                <a:spcPct val="150000"/>
              </a:lnSpc>
              <a:buNone/>
            </a:pP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Grafická metoda hodnocení dodavatelů</a:t>
            </a:r>
          </a:p>
          <a:p>
            <a:pPr marL="0" lvl="0" indent="0">
              <a:lnSpc>
                <a:spcPct val="150000"/>
              </a:lnSpc>
              <a:buNone/>
            </a:pP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Splnění minimálních požadavků k produktu dodání</a:t>
            </a:r>
          </a:p>
          <a:p>
            <a:pPr lvl="1"/>
            <a:endParaRPr lang="cs-CZ" dirty="0"/>
          </a:p>
        </p:txBody>
      </p:sp>
      <p:pic>
        <p:nvPicPr>
          <p:cNvPr id="4" name="Obrázek 3">
            <a:extLst>
              <a:ext uri="{FF2B5EF4-FFF2-40B4-BE49-F238E27FC236}">
                <a16:creationId xmlns:a16="http://schemas.microsoft.com/office/drawing/2014/main" id="{4FB8B92B-9F7B-4E52-8534-0D2FEF011377}"/>
              </a:ext>
            </a:extLst>
          </p:cNvPr>
          <p:cNvPicPr>
            <a:picLocks noChangeAspect="1"/>
          </p:cNvPicPr>
          <p:nvPr/>
        </p:nvPicPr>
        <p:blipFill>
          <a:blip r:embed="rId2"/>
          <a:stretch>
            <a:fillRect/>
          </a:stretch>
        </p:blipFill>
        <p:spPr>
          <a:xfrm>
            <a:off x="4932040" y="1628800"/>
            <a:ext cx="3819444" cy="3192372"/>
          </a:xfrm>
          <a:prstGeom prst="rect">
            <a:avLst/>
          </a:prstGeom>
        </p:spPr>
      </p:pic>
    </p:spTree>
    <p:extLst>
      <p:ext uri="{BB962C8B-B14F-4D97-AF65-F5344CB8AC3E}">
        <p14:creationId xmlns:p14="http://schemas.microsoft.com/office/powerpoint/2010/main" val="2849697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63C6-169F-4B69-8E11-9FD1173FD17D}"/>
              </a:ext>
            </a:extLst>
          </p:cNvPr>
          <p:cNvSpPr>
            <a:spLocks noGrp="1"/>
          </p:cNvSpPr>
          <p:nvPr>
            <p:ph type="title"/>
          </p:nvPr>
        </p:nvSpPr>
        <p:spPr/>
        <p:txBody>
          <a:bodyPr/>
          <a:lstStyle/>
          <a:p>
            <a:pPr algn="ctr"/>
            <a:r>
              <a:rPr lang="cs-CZ" sz="3600" dirty="0"/>
              <a:t>Kritéria hodnocení</a:t>
            </a:r>
          </a:p>
        </p:txBody>
      </p:sp>
      <p:sp>
        <p:nvSpPr>
          <p:cNvPr id="3" name="Zástupný obsah 2">
            <a:extLst>
              <a:ext uri="{FF2B5EF4-FFF2-40B4-BE49-F238E27FC236}">
                <a16:creationId xmlns:a16="http://schemas.microsoft.com/office/drawing/2014/main" id="{6377023A-ED0C-4DB7-B754-2EC8687022E0}"/>
              </a:ext>
            </a:extLst>
          </p:cNvPr>
          <p:cNvSpPr>
            <a:spLocks noGrp="1"/>
          </p:cNvSpPr>
          <p:nvPr>
            <p:ph idx="1"/>
          </p:nvPr>
        </p:nvSpPr>
        <p:spPr/>
        <p:txBody>
          <a:bodyPr>
            <a:normAutofit/>
          </a:bodyPr>
          <a:lstStyle/>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Parametry, které ovlivňují rozhodnutí o nákupu produktu. </a:t>
            </a:r>
          </a:p>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Někde pouze cena, u některých zase celé spektrum kritérií a cena nebude hrát významnou roli.</a:t>
            </a:r>
          </a:p>
          <a:p>
            <a:pPr lvl="1"/>
            <a:r>
              <a:rPr lang="cs-CZ" sz="2000" dirty="0">
                <a:effectLst/>
                <a:latin typeface="Calibri" panose="020F0502020204030204" pitchFamily="34" charset="0"/>
                <a:ea typeface="Calibri" panose="020F0502020204030204" pitchFamily="34" charset="0"/>
                <a:cs typeface="Times New Roman" panose="02020603050405020304" pitchFamily="18" charset="0"/>
              </a:rPr>
              <a:t>Nejpopulárnějším kritériem je kvalita, poté dodací podmínky, cena / náklady, výrobní kapacity atd.</a:t>
            </a:r>
          </a:p>
          <a:p>
            <a:pPr marL="342891" lvl="1" indent="0">
              <a:buNone/>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891" lvl="1" indent="0">
              <a:buNone/>
            </a:pPr>
            <a:r>
              <a:rPr lang="cs-CZ" sz="2000" dirty="0">
                <a:effectLst/>
                <a:latin typeface="Calibri" panose="020F0502020204030204" pitchFamily="34" charset="0"/>
                <a:ea typeface="Calibri" panose="020F0502020204030204" pitchFamily="34" charset="0"/>
                <a:cs typeface="Times New Roman" panose="02020603050405020304" pitchFamily="18" charset="0"/>
              </a:rPr>
              <a:t>Přístupy k volbě hodnoticích kritérií</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KPI</a:t>
            </a:r>
            <a:r>
              <a:rPr lang="cs-CZ" sz="1800" dirty="0">
                <a:effectLst/>
                <a:latin typeface="Calibri" panose="020F0502020204030204" pitchFamily="34" charset="0"/>
                <a:ea typeface="Calibri" panose="020F0502020204030204" pitchFamily="34" charset="0"/>
                <a:cs typeface="Times New Roman" panose="02020603050405020304" pitchFamily="18" charset="0"/>
              </a:rPr>
              <a:t> - kritické indikátory nákupu – logistické ukazatele, jako je 	obrátkovost zásob, dosah zásob apod.</a:t>
            </a:r>
          </a:p>
          <a:p>
            <a:pPr marL="0" lvl="0" indent="0" algn="just">
              <a:lnSpc>
                <a:spcPct val="107000"/>
              </a:lnSpc>
              <a:spcAft>
                <a:spcPts val="800"/>
              </a:spcAft>
              <a:buNone/>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Environmentálně orientovaná kritéria </a:t>
            </a:r>
            <a:r>
              <a:rPr lang="cs-CZ" sz="1800" dirty="0">
                <a:effectLst/>
                <a:latin typeface="Calibri" panose="020F0502020204030204" pitchFamily="34" charset="0"/>
                <a:ea typeface="Calibri" panose="020F0502020204030204" pitchFamily="34" charset="0"/>
                <a:cs typeface="Times New Roman" panose="02020603050405020304" pitchFamily="18" charset="0"/>
              </a:rPr>
              <a:t>– parametry, které poukazují na stupeň 	výroby a logistiky, šetrné k životnímu prostředí.</a:t>
            </a:r>
          </a:p>
          <a:p>
            <a:pPr lvl="1"/>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cs-CZ" dirty="0"/>
          </a:p>
        </p:txBody>
      </p:sp>
    </p:spTree>
    <p:extLst>
      <p:ext uri="{BB962C8B-B14F-4D97-AF65-F5344CB8AC3E}">
        <p14:creationId xmlns:p14="http://schemas.microsoft.com/office/powerpoint/2010/main" val="1542204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4. Výkonnost logistických procesů</a:t>
            </a:r>
            <a:br>
              <a:rPr lang="cs-CZ" b="1" dirty="0"/>
            </a:br>
            <a:r>
              <a:rPr lang="cs-CZ" b="1" dirty="0"/>
              <a:t>5.+6. Rozhodování</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554144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a:bodyPr>
          <a:lstStyle/>
          <a:p>
            <a:r>
              <a:rPr lang="cs-CZ" b="1" dirty="0"/>
              <a:t>Logistické výkony: manipulační, skladové a přepravní.</a:t>
            </a:r>
          </a:p>
          <a:p>
            <a:pPr marL="0" indent="0">
              <a:buNone/>
            </a:pPr>
            <a:endParaRPr lang="en-US" b="1" dirty="0"/>
          </a:p>
          <a:p>
            <a:r>
              <a:rPr lang="cs-CZ" b="1" dirty="0"/>
              <a:t>Logistické náklady:</a:t>
            </a:r>
            <a:r>
              <a:rPr lang="cs-CZ" dirty="0"/>
              <a:t> jsou finanční prostředky vynaložené na logistické výkony. Jsou rozčleněny na následující náklady:</a:t>
            </a:r>
          </a:p>
          <a:p>
            <a:pPr marL="0" indent="0">
              <a:buNone/>
            </a:pPr>
            <a:endParaRPr lang="en-US" dirty="0"/>
          </a:p>
          <a:p>
            <a:pPr marL="0" lvl="0" indent="0">
              <a:buNone/>
            </a:pPr>
            <a:r>
              <a:rPr lang="cs-CZ" b="1" dirty="0"/>
              <a:t>a) Úroveň zákaznického servisu:</a:t>
            </a:r>
            <a:r>
              <a:rPr lang="cs-CZ" dirty="0"/>
              <a:t> poprodejní servis, dodávky náhradních dílů.</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3856986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77500" lnSpcReduction="20000"/>
          </a:bodyPr>
          <a:lstStyle/>
          <a:p>
            <a:pPr marL="0" lvl="0" indent="0">
              <a:buNone/>
            </a:pPr>
            <a:r>
              <a:rPr lang="cs-CZ" b="1" dirty="0"/>
              <a:t>b) Přepravní náklady:</a:t>
            </a:r>
            <a:r>
              <a:rPr lang="cs-CZ" dirty="0"/>
              <a:t> výběr vhodného způsobu dopravy, výběr přepravní cesty.</a:t>
            </a:r>
          </a:p>
          <a:p>
            <a:pPr marL="0" lvl="0" indent="0">
              <a:buNone/>
            </a:pPr>
            <a:endParaRPr lang="en-US" dirty="0"/>
          </a:p>
          <a:p>
            <a:pPr marL="0" lvl="0" indent="0">
              <a:buNone/>
            </a:pPr>
            <a:r>
              <a:rPr lang="cs-CZ" b="1" dirty="0"/>
              <a:t>c) Náklady na udržování zásob:</a:t>
            </a:r>
            <a:r>
              <a:rPr lang="cs-CZ" dirty="0"/>
              <a:t> kapitál vázaný v zásobách, skladovací náklady.</a:t>
            </a:r>
          </a:p>
          <a:p>
            <a:pPr marL="0" lvl="0" indent="0">
              <a:buNone/>
            </a:pPr>
            <a:endParaRPr lang="en-US" dirty="0"/>
          </a:p>
          <a:p>
            <a:pPr marL="0" lvl="0" indent="0">
              <a:buNone/>
            </a:pPr>
            <a:r>
              <a:rPr lang="cs-CZ" b="1" dirty="0"/>
              <a:t>d) Skladovací náklady:</a:t>
            </a:r>
            <a:r>
              <a:rPr lang="cs-CZ" dirty="0"/>
              <a:t> počet skladů, umístění skladů.</a:t>
            </a:r>
          </a:p>
          <a:p>
            <a:pPr marL="0" lvl="0" indent="0">
              <a:buNone/>
            </a:pPr>
            <a:endParaRPr lang="en-US" dirty="0"/>
          </a:p>
          <a:p>
            <a:pPr marL="0" lvl="0" indent="0">
              <a:buNone/>
            </a:pPr>
            <a:r>
              <a:rPr lang="cs-CZ" b="1" dirty="0"/>
              <a:t>e) Množstevní náklady:</a:t>
            </a:r>
            <a:r>
              <a:rPr lang="cs-CZ" dirty="0"/>
              <a:t> rozpor mezi velkými výrobními dávkami, které snižují cenu a nárok na velký skladovací prostor.</a:t>
            </a:r>
          </a:p>
          <a:p>
            <a:pPr marL="0" lvl="0" indent="0">
              <a:buNone/>
            </a:pPr>
            <a:endParaRPr lang="en-US" dirty="0"/>
          </a:p>
          <a:p>
            <a:pPr marL="0" lvl="0" indent="0">
              <a:buNone/>
            </a:pPr>
            <a:r>
              <a:rPr lang="cs-CZ" b="1" dirty="0"/>
              <a:t>f) Náklady na informační systém:</a:t>
            </a:r>
            <a:r>
              <a:rPr lang="cs-CZ" dirty="0"/>
              <a:t> vyřizování objednávek elektronickou výměnou dat</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3553449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85000" lnSpcReduction="10000"/>
          </a:bodyPr>
          <a:lstStyle/>
          <a:p>
            <a:pPr marL="0" indent="0">
              <a:buNone/>
            </a:pPr>
            <a:r>
              <a:rPr lang="cs-CZ" b="1" dirty="0"/>
              <a:t>Logistické výkonové ukazatele</a:t>
            </a:r>
            <a:endParaRPr lang="en-US" dirty="0"/>
          </a:p>
          <a:p>
            <a:r>
              <a:rPr lang="cs-CZ" dirty="0"/>
              <a:t>Logistické cíle se přetvářejí do výkonových ukazatelů, které umožní sledovat plnění cílů.</a:t>
            </a:r>
            <a:endParaRPr lang="en-US" dirty="0"/>
          </a:p>
          <a:p>
            <a:r>
              <a:rPr lang="cs-CZ" b="1" dirty="0"/>
              <a:t>Dodací lhůta:</a:t>
            </a:r>
            <a:r>
              <a:rPr lang="cs-CZ" dirty="0"/>
              <a:t> je interval času mezi přijetím objednávky a doručením objednaného produktu zákazníkovi.</a:t>
            </a:r>
            <a:endParaRPr lang="en-US" dirty="0"/>
          </a:p>
          <a:p>
            <a:r>
              <a:rPr lang="cs-CZ" b="1" dirty="0"/>
              <a:t>Stupeň úplnosti dodávky</a:t>
            </a:r>
            <a:r>
              <a:rPr lang="cs-CZ" dirty="0"/>
              <a:t> Stupeň spolehlivosti dodávky udává podíl počtu dodávek splněných v termínu ze všech dodávek během určitého období.</a:t>
            </a:r>
            <a:endParaRPr lang="en-US" dirty="0"/>
          </a:p>
          <a:p>
            <a:r>
              <a:rPr lang="cs-CZ" b="1" dirty="0"/>
              <a:t>Stupeň spolehlivosti dodávky</a:t>
            </a:r>
            <a:endParaRPr lang="en-US" dirty="0"/>
          </a:p>
          <a:p>
            <a:pPr marL="0" indent="0">
              <a:buNone/>
            </a:pPr>
            <a:r>
              <a:rPr lang="cs-CZ" dirty="0"/>
              <a:t>Udává podíl počtu dodávek splněných v termínu ze všech dodávek během určitého období. </a:t>
            </a: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15982246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92500" lnSpcReduction="20000"/>
          </a:bodyPr>
          <a:lstStyle/>
          <a:p>
            <a:pPr marL="0" indent="0">
              <a:buNone/>
            </a:pPr>
            <a:r>
              <a:rPr lang="cs-CZ" b="1" dirty="0"/>
              <a:t>Ukazatelé úrovně logistických služeb: </a:t>
            </a:r>
            <a:endParaRPr lang="en-US" dirty="0"/>
          </a:p>
          <a:p>
            <a:pPr lvl="0"/>
            <a:r>
              <a:rPr lang="cs-CZ" dirty="0"/>
              <a:t>Sjednaná dodací lhůta (rychlost uspokojení požadavku) </a:t>
            </a:r>
            <a:endParaRPr lang="en-US" dirty="0"/>
          </a:p>
          <a:p>
            <a:pPr lvl="0"/>
            <a:r>
              <a:rPr lang="cs-CZ" dirty="0"/>
              <a:t>Podíl poptávané a skutečně sjednané dodací lhůty </a:t>
            </a:r>
            <a:endParaRPr lang="en-US" dirty="0"/>
          </a:p>
          <a:p>
            <a:pPr lvl="0"/>
            <a:r>
              <a:rPr lang="cs-CZ" dirty="0"/>
              <a:t>Termínovaná spolehlivost dodávek </a:t>
            </a:r>
            <a:endParaRPr lang="en-US" dirty="0"/>
          </a:p>
          <a:p>
            <a:pPr lvl="0"/>
            <a:r>
              <a:rPr lang="cs-CZ" dirty="0"/>
              <a:t>Úplnost dodávek</a:t>
            </a:r>
            <a:endParaRPr lang="en-US" dirty="0"/>
          </a:p>
          <a:p>
            <a:pPr lvl="0"/>
            <a:r>
              <a:rPr lang="cs-CZ" dirty="0"/>
              <a:t>Pohotovost dodávek</a:t>
            </a:r>
            <a:endParaRPr lang="en-US" dirty="0"/>
          </a:p>
          <a:p>
            <a:pPr lvl="0"/>
            <a:r>
              <a:rPr lang="cs-CZ" dirty="0"/>
              <a:t>Podíl neshod týkající se značení, balení, průvodní dokumentace</a:t>
            </a:r>
            <a:endParaRPr lang="en-US" dirty="0"/>
          </a:p>
          <a:p>
            <a:pPr lvl="0"/>
            <a:r>
              <a:rPr lang="cs-CZ" dirty="0"/>
              <a:t>Dostupnost informací pro zákazníky o rozpracovanosti zakázky o pohybu zásilky. </a:t>
            </a:r>
            <a:endParaRPr lang="en-US" dirty="0"/>
          </a:p>
          <a:p>
            <a:r>
              <a:rPr lang="cs-CZ" dirty="0"/>
              <a:t> </a:t>
            </a:r>
            <a:endParaRPr lang="en-US" dirty="0"/>
          </a:p>
          <a:p>
            <a:endParaRPr lang="en-US" dirty="0"/>
          </a:p>
        </p:txBody>
      </p:sp>
    </p:spTree>
    <p:extLst>
      <p:ext uri="{BB962C8B-B14F-4D97-AF65-F5344CB8AC3E}">
        <p14:creationId xmlns:p14="http://schemas.microsoft.com/office/powerpoint/2010/main" val="4044025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600200"/>
          </a:xfrm>
          <a:noFill/>
        </p:spPr>
        <p:txBody>
          <a:bodyPr/>
          <a:lstStyle/>
          <a:p>
            <a:r>
              <a:rPr lang="en-US" dirty="0" err="1">
                <a:solidFill>
                  <a:srgbClr val="FF0000"/>
                </a:solidFill>
                <a:effectLst/>
              </a:rPr>
              <a:t>Výkonnost</a:t>
            </a:r>
            <a:r>
              <a:rPr lang="en-US" dirty="0">
                <a:solidFill>
                  <a:srgbClr val="FF0000"/>
                </a:solidFill>
                <a:effectLst/>
              </a:rPr>
              <a:t> </a:t>
            </a:r>
            <a:r>
              <a:rPr lang="en-US" dirty="0" err="1">
                <a:solidFill>
                  <a:srgbClr val="FF0000"/>
                </a:solidFill>
                <a:effectLst/>
              </a:rPr>
              <a:t>logistických</a:t>
            </a:r>
            <a:r>
              <a:rPr lang="en-US" dirty="0">
                <a:solidFill>
                  <a:srgbClr val="FF0000"/>
                </a:solidFill>
                <a:effectLst/>
              </a:rPr>
              <a:t> </a:t>
            </a:r>
            <a:r>
              <a:rPr lang="en-US" dirty="0" err="1">
                <a:solidFill>
                  <a:srgbClr val="FF0000"/>
                </a:solidFill>
                <a:effectLst/>
              </a:rPr>
              <a:t>procesů</a:t>
            </a:r>
            <a:endParaRPr lang="en-US" dirty="0">
              <a:solidFill>
                <a:srgbClr val="FF0000"/>
              </a:solidFill>
            </a:endParaRPr>
          </a:p>
        </p:txBody>
      </p:sp>
      <p:sp>
        <p:nvSpPr>
          <p:cNvPr id="3" name="Zástupný symbol pro obsah 2"/>
          <p:cNvSpPr>
            <a:spLocks noGrp="1"/>
          </p:cNvSpPr>
          <p:nvPr>
            <p:ph idx="1"/>
          </p:nvPr>
        </p:nvSpPr>
        <p:spPr>
          <a:xfrm>
            <a:off x="539552" y="1916832"/>
            <a:ext cx="8301608" cy="5246043"/>
          </a:xfrm>
        </p:spPr>
        <p:txBody>
          <a:bodyPr>
            <a:normAutofit fontScale="92500" lnSpcReduction="20000"/>
          </a:bodyPr>
          <a:lstStyle/>
          <a:p>
            <a:pPr marL="0" indent="0">
              <a:buNone/>
            </a:pPr>
            <a:r>
              <a:rPr lang="cs-CZ" b="1" dirty="0"/>
              <a:t>Úroveň logistických služeb</a:t>
            </a:r>
          </a:p>
          <a:p>
            <a:pPr marL="0" indent="0">
              <a:buNone/>
            </a:pPr>
            <a:endParaRPr lang="en-US" dirty="0"/>
          </a:p>
          <a:p>
            <a:r>
              <a:rPr lang="cs-CZ" b="1" dirty="0"/>
              <a:t>Služby:</a:t>
            </a:r>
            <a:r>
              <a:rPr lang="cs-CZ" dirty="0"/>
              <a:t> poskytování něčeho nebo úprava něčeho – nehmotné povahy, nelze je skladovat – úroveň dodavatelských služeb je míra, v jaké během období plnění uspokojíme požadavky zákazníka.</a:t>
            </a:r>
          </a:p>
          <a:p>
            <a:endParaRPr lang="en-US" dirty="0"/>
          </a:p>
          <a:p>
            <a:r>
              <a:rPr lang="cs-CZ" b="1" dirty="0"/>
              <a:t>Logistické služby:</a:t>
            </a:r>
            <a:r>
              <a:rPr lang="cs-CZ" dirty="0"/>
              <a:t> činnosti, které podporují a umožňují výrobu a obchod, především také dopravu, skladování, třídění, pojišťování, celní deklaraci. </a:t>
            </a:r>
            <a:endParaRPr lang="en-US" dirty="0"/>
          </a:p>
          <a:p>
            <a:pPr marL="0" indent="0">
              <a:buNone/>
            </a:pPr>
            <a:r>
              <a:rPr lang="cs-CZ" dirty="0"/>
              <a:t> </a:t>
            </a:r>
            <a:endParaRPr lang="en-US" dirty="0"/>
          </a:p>
          <a:p>
            <a:endParaRPr lang="en-US" dirty="0"/>
          </a:p>
        </p:txBody>
      </p:sp>
    </p:spTree>
    <p:extLst>
      <p:ext uri="{BB962C8B-B14F-4D97-AF65-F5344CB8AC3E}">
        <p14:creationId xmlns:p14="http://schemas.microsoft.com/office/powerpoint/2010/main" val="1677419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836712"/>
            <a:ext cx="8388424" cy="1235223"/>
          </a:xfrm>
        </p:spPr>
        <p:txBody>
          <a:bodyPr>
            <a:normAutofit fontScale="90000"/>
          </a:bodyPr>
          <a:lstStyle/>
          <a:p>
            <a:r>
              <a:rPr lang="en-US" sz="5400" dirty="0" err="1">
                <a:solidFill>
                  <a:srgbClr val="FF0000"/>
                </a:solidFill>
                <a:effectLst/>
              </a:rPr>
              <a:t>Rozhodování</a:t>
            </a:r>
            <a:r>
              <a:rPr lang="cs-CZ" sz="5400" dirty="0">
                <a:solidFill>
                  <a:srgbClr val="FF0000"/>
                </a:solidFill>
                <a:effectLst/>
              </a:rPr>
              <a:t>: S</a:t>
            </a:r>
            <a:r>
              <a:rPr lang="en-US" sz="5400" dirty="0" err="1">
                <a:solidFill>
                  <a:srgbClr val="FF0000"/>
                </a:solidFill>
                <a:effectLst/>
              </a:rPr>
              <a:t>trategická</a:t>
            </a:r>
            <a:r>
              <a:rPr lang="en-US" sz="5400" dirty="0">
                <a:solidFill>
                  <a:srgbClr val="FF0000"/>
                </a:solidFill>
                <a:effectLst/>
              </a:rPr>
              <a:t> </a:t>
            </a:r>
            <a:r>
              <a:rPr lang="en-US" sz="5400" dirty="0" err="1">
                <a:solidFill>
                  <a:srgbClr val="FF0000"/>
                </a:solidFill>
                <a:effectLst/>
              </a:rPr>
              <a:t>úroveň</a:t>
            </a:r>
            <a:r>
              <a:rPr lang="en-US" sz="5400" dirty="0">
                <a:solidFill>
                  <a:srgbClr val="FF0000"/>
                </a:solidFill>
                <a:effectLst/>
              </a:rPr>
              <a:t> </a:t>
            </a:r>
            <a:r>
              <a:rPr lang="en-US" sz="5400" dirty="0" err="1">
                <a:solidFill>
                  <a:srgbClr val="FF0000"/>
                </a:solidFill>
                <a:effectLst/>
              </a:rPr>
              <a:t>logistiky</a:t>
            </a:r>
            <a:endParaRPr lang="en-US" sz="5400" dirty="0">
              <a:solidFill>
                <a:srgbClr val="FF0000"/>
              </a:solidFill>
            </a:endParaRPr>
          </a:p>
        </p:txBody>
      </p:sp>
      <p:sp>
        <p:nvSpPr>
          <p:cNvPr id="3" name="Podnadpis 2"/>
          <p:cNvSpPr>
            <a:spLocks noGrp="1"/>
          </p:cNvSpPr>
          <p:nvPr>
            <p:ph type="subTitle" idx="1"/>
          </p:nvPr>
        </p:nvSpPr>
        <p:spPr>
          <a:xfrm>
            <a:off x="395536" y="2060848"/>
            <a:ext cx="8208912" cy="4680520"/>
          </a:xfrm>
        </p:spPr>
        <p:txBody>
          <a:bodyPr>
            <a:normAutofit fontScale="77500" lnSpcReduction="20000"/>
          </a:bodyPr>
          <a:lstStyle/>
          <a:p>
            <a:r>
              <a:rPr lang="cs-CZ" b="1" dirty="0">
                <a:solidFill>
                  <a:schemeClr val="tx1"/>
                </a:solidFill>
              </a:rPr>
              <a:t>Strategické rozhodování</a:t>
            </a:r>
            <a:r>
              <a:rPr lang="cs-CZ" dirty="0">
                <a:solidFill>
                  <a:schemeClr val="tx1"/>
                </a:solidFill>
              </a:rPr>
              <a:t> je takové rozhodování, které je na nejvyšší úrovni vůbec. Zejména se týká oblastí, které spadají do obchodních cílů, do požadované úrovně zákaznického servisu a do marketingové strategie. </a:t>
            </a:r>
            <a:endParaRPr lang="en-US" dirty="0">
              <a:solidFill>
                <a:schemeClr val="tx1"/>
              </a:solidFill>
            </a:endParaRPr>
          </a:p>
          <a:p>
            <a:r>
              <a:rPr lang="cs-CZ" dirty="0">
                <a:solidFill>
                  <a:schemeClr val="tx1"/>
                </a:solidFill>
              </a:rPr>
              <a:t> </a:t>
            </a:r>
            <a:endParaRPr lang="en-US" dirty="0">
              <a:solidFill>
                <a:schemeClr val="tx1"/>
              </a:solidFill>
            </a:endParaRPr>
          </a:p>
          <a:p>
            <a:r>
              <a:rPr lang="cs-CZ" dirty="0">
                <a:solidFill>
                  <a:schemeClr val="tx1"/>
                </a:solidFill>
              </a:rPr>
              <a:t>Logistika přináší do společnosti oběhových procesů nové přístupy, především řeší problém z hlediska dlouhodobě se opakujících sérií dodávek. </a:t>
            </a:r>
          </a:p>
          <a:p>
            <a:endParaRPr lang="en-US" dirty="0">
              <a:solidFill>
                <a:schemeClr val="tx1"/>
              </a:solidFill>
            </a:endParaRPr>
          </a:p>
          <a:p>
            <a:r>
              <a:rPr lang="cs-CZ" dirty="0">
                <a:solidFill>
                  <a:schemeClr val="tx1"/>
                </a:solidFill>
              </a:rPr>
              <a:t>Dodavatel dopravního výkonu není pouze partner, ale nezbytná součást integrovaného systému řízení řetězce logistického nebo součásti řízení logistického systému, kde hlavní osobou dopravních služeb není dodavatel služeb či produktu, ale samostatná cílová skupina a zákazník. </a:t>
            </a:r>
            <a:endParaRPr lang="en-US"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79023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Základní definice</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i="1" dirty="0"/>
              <a:t> </a:t>
            </a:r>
            <a:endParaRPr lang="cs-CZ" dirty="0"/>
          </a:p>
          <a:p>
            <a:r>
              <a:rPr lang="cs-CZ" b="1" dirty="0"/>
              <a:t>Logistika</a:t>
            </a:r>
            <a:r>
              <a:rPr lang="cs-CZ" dirty="0"/>
              <a:t> je vědní disciplína, která se zabývá plánováním, řízením a realizací materiálového toku a informací tak, aby správný produkt byl ve správný čas na správném místě s co nejnižšími náklady</a:t>
            </a:r>
          </a:p>
          <a:p>
            <a:endParaRPr lang="cs-CZ" dirty="0"/>
          </a:p>
          <a:p>
            <a:r>
              <a:rPr lang="cs-CZ" b="1" dirty="0"/>
              <a:t>Logistický management</a:t>
            </a:r>
            <a:r>
              <a:rPr lang="cs-CZ" dirty="0"/>
              <a:t> zahrnuje analýzu, plánování, řízení a vedení lidí, organizování, kontrolu logistických procesů</a:t>
            </a:r>
          </a:p>
          <a:p>
            <a:endParaRPr lang="cs-CZ" dirty="0"/>
          </a:p>
        </p:txBody>
      </p:sp>
    </p:spTree>
    <p:extLst>
      <p:ext uri="{BB962C8B-B14F-4D97-AF65-F5344CB8AC3E}">
        <p14:creationId xmlns:p14="http://schemas.microsoft.com/office/powerpoint/2010/main" val="3387071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95536" y="836712"/>
            <a:ext cx="8388424" cy="1235223"/>
          </a:xfrm>
        </p:spPr>
        <p:txBody>
          <a:bodyPr>
            <a:normAutofit fontScale="90000"/>
          </a:bodyPr>
          <a:lstStyle/>
          <a:p>
            <a:r>
              <a:rPr lang="en-US" sz="5400" dirty="0" err="1">
                <a:solidFill>
                  <a:srgbClr val="FF0000"/>
                </a:solidFill>
                <a:effectLst/>
              </a:rPr>
              <a:t>Rozhodování</a:t>
            </a:r>
            <a:r>
              <a:rPr lang="cs-CZ" sz="5400" dirty="0">
                <a:solidFill>
                  <a:srgbClr val="FF0000"/>
                </a:solidFill>
                <a:effectLst/>
              </a:rPr>
              <a:t>: S</a:t>
            </a:r>
            <a:r>
              <a:rPr lang="en-US" sz="5400" dirty="0" err="1">
                <a:solidFill>
                  <a:srgbClr val="FF0000"/>
                </a:solidFill>
                <a:effectLst/>
              </a:rPr>
              <a:t>trategická</a:t>
            </a:r>
            <a:r>
              <a:rPr lang="en-US" sz="5400" dirty="0">
                <a:solidFill>
                  <a:srgbClr val="FF0000"/>
                </a:solidFill>
                <a:effectLst/>
              </a:rPr>
              <a:t> </a:t>
            </a:r>
            <a:r>
              <a:rPr lang="en-US" sz="5400" dirty="0" err="1">
                <a:solidFill>
                  <a:srgbClr val="FF0000"/>
                </a:solidFill>
                <a:effectLst/>
              </a:rPr>
              <a:t>úroveň</a:t>
            </a:r>
            <a:r>
              <a:rPr lang="en-US" sz="5400" dirty="0">
                <a:solidFill>
                  <a:srgbClr val="FF0000"/>
                </a:solidFill>
                <a:effectLst/>
              </a:rPr>
              <a:t> </a:t>
            </a:r>
            <a:r>
              <a:rPr lang="en-US" sz="5400" dirty="0" err="1">
                <a:solidFill>
                  <a:srgbClr val="FF0000"/>
                </a:solidFill>
                <a:effectLst/>
              </a:rPr>
              <a:t>logistiky</a:t>
            </a:r>
            <a:endParaRPr lang="en-US" sz="5400" dirty="0">
              <a:solidFill>
                <a:srgbClr val="FF0000"/>
              </a:solidFill>
            </a:endParaRPr>
          </a:p>
        </p:txBody>
      </p:sp>
      <p:sp>
        <p:nvSpPr>
          <p:cNvPr id="3" name="Podnadpis 2"/>
          <p:cNvSpPr>
            <a:spLocks noGrp="1"/>
          </p:cNvSpPr>
          <p:nvPr>
            <p:ph type="subTitle" idx="1"/>
          </p:nvPr>
        </p:nvSpPr>
        <p:spPr>
          <a:xfrm>
            <a:off x="395536" y="2060848"/>
            <a:ext cx="8208912" cy="4680520"/>
          </a:xfrm>
        </p:spPr>
        <p:txBody>
          <a:bodyPr>
            <a:normAutofit fontScale="70000" lnSpcReduction="20000"/>
          </a:bodyPr>
          <a:lstStyle/>
          <a:p>
            <a:r>
              <a:rPr lang="cs-CZ" b="1" dirty="0">
                <a:solidFill>
                  <a:schemeClr val="tx1"/>
                </a:solidFill>
              </a:rPr>
              <a:t>Ve strategickém rozhodování se vyskytují tyto základní strategie:</a:t>
            </a:r>
            <a:r>
              <a:rPr lang="cs-CZ" dirty="0">
                <a:solidFill>
                  <a:schemeClr val="tx1"/>
                </a:solidFill>
              </a:rPr>
              <a:t> spekulativní a </a:t>
            </a:r>
            <a:r>
              <a:rPr lang="cs-CZ" dirty="0" err="1">
                <a:solidFill>
                  <a:schemeClr val="tx1"/>
                </a:solidFill>
              </a:rPr>
              <a:t>odkladová</a:t>
            </a:r>
            <a:r>
              <a:rPr lang="cs-CZ" dirty="0">
                <a:solidFill>
                  <a:schemeClr val="tx1"/>
                </a:solidFill>
              </a:rPr>
              <a:t>, anticipační strategie a </a:t>
            </a:r>
            <a:r>
              <a:rPr lang="cs-CZ" dirty="0" err="1">
                <a:solidFill>
                  <a:schemeClr val="tx1"/>
                </a:solidFill>
              </a:rPr>
              <a:t>odkladová</a:t>
            </a:r>
            <a:r>
              <a:rPr lang="cs-CZ" dirty="0">
                <a:solidFill>
                  <a:schemeClr val="tx1"/>
                </a:solidFill>
              </a:rPr>
              <a:t> strategie.</a:t>
            </a:r>
          </a:p>
          <a:p>
            <a:endParaRPr lang="cs-CZ" dirty="0">
              <a:solidFill>
                <a:schemeClr val="tx1"/>
              </a:solidFill>
            </a:endParaRPr>
          </a:p>
          <a:p>
            <a:pPr algn="l"/>
            <a:r>
              <a:rPr lang="cs-CZ" b="1" dirty="0">
                <a:solidFill>
                  <a:schemeClr val="tx1"/>
                </a:solidFill>
              </a:rPr>
              <a:t>Spekulativní a </a:t>
            </a:r>
            <a:r>
              <a:rPr lang="cs-CZ" b="1" dirty="0" err="1">
                <a:solidFill>
                  <a:schemeClr val="tx1"/>
                </a:solidFill>
              </a:rPr>
              <a:t>odkladová</a:t>
            </a:r>
            <a:r>
              <a:rPr lang="cs-CZ" b="1" dirty="0">
                <a:solidFill>
                  <a:schemeClr val="tx1"/>
                </a:solidFill>
              </a:rPr>
              <a:t> strategie</a:t>
            </a:r>
            <a:endParaRPr lang="cs-CZ" dirty="0">
              <a:solidFill>
                <a:schemeClr val="tx1"/>
              </a:solidFill>
            </a:endParaRPr>
          </a:p>
          <a:p>
            <a:pPr marL="342900" indent="-342900" algn="l">
              <a:buFont typeface="Arial" panose="020B0604020202020204" pitchFamily="34" charset="0"/>
              <a:buChar char="•"/>
            </a:pPr>
            <a:r>
              <a:rPr lang="cs-CZ" dirty="0">
                <a:solidFill>
                  <a:schemeClr val="tx1"/>
                </a:solidFill>
              </a:rPr>
              <a:t>Užívá se na rozvoj mezinárodních logistických operací.</a:t>
            </a:r>
            <a:endParaRPr lang="en-US" dirty="0">
              <a:solidFill>
                <a:schemeClr val="tx1"/>
              </a:solidFill>
            </a:endParaRPr>
          </a:p>
          <a:p>
            <a:pPr marL="342900" lvl="0" indent="-342900" algn="l">
              <a:buFont typeface="Arial" panose="020B0604020202020204" pitchFamily="34" charset="0"/>
              <a:buChar char="•"/>
            </a:pPr>
            <a:r>
              <a:rPr lang="cs-CZ" dirty="0">
                <a:solidFill>
                  <a:schemeClr val="tx1"/>
                </a:solidFill>
              </a:rPr>
              <a:t>Má odlišné požadavky na dopravu. </a:t>
            </a:r>
            <a:endParaRPr lang="en-US" dirty="0">
              <a:solidFill>
                <a:schemeClr val="tx1"/>
              </a:solidFill>
            </a:endParaRPr>
          </a:p>
          <a:p>
            <a:pPr marL="342900" lvl="0" indent="-342900" algn="l">
              <a:buFont typeface="Arial" panose="020B0604020202020204" pitchFamily="34" charset="0"/>
              <a:buChar char="•"/>
            </a:pPr>
            <a:r>
              <a:rPr lang="cs-CZ" dirty="0">
                <a:solidFill>
                  <a:schemeClr val="tx1"/>
                </a:solidFill>
              </a:rPr>
              <a:t>Specifické prvky těchto strategií mohou spolu existovat, a proto je dominantní forma logistických operací velmi závislá na externích okolnostech a nákladech, které vznikají v důsledku investic a dopravy. </a:t>
            </a:r>
          </a:p>
          <a:p>
            <a:pPr marL="342900" lvl="0" indent="-342900" algn="l">
              <a:buFont typeface="Arial" panose="020B0604020202020204" pitchFamily="34" charset="0"/>
              <a:buChar char="•"/>
            </a:pPr>
            <a:r>
              <a:rPr lang="cs-CZ" dirty="0">
                <a:solidFill>
                  <a:schemeClr val="tx1"/>
                </a:solidFill>
              </a:rPr>
              <a:t>Abychom dosáhli synergie v oblasti co největší minimalizace nákladů, musí být tyto oblasti projevů uvedeny do souladu. </a:t>
            </a:r>
            <a:endParaRPr lang="en-US"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3844196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solidFill>
                  <a:schemeClr val="tx1"/>
                </a:solidFill>
              </a:rPr>
              <a:t>Anticipační strategie</a:t>
            </a:r>
            <a:endParaRPr lang="en-US" dirty="0">
              <a:solidFill>
                <a:schemeClr val="tx1"/>
              </a:solidFill>
            </a:endParaRPr>
          </a:p>
          <a:p>
            <a:r>
              <a:rPr lang="cs-CZ" dirty="0">
                <a:solidFill>
                  <a:schemeClr val="tx1"/>
                </a:solidFill>
              </a:rPr>
              <a:t>Se zabývá postavením investic v oblasti předvídatelných požadavků, které stanovují zákazníci.</a:t>
            </a:r>
            <a:endParaRPr lang="en-US" dirty="0">
              <a:solidFill>
                <a:schemeClr val="tx1"/>
              </a:solidFill>
            </a:endParaRPr>
          </a:p>
          <a:p>
            <a:r>
              <a:rPr lang="cs-CZ" dirty="0">
                <a:solidFill>
                  <a:schemeClr val="tx1"/>
                </a:solidFill>
              </a:rPr>
              <a:t>Anticipační strategie staví na schopnostech předpovídat požadavky cílové skupiny – zákazníků. </a:t>
            </a:r>
            <a:endParaRPr lang="en-US" dirty="0">
              <a:solidFill>
                <a:schemeClr val="tx1"/>
              </a:solidFill>
            </a:endParaRPr>
          </a:p>
          <a:p>
            <a:r>
              <a:rPr lang="cs-CZ" dirty="0">
                <a:solidFill>
                  <a:schemeClr val="tx1"/>
                </a:solidFill>
              </a:rPr>
              <a:t>Anticipační strategie dokáže předpovídat úspěšnost v rámci určitého poklesu produkční činnosti. </a:t>
            </a:r>
            <a:endParaRPr lang="en-US" dirty="0">
              <a:solidFill>
                <a:schemeClr val="tx1"/>
              </a:solidFill>
            </a:endParaRPr>
          </a:p>
          <a:p>
            <a:pPr marL="0" indent="0">
              <a:buNone/>
            </a:pPr>
            <a:endParaRPr lang="en-US" dirty="0"/>
          </a:p>
          <a:p>
            <a:pPr marL="0" indent="0">
              <a:buNone/>
            </a:pPr>
            <a:r>
              <a:rPr lang="cs-CZ" b="1" dirty="0" err="1">
                <a:solidFill>
                  <a:schemeClr val="tx1"/>
                </a:solidFill>
              </a:rPr>
              <a:t>Odkladová</a:t>
            </a:r>
            <a:r>
              <a:rPr lang="cs-CZ" b="1" dirty="0">
                <a:solidFill>
                  <a:schemeClr val="tx1"/>
                </a:solidFill>
              </a:rPr>
              <a:t> strategie</a:t>
            </a:r>
            <a:endParaRPr lang="en-US" dirty="0">
              <a:solidFill>
                <a:schemeClr val="tx1"/>
              </a:solidFill>
            </a:endParaRPr>
          </a:p>
          <a:p>
            <a:r>
              <a:rPr lang="cs-CZ" dirty="0">
                <a:solidFill>
                  <a:schemeClr val="tx1"/>
                </a:solidFill>
              </a:rPr>
              <a:t>Založená na odkladu investic. (Předmětem odkládání investic je maximalizace výhod konkurence v přijatelné úrovni výdajů na logistické činnosti). </a:t>
            </a:r>
            <a:endParaRPr lang="en-US" dirty="0">
              <a:solidFill>
                <a:schemeClr val="tx1"/>
              </a:solidFill>
            </a:endParaRPr>
          </a:p>
          <a:p>
            <a:r>
              <a:rPr lang="cs-CZ" dirty="0" err="1">
                <a:solidFill>
                  <a:schemeClr val="tx1"/>
                </a:solidFill>
              </a:rPr>
              <a:t>Odkladová</a:t>
            </a:r>
            <a:r>
              <a:rPr lang="cs-CZ" dirty="0">
                <a:solidFill>
                  <a:schemeClr val="tx1"/>
                </a:solidFill>
              </a:rPr>
              <a:t> strategie je nejlépe funkční v marketingovém případě. (Neexistují žádné bariéry v oblasti dopravy a komunikace.)</a:t>
            </a:r>
            <a:endParaRPr lang="en-US" dirty="0">
              <a:solidFill>
                <a:schemeClr val="tx1"/>
              </a:solidFill>
            </a:endParaRPr>
          </a:p>
          <a:p>
            <a:endParaRPr lang="en-US" dirty="0"/>
          </a:p>
        </p:txBody>
      </p:sp>
    </p:spTree>
    <p:extLst>
      <p:ext uri="{BB962C8B-B14F-4D97-AF65-F5344CB8AC3E}">
        <p14:creationId xmlns:p14="http://schemas.microsoft.com/office/powerpoint/2010/main" val="1222762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solidFill>
                  <a:schemeClr val="tx1"/>
                </a:solidFill>
              </a:rPr>
              <a:t>Integrace logistických plánů</a:t>
            </a:r>
            <a:endParaRPr lang="en-US" dirty="0">
              <a:solidFill>
                <a:schemeClr val="tx1"/>
              </a:solidFill>
            </a:endParaRPr>
          </a:p>
          <a:p>
            <a:pPr lvl="0"/>
            <a:r>
              <a:rPr lang="cs-CZ" dirty="0">
                <a:solidFill>
                  <a:schemeClr val="tx1"/>
                </a:solidFill>
              </a:rPr>
              <a:t>Nepřetržitý proces, který vyžaduje velkou dávku porozumění managementu, vzájemného působení různých složek a činností logistiky. </a:t>
            </a:r>
            <a:endParaRPr lang="en-US" dirty="0">
              <a:solidFill>
                <a:schemeClr val="tx1"/>
              </a:solidFill>
            </a:endParaRPr>
          </a:p>
          <a:p>
            <a:pPr lvl="0"/>
            <a:r>
              <a:rPr lang="cs-CZ" dirty="0">
                <a:solidFill>
                  <a:schemeClr val="tx1"/>
                </a:solidFill>
              </a:rPr>
              <a:t>Management musí znát celkovou strategii podniku, aby mohl vhodně formulovat strategii logistického managementu (logistika přispívá v podniku v mnoha směrech). </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33534815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1790700"/>
            <a:ext cx="8208912" cy="4680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cs-CZ" b="1" dirty="0">
                <a:solidFill>
                  <a:schemeClr val="tx1"/>
                </a:solidFill>
              </a:rPr>
              <a:t>Základem logistického plánování jsou čtyři hlavní okruhy: </a:t>
            </a:r>
            <a:endParaRPr lang="en-US" dirty="0">
              <a:solidFill>
                <a:schemeClr val="tx1"/>
              </a:solidFill>
            </a:endParaRPr>
          </a:p>
          <a:p>
            <a:pPr marL="0" indent="0">
              <a:buNone/>
            </a:pPr>
            <a:endParaRPr lang="en-US" dirty="0"/>
          </a:p>
        </p:txBody>
      </p:sp>
      <p:pic>
        <p:nvPicPr>
          <p:cNvPr id="8" name="Obrázek 7"/>
          <p:cNvPicPr/>
          <p:nvPr/>
        </p:nvPicPr>
        <p:blipFill rotWithShape="1">
          <a:blip r:embed="rId3"/>
          <a:srcRect l="32547" t="17331" r="30031" b="47171"/>
          <a:stretch/>
        </p:blipFill>
        <p:spPr bwMode="auto">
          <a:xfrm>
            <a:off x="1187624" y="2289076"/>
            <a:ext cx="7416824" cy="45036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1495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1772816"/>
            <a:ext cx="8208912" cy="496855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solidFill>
                  <a:schemeClr val="tx1"/>
                </a:solidFill>
              </a:rPr>
              <a:t>Taktická rozhodování</a:t>
            </a:r>
            <a:endParaRPr lang="en-US" dirty="0">
              <a:solidFill>
                <a:schemeClr val="tx1"/>
              </a:solidFill>
            </a:endParaRPr>
          </a:p>
          <a:p>
            <a:r>
              <a:rPr lang="cs-CZ" dirty="0">
                <a:solidFill>
                  <a:schemeClr val="tx1"/>
                </a:solidFill>
              </a:rPr>
              <a:t>Taktické rozhodování je o úroveň níž, než rozhodování strategické. </a:t>
            </a:r>
            <a:endParaRPr lang="en-US" dirty="0">
              <a:solidFill>
                <a:schemeClr val="tx1"/>
              </a:solidFill>
            </a:endParaRPr>
          </a:p>
          <a:p>
            <a:r>
              <a:rPr lang="cs-CZ" dirty="0">
                <a:solidFill>
                  <a:schemeClr val="tx1"/>
                </a:solidFill>
              </a:rPr>
              <a:t>Do taktického rozhodování se zařazují následující činnosti: </a:t>
            </a:r>
            <a:endParaRPr lang="en-US" dirty="0">
              <a:solidFill>
                <a:schemeClr val="tx1"/>
              </a:solidFill>
            </a:endParaRPr>
          </a:p>
          <a:p>
            <a:pPr lvl="0"/>
            <a:r>
              <a:rPr lang="cs-CZ" dirty="0">
                <a:solidFill>
                  <a:schemeClr val="tx1"/>
                </a:solidFill>
              </a:rPr>
              <a:t>Zákaznický servis</a:t>
            </a:r>
            <a:endParaRPr lang="en-US" dirty="0">
              <a:solidFill>
                <a:schemeClr val="tx1"/>
              </a:solidFill>
            </a:endParaRPr>
          </a:p>
          <a:p>
            <a:pPr lvl="0"/>
            <a:r>
              <a:rPr lang="cs-CZ" dirty="0">
                <a:solidFill>
                  <a:schemeClr val="tx1"/>
                </a:solidFill>
              </a:rPr>
              <a:t>Předpovídaní objednávek </a:t>
            </a:r>
            <a:endParaRPr lang="en-US" dirty="0">
              <a:solidFill>
                <a:schemeClr val="tx1"/>
              </a:solidFill>
            </a:endParaRPr>
          </a:p>
          <a:p>
            <a:pPr lvl="0"/>
            <a:r>
              <a:rPr lang="cs-CZ" dirty="0">
                <a:solidFill>
                  <a:schemeClr val="tx1"/>
                </a:solidFill>
              </a:rPr>
              <a:t>Volba rozmístění skladových kapacit</a:t>
            </a:r>
            <a:endParaRPr lang="en-US" dirty="0">
              <a:solidFill>
                <a:schemeClr val="tx1"/>
              </a:solidFill>
            </a:endParaRPr>
          </a:p>
          <a:p>
            <a:pPr lvl="0"/>
            <a:r>
              <a:rPr lang="cs-CZ" dirty="0">
                <a:solidFill>
                  <a:schemeClr val="tx1"/>
                </a:solidFill>
              </a:rPr>
              <a:t>Servisní podpora </a:t>
            </a:r>
            <a:endParaRPr lang="en-US" dirty="0">
              <a:solidFill>
                <a:schemeClr val="tx1"/>
              </a:solidFill>
            </a:endParaRPr>
          </a:p>
          <a:p>
            <a:pPr lvl="0"/>
            <a:r>
              <a:rPr lang="cs-CZ" dirty="0">
                <a:solidFill>
                  <a:schemeClr val="tx1"/>
                </a:solidFill>
              </a:rPr>
              <a:t>Zpětné kanály </a:t>
            </a:r>
            <a:endParaRPr lang="en-US" dirty="0">
              <a:solidFill>
                <a:schemeClr val="tx1"/>
              </a:solidFill>
            </a:endParaRPr>
          </a:p>
          <a:p>
            <a:pPr lvl="0"/>
            <a:r>
              <a:rPr lang="cs-CZ" dirty="0">
                <a:solidFill>
                  <a:schemeClr val="tx1"/>
                </a:solidFill>
              </a:rPr>
              <a:t>Balení </a:t>
            </a:r>
            <a:endParaRPr lang="en-US" dirty="0">
              <a:solidFill>
                <a:schemeClr val="tx1"/>
              </a:solidFill>
            </a:endParaRPr>
          </a:p>
          <a:p>
            <a:pPr lvl="0"/>
            <a:r>
              <a:rPr lang="cs-CZ" dirty="0">
                <a:solidFill>
                  <a:schemeClr val="tx1"/>
                </a:solidFill>
              </a:rPr>
              <a:t>Likvidace odpadů a zbytků </a:t>
            </a:r>
            <a:endParaRPr lang="en-US" dirty="0">
              <a:solidFill>
                <a:schemeClr val="tx1"/>
              </a:solidFill>
            </a:endParaRPr>
          </a:p>
          <a:p>
            <a:pPr lvl="0"/>
            <a:r>
              <a:rPr lang="cs-CZ" dirty="0">
                <a:solidFill>
                  <a:schemeClr val="tx1"/>
                </a:solidFill>
              </a:rPr>
              <a:t>Doprava spojená s přepravou a skladováním.</a:t>
            </a:r>
            <a:r>
              <a:rPr lang="cs-CZ" dirty="0"/>
              <a:t> </a:t>
            </a:r>
            <a:endParaRPr lang="en-US" dirty="0"/>
          </a:p>
          <a:p>
            <a:pPr marL="0" indent="0">
              <a:buNone/>
            </a:pPr>
            <a:endParaRPr lang="en-US" dirty="0"/>
          </a:p>
        </p:txBody>
      </p:sp>
    </p:spTree>
    <p:extLst>
      <p:ext uri="{BB962C8B-B14F-4D97-AF65-F5344CB8AC3E}">
        <p14:creationId xmlns:p14="http://schemas.microsoft.com/office/powerpoint/2010/main" val="9495282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90500"/>
            <a:ext cx="8229600" cy="1600200"/>
          </a:xfrm>
        </p:spPr>
        <p:txBody>
          <a:bodyPr/>
          <a:lstStyle/>
          <a:p>
            <a:r>
              <a:rPr lang="en-US" sz="4400" dirty="0" err="1">
                <a:solidFill>
                  <a:srgbClr val="FF0000"/>
                </a:solidFill>
                <a:effectLst/>
              </a:rPr>
              <a:t>Rozhodování</a:t>
            </a:r>
            <a:r>
              <a:rPr lang="cs-CZ" sz="4400" dirty="0">
                <a:solidFill>
                  <a:srgbClr val="FF0000"/>
                </a:solidFill>
                <a:effectLst/>
              </a:rPr>
              <a:t>: </a:t>
            </a:r>
            <a:r>
              <a:rPr lang="cs-CZ" sz="4400" dirty="0" err="1">
                <a:solidFill>
                  <a:srgbClr val="FF0000"/>
                </a:solidFill>
                <a:effectLst/>
              </a:rPr>
              <a:t>takti</a:t>
            </a:r>
            <a:r>
              <a:rPr lang="en-US" sz="4400" dirty="0" err="1">
                <a:solidFill>
                  <a:srgbClr val="FF0000"/>
                </a:solidFill>
                <a:effectLst/>
              </a:rPr>
              <a:t>cká</a:t>
            </a:r>
            <a:r>
              <a:rPr lang="en-US" sz="4400" dirty="0">
                <a:solidFill>
                  <a:srgbClr val="FF0000"/>
                </a:solidFill>
                <a:effectLst/>
              </a:rPr>
              <a:t> a </a:t>
            </a:r>
            <a:r>
              <a:rPr lang="en-US" sz="4400" dirty="0" err="1">
                <a:solidFill>
                  <a:srgbClr val="FF0000"/>
                </a:solidFill>
                <a:effectLst/>
              </a:rPr>
              <a:t>operativní</a:t>
            </a:r>
            <a:r>
              <a:rPr lang="en-US" sz="4400" dirty="0">
                <a:solidFill>
                  <a:srgbClr val="FF0000"/>
                </a:solidFill>
                <a:effectLst/>
              </a:rPr>
              <a:t> </a:t>
            </a:r>
            <a:r>
              <a:rPr lang="en-US" sz="4400" dirty="0" err="1">
                <a:solidFill>
                  <a:srgbClr val="FF0000"/>
                </a:solidFill>
                <a:effectLst/>
              </a:rPr>
              <a:t>úroveň</a:t>
            </a:r>
            <a:r>
              <a:rPr lang="en-US" sz="4400" dirty="0">
                <a:solidFill>
                  <a:srgbClr val="FF0000"/>
                </a:solidFill>
                <a:effectLst/>
              </a:rPr>
              <a:t> </a:t>
            </a:r>
            <a:r>
              <a:rPr lang="en-US" sz="4400" dirty="0" err="1">
                <a:solidFill>
                  <a:srgbClr val="FF0000"/>
                </a:solidFill>
                <a:effectLst/>
              </a:rPr>
              <a:t>logistiky</a:t>
            </a:r>
            <a:endParaRPr lang="cs-CZ" sz="4400" dirty="0">
              <a:solidFill>
                <a:srgbClr val="FF0000"/>
              </a:solidFill>
            </a:endParaRPr>
          </a:p>
        </p:txBody>
      </p:sp>
      <p:sp>
        <p:nvSpPr>
          <p:cNvPr id="6" name="Podnadpis 2"/>
          <p:cNvSpPr txBox="1">
            <a:spLocks/>
          </p:cNvSpPr>
          <p:nvPr/>
        </p:nvSpPr>
        <p:spPr>
          <a:xfrm>
            <a:off x="323528" y="1412776"/>
            <a:ext cx="8028384" cy="54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endParaRPr lang="cs-CZ" b="1" dirty="0">
              <a:solidFill>
                <a:schemeClr val="tx1"/>
              </a:solidFill>
            </a:endParaRPr>
          </a:p>
          <a:p>
            <a:endParaRPr lang="cs-CZ" b="1" dirty="0">
              <a:solidFill>
                <a:schemeClr val="tx1"/>
              </a:solidFill>
            </a:endParaRPr>
          </a:p>
        </p:txBody>
      </p:sp>
      <p:sp>
        <p:nvSpPr>
          <p:cNvPr id="3" name="AutoShape 2" descr="EBITDA a EBIT - silné nástroje pro ocenění společnosti, význam a výpočet"/>
          <p:cNvSpPr>
            <a:spLocks noChangeAspect="1" noChangeArrowheads="1"/>
          </p:cNvSpPr>
          <p:nvPr/>
        </p:nvSpPr>
        <p:spPr bwMode="auto">
          <a:xfrm>
            <a:off x="155575" y="-8382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EBITDA a EBIT - silné nástroje pro ocenění společnosti, význam a výpočet"/>
          <p:cNvSpPr>
            <a:spLocks noChangeAspect="1" noChangeArrowheads="1"/>
          </p:cNvSpPr>
          <p:nvPr/>
        </p:nvSpPr>
        <p:spPr bwMode="auto">
          <a:xfrm>
            <a:off x="307975" y="-685800"/>
            <a:ext cx="261937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Podnadpis 2"/>
          <p:cNvSpPr txBox="1">
            <a:spLocks/>
          </p:cNvSpPr>
          <p:nvPr/>
        </p:nvSpPr>
        <p:spPr>
          <a:xfrm>
            <a:off x="395536" y="2060848"/>
            <a:ext cx="8208912" cy="468052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cs-CZ" b="1" dirty="0">
                <a:solidFill>
                  <a:schemeClr val="tx1"/>
                </a:solidFill>
              </a:rPr>
              <a:t>Operativní úroveň </a:t>
            </a:r>
            <a:endParaRPr lang="en-US" dirty="0">
              <a:solidFill>
                <a:schemeClr val="tx1"/>
              </a:solidFill>
            </a:endParaRPr>
          </a:p>
          <a:p>
            <a:r>
              <a:rPr lang="cs-CZ" dirty="0">
                <a:solidFill>
                  <a:schemeClr val="tx1"/>
                </a:solidFill>
              </a:rPr>
              <a:t>Je to úroveň, která je nejníže postavená a týká se běžných denních záležitostí, jako jsou operační postupy, směřování a plánování přepravy a pravidla řízení určitých operací. </a:t>
            </a:r>
            <a:endParaRPr lang="en-US" dirty="0">
              <a:solidFill>
                <a:schemeClr val="tx1"/>
              </a:solidFill>
            </a:endParaRPr>
          </a:p>
          <a:p>
            <a:endParaRPr lang="en-US" dirty="0">
              <a:solidFill>
                <a:schemeClr val="tx1"/>
              </a:solidFill>
            </a:endParaRPr>
          </a:p>
          <a:p>
            <a:pPr marL="0" indent="0">
              <a:buNone/>
            </a:pPr>
            <a:r>
              <a:rPr lang="cs-CZ" dirty="0">
                <a:solidFill>
                  <a:schemeClr val="tx1"/>
                </a:solidFill>
              </a:rPr>
              <a:t> </a:t>
            </a:r>
            <a:endParaRPr lang="en-US" dirty="0">
              <a:solidFill>
                <a:schemeClr val="tx1"/>
              </a:solidFill>
            </a:endParaRPr>
          </a:p>
          <a:p>
            <a:pPr marL="0" indent="0">
              <a:buNone/>
            </a:pPr>
            <a:r>
              <a:rPr lang="cs-CZ" b="1" dirty="0">
                <a:solidFill>
                  <a:schemeClr val="tx1"/>
                </a:solidFill>
              </a:rPr>
              <a:t>Kroky při zavádění logistiky: </a:t>
            </a:r>
            <a:endParaRPr lang="en-US" dirty="0">
              <a:solidFill>
                <a:schemeClr val="tx1"/>
              </a:solidFill>
            </a:endParaRPr>
          </a:p>
          <a:p>
            <a:pPr lvl="0"/>
            <a:r>
              <a:rPr lang="cs-CZ" dirty="0">
                <a:solidFill>
                  <a:schemeClr val="tx1"/>
                </a:solidFill>
              </a:rPr>
              <a:t>Úvodní analýza (identifikace vztahů podnikových a logistických cílů, vymezuje hranice systému, shromažďuje a vyhodnocuje vstupní data a informace o konkurentech. </a:t>
            </a:r>
            <a:endParaRPr lang="en-US" dirty="0">
              <a:solidFill>
                <a:schemeClr val="tx1"/>
              </a:solidFill>
            </a:endParaRPr>
          </a:p>
          <a:p>
            <a:pPr lvl="0"/>
            <a:r>
              <a:rPr lang="cs-CZ" dirty="0">
                <a:solidFill>
                  <a:schemeClr val="tx1"/>
                </a:solidFill>
              </a:rPr>
              <a:t>Studie proveditelnosti, zpracování logistických koncepcí a jejich možných variant. </a:t>
            </a:r>
            <a:endParaRPr lang="en-US" dirty="0">
              <a:solidFill>
                <a:schemeClr val="tx1"/>
              </a:solidFill>
            </a:endParaRPr>
          </a:p>
          <a:p>
            <a:pPr lvl="0"/>
            <a:r>
              <a:rPr lang="cs-CZ" dirty="0">
                <a:solidFill>
                  <a:schemeClr val="tx1"/>
                </a:solidFill>
              </a:rPr>
              <a:t>Na základě optimální koncepce se provádí detailní plán.</a:t>
            </a:r>
            <a:endParaRPr lang="en-US" dirty="0">
              <a:solidFill>
                <a:schemeClr val="tx1"/>
              </a:solidFill>
            </a:endParaRPr>
          </a:p>
          <a:p>
            <a:pPr lvl="0"/>
            <a:r>
              <a:rPr lang="cs-CZ" dirty="0">
                <a:solidFill>
                  <a:schemeClr val="tx1"/>
                </a:solidFill>
              </a:rPr>
              <a:t>Zavádění samotné logistiky a realizace.  </a:t>
            </a:r>
            <a:endParaRPr lang="en-US" dirty="0">
              <a:solidFill>
                <a:schemeClr val="tx1"/>
              </a:solidFill>
            </a:endParaRPr>
          </a:p>
          <a:p>
            <a:endParaRPr lang="en-US" dirty="0"/>
          </a:p>
          <a:p>
            <a:pPr marL="0" indent="0">
              <a:buNone/>
            </a:pPr>
            <a:endParaRPr lang="en-US" dirty="0"/>
          </a:p>
        </p:txBody>
      </p:sp>
    </p:spTree>
    <p:extLst>
      <p:ext uri="{BB962C8B-B14F-4D97-AF65-F5344CB8AC3E}">
        <p14:creationId xmlns:p14="http://schemas.microsoft.com/office/powerpoint/2010/main" val="30156787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t>7.Typy </a:t>
            </a:r>
            <a:r>
              <a:rPr lang="cs-CZ" b="1" dirty="0" err="1"/>
              <a:t>dodavatelsko</a:t>
            </a:r>
            <a:r>
              <a:rPr lang="cs-CZ" b="1" dirty="0"/>
              <a:t> odběratelských vztahů a jejich řízení</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241912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95D3F2E-ACA9-4C60-9948-051687B1B734}"/>
              </a:ext>
            </a:extLst>
          </p:cNvPr>
          <p:cNvSpPr>
            <a:spLocks noGrp="1"/>
          </p:cNvSpPr>
          <p:nvPr>
            <p:ph idx="1"/>
          </p:nvPr>
        </p:nvSpPr>
        <p:spPr>
          <a:xfrm>
            <a:off x="457200" y="731836"/>
            <a:ext cx="8229600" cy="5394328"/>
          </a:xfrm>
        </p:spPr>
        <p:txBody>
          <a:bodyPr>
            <a:normAutofit/>
          </a:bodyPr>
          <a:lstStyle/>
          <a:p>
            <a:pPr marL="0" indent="0" algn="ctr">
              <a:buNone/>
            </a:pPr>
            <a:r>
              <a:rPr lang="cs-CZ" b="1" dirty="0">
                <a:solidFill>
                  <a:srgbClr val="FF0000"/>
                </a:solidFill>
              </a:rPr>
              <a:t>DODAVATELSKO-ODBĚRATELSKÉ VZTAHY</a:t>
            </a:r>
          </a:p>
          <a:p>
            <a:pPr marL="0" indent="0" algn="ctr">
              <a:buNone/>
            </a:pPr>
            <a:endParaRPr lang="cs-CZ" sz="3600" b="1" dirty="0">
              <a:solidFill>
                <a:srgbClr val="FF0000"/>
              </a:solidFill>
            </a:endParaRPr>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2400" dirty="0"/>
          </a:p>
          <a:p>
            <a:pPr marL="0" indent="0" algn="ctr">
              <a:buNone/>
            </a:pPr>
            <a:endParaRPr lang="cs-CZ" sz="3600" dirty="0">
              <a:solidFill>
                <a:srgbClr val="FF0000"/>
              </a:solidFill>
            </a:endParaRPr>
          </a:p>
        </p:txBody>
      </p:sp>
      <p:pic>
        <p:nvPicPr>
          <p:cNvPr id="12" name="Obrázek 11">
            <a:extLst>
              <a:ext uri="{FF2B5EF4-FFF2-40B4-BE49-F238E27FC236}">
                <a16:creationId xmlns:a16="http://schemas.microsoft.com/office/drawing/2014/main" id="{438017B1-06DB-4EA9-82AA-FFDE0E236BF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5393" t="27634" r="21798" b="17376"/>
          <a:stretch/>
        </p:blipFill>
        <p:spPr>
          <a:xfrm>
            <a:off x="636998" y="1420159"/>
            <a:ext cx="8507002" cy="4706005"/>
          </a:xfrm>
          <a:prstGeom prst="rect">
            <a:avLst/>
          </a:prstGeom>
        </p:spPr>
      </p:pic>
    </p:spTree>
    <p:extLst>
      <p:ext uri="{BB962C8B-B14F-4D97-AF65-F5344CB8AC3E}">
        <p14:creationId xmlns:p14="http://schemas.microsoft.com/office/powerpoint/2010/main" val="4043024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BC4D4-CAA7-C547-963C-299F350D895F}"/>
              </a:ext>
            </a:extLst>
          </p:cNvPr>
          <p:cNvSpPr>
            <a:spLocks noGrp="1"/>
          </p:cNvSpPr>
          <p:nvPr>
            <p:ph type="title"/>
          </p:nvPr>
        </p:nvSpPr>
        <p:spPr>
          <a:xfrm>
            <a:off x="457200" y="706848"/>
            <a:ext cx="8229600" cy="1143000"/>
          </a:xfrm>
        </p:spPr>
        <p:txBody>
          <a:bodyPr>
            <a:normAutofit fontScale="90000"/>
          </a:bodyPr>
          <a:lstStyle/>
          <a:p>
            <a:r>
              <a:rPr lang="cs-CZ" sz="3600" b="1" dirty="0">
                <a:solidFill>
                  <a:srgbClr val="FF0000"/>
                </a:solidFill>
                <a:latin typeface="+mn-lt"/>
                <a:ea typeface="+mn-ea"/>
                <a:cs typeface="+mn-cs"/>
              </a:rPr>
              <a:t>TYPY</a:t>
            </a:r>
            <a:r>
              <a:rPr lang="cs-CZ" sz="1800" b="1" dirty="0">
                <a:effectLst/>
                <a:latin typeface="Times New Roman" panose="02020603050405020304" pitchFamily="18" charset="0"/>
                <a:ea typeface="Calibri" panose="020F0502020204030204" pitchFamily="34" charset="0"/>
              </a:rPr>
              <a:t> </a:t>
            </a:r>
            <a:r>
              <a:rPr lang="cs-CZ" sz="3600" b="1" dirty="0">
                <a:solidFill>
                  <a:srgbClr val="FF0000"/>
                </a:solidFill>
                <a:latin typeface="+mn-lt"/>
                <a:ea typeface="+mn-ea"/>
                <a:cs typeface="+mn-cs"/>
              </a:rPr>
              <a:t>DODAVATELSKO-ODBĚRATELSKÝCH</a:t>
            </a:r>
            <a:r>
              <a:rPr lang="cs-CZ" sz="1800" b="1" dirty="0">
                <a:effectLst/>
                <a:latin typeface="Times New Roman" panose="02020603050405020304" pitchFamily="18" charset="0"/>
                <a:ea typeface="Calibri" panose="020F0502020204030204" pitchFamily="34" charset="0"/>
              </a:rPr>
              <a:t> </a:t>
            </a:r>
            <a:r>
              <a:rPr lang="cs-CZ" sz="3600" b="1" dirty="0">
                <a:solidFill>
                  <a:srgbClr val="FF0000"/>
                </a:solidFill>
                <a:latin typeface="+mn-lt"/>
                <a:ea typeface="+mn-ea"/>
                <a:cs typeface="+mn-cs"/>
              </a:rPr>
              <a:t>VZTAHŮ</a:t>
            </a:r>
          </a:p>
        </p:txBody>
      </p:sp>
      <p:sp>
        <p:nvSpPr>
          <p:cNvPr id="3" name="Zástupný obsah 2">
            <a:extLst>
              <a:ext uri="{FF2B5EF4-FFF2-40B4-BE49-F238E27FC236}">
                <a16:creationId xmlns:a16="http://schemas.microsoft.com/office/drawing/2014/main" id="{3A74ACC2-2798-9A4A-8180-4FB63794DEAA}"/>
              </a:ext>
            </a:extLst>
          </p:cNvPr>
          <p:cNvSpPr>
            <a:spLocks noGrp="1"/>
          </p:cNvSpPr>
          <p:nvPr>
            <p:ph idx="1"/>
          </p:nvPr>
        </p:nvSpPr>
        <p:spPr>
          <a:xfrm>
            <a:off x="457200" y="1745214"/>
            <a:ext cx="8229600" cy="4525963"/>
          </a:xfrm>
        </p:spPr>
        <p:txBody>
          <a:bodyPr>
            <a:normAutofit/>
          </a:bodyPr>
          <a:lstStyle/>
          <a:p>
            <a:pPr marL="0" indent="0" algn="ctr">
              <a:buNone/>
            </a:pPr>
            <a:endParaRPr lang="cs-CZ" sz="2400" dirty="0"/>
          </a:p>
          <a:p>
            <a:pPr marL="0" indent="0" algn="ctr">
              <a:buNone/>
            </a:pPr>
            <a:r>
              <a:rPr lang="cs-CZ" sz="2400" dirty="0"/>
              <a:t>Vztahy mohou mít různou povahu – běžné obchodní vztahy, které spočívají v jednorázových obchodech nebo vícenásobných transakcích, nebo jednotlivé typy partnerství.</a:t>
            </a:r>
          </a:p>
          <a:p>
            <a:pPr marL="0" indent="0" algn="ctr">
              <a:buNone/>
            </a:pPr>
            <a:endParaRPr lang="cs-CZ" sz="2400" dirty="0"/>
          </a:p>
          <a:p>
            <a:pPr marL="0" indent="0" algn="ctr">
              <a:buNone/>
            </a:pPr>
            <a:r>
              <a:rPr lang="cs-CZ" sz="2400" dirty="0"/>
              <a:t>Dodavatelsko-odběratelské vztahy jsou často dlouhodobé </a:t>
            </a:r>
            <a:br>
              <a:rPr lang="cs-CZ" sz="2400" dirty="0"/>
            </a:br>
            <a:r>
              <a:rPr lang="cs-CZ" sz="2400" dirty="0"/>
              <a:t>a zahrnují komplexní model interakce mezi jednotlivými společnostmi, a to bez ohledu na úroveň spolupráce.</a:t>
            </a:r>
          </a:p>
          <a:p>
            <a:pPr marL="0" indent="0">
              <a:buNone/>
            </a:pPr>
            <a:endParaRPr lang="cs-CZ" sz="2400" i="1" dirty="0"/>
          </a:p>
        </p:txBody>
      </p:sp>
    </p:spTree>
    <p:extLst>
      <p:ext uri="{BB962C8B-B14F-4D97-AF65-F5344CB8AC3E}">
        <p14:creationId xmlns:p14="http://schemas.microsoft.com/office/powerpoint/2010/main" val="3104101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404E19-DE3C-CE45-84AE-DA191A888164}"/>
              </a:ext>
            </a:extLst>
          </p:cNvPr>
          <p:cNvSpPr>
            <a:spLocks noGrp="1"/>
          </p:cNvSpPr>
          <p:nvPr>
            <p:ph type="title"/>
          </p:nvPr>
        </p:nvSpPr>
        <p:spPr>
          <a:xfrm>
            <a:off x="102742" y="711289"/>
            <a:ext cx="8938516" cy="1065944"/>
          </a:xfrm>
        </p:spPr>
        <p:txBody>
          <a:bodyPr>
            <a:noAutofit/>
          </a:bodyPr>
          <a:lstStyle/>
          <a:p>
            <a:r>
              <a:rPr lang="cs-CZ" sz="3200" b="1" dirty="0">
                <a:solidFill>
                  <a:srgbClr val="FF0000"/>
                </a:solidFill>
                <a:effectLst/>
                <a:latin typeface="+mn-lt"/>
                <a:ea typeface="+mn-ea"/>
                <a:cs typeface="+mn-cs"/>
              </a:rPr>
              <a:t>DRUHY</a:t>
            </a:r>
            <a:r>
              <a:rPr lang="cs-CZ" sz="3200" b="1" dirty="0">
                <a:effectLst/>
                <a:latin typeface="Times New Roman" panose="02020603050405020304" pitchFamily="18" charset="0"/>
                <a:ea typeface="Calibri" panose="020F0502020204030204" pitchFamily="34" charset="0"/>
              </a:rPr>
              <a:t> </a:t>
            </a:r>
            <a:r>
              <a:rPr lang="cs-CZ" sz="3200" b="1" dirty="0">
                <a:solidFill>
                  <a:srgbClr val="FF0000"/>
                </a:solidFill>
                <a:latin typeface="+mn-lt"/>
                <a:ea typeface="+mn-ea"/>
                <a:cs typeface="+mn-cs"/>
              </a:rPr>
              <a:t>DODAVATELSKO-ODBĚRATELSKÝCH</a:t>
            </a:r>
            <a:r>
              <a:rPr lang="cs-CZ" sz="3200" b="1" dirty="0">
                <a:effectLst/>
                <a:latin typeface="Times New Roman" panose="02020603050405020304" pitchFamily="18" charset="0"/>
                <a:ea typeface="Calibri" panose="020F0502020204030204" pitchFamily="34" charset="0"/>
              </a:rPr>
              <a:t> </a:t>
            </a:r>
            <a:r>
              <a:rPr lang="cs-CZ" sz="3200" b="1" dirty="0">
                <a:solidFill>
                  <a:srgbClr val="FF0000"/>
                </a:solidFill>
                <a:latin typeface="+mn-lt"/>
                <a:ea typeface="+mn-ea"/>
                <a:cs typeface="+mn-cs"/>
              </a:rPr>
              <a:t>VZTAHŮ</a:t>
            </a:r>
            <a:endParaRPr lang="cs-CZ" sz="3200" dirty="0">
              <a:solidFill>
                <a:srgbClr val="FF0000"/>
              </a:solidFill>
            </a:endParaRPr>
          </a:p>
        </p:txBody>
      </p:sp>
      <p:pic>
        <p:nvPicPr>
          <p:cNvPr id="9" name="Obrázek 8">
            <a:extLst>
              <a:ext uri="{FF2B5EF4-FFF2-40B4-BE49-F238E27FC236}">
                <a16:creationId xmlns:a16="http://schemas.microsoft.com/office/drawing/2014/main" id="{FBE86C60-C573-4631-B7B6-E1A9689ECBB3}"/>
              </a:ext>
            </a:extLst>
          </p:cNvPr>
          <p:cNvPicPr>
            <a:picLocks noChangeAspect="1"/>
          </p:cNvPicPr>
          <p:nvPr/>
        </p:nvPicPr>
        <p:blipFill rotWithShape="1">
          <a:blip r:embed="rId2"/>
          <a:srcRect l="26292" t="40427" r="26180" b="21700"/>
          <a:stretch/>
        </p:blipFill>
        <p:spPr>
          <a:xfrm>
            <a:off x="153999" y="2081404"/>
            <a:ext cx="8990001" cy="3846786"/>
          </a:xfrm>
          <a:prstGeom prst="rect">
            <a:avLst/>
          </a:prstGeom>
        </p:spPr>
      </p:pic>
    </p:spTree>
    <p:extLst>
      <p:ext uri="{BB962C8B-B14F-4D97-AF65-F5344CB8AC3E}">
        <p14:creationId xmlns:p14="http://schemas.microsoft.com/office/powerpoint/2010/main" val="1785140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02E78A-30E6-4150-94AC-91B3D6F22B02}"/>
              </a:ext>
            </a:extLst>
          </p:cNvPr>
          <p:cNvSpPr>
            <a:spLocks noGrp="1"/>
          </p:cNvSpPr>
          <p:nvPr>
            <p:ph type="title"/>
          </p:nvPr>
        </p:nvSpPr>
        <p:spPr/>
        <p:txBody>
          <a:bodyPr/>
          <a:lstStyle/>
          <a:p>
            <a:r>
              <a:rPr lang="cs-CZ" b="1" dirty="0"/>
              <a:t>Logistika se zabývá dodáním</a:t>
            </a:r>
          </a:p>
        </p:txBody>
      </p:sp>
      <p:sp>
        <p:nvSpPr>
          <p:cNvPr id="3" name="Zástupný obsah 2">
            <a:extLst>
              <a:ext uri="{FF2B5EF4-FFF2-40B4-BE49-F238E27FC236}">
                <a16:creationId xmlns:a16="http://schemas.microsoft.com/office/drawing/2014/main" id="{7B8EC76C-ACFB-4A21-B0B3-26D31309938D}"/>
              </a:ext>
            </a:extLst>
          </p:cNvPr>
          <p:cNvSpPr>
            <a:spLocks noGrp="1"/>
          </p:cNvSpPr>
          <p:nvPr>
            <p:ph idx="1"/>
          </p:nvPr>
        </p:nvSpPr>
        <p:spPr/>
        <p:txBody>
          <a:bodyPr/>
          <a:lstStyle/>
          <a:p>
            <a:r>
              <a:rPr lang="cs-CZ" dirty="0"/>
              <a:t>Správného výrobku</a:t>
            </a:r>
          </a:p>
          <a:p>
            <a:r>
              <a:rPr lang="cs-CZ" dirty="0"/>
              <a:t>Ve správném množství</a:t>
            </a:r>
          </a:p>
          <a:p>
            <a:r>
              <a:rPr lang="cs-CZ" dirty="0"/>
              <a:t>Ve správném čase</a:t>
            </a:r>
          </a:p>
          <a:p>
            <a:r>
              <a:rPr lang="cs-CZ" dirty="0"/>
              <a:t>Ve správné kvalitě</a:t>
            </a:r>
          </a:p>
          <a:p>
            <a:r>
              <a:rPr lang="cs-CZ" dirty="0"/>
              <a:t>Na správné místo</a:t>
            </a:r>
          </a:p>
          <a:p>
            <a:r>
              <a:rPr lang="cs-CZ" dirty="0"/>
              <a:t>Správnému zákazníkovi</a:t>
            </a:r>
          </a:p>
          <a:p>
            <a:r>
              <a:rPr lang="cs-CZ" dirty="0"/>
              <a:t>Za správné náklady</a:t>
            </a:r>
          </a:p>
        </p:txBody>
      </p:sp>
    </p:spTree>
    <p:extLst>
      <p:ext uri="{BB962C8B-B14F-4D97-AF65-F5344CB8AC3E}">
        <p14:creationId xmlns:p14="http://schemas.microsoft.com/office/powerpoint/2010/main" val="2689712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A80E7C-D4BE-3B48-9CCD-60CBA022C408}"/>
              </a:ext>
            </a:extLst>
          </p:cNvPr>
          <p:cNvSpPr>
            <a:spLocks noGrp="1"/>
          </p:cNvSpPr>
          <p:nvPr>
            <p:ph type="title"/>
          </p:nvPr>
        </p:nvSpPr>
        <p:spPr>
          <a:xfrm>
            <a:off x="123290" y="631861"/>
            <a:ext cx="8907694" cy="1143000"/>
          </a:xfrm>
        </p:spPr>
        <p:txBody>
          <a:bodyPr>
            <a:normAutofit/>
          </a:bodyPr>
          <a:lstStyle/>
          <a:p>
            <a:r>
              <a:rPr lang="cs-CZ" sz="3200" b="1" dirty="0">
                <a:solidFill>
                  <a:srgbClr val="FF0000"/>
                </a:solidFill>
                <a:latin typeface="+mn-lt"/>
                <a:ea typeface="+mn-ea"/>
                <a:cs typeface="+mn-cs"/>
              </a:rPr>
              <a:t>ŘÍZENÍ DODAVATELSKO-ODBĚRATELSKÝCH VZTAHŮ</a:t>
            </a:r>
          </a:p>
        </p:txBody>
      </p:sp>
      <p:sp>
        <p:nvSpPr>
          <p:cNvPr id="3" name="Zástupný obsah 2">
            <a:extLst>
              <a:ext uri="{FF2B5EF4-FFF2-40B4-BE49-F238E27FC236}">
                <a16:creationId xmlns:a16="http://schemas.microsoft.com/office/drawing/2014/main" id="{2DF5F1B9-4BBC-8245-B993-A01C2392C2FD}"/>
              </a:ext>
            </a:extLst>
          </p:cNvPr>
          <p:cNvSpPr>
            <a:spLocks noGrp="1"/>
          </p:cNvSpPr>
          <p:nvPr>
            <p:ph idx="1"/>
          </p:nvPr>
        </p:nvSpPr>
        <p:spPr>
          <a:xfrm>
            <a:off x="457200" y="2098496"/>
            <a:ext cx="8229600" cy="4525963"/>
          </a:xfrm>
        </p:spPr>
        <p:txBody>
          <a:bodyPr>
            <a:normAutofit/>
          </a:bodyPr>
          <a:lstStyle/>
          <a:p>
            <a:pPr marL="0" indent="0">
              <a:buNone/>
            </a:pPr>
            <a:r>
              <a:rPr lang="cs-CZ" sz="2400" b="1" dirty="0"/>
              <a:t>V rámci řízení vztahů s dodavateli je nutno </a:t>
            </a:r>
          </a:p>
          <a:p>
            <a:pPr marL="0" indent="0">
              <a:buNone/>
            </a:pPr>
            <a:r>
              <a:rPr lang="cs-CZ" sz="2400" b="1" dirty="0"/>
              <a:t>odpovědět na řadu otázek: </a:t>
            </a:r>
          </a:p>
          <a:p>
            <a:pPr marL="0" indent="0">
              <a:buNone/>
            </a:pPr>
            <a:endParaRPr lang="cs-CZ" sz="400" dirty="0"/>
          </a:p>
          <a:p>
            <a:pPr marL="0" indent="0">
              <a:buNone/>
            </a:pPr>
            <a:r>
              <a:rPr lang="cs-CZ" sz="2400" dirty="0"/>
              <a:t>Jaké bude jejich množství v rámci nákupu jednoho prvku?</a:t>
            </a:r>
          </a:p>
          <a:p>
            <a:pPr marL="0" indent="0">
              <a:buNone/>
            </a:pPr>
            <a:endParaRPr lang="cs-CZ" sz="400" dirty="0"/>
          </a:p>
          <a:p>
            <a:pPr marL="0" indent="0">
              <a:buNone/>
            </a:pPr>
            <a:r>
              <a:rPr lang="cs-CZ" sz="2400" dirty="0"/>
              <a:t>Jak se bude provádět hodnocení výkonu? </a:t>
            </a:r>
          </a:p>
          <a:p>
            <a:pPr marL="0" indent="0">
              <a:buNone/>
            </a:pPr>
            <a:endParaRPr lang="cs-CZ" sz="400" dirty="0"/>
          </a:p>
          <a:p>
            <a:pPr marL="0" indent="0">
              <a:buNone/>
            </a:pPr>
            <a:r>
              <a:rPr lang="cs-CZ" sz="2400" dirty="0"/>
              <a:t>O jakou úroveň spolupráce usilovat a jaké kritéria v rámci výběru budeme brát v úvahu?</a:t>
            </a:r>
          </a:p>
          <a:p>
            <a:pPr marL="0" indent="0">
              <a:buNone/>
            </a:pPr>
            <a:endParaRPr lang="cs-CZ" sz="400" dirty="0"/>
          </a:p>
          <a:p>
            <a:pPr marL="0" indent="0">
              <a:buNone/>
            </a:pPr>
            <a:r>
              <a:rPr lang="cs-CZ" sz="2400" dirty="0"/>
              <a:t>Jaké KPI použijeme pro hodnocení výkonu dodavatele?</a:t>
            </a:r>
          </a:p>
          <a:p>
            <a:pPr marL="0" indent="0">
              <a:buNone/>
            </a:pPr>
            <a:endParaRPr lang="cs-CZ" dirty="0"/>
          </a:p>
        </p:txBody>
      </p:sp>
      <p:pic>
        <p:nvPicPr>
          <p:cNvPr id="1028" name="Picture 4" descr="Image result for otázky">
            <a:extLst>
              <a:ext uri="{FF2B5EF4-FFF2-40B4-BE49-F238E27FC236}">
                <a16:creationId xmlns:a16="http://schemas.microsoft.com/office/drawing/2014/main" id="{00E5BC37-152D-4F28-9112-BBD4673F38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13816" y="1099007"/>
            <a:ext cx="2172984" cy="217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768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125ABC-B9F3-A749-BC6E-24E567F0B447}"/>
              </a:ext>
            </a:extLst>
          </p:cNvPr>
          <p:cNvSpPr>
            <a:spLocks noGrp="1"/>
          </p:cNvSpPr>
          <p:nvPr>
            <p:ph type="title"/>
          </p:nvPr>
        </p:nvSpPr>
        <p:spPr>
          <a:xfrm>
            <a:off x="457200" y="505529"/>
            <a:ext cx="8229600" cy="1143000"/>
          </a:xfrm>
        </p:spPr>
        <p:txBody>
          <a:bodyPr>
            <a:normAutofit/>
          </a:bodyPr>
          <a:lstStyle/>
          <a:p>
            <a:r>
              <a:rPr lang="cs-CZ" sz="3200" b="1" dirty="0">
                <a:solidFill>
                  <a:srgbClr val="FF0000"/>
                </a:solidFill>
                <a:latin typeface="+mn-lt"/>
                <a:ea typeface="+mn-ea"/>
                <a:cs typeface="+mn-cs"/>
              </a:rPr>
              <a:t>OPTIMÁLNÍ MNOŽSTVÍ DODAVATELŮ</a:t>
            </a:r>
          </a:p>
        </p:txBody>
      </p:sp>
      <p:sp>
        <p:nvSpPr>
          <p:cNvPr id="6" name="Zástupný obsah 5">
            <a:extLst>
              <a:ext uri="{FF2B5EF4-FFF2-40B4-BE49-F238E27FC236}">
                <a16:creationId xmlns:a16="http://schemas.microsoft.com/office/drawing/2014/main" id="{2370A606-F69E-4BA3-8136-F5C9FD3767F4}"/>
              </a:ext>
            </a:extLst>
          </p:cNvPr>
          <p:cNvSpPr>
            <a:spLocks noGrp="1"/>
          </p:cNvSpPr>
          <p:nvPr>
            <p:ph idx="1"/>
          </p:nvPr>
        </p:nvSpPr>
        <p:spPr/>
        <p:txBody>
          <a:bodyPr/>
          <a:lstStyle/>
          <a:p>
            <a:pPr marL="0" indent="0">
              <a:buNone/>
            </a:pPr>
            <a:r>
              <a:rPr lang="cs-CZ" sz="2400" b="1" dirty="0"/>
              <a:t>Výhody menšího počtu dodavatelů:</a:t>
            </a:r>
          </a:p>
          <a:p>
            <a:pPr marL="0" indent="0">
              <a:buNone/>
            </a:pPr>
            <a:r>
              <a:rPr lang="cs-CZ" sz="2400" dirty="0"/>
              <a:t>+ Nižší proměnlivost dodacích cyklů</a:t>
            </a:r>
          </a:p>
          <a:p>
            <a:pPr marL="0" indent="0">
              <a:buNone/>
            </a:pPr>
            <a:r>
              <a:rPr lang="cs-CZ" sz="2400" dirty="0"/>
              <a:t>+ Jednodušší komunikace</a:t>
            </a:r>
          </a:p>
          <a:p>
            <a:pPr marL="0" indent="0">
              <a:buNone/>
            </a:pPr>
            <a:r>
              <a:rPr lang="cs-CZ" sz="2400" dirty="0"/>
              <a:t>+ Vyšší ochota dodavatelů ke spolupráci a zlepšování kvality</a:t>
            </a:r>
          </a:p>
          <a:p>
            <a:pPr marL="0" indent="0">
              <a:buNone/>
            </a:pPr>
            <a:r>
              <a:rPr lang="cs-CZ" sz="2400" dirty="0"/>
              <a:t>+ Lepší úroveň vztahů s partnery</a:t>
            </a:r>
          </a:p>
          <a:p>
            <a:pPr marL="0" indent="0">
              <a:buNone/>
            </a:pPr>
            <a:endParaRPr lang="cs-CZ" sz="2400" dirty="0"/>
          </a:p>
          <a:p>
            <a:pPr marL="0" indent="0">
              <a:buNone/>
            </a:pPr>
            <a:r>
              <a:rPr lang="cs-CZ" sz="2400" b="1" dirty="0"/>
              <a:t>Nevýhoda menšího počtu dodavatelů: </a:t>
            </a:r>
          </a:p>
          <a:p>
            <a:pPr marL="0" indent="0">
              <a:buNone/>
            </a:pPr>
            <a:r>
              <a:rPr lang="cs-CZ" sz="2400" dirty="0"/>
              <a:t>-</a:t>
            </a:r>
            <a:r>
              <a:rPr lang="cs-CZ" sz="2400" b="1" dirty="0"/>
              <a:t> </a:t>
            </a:r>
            <a:r>
              <a:rPr lang="cs-CZ" sz="2400" dirty="0"/>
              <a:t>Riziko poruch v dodávkách u menšího počtu dodavatelů</a:t>
            </a:r>
          </a:p>
          <a:p>
            <a:pPr marL="0" indent="0">
              <a:buNone/>
            </a:pPr>
            <a:endParaRPr lang="cs-CZ" dirty="0"/>
          </a:p>
        </p:txBody>
      </p:sp>
    </p:spTree>
    <p:extLst>
      <p:ext uri="{BB962C8B-B14F-4D97-AF65-F5344CB8AC3E}">
        <p14:creationId xmlns:p14="http://schemas.microsoft.com/office/powerpoint/2010/main" val="241705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50FC5-B2C0-7A4D-82B9-B74F853EAC57}"/>
              </a:ext>
            </a:extLst>
          </p:cNvPr>
          <p:cNvSpPr>
            <a:spLocks noGrp="1"/>
          </p:cNvSpPr>
          <p:nvPr>
            <p:ph type="title"/>
          </p:nvPr>
        </p:nvSpPr>
        <p:spPr>
          <a:xfrm>
            <a:off x="457200" y="538577"/>
            <a:ext cx="8229600" cy="1143000"/>
          </a:xfrm>
        </p:spPr>
        <p:txBody>
          <a:bodyPr>
            <a:normAutofit/>
          </a:bodyPr>
          <a:lstStyle/>
          <a:p>
            <a:r>
              <a:rPr lang="cs-CZ" sz="3200" b="1" dirty="0">
                <a:solidFill>
                  <a:srgbClr val="FF0000"/>
                </a:solidFill>
                <a:latin typeface="+mn-lt"/>
                <a:ea typeface="+mn-ea"/>
                <a:cs typeface="+mn-cs"/>
              </a:rPr>
              <a:t>SLEDOVÁNÍ VÝKONU DODAVATELŮ</a:t>
            </a:r>
          </a:p>
        </p:txBody>
      </p:sp>
      <p:sp>
        <p:nvSpPr>
          <p:cNvPr id="3" name="Zástupný obsah 2">
            <a:extLst>
              <a:ext uri="{FF2B5EF4-FFF2-40B4-BE49-F238E27FC236}">
                <a16:creationId xmlns:a16="http://schemas.microsoft.com/office/drawing/2014/main" id="{40AA64C5-ACB7-9343-B518-383FB89BC24E}"/>
              </a:ext>
            </a:extLst>
          </p:cNvPr>
          <p:cNvSpPr>
            <a:spLocks noGrp="1"/>
          </p:cNvSpPr>
          <p:nvPr>
            <p:ph idx="1"/>
          </p:nvPr>
        </p:nvSpPr>
        <p:spPr>
          <a:xfrm>
            <a:off x="457200" y="1556486"/>
            <a:ext cx="8229600" cy="4525963"/>
          </a:xfrm>
        </p:spPr>
        <p:txBody>
          <a:bodyPr>
            <a:normAutofit/>
          </a:bodyPr>
          <a:lstStyle/>
          <a:p>
            <a:pPr marL="0" indent="0" algn="ctr">
              <a:buNone/>
            </a:pPr>
            <a:r>
              <a:rPr lang="cs-CZ" sz="2400" dirty="0"/>
              <a:t>Je nutné vědět nejen, že dodavatel dodá požadovanou kvalitu, ale že ji bude schopen dlouhodobě dodržovat.</a:t>
            </a:r>
          </a:p>
          <a:p>
            <a:pPr marL="0" indent="0" algn="ctr">
              <a:buNone/>
            </a:pPr>
            <a:endParaRPr lang="cs-CZ" sz="2400" dirty="0"/>
          </a:p>
          <a:p>
            <a:pPr marL="0" indent="0" algn="ctr">
              <a:buNone/>
            </a:pPr>
            <a:r>
              <a:rPr lang="cs-CZ" sz="2400" dirty="0"/>
              <a:t>Péče o kvalitu začíná na vstupu (státní zájem na ochranu spotřebitele je upraven zákonem).</a:t>
            </a:r>
          </a:p>
          <a:p>
            <a:pPr marL="0" indent="0" algn="ctr">
              <a:buNone/>
            </a:pPr>
            <a:endParaRPr lang="cs-CZ" sz="2400" dirty="0"/>
          </a:p>
          <a:p>
            <a:pPr marL="0" indent="0" algn="ctr">
              <a:buNone/>
            </a:pPr>
            <a:r>
              <a:rPr lang="cs-CZ" sz="2400" dirty="0"/>
              <a:t>Aby byli výrobci konkurenceschopní, musí zvyšovat produktivitu práce, udržet úroveň rentability a snižovat ceny surovin. Proto musí dodavatelé i odběratelé spolupracovat na vývoji nových výrobků.</a:t>
            </a:r>
          </a:p>
        </p:txBody>
      </p:sp>
    </p:spTree>
    <p:extLst>
      <p:ext uri="{BB962C8B-B14F-4D97-AF65-F5344CB8AC3E}">
        <p14:creationId xmlns:p14="http://schemas.microsoft.com/office/powerpoint/2010/main" val="3415852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3832AE-0F70-FD4C-89E7-A20A9999E04B}"/>
              </a:ext>
            </a:extLst>
          </p:cNvPr>
          <p:cNvSpPr>
            <a:spLocks noGrp="1"/>
          </p:cNvSpPr>
          <p:nvPr>
            <p:ph type="title"/>
          </p:nvPr>
        </p:nvSpPr>
        <p:spPr>
          <a:xfrm>
            <a:off x="0" y="691446"/>
            <a:ext cx="7243281" cy="1211326"/>
          </a:xfrm>
        </p:spPr>
        <p:txBody>
          <a:bodyPr>
            <a:normAutofit/>
          </a:bodyPr>
          <a:lstStyle/>
          <a:p>
            <a:r>
              <a:rPr lang="cs-CZ" sz="3200" b="1" dirty="0">
                <a:solidFill>
                  <a:srgbClr val="FF0000"/>
                </a:solidFill>
                <a:latin typeface="+mn-lt"/>
                <a:ea typeface="+mn-ea"/>
                <a:cs typeface="+mn-cs"/>
              </a:rPr>
              <a:t>POZITIVNÍ A NEGATIVNÍ HODNOCENÍ </a:t>
            </a:r>
            <a:br>
              <a:rPr lang="cs-CZ" sz="3200" b="1" dirty="0">
                <a:solidFill>
                  <a:srgbClr val="FF0000"/>
                </a:solidFill>
                <a:latin typeface="+mn-lt"/>
                <a:ea typeface="+mn-ea"/>
                <a:cs typeface="+mn-cs"/>
              </a:rPr>
            </a:br>
            <a:r>
              <a:rPr lang="cs-CZ" sz="3200" b="1" dirty="0">
                <a:solidFill>
                  <a:srgbClr val="FF0000"/>
                </a:solidFill>
                <a:latin typeface="+mn-lt"/>
                <a:ea typeface="+mn-ea"/>
                <a:cs typeface="+mn-cs"/>
              </a:rPr>
              <a:t>DODAVATELŮ V OBLASTI NÁKLADŮ</a:t>
            </a:r>
          </a:p>
        </p:txBody>
      </p:sp>
      <p:pic>
        <p:nvPicPr>
          <p:cNvPr id="4" name="Obrázek 3">
            <a:extLst>
              <a:ext uri="{FF2B5EF4-FFF2-40B4-BE49-F238E27FC236}">
                <a16:creationId xmlns:a16="http://schemas.microsoft.com/office/drawing/2014/main" id="{BA5A0393-5BA2-47E3-A5FF-35DCE7A60CF3}"/>
              </a:ext>
            </a:extLst>
          </p:cNvPr>
          <p:cNvPicPr/>
          <p:nvPr/>
        </p:nvPicPr>
        <p:blipFill rotWithShape="1">
          <a:blip r:embed="rId2">
            <a:extLst>
              <a:ext uri="{28A0092B-C50C-407E-A947-70E740481C1C}">
                <a14:useLocalDpi xmlns:a14="http://schemas.microsoft.com/office/drawing/2010/main" val="0"/>
              </a:ext>
            </a:extLst>
          </a:blip>
          <a:srcRect l="28880" t="25104" r="30004" b="44606"/>
          <a:stretch/>
        </p:blipFill>
        <p:spPr bwMode="auto">
          <a:xfrm>
            <a:off x="1" y="1921267"/>
            <a:ext cx="9144000" cy="3482941"/>
          </a:xfrm>
          <a:prstGeom prst="rect">
            <a:avLst/>
          </a:prstGeom>
          <a:ln>
            <a:noFill/>
          </a:ln>
          <a:extLst>
            <a:ext uri="{53640926-AAD7-44D8-BBD7-CCE9431645EC}">
              <a14:shadowObscured xmlns:a14="http://schemas.microsoft.com/office/drawing/2010/main"/>
            </a:ext>
          </a:extLst>
        </p:spPr>
      </p:pic>
      <p:pic>
        <p:nvPicPr>
          <p:cNvPr id="4100" name="Picture 4" descr="Image result for peníze kreslené">
            <a:extLst>
              <a:ext uri="{FF2B5EF4-FFF2-40B4-BE49-F238E27FC236}">
                <a16:creationId xmlns:a16="http://schemas.microsoft.com/office/drawing/2014/main" id="{AC1CEDFC-7089-4A41-B165-CCB7E6A44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895" y="624663"/>
            <a:ext cx="1705511" cy="170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65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66C9F-DC16-F74F-B55E-87260039B43B}"/>
              </a:ext>
            </a:extLst>
          </p:cNvPr>
          <p:cNvSpPr>
            <a:spLocks noGrp="1"/>
          </p:cNvSpPr>
          <p:nvPr>
            <p:ph type="title"/>
          </p:nvPr>
        </p:nvSpPr>
        <p:spPr>
          <a:xfrm>
            <a:off x="34194" y="904126"/>
            <a:ext cx="8195405" cy="970711"/>
          </a:xfrm>
        </p:spPr>
        <p:txBody>
          <a:bodyPr>
            <a:normAutofit fontScale="90000"/>
          </a:bodyPr>
          <a:lstStyle/>
          <a:p>
            <a:r>
              <a:rPr lang="cs-CZ" sz="3600" b="1" dirty="0">
                <a:solidFill>
                  <a:srgbClr val="FF0000"/>
                </a:solidFill>
                <a:latin typeface="+mn-lt"/>
                <a:ea typeface="+mn-ea"/>
                <a:cs typeface="+mn-cs"/>
              </a:rPr>
              <a:t>POZITIVNÍ A NEGATIVNÍ HODNOCENÍ </a:t>
            </a:r>
            <a:br>
              <a:rPr lang="cs-CZ" sz="3600" b="1" dirty="0">
                <a:solidFill>
                  <a:srgbClr val="FF0000"/>
                </a:solidFill>
                <a:latin typeface="+mn-lt"/>
                <a:ea typeface="+mn-ea"/>
                <a:cs typeface="+mn-cs"/>
              </a:rPr>
            </a:br>
            <a:r>
              <a:rPr lang="cs-CZ" sz="3600" b="1" dirty="0">
                <a:solidFill>
                  <a:srgbClr val="FF0000"/>
                </a:solidFill>
                <a:latin typeface="+mn-lt"/>
                <a:ea typeface="+mn-ea"/>
                <a:cs typeface="+mn-cs"/>
              </a:rPr>
              <a:t>DODAVATELŮ V OBLASTI DODÁVEK</a:t>
            </a:r>
          </a:p>
        </p:txBody>
      </p:sp>
      <p:pic>
        <p:nvPicPr>
          <p:cNvPr id="6" name="Obrázek 5">
            <a:extLst>
              <a:ext uri="{FF2B5EF4-FFF2-40B4-BE49-F238E27FC236}">
                <a16:creationId xmlns:a16="http://schemas.microsoft.com/office/drawing/2014/main" id="{2AE0C1D8-6090-4846-84DE-F341B3985420}"/>
              </a:ext>
            </a:extLst>
          </p:cNvPr>
          <p:cNvPicPr/>
          <p:nvPr/>
        </p:nvPicPr>
        <p:blipFill rotWithShape="1">
          <a:blip r:embed="rId2">
            <a:extLst>
              <a:ext uri="{28A0092B-C50C-407E-A947-70E740481C1C}">
                <a14:useLocalDpi xmlns:a14="http://schemas.microsoft.com/office/drawing/2010/main" val="0"/>
              </a:ext>
            </a:extLst>
          </a:blip>
          <a:srcRect l="28549" t="58091" r="30225" b="8921"/>
          <a:stretch/>
        </p:blipFill>
        <p:spPr bwMode="auto">
          <a:xfrm>
            <a:off x="41096" y="2065107"/>
            <a:ext cx="9102903" cy="3194870"/>
          </a:xfrm>
          <a:prstGeom prst="rect">
            <a:avLst/>
          </a:prstGeom>
          <a:ln>
            <a:noFill/>
          </a:ln>
          <a:extLst>
            <a:ext uri="{53640926-AAD7-44D8-BBD7-CCE9431645EC}">
              <a14:shadowObscured xmlns:a14="http://schemas.microsoft.com/office/drawing/2010/main"/>
            </a:ext>
          </a:extLst>
        </p:spPr>
      </p:pic>
      <p:pic>
        <p:nvPicPr>
          <p:cNvPr id="5122" name="Picture 2" descr="Image result for dodávka kreslená">
            <a:extLst>
              <a:ext uri="{FF2B5EF4-FFF2-40B4-BE49-F238E27FC236}">
                <a16:creationId xmlns:a16="http://schemas.microsoft.com/office/drawing/2014/main" id="{E5C99D72-74E0-457B-9985-8958BE2CB455}"/>
              </a:ext>
            </a:extLst>
          </p:cNvPr>
          <p:cNvPicPr>
            <a:picLocks noChangeAspect="1" noChangeArrowheads="1"/>
          </p:cNvPicPr>
          <p:nvPr/>
        </p:nvPicPr>
        <p:blipFill>
          <a:blip r:embed="rId3" cstate="print">
            <a:clrChange>
              <a:clrFrom>
                <a:srgbClr val="FEFEFE"/>
              </a:clrFrom>
              <a:clrTo>
                <a:srgbClr val="FEFEFE">
                  <a:alpha val="0"/>
                </a:srgbClr>
              </a:clrTo>
            </a:clrChange>
            <a:extLst>
              <a:ext uri="{BEBA8EAE-BF5A-486C-A8C5-ECC9F3942E4B}">
                <a14:imgProps xmlns:a14="http://schemas.microsoft.com/office/drawing/2010/main">
                  <a14:imgLayer r:embed="rId4">
                    <a14:imgEffect>
                      <a14:artisticCrisscrossEtching/>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43911" y="994631"/>
            <a:ext cx="1760411" cy="176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6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4CA95-18B9-F54E-A298-D16B20D4C79D}"/>
              </a:ext>
            </a:extLst>
          </p:cNvPr>
          <p:cNvSpPr>
            <a:spLocks noGrp="1"/>
          </p:cNvSpPr>
          <p:nvPr>
            <p:ph type="title"/>
          </p:nvPr>
        </p:nvSpPr>
        <p:spPr>
          <a:xfrm>
            <a:off x="986319" y="871824"/>
            <a:ext cx="8229600" cy="1143000"/>
          </a:xfrm>
        </p:spPr>
        <p:txBody>
          <a:bodyPr>
            <a:normAutofit/>
          </a:bodyPr>
          <a:lstStyle/>
          <a:p>
            <a:r>
              <a:rPr lang="cs-CZ" sz="3200" b="1" dirty="0">
                <a:solidFill>
                  <a:srgbClr val="FF0000"/>
                </a:solidFill>
                <a:latin typeface="+mn-lt"/>
                <a:ea typeface="+mn-ea"/>
                <a:cs typeface="+mn-cs"/>
              </a:rPr>
              <a:t>POZITIVNÍ A NEGATIVNÍ HODNOCENÍ </a:t>
            </a:r>
            <a:br>
              <a:rPr lang="cs-CZ" sz="3200" b="1" dirty="0">
                <a:solidFill>
                  <a:srgbClr val="FF0000"/>
                </a:solidFill>
                <a:latin typeface="+mn-lt"/>
                <a:ea typeface="+mn-ea"/>
                <a:cs typeface="+mn-cs"/>
              </a:rPr>
            </a:br>
            <a:r>
              <a:rPr lang="cs-CZ" sz="3200" b="1" dirty="0">
                <a:solidFill>
                  <a:srgbClr val="FF0000"/>
                </a:solidFill>
                <a:latin typeface="+mn-lt"/>
                <a:ea typeface="+mn-ea"/>
                <a:cs typeface="+mn-cs"/>
              </a:rPr>
              <a:t>DODAVATELŮ V OBLASTI SLUŽBY</a:t>
            </a:r>
          </a:p>
        </p:txBody>
      </p:sp>
      <p:pic>
        <p:nvPicPr>
          <p:cNvPr id="6" name="Obrázek 5">
            <a:extLst>
              <a:ext uri="{FF2B5EF4-FFF2-40B4-BE49-F238E27FC236}">
                <a16:creationId xmlns:a16="http://schemas.microsoft.com/office/drawing/2014/main" id="{CEEBCA29-EDB8-48D9-9FDB-C59402E8BBF5}"/>
              </a:ext>
            </a:extLst>
          </p:cNvPr>
          <p:cNvPicPr/>
          <p:nvPr/>
        </p:nvPicPr>
        <p:blipFill rotWithShape="1">
          <a:blip r:embed="rId2"/>
          <a:srcRect l="27006" t="23859" r="28351" b="44692"/>
          <a:stretch/>
        </p:blipFill>
        <p:spPr bwMode="auto">
          <a:xfrm>
            <a:off x="0" y="2147300"/>
            <a:ext cx="9144000" cy="3020602"/>
          </a:xfrm>
          <a:prstGeom prst="rect">
            <a:avLst/>
          </a:prstGeom>
          <a:ln>
            <a:noFill/>
          </a:ln>
          <a:extLst>
            <a:ext uri="{53640926-AAD7-44D8-BBD7-CCE9431645EC}">
              <a14:shadowObscured xmlns:a14="http://schemas.microsoft.com/office/drawing/2010/main"/>
            </a:ext>
          </a:extLst>
        </p:spPr>
      </p:pic>
      <p:pic>
        <p:nvPicPr>
          <p:cNvPr id="6146" name="Picture 2" descr="Image result for obchod obrázek">
            <a:extLst>
              <a:ext uri="{FF2B5EF4-FFF2-40B4-BE49-F238E27FC236}">
                <a16:creationId xmlns:a16="http://schemas.microsoft.com/office/drawing/2014/main" id="{B3652D59-F434-4135-AA55-A86C9215358A}"/>
              </a:ext>
            </a:extLst>
          </p:cNvPr>
          <p:cNvPicPr>
            <a:picLocks noChangeAspect="1" noChangeArrowheads="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51371" y="377380"/>
            <a:ext cx="2391310" cy="239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5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F2B5CD-AA32-4CCA-8E1D-D0040C0F7C39}"/>
              </a:ext>
            </a:extLst>
          </p:cNvPr>
          <p:cNvSpPr>
            <a:spLocks noGrp="1"/>
          </p:cNvSpPr>
          <p:nvPr>
            <p:ph type="title"/>
          </p:nvPr>
        </p:nvSpPr>
        <p:spPr>
          <a:xfrm>
            <a:off x="1207212" y="767564"/>
            <a:ext cx="8229600" cy="1143000"/>
          </a:xfrm>
        </p:spPr>
        <p:txBody>
          <a:bodyPr>
            <a:normAutofit/>
          </a:bodyPr>
          <a:lstStyle/>
          <a:p>
            <a:r>
              <a:rPr lang="cs-CZ" sz="3200" b="1" dirty="0">
                <a:solidFill>
                  <a:srgbClr val="FF0000"/>
                </a:solidFill>
                <a:latin typeface="+mn-lt"/>
                <a:ea typeface="+mn-ea"/>
                <a:cs typeface="+mn-cs"/>
              </a:rPr>
              <a:t>POZITIVNÍ A NEGATIVNÍ HODNOCENÍ </a:t>
            </a:r>
            <a:br>
              <a:rPr lang="cs-CZ" sz="3200" b="1" dirty="0">
                <a:solidFill>
                  <a:srgbClr val="FF0000"/>
                </a:solidFill>
                <a:latin typeface="+mn-lt"/>
                <a:ea typeface="+mn-ea"/>
                <a:cs typeface="+mn-cs"/>
              </a:rPr>
            </a:br>
            <a:r>
              <a:rPr lang="cs-CZ" sz="3200" b="1" dirty="0">
                <a:solidFill>
                  <a:srgbClr val="FF0000"/>
                </a:solidFill>
                <a:latin typeface="+mn-lt"/>
                <a:ea typeface="+mn-ea"/>
                <a:cs typeface="+mn-cs"/>
              </a:rPr>
              <a:t>DODAVATELŮ V OBLASTI KVALITY</a:t>
            </a:r>
            <a:endParaRPr lang="cs-CZ" sz="3200" dirty="0"/>
          </a:p>
        </p:txBody>
      </p:sp>
      <p:pic>
        <p:nvPicPr>
          <p:cNvPr id="5" name="Obrázek 4">
            <a:extLst>
              <a:ext uri="{FF2B5EF4-FFF2-40B4-BE49-F238E27FC236}">
                <a16:creationId xmlns:a16="http://schemas.microsoft.com/office/drawing/2014/main" id="{C4DA62E3-7259-4B79-A756-C40B2A477C7D}"/>
              </a:ext>
            </a:extLst>
          </p:cNvPr>
          <p:cNvPicPr/>
          <p:nvPr/>
        </p:nvPicPr>
        <p:blipFill rotWithShape="1">
          <a:blip r:embed="rId2"/>
          <a:srcRect l="27006" t="61216" r="28351" b="9751"/>
          <a:stretch/>
        </p:blipFill>
        <p:spPr bwMode="auto">
          <a:xfrm>
            <a:off x="0" y="2116475"/>
            <a:ext cx="9144000" cy="2970945"/>
          </a:xfrm>
          <a:prstGeom prst="rect">
            <a:avLst/>
          </a:prstGeom>
          <a:ln>
            <a:noFill/>
          </a:ln>
          <a:extLst>
            <a:ext uri="{53640926-AAD7-44D8-BBD7-CCE9431645EC}">
              <a14:shadowObscured xmlns:a14="http://schemas.microsoft.com/office/drawing/2010/main"/>
            </a:ext>
          </a:extLst>
        </p:spPr>
      </p:pic>
      <p:pic>
        <p:nvPicPr>
          <p:cNvPr id="7170" name="Picture 2" descr="Image result for nálepka kvality">
            <a:extLst>
              <a:ext uri="{FF2B5EF4-FFF2-40B4-BE49-F238E27FC236}">
                <a16:creationId xmlns:a16="http://schemas.microsoft.com/office/drawing/2014/main" id="{8CFB140F-EDE2-4BF3-B8DA-5529FCC88673}"/>
              </a:ext>
            </a:extLst>
          </p:cNvPr>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390417"/>
            <a:ext cx="2237198" cy="223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69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80F209B-AF08-534B-AA01-9567F7116AE2}"/>
              </a:ext>
            </a:extLst>
          </p:cNvPr>
          <p:cNvSpPr>
            <a:spLocks noGrp="1"/>
          </p:cNvSpPr>
          <p:nvPr>
            <p:ph idx="1"/>
          </p:nvPr>
        </p:nvSpPr>
        <p:spPr>
          <a:xfrm>
            <a:off x="71919" y="739740"/>
            <a:ext cx="9072081" cy="4952242"/>
          </a:xfrm>
        </p:spPr>
        <p:txBody>
          <a:bodyPr>
            <a:noAutofit/>
          </a:bodyPr>
          <a:lstStyle/>
          <a:p>
            <a:pPr marL="0" indent="0" algn="ctr">
              <a:buNone/>
            </a:pPr>
            <a:r>
              <a:rPr lang="cs-CZ" b="1" dirty="0">
                <a:solidFill>
                  <a:srgbClr val="FF0000"/>
                </a:solidFill>
              </a:rPr>
              <a:t>VHODNÉ VYUŽITÍ INFORMACÍ </a:t>
            </a:r>
          </a:p>
          <a:p>
            <a:pPr marL="0" indent="0" algn="ctr">
              <a:buNone/>
            </a:pPr>
            <a:r>
              <a:rPr lang="cs-CZ" b="1" dirty="0">
                <a:solidFill>
                  <a:srgbClr val="FF0000"/>
                </a:solidFill>
              </a:rPr>
              <a:t>O VÝKONU DODAVATELE</a:t>
            </a:r>
          </a:p>
        </p:txBody>
      </p:sp>
      <p:sp>
        <p:nvSpPr>
          <p:cNvPr id="4" name="TextovéPole 3">
            <a:extLst>
              <a:ext uri="{FF2B5EF4-FFF2-40B4-BE49-F238E27FC236}">
                <a16:creationId xmlns:a16="http://schemas.microsoft.com/office/drawing/2014/main" id="{3369410B-87DF-4916-983D-FFCFFBF4EA74}"/>
              </a:ext>
            </a:extLst>
          </p:cNvPr>
          <p:cNvSpPr txBox="1"/>
          <p:nvPr/>
        </p:nvSpPr>
        <p:spPr>
          <a:xfrm>
            <a:off x="339047" y="2075380"/>
            <a:ext cx="8733034" cy="4524315"/>
          </a:xfrm>
          <a:prstGeom prst="rect">
            <a:avLst/>
          </a:prstGeom>
          <a:noFill/>
        </p:spPr>
        <p:txBody>
          <a:bodyPr wrap="square">
            <a:spAutoFit/>
          </a:bodyPr>
          <a:lstStyle/>
          <a:p>
            <a:pPr algn="just"/>
            <a:r>
              <a:rPr lang="cs-CZ" sz="2400" b="1" dirty="0"/>
              <a:t>Jsou dvě cesty ke zlepšení motivace k lepšímu výkonu:</a:t>
            </a:r>
          </a:p>
          <a:p>
            <a:pPr marL="342900" lvl="0" indent="-342900" algn="just">
              <a:buFont typeface="Arial" panose="020B0604020202020204" pitchFamily="34" charset="0"/>
              <a:buChar char="•"/>
            </a:pPr>
            <a:r>
              <a:rPr lang="cs-CZ" sz="2400" dirty="0"/>
              <a:t>Ocenit dodavatele, který podává dobrý výkon tak, aby pokračoval v tomto dobrém výkonu</a:t>
            </a:r>
          </a:p>
          <a:p>
            <a:pPr marL="342900" lvl="0" indent="-342900" algn="just">
              <a:buFont typeface="Arial" panose="020B0604020202020204" pitchFamily="34" charset="0"/>
              <a:buChar char="•"/>
            </a:pPr>
            <a:r>
              <a:rPr lang="cs-CZ" sz="2400" dirty="0"/>
              <a:t>Podniknout nápravné akce u těch dodavatelů, jejichž výkon neodpovídá našim podmínkám</a:t>
            </a:r>
          </a:p>
          <a:p>
            <a:pPr marL="342900" lvl="0" indent="-342900" algn="just">
              <a:buFont typeface="Arial" panose="020B0604020202020204" pitchFamily="34" charset="0"/>
              <a:buChar char="•"/>
            </a:pPr>
            <a:endParaRPr lang="cs-CZ" sz="2400" dirty="0"/>
          </a:p>
          <a:p>
            <a:pPr lvl="0" algn="just"/>
            <a:r>
              <a:rPr lang="cs-CZ" sz="2400" b="1" dirty="0"/>
              <a:t>Ocenit dodavatele není obtížný úkol, přesto to dělá jen velmi málo podniků. Lze použít různé způsoby, např.:</a:t>
            </a:r>
          </a:p>
          <a:p>
            <a:pPr marL="342900" lvl="0" indent="-342900" algn="just">
              <a:buFont typeface="Arial" panose="020B0604020202020204" pitchFamily="34" charset="0"/>
              <a:buChar char="•"/>
            </a:pPr>
            <a:r>
              <a:rPr lang="cs-CZ" sz="2400" dirty="0"/>
              <a:t>Oznámení v tisku</a:t>
            </a:r>
          </a:p>
          <a:p>
            <a:pPr marL="342900" lvl="0" indent="-342900" algn="just">
              <a:buFont typeface="Arial" panose="020B0604020202020204" pitchFamily="34" charset="0"/>
              <a:buChar char="•"/>
            </a:pPr>
            <a:r>
              <a:rPr lang="cs-CZ" sz="2400" dirty="0"/>
              <a:t>Uspořádat pro vyznamenané slavnostní přijetí</a:t>
            </a:r>
          </a:p>
          <a:p>
            <a:pPr marL="342900" lvl="0" indent="-342900" algn="just">
              <a:buFont typeface="Arial" panose="020B0604020202020204" pitchFamily="34" charset="0"/>
              <a:buChar char="•"/>
            </a:pPr>
            <a:r>
              <a:rPr lang="cs-CZ" sz="2400" dirty="0"/>
              <a:t>Předání plaket, které si mohou někde vystavit </a:t>
            </a:r>
          </a:p>
          <a:p>
            <a:pPr lvl="0" algn="just"/>
            <a:endParaRPr lang="cs-CZ" sz="2400" dirty="0"/>
          </a:p>
        </p:txBody>
      </p:sp>
    </p:spTree>
    <p:extLst>
      <p:ext uri="{BB962C8B-B14F-4D97-AF65-F5344CB8AC3E}">
        <p14:creationId xmlns:p14="http://schemas.microsoft.com/office/powerpoint/2010/main" val="290944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8321718-88AF-F44F-BD02-17EE6AA74FE5}"/>
              </a:ext>
            </a:extLst>
          </p:cNvPr>
          <p:cNvSpPr>
            <a:spLocks noGrp="1"/>
          </p:cNvSpPr>
          <p:nvPr>
            <p:ph idx="1"/>
          </p:nvPr>
        </p:nvSpPr>
        <p:spPr>
          <a:xfrm>
            <a:off x="359595" y="780836"/>
            <a:ext cx="8691937" cy="4911145"/>
          </a:xfrm>
        </p:spPr>
        <p:txBody>
          <a:bodyPr>
            <a:normAutofit lnSpcReduction="10000"/>
          </a:bodyPr>
          <a:lstStyle/>
          <a:p>
            <a:pPr marL="0" indent="0" algn="ctr">
              <a:buNone/>
            </a:pPr>
            <a:r>
              <a:rPr lang="cs-CZ" b="1" dirty="0">
                <a:solidFill>
                  <a:srgbClr val="FF0000"/>
                </a:solidFill>
              </a:rPr>
              <a:t>NÁPRAVA ŠPATNÉHO VÝKONU</a:t>
            </a:r>
          </a:p>
          <a:p>
            <a:pPr marL="0" indent="0" algn="ctr">
              <a:buNone/>
            </a:pPr>
            <a:r>
              <a:rPr lang="cs-CZ" sz="2400" dirty="0"/>
              <a:t>= zlepšení výkonu u špatných dodavatelů</a:t>
            </a:r>
          </a:p>
          <a:p>
            <a:pPr marL="0" indent="0" algn="ctr">
              <a:buNone/>
            </a:pPr>
            <a:endParaRPr lang="cs-CZ" sz="2400" dirty="0"/>
          </a:p>
          <a:p>
            <a:pPr marL="0" indent="0">
              <a:buNone/>
            </a:pPr>
            <a:r>
              <a:rPr lang="cs-CZ" sz="2400" b="1" dirty="0"/>
              <a:t>Cílem je zlepšit služby a dodržovat zásady:</a:t>
            </a:r>
          </a:p>
          <a:p>
            <a:r>
              <a:rPr lang="cs-CZ" sz="2400" dirty="0"/>
              <a:t>Naplánovat setkání s dodavatelem co nejdříve.</a:t>
            </a:r>
          </a:p>
          <a:p>
            <a:r>
              <a:rPr lang="cs-CZ" sz="2400" dirty="0"/>
              <a:t>Nevytvářet nepřátelskou atmosféru během setkání. </a:t>
            </a:r>
          </a:p>
          <a:p>
            <a:r>
              <a:rPr lang="cs-CZ" sz="2400" dirty="0"/>
              <a:t>Ještě před schůzkou sdělit dodavateli, že bude tázán, proč došlo ke zhoršení jeho výkonu. </a:t>
            </a:r>
          </a:p>
          <a:p>
            <a:r>
              <a:rPr lang="cs-CZ" sz="2400" dirty="0"/>
              <a:t>Nedovolit, aby schůzka skončila bez souhlasu dodavatele </a:t>
            </a:r>
            <a:br>
              <a:rPr lang="cs-CZ" sz="2400" dirty="0"/>
            </a:br>
            <a:r>
              <a:rPr lang="cs-CZ" sz="2400" dirty="0"/>
              <a:t>o plánovaných akcích, které by vyřešily problém, stanovení termínů, do kdy bude problém vyřešen a bez vzájemného souhlasu o způsobu hodnocení navrhovaného řešení.</a:t>
            </a:r>
          </a:p>
          <a:p>
            <a:pPr marL="0" indent="0">
              <a:buNone/>
            </a:pPr>
            <a:endParaRPr lang="cs-CZ" sz="2400" dirty="0"/>
          </a:p>
          <a:p>
            <a:pPr marL="0" indent="0">
              <a:buNone/>
            </a:pPr>
            <a:endParaRPr lang="cs-CZ" dirty="0"/>
          </a:p>
        </p:txBody>
      </p:sp>
    </p:spTree>
    <p:extLst>
      <p:ext uri="{BB962C8B-B14F-4D97-AF65-F5344CB8AC3E}">
        <p14:creationId xmlns:p14="http://schemas.microsoft.com/office/powerpoint/2010/main" val="1690101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8. Řízení zásobovací logistiky</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299356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818A56-5EF1-4991-BDE8-0B70C5A86F7D}"/>
              </a:ext>
            </a:extLst>
          </p:cNvPr>
          <p:cNvSpPr>
            <a:spLocks noGrp="1"/>
          </p:cNvSpPr>
          <p:nvPr>
            <p:ph type="title"/>
          </p:nvPr>
        </p:nvSpPr>
        <p:spPr/>
        <p:txBody>
          <a:bodyPr/>
          <a:lstStyle/>
          <a:p>
            <a:r>
              <a:rPr lang="cs-CZ" b="1" dirty="0"/>
              <a:t>Logistické úlohy</a:t>
            </a:r>
          </a:p>
        </p:txBody>
      </p:sp>
      <p:sp>
        <p:nvSpPr>
          <p:cNvPr id="3" name="Zástupný obsah 2">
            <a:extLst>
              <a:ext uri="{FF2B5EF4-FFF2-40B4-BE49-F238E27FC236}">
                <a16:creationId xmlns:a16="http://schemas.microsoft.com/office/drawing/2014/main" id="{440B9333-F7CF-4766-B5F3-B922AC519F19}"/>
              </a:ext>
            </a:extLst>
          </p:cNvPr>
          <p:cNvSpPr>
            <a:spLocks noGrp="1"/>
          </p:cNvSpPr>
          <p:nvPr>
            <p:ph idx="1"/>
          </p:nvPr>
        </p:nvSpPr>
        <p:spPr/>
        <p:txBody>
          <a:bodyPr/>
          <a:lstStyle/>
          <a:p>
            <a:r>
              <a:rPr lang="cs-CZ" dirty="0"/>
              <a:t>Nákupní logistika</a:t>
            </a:r>
          </a:p>
          <a:p>
            <a:endParaRPr lang="cs-CZ" dirty="0"/>
          </a:p>
          <a:p>
            <a:r>
              <a:rPr lang="cs-CZ" dirty="0"/>
              <a:t>Vnitropodniková logistika</a:t>
            </a:r>
          </a:p>
          <a:p>
            <a:endParaRPr lang="cs-CZ" dirty="0"/>
          </a:p>
          <a:p>
            <a:r>
              <a:rPr lang="cs-CZ" dirty="0"/>
              <a:t>Odbytová logistika / distribuce</a:t>
            </a:r>
          </a:p>
        </p:txBody>
      </p:sp>
    </p:spTree>
    <p:extLst>
      <p:ext uri="{BB962C8B-B14F-4D97-AF65-F5344CB8AC3E}">
        <p14:creationId xmlns:p14="http://schemas.microsoft.com/office/powerpoint/2010/main" val="35790255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46DA66-3C05-4F6E-9A5A-B85AC56CA704}"/>
              </a:ext>
            </a:extLst>
          </p:cNvPr>
          <p:cNvSpPr>
            <a:spLocks noGrp="1"/>
          </p:cNvSpPr>
          <p:nvPr>
            <p:ph type="title"/>
          </p:nvPr>
        </p:nvSpPr>
        <p:spPr/>
        <p:txBody>
          <a:bodyPr/>
          <a:lstStyle/>
          <a:p>
            <a:r>
              <a:rPr lang="cs-CZ" dirty="0"/>
              <a:t>Logistika zásobování</a:t>
            </a:r>
          </a:p>
        </p:txBody>
      </p:sp>
      <p:sp>
        <p:nvSpPr>
          <p:cNvPr id="3" name="Zástupný obsah 2">
            <a:extLst>
              <a:ext uri="{FF2B5EF4-FFF2-40B4-BE49-F238E27FC236}">
                <a16:creationId xmlns:a16="http://schemas.microsoft.com/office/drawing/2014/main" id="{B1338E4A-D206-468A-AC61-512720403AC3}"/>
              </a:ext>
            </a:extLst>
          </p:cNvPr>
          <p:cNvSpPr>
            <a:spLocks noGrp="1"/>
          </p:cNvSpPr>
          <p:nvPr>
            <p:ph idx="1"/>
          </p:nvPr>
        </p:nvSpPr>
        <p:spPr>
          <a:xfrm>
            <a:off x="540000" y="1457979"/>
            <a:ext cx="8064000" cy="4081204"/>
          </a:xfrm>
        </p:spPr>
        <p:txBody>
          <a:bodyPr>
            <a:normAutofit fontScale="77500" lnSpcReduction="20000"/>
          </a:bodyPr>
          <a:lstStyle/>
          <a:p>
            <a:pPr algn="just"/>
            <a:r>
              <a:rPr lang="cs-CZ" dirty="0"/>
              <a:t>Problematika zásob a jejich optimalizaci</a:t>
            </a:r>
          </a:p>
          <a:p>
            <a:pPr algn="just"/>
            <a:r>
              <a:rPr lang="cs-CZ" b="1" dirty="0"/>
              <a:t>Cíl zásobování </a:t>
            </a:r>
            <a:r>
              <a:rPr lang="cs-CZ" dirty="0"/>
              <a:t>= plynulost vnitropodnikových procesů</a:t>
            </a:r>
          </a:p>
          <a:p>
            <a:pPr algn="just"/>
            <a:r>
              <a:rPr lang="cs-CZ" b="1" dirty="0"/>
              <a:t>Náklady na udržování zásob</a:t>
            </a:r>
            <a:r>
              <a:rPr lang="cs-CZ" dirty="0"/>
              <a:t>: náklady na kapitál vázaných v zásobách, skladovací náklady, náklady na pořízení zásob, náklady na likvidaci zastaralého zboží</a:t>
            </a:r>
          </a:p>
          <a:p>
            <a:pPr algn="just"/>
            <a:r>
              <a:rPr lang="cs-CZ" b="1" dirty="0"/>
              <a:t>Špatné řízení zásob </a:t>
            </a:r>
            <a:r>
              <a:rPr lang="cs-CZ" dirty="0"/>
              <a:t>vede k: zvýšení počtu nevyřízených objednávek, zvýšení investic vázaných v zásobách a současně se nemění množství nevyřízených objednávek, narůstající počet zrušených objednávek a vysoká fluktuace zákazníků</a:t>
            </a:r>
          </a:p>
          <a:p>
            <a:pPr algn="just"/>
            <a:r>
              <a:rPr lang="cs-CZ" b="1" dirty="0"/>
              <a:t>Prognózování</a:t>
            </a:r>
            <a:r>
              <a:rPr lang="cs-CZ" dirty="0"/>
              <a:t> – kvalitativní techniky, analýzy časových řad, příčinné předpovídání, simulační modely</a:t>
            </a:r>
          </a:p>
        </p:txBody>
      </p:sp>
    </p:spTree>
    <p:extLst>
      <p:ext uri="{BB962C8B-B14F-4D97-AF65-F5344CB8AC3E}">
        <p14:creationId xmlns:p14="http://schemas.microsoft.com/office/powerpoint/2010/main" val="18018456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1B0883-DE94-4EF7-9A55-1403DFE3AFD4}"/>
              </a:ext>
            </a:extLst>
          </p:cNvPr>
          <p:cNvSpPr>
            <a:spLocks noGrp="1"/>
          </p:cNvSpPr>
          <p:nvPr>
            <p:ph type="title"/>
          </p:nvPr>
        </p:nvSpPr>
        <p:spPr/>
        <p:txBody>
          <a:bodyPr/>
          <a:lstStyle/>
          <a:p>
            <a:r>
              <a:rPr lang="cs-CZ" dirty="0"/>
              <a:t>Metody v řízení zásob</a:t>
            </a:r>
          </a:p>
        </p:txBody>
      </p:sp>
      <p:sp>
        <p:nvSpPr>
          <p:cNvPr id="3" name="Zástupný obsah 2">
            <a:extLst>
              <a:ext uri="{FF2B5EF4-FFF2-40B4-BE49-F238E27FC236}">
                <a16:creationId xmlns:a16="http://schemas.microsoft.com/office/drawing/2014/main" id="{278E2515-DB91-4AF2-83E5-86E1B05F7D81}"/>
              </a:ext>
            </a:extLst>
          </p:cNvPr>
          <p:cNvSpPr>
            <a:spLocks noGrp="1"/>
          </p:cNvSpPr>
          <p:nvPr>
            <p:ph idx="1"/>
          </p:nvPr>
        </p:nvSpPr>
        <p:spPr/>
        <p:txBody>
          <a:bodyPr/>
          <a:lstStyle/>
          <a:p>
            <a:pPr algn="just"/>
            <a:r>
              <a:rPr lang="cs-CZ" b="1" dirty="0"/>
              <a:t>Metoda přímé dodávky </a:t>
            </a:r>
            <a:r>
              <a:rPr lang="cs-CZ" dirty="0"/>
              <a:t>– dodavatel dostane konkrétní požadavek ve chvíli, kdy odběratel má aktuální objednávky od zákazníků. </a:t>
            </a:r>
          </a:p>
          <a:p>
            <a:pPr algn="just"/>
            <a:r>
              <a:rPr lang="cs-CZ" b="1" dirty="0"/>
              <a:t>Metoda sbližování dodavatelů a odběratelů </a:t>
            </a:r>
            <a:r>
              <a:rPr lang="cs-CZ" dirty="0"/>
              <a:t>– předpoklad umístit dodavatele do provozní blízkosti odběratele</a:t>
            </a:r>
          </a:p>
          <a:p>
            <a:pPr algn="just"/>
            <a:r>
              <a:rPr lang="cs-CZ" b="1" dirty="0"/>
              <a:t>Metoda společného řízení zásob </a:t>
            </a:r>
            <a:r>
              <a:rPr lang="cs-CZ" dirty="0"/>
              <a:t>– předpoklad synchronizace zásobování výroby</a:t>
            </a:r>
          </a:p>
        </p:txBody>
      </p:sp>
    </p:spTree>
    <p:extLst>
      <p:ext uri="{BB962C8B-B14F-4D97-AF65-F5344CB8AC3E}">
        <p14:creationId xmlns:p14="http://schemas.microsoft.com/office/powerpoint/2010/main" val="26088064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96D682-0194-401B-9BC6-F675A729AB90}"/>
              </a:ext>
            </a:extLst>
          </p:cNvPr>
          <p:cNvSpPr>
            <a:spLocks noGrp="1"/>
          </p:cNvSpPr>
          <p:nvPr>
            <p:ph type="title"/>
          </p:nvPr>
        </p:nvSpPr>
        <p:spPr/>
        <p:txBody>
          <a:bodyPr/>
          <a:lstStyle/>
          <a:p>
            <a:r>
              <a:rPr lang="cs-CZ" dirty="0"/>
              <a:t>Systémy řízení zásob</a:t>
            </a:r>
          </a:p>
        </p:txBody>
      </p:sp>
      <p:sp>
        <p:nvSpPr>
          <p:cNvPr id="3" name="Zástupný obsah 2">
            <a:extLst>
              <a:ext uri="{FF2B5EF4-FFF2-40B4-BE49-F238E27FC236}">
                <a16:creationId xmlns:a16="http://schemas.microsoft.com/office/drawing/2014/main" id="{86BB9D8D-0C01-423F-9A6B-5CD5ED487DB3}"/>
              </a:ext>
            </a:extLst>
          </p:cNvPr>
          <p:cNvSpPr>
            <a:spLocks noGrp="1"/>
          </p:cNvSpPr>
          <p:nvPr>
            <p:ph idx="1"/>
          </p:nvPr>
        </p:nvSpPr>
        <p:spPr>
          <a:xfrm>
            <a:off x="540000" y="1825625"/>
            <a:ext cx="8064000" cy="945855"/>
          </a:xfrm>
        </p:spPr>
        <p:txBody>
          <a:bodyPr>
            <a:normAutofit fontScale="92500" lnSpcReduction="20000"/>
          </a:bodyPr>
          <a:lstStyle/>
          <a:p>
            <a:r>
              <a:rPr lang="cs-CZ" dirty="0"/>
              <a:t>Nezávislá poptávka</a:t>
            </a:r>
          </a:p>
          <a:p>
            <a:r>
              <a:rPr lang="cs-CZ" dirty="0"/>
              <a:t>Závislá poptávka</a:t>
            </a:r>
          </a:p>
        </p:txBody>
      </p:sp>
      <p:pic>
        <p:nvPicPr>
          <p:cNvPr id="4" name="Obrázek 3">
            <a:extLst>
              <a:ext uri="{FF2B5EF4-FFF2-40B4-BE49-F238E27FC236}">
                <a16:creationId xmlns:a16="http://schemas.microsoft.com/office/drawing/2014/main" id="{252BBE80-42C2-4276-99EC-0F0A18E62887}"/>
              </a:ext>
            </a:extLst>
          </p:cNvPr>
          <p:cNvPicPr/>
          <p:nvPr/>
        </p:nvPicPr>
        <p:blipFill rotWithShape="1">
          <a:blip r:embed="rId2"/>
          <a:srcRect l="14286" t="44209" r="32408" b="25926"/>
          <a:stretch/>
        </p:blipFill>
        <p:spPr bwMode="auto">
          <a:xfrm>
            <a:off x="907959" y="2582394"/>
            <a:ext cx="7868395" cy="31019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78477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A63D15-BE50-465A-9E47-0B06D51CC28C}"/>
              </a:ext>
            </a:extLst>
          </p:cNvPr>
          <p:cNvSpPr>
            <a:spLocks noGrp="1"/>
          </p:cNvSpPr>
          <p:nvPr>
            <p:ph type="title"/>
          </p:nvPr>
        </p:nvSpPr>
        <p:spPr/>
        <p:txBody>
          <a:bodyPr/>
          <a:lstStyle/>
          <a:p>
            <a:r>
              <a:rPr lang="cs-CZ" dirty="0"/>
              <a:t>Just in </a:t>
            </a:r>
            <a:r>
              <a:rPr lang="cs-CZ" dirty="0" err="1"/>
              <a:t>time</a:t>
            </a:r>
            <a:r>
              <a:rPr lang="cs-CZ" dirty="0"/>
              <a:t> - JIT</a:t>
            </a:r>
          </a:p>
        </p:txBody>
      </p:sp>
      <p:sp>
        <p:nvSpPr>
          <p:cNvPr id="3" name="Zástupný obsah 2">
            <a:extLst>
              <a:ext uri="{FF2B5EF4-FFF2-40B4-BE49-F238E27FC236}">
                <a16:creationId xmlns:a16="http://schemas.microsoft.com/office/drawing/2014/main" id="{9C5D6F28-DD04-415D-A059-8BC09B228A03}"/>
              </a:ext>
            </a:extLst>
          </p:cNvPr>
          <p:cNvSpPr>
            <a:spLocks noGrp="1"/>
          </p:cNvSpPr>
          <p:nvPr>
            <p:ph idx="1"/>
          </p:nvPr>
        </p:nvSpPr>
        <p:spPr>
          <a:xfrm>
            <a:off x="540000" y="1388398"/>
            <a:ext cx="8064000" cy="1854423"/>
          </a:xfrm>
        </p:spPr>
        <p:txBody>
          <a:bodyPr>
            <a:normAutofit fontScale="70000" lnSpcReduction="20000"/>
          </a:bodyPr>
          <a:lstStyle/>
          <a:p>
            <a:pPr algn="just"/>
            <a:r>
              <a:rPr lang="cs-CZ" dirty="0"/>
              <a:t>Metoda uspokojuje poptávku po materiálu ve výrobě nebo po určitém hotovém výrobku v distribučním článku jeho dodáním „právě v čas“ – v přesně dohodnutých a dodržovaných termínech podle potřeby odběratele.</a:t>
            </a:r>
          </a:p>
          <a:p>
            <a:pPr algn="just"/>
            <a:r>
              <a:rPr lang="cs-CZ" dirty="0"/>
              <a:t>Cílem metody JIT jsou nulové zásoby a vysoká kvalita výrobků</a:t>
            </a:r>
          </a:p>
        </p:txBody>
      </p:sp>
      <p:pic>
        <p:nvPicPr>
          <p:cNvPr id="5" name="Obrázek 4" descr="Obsah obrázku text, hodiny&#10;&#10;Popis byl vytvořen automaticky">
            <a:extLst>
              <a:ext uri="{FF2B5EF4-FFF2-40B4-BE49-F238E27FC236}">
                <a16:creationId xmlns:a16="http://schemas.microsoft.com/office/drawing/2014/main" id="{2E277260-1EF2-4C76-8F6D-39D37832DA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8738" y="3242821"/>
            <a:ext cx="4006392" cy="2669259"/>
          </a:xfrm>
          <a:prstGeom prst="rect">
            <a:avLst/>
          </a:prstGeom>
        </p:spPr>
      </p:pic>
    </p:spTree>
    <p:extLst>
      <p:ext uri="{BB962C8B-B14F-4D97-AF65-F5344CB8AC3E}">
        <p14:creationId xmlns:p14="http://schemas.microsoft.com/office/powerpoint/2010/main" val="19718675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4CCA0-73AC-4069-AE3A-1F8227941BA1}"/>
              </a:ext>
            </a:extLst>
          </p:cNvPr>
          <p:cNvSpPr>
            <a:spLocks noGrp="1"/>
          </p:cNvSpPr>
          <p:nvPr>
            <p:ph type="title"/>
          </p:nvPr>
        </p:nvSpPr>
        <p:spPr/>
        <p:txBody>
          <a:bodyPr/>
          <a:lstStyle/>
          <a:p>
            <a:r>
              <a:rPr lang="cs-CZ" dirty="0"/>
              <a:t>Přínosy využívání JIT</a:t>
            </a:r>
          </a:p>
        </p:txBody>
      </p:sp>
      <p:sp>
        <p:nvSpPr>
          <p:cNvPr id="3" name="Zástupný obsah 2">
            <a:extLst>
              <a:ext uri="{FF2B5EF4-FFF2-40B4-BE49-F238E27FC236}">
                <a16:creationId xmlns:a16="http://schemas.microsoft.com/office/drawing/2014/main" id="{6908F158-14CC-4D74-9CEB-2E1963A24FCF}"/>
              </a:ext>
            </a:extLst>
          </p:cNvPr>
          <p:cNvSpPr>
            <a:spLocks noGrp="1"/>
          </p:cNvSpPr>
          <p:nvPr>
            <p:ph idx="1"/>
          </p:nvPr>
        </p:nvSpPr>
        <p:spPr/>
        <p:txBody>
          <a:bodyPr>
            <a:normAutofit fontScale="85000" lnSpcReduction="20000"/>
          </a:bodyPr>
          <a:lstStyle/>
          <a:p>
            <a:pPr algn="just"/>
            <a:r>
              <a:rPr lang="cs-CZ" dirty="0"/>
              <a:t>Navýšení produktivity</a:t>
            </a:r>
          </a:p>
          <a:p>
            <a:pPr algn="just"/>
            <a:r>
              <a:rPr lang="cs-CZ" dirty="0"/>
              <a:t>Snížení stavu zásob</a:t>
            </a:r>
          </a:p>
          <a:p>
            <a:pPr algn="just"/>
            <a:r>
              <a:rPr lang="cs-CZ" dirty="0"/>
              <a:t>Zkrácení dodávkového cyklu</a:t>
            </a:r>
          </a:p>
          <a:p>
            <a:pPr algn="just"/>
            <a:r>
              <a:rPr lang="cs-CZ" dirty="0"/>
              <a:t>Zlepšení obrátky zásob</a:t>
            </a:r>
          </a:p>
          <a:p>
            <a:pPr algn="just"/>
            <a:endParaRPr lang="cs-CZ" dirty="0"/>
          </a:p>
          <a:p>
            <a:pPr algn="just"/>
            <a:r>
              <a:rPr lang="cs-CZ" u="sng" dirty="0"/>
              <a:t>Výhody pro odběratele: </a:t>
            </a:r>
            <a:r>
              <a:rPr lang="cs-CZ" dirty="0"/>
              <a:t>nižší ceny při nákupu, úspory vyplývající z eliminace vstupní kontroly a z eliminace požadavků na skladovací kapacity a finanční zdroje</a:t>
            </a:r>
          </a:p>
          <a:p>
            <a:pPr algn="just"/>
            <a:r>
              <a:rPr lang="cs-CZ" u="sng" dirty="0"/>
              <a:t>Výhody pro dodavatele: </a:t>
            </a:r>
            <a:r>
              <a:rPr lang="cs-CZ" dirty="0" err="1"/>
              <a:t>zajiš</a:t>
            </a:r>
            <a:r>
              <a:rPr lang="cs-CZ" dirty="0"/>
              <a:t>. Průběhu výroby v pravidelných dávkách a přispívá k upevňování pozice firmy na trhu</a:t>
            </a:r>
          </a:p>
        </p:txBody>
      </p:sp>
    </p:spTree>
    <p:extLst>
      <p:ext uri="{BB962C8B-B14F-4D97-AF65-F5344CB8AC3E}">
        <p14:creationId xmlns:p14="http://schemas.microsoft.com/office/powerpoint/2010/main" val="11269965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6BD179-1BE7-449A-A243-3AA829846E32}"/>
              </a:ext>
            </a:extLst>
          </p:cNvPr>
          <p:cNvSpPr>
            <a:spLocks noGrp="1"/>
          </p:cNvSpPr>
          <p:nvPr>
            <p:ph type="title"/>
          </p:nvPr>
        </p:nvSpPr>
        <p:spPr/>
        <p:txBody>
          <a:bodyPr/>
          <a:lstStyle/>
          <a:p>
            <a:r>
              <a:rPr lang="cs-CZ" dirty="0"/>
              <a:t>ABC analýza</a:t>
            </a:r>
          </a:p>
        </p:txBody>
      </p:sp>
      <p:sp>
        <p:nvSpPr>
          <p:cNvPr id="3" name="Zástupný obsah 2">
            <a:extLst>
              <a:ext uri="{FF2B5EF4-FFF2-40B4-BE49-F238E27FC236}">
                <a16:creationId xmlns:a16="http://schemas.microsoft.com/office/drawing/2014/main" id="{8DB70B87-0EC8-4395-AA7E-08EE094C2A77}"/>
              </a:ext>
            </a:extLst>
          </p:cNvPr>
          <p:cNvSpPr>
            <a:spLocks noGrp="1"/>
          </p:cNvSpPr>
          <p:nvPr>
            <p:ph idx="1"/>
          </p:nvPr>
        </p:nvSpPr>
        <p:spPr>
          <a:xfrm>
            <a:off x="540000" y="1825625"/>
            <a:ext cx="8064000" cy="945855"/>
          </a:xfrm>
        </p:spPr>
        <p:txBody>
          <a:bodyPr>
            <a:normAutofit fontScale="92500" lnSpcReduction="20000"/>
          </a:bodyPr>
          <a:lstStyle/>
          <a:p>
            <a:r>
              <a:rPr lang="cs-CZ" dirty="0"/>
              <a:t>ABC analýza vychází z </a:t>
            </a:r>
            <a:r>
              <a:rPr lang="cs-CZ" dirty="0" err="1"/>
              <a:t>paretova</a:t>
            </a:r>
            <a:r>
              <a:rPr lang="cs-CZ" dirty="0"/>
              <a:t> pravidla 80:20</a:t>
            </a:r>
          </a:p>
          <a:p>
            <a:r>
              <a:rPr lang="cs-CZ" dirty="0"/>
              <a:t>Skupina A, B, a C</a:t>
            </a:r>
          </a:p>
        </p:txBody>
      </p:sp>
      <p:pic>
        <p:nvPicPr>
          <p:cNvPr id="5" name="Obrázek 4">
            <a:extLst>
              <a:ext uri="{FF2B5EF4-FFF2-40B4-BE49-F238E27FC236}">
                <a16:creationId xmlns:a16="http://schemas.microsoft.com/office/drawing/2014/main" id="{DBFC4FDF-1B99-498B-A492-4E328043D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833" y="2906413"/>
            <a:ext cx="5717311" cy="2639492"/>
          </a:xfrm>
          <a:prstGeom prst="rect">
            <a:avLst/>
          </a:prstGeom>
        </p:spPr>
      </p:pic>
    </p:spTree>
    <p:extLst>
      <p:ext uri="{BB962C8B-B14F-4D97-AF65-F5344CB8AC3E}">
        <p14:creationId xmlns:p14="http://schemas.microsoft.com/office/powerpoint/2010/main" val="1155809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2AD5C6-5DA1-4C23-BB65-F77F4B4A1080}"/>
              </a:ext>
            </a:extLst>
          </p:cNvPr>
          <p:cNvSpPr>
            <a:spLocks noGrp="1"/>
          </p:cNvSpPr>
          <p:nvPr>
            <p:ph type="title"/>
          </p:nvPr>
        </p:nvSpPr>
        <p:spPr/>
        <p:txBody>
          <a:bodyPr/>
          <a:lstStyle/>
          <a:p>
            <a:r>
              <a:rPr lang="cs-CZ" dirty="0"/>
              <a:t>ABC analýza – klasifikace </a:t>
            </a:r>
          </a:p>
        </p:txBody>
      </p:sp>
      <p:sp>
        <p:nvSpPr>
          <p:cNvPr id="3" name="Zástupný obsah 2">
            <a:extLst>
              <a:ext uri="{FF2B5EF4-FFF2-40B4-BE49-F238E27FC236}">
                <a16:creationId xmlns:a16="http://schemas.microsoft.com/office/drawing/2014/main" id="{2B0E0336-7B4B-4D9E-A6DE-5FE358CF5AD5}"/>
              </a:ext>
            </a:extLst>
          </p:cNvPr>
          <p:cNvSpPr>
            <a:spLocks noGrp="1"/>
          </p:cNvSpPr>
          <p:nvPr>
            <p:ph idx="1"/>
          </p:nvPr>
        </p:nvSpPr>
        <p:spPr/>
        <p:txBody>
          <a:bodyPr>
            <a:normAutofit fontScale="85000" lnSpcReduction="10000"/>
          </a:bodyPr>
          <a:lstStyle/>
          <a:p>
            <a:pPr algn="just"/>
            <a:r>
              <a:rPr lang="cs-CZ" dirty="0"/>
              <a:t>1.) volba parametru, který vystihuje podstatu sledovaného problému</a:t>
            </a:r>
          </a:p>
          <a:p>
            <a:pPr algn="just"/>
            <a:endParaRPr lang="cs-CZ" dirty="0"/>
          </a:p>
          <a:p>
            <a:pPr algn="just"/>
            <a:r>
              <a:rPr lang="cs-CZ" dirty="0"/>
              <a:t>2.) výpočet procentuálního podílu každého prvku na celkové hodnotě parametru a na celkovém počtu prvků</a:t>
            </a:r>
          </a:p>
          <a:p>
            <a:pPr algn="just"/>
            <a:endParaRPr lang="cs-CZ" dirty="0"/>
          </a:p>
          <a:p>
            <a:pPr algn="just"/>
            <a:r>
              <a:rPr lang="cs-CZ" dirty="0"/>
              <a:t>3.) seřazení prvků od nejmenšího po nejvyšší podle </a:t>
            </a:r>
            <a:r>
              <a:rPr lang="cs-CZ" dirty="0" err="1"/>
              <a:t>procentuálnícho</a:t>
            </a:r>
            <a:r>
              <a:rPr lang="cs-CZ" dirty="0"/>
              <a:t> podílu</a:t>
            </a:r>
          </a:p>
          <a:p>
            <a:pPr marL="0" indent="0" algn="just">
              <a:buNone/>
            </a:pPr>
            <a:endParaRPr lang="cs-CZ" dirty="0"/>
          </a:p>
          <a:p>
            <a:pPr algn="just"/>
            <a:r>
              <a:rPr lang="cs-CZ" dirty="0"/>
              <a:t>4.) rozdělení položek do skupin A, B a C</a:t>
            </a:r>
          </a:p>
        </p:txBody>
      </p:sp>
    </p:spTree>
    <p:extLst>
      <p:ext uri="{BB962C8B-B14F-4D97-AF65-F5344CB8AC3E}">
        <p14:creationId xmlns:p14="http://schemas.microsoft.com/office/powerpoint/2010/main" val="26349204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C3AEDB-D1E7-4719-8485-44F6EB3338EB}"/>
              </a:ext>
            </a:extLst>
          </p:cNvPr>
          <p:cNvSpPr>
            <a:spLocks noGrp="1"/>
          </p:cNvSpPr>
          <p:nvPr>
            <p:ph type="title"/>
          </p:nvPr>
        </p:nvSpPr>
        <p:spPr/>
        <p:txBody>
          <a:bodyPr/>
          <a:lstStyle/>
          <a:p>
            <a:r>
              <a:rPr lang="cs-CZ" dirty="0"/>
              <a:t>XYZ analýza</a:t>
            </a:r>
          </a:p>
        </p:txBody>
      </p:sp>
      <p:sp>
        <p:nvSpPr>
          <p:cNvPr id="3" name="Zástupný obsah 2">
            <a:extLst>
              <a:ext uri="{FF2B5EF4-FFF2-40B4-BE49-F238E27FC236}">
                <a16:creationId xmlns:a16="http://schemas.microsoft.com/office/drawing/2014/main" id="{EECF5253-CE97-49BF-ACEB-6B20B9CE2220}"/>
              </a:ext>
            </a:extLst>
          </p:cNvPr>
          <p:cNvSpPr>
            <a:spLocks noGrp="1"/>
          </p:cNvSpPr>
          <p:nvPr>
            <p:ph idx="1"/>
          </p:nvPr>
        </p:nvSpPr>
        <p:spPr/>
        <p:txBody>
          <a:bodyPr/>
          <a:lstStyle/>
          <a:p>
            <a:r>
              <a:rPr lang="cs-CZ" dirty="0"/>
              <a:t>Doplněk ABC analýzy</a:t>
            </a:r>
          </a:p>
          <a:p>
            <a:r>
              <a:rPr lang="cs-CZ" dirty="0"/>
              <a:t>Skupiny X,Y a Z</a:t>
            </a:r>
          </a:p>
        </p:txBody>
      </p:sp>
      <p:pic>
        <p:nvPicPr>
          <p:cNvPr id="5" name="Obrázek 4">
            <a:extLst>
              <a:ext uri="{FF2B5EF4-FFF2-40B4-BE49-F238E27FC236}">
                <a16:creationId xmlns:a16="http://schemas.microsoft.com/office/drawing/2014/main" id="{40B6F332-55BA-4848-A1C9-9BE821B6B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036" y="2987078"/>
            <a:ext cx="4150740" cy="2807264"/>
          </a:xfrm>
          <a:prstGeom prst="rect">
            <a:avLst/>
          </a:prstGeom>
        </p:spPr>
      </p:pic>
    </p:spTree>
    <p:extLst>
      <p:ext uri="{BB962C8B-B14F-4D97-AF65-F5344CB8AC3E}">
        <p14:creationId xmlns:p14="http://schemas.microsoft.com/office/powerpoint/2010/main" val="39951318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Druhy zásob</a:t>
            </a:r>
          </a:p>
        </p:txBody>
      </p:sp>
      <p:sp>
        <p:nvSpPr>
          <p:cNvPr id="3" name="Zástupný symbol pro obsah 2"/>
          <p:cNvSpPr>
            <a:spLocks noGrp="1"/>
          </p:cNvSpPr>
          <p:nvPr>
            <p:ph idx="1"/>
          </p:nvPr>
        </p:nvSpPr>
        <p:spPr/>
        <p:txBody>
          <a:bodyPr>
            <a:normAutofit/>
          </a:bodyPr>
          <a:lstStyle/>
          <a:p>
            <a:r>
              <a:rPr lang="cs-CZ" dirty="0"/>
              <a:t>- </a:t>
            </a:r>
            <a:r>
              <a:rPr lang="cs-CZ" i="1" dirty="0"/>
              <a:t>obratová, běžná zásoba,</a:t>
            </a:r>
          </a:p>
          <a:p>
            <a:r>
              <a:rPr lang="cs-CZ" dirty="0"/>
              <a:t>- </a:t>
            </a:r>
            <a:r>
              <a:rPr lang="cs-CZ" i="1" dirty="0"/>
              <a:t>pojistná zásoba,</a:t>
            </a:r>
          </a:p>
          <a:p>
            <a:r>
              <a:rPr lang="cs-CZ" dirty="0"/>
              <a:t>- </a:t>
            </a:r>
            <a:r>
              <a:rPr lang="cs-CZ" i="1" dirty="0"/>
              <a:t>technická zásoba</a:t>
            </a:r>
            <a:r>
              <a:rPr lang="cs-CZ" dirty="0"/>
              <a:t>,</a:t>
            </a:r>
          </a:p>
          <a:p>
            <a:r>
              <a:rPr lang="cs-CZ" dirty="0"/>
              <a:t>- </a:t>
            </a:r>
            <a:r>
              <a:rPr lang="cs-CZ" i="1" dirty="0"/>
              <a:t>sezónní zásoba.</a:t>
            </a:r>
            <a:endParaRPr lang="cs-CZ" dirty="0"/>
          </a:p>
        </p:txBody>
      </p:sp>
    </p:spTree>
    <p:extLst>
      <p:ext uri="{BB962C8B-B14F-4D97-AF65-F5344CB8AC3E}">
        <p14:creationId xmlns:p14="http://schemas.microsoft.com/office/powerpoint/2010/main" val="13513998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Obratová zásoba</a:t>
            </a:r>
          </a:p>
        </p:txBody>
      </p:sp>
      <p:sp>
        <p:nvSpPr>
          <p:cNvPr id="3" name="Zástupný symbol pro obsah 2"/>
          <p:cNvSpPr>
            <a:spLocks noGrp="1"/>
          </p:cNvSpPr>
          <p:nvPr>
            <p:ph idx="1"/>
          </p:nvPr>
        </p:nvSpPr>
        <p:spPr/>
        <p:txBody>
          <a:bodyPr>
            <a:normAutofit/>
          </a:bodyPr>
          <a:lstStyle/>
          <a:p>
            <a:r>
              <a:rPr lang="cs-CZ" sz="2400" dirty="0"/>
              <a:t>kryje potřebu mezi dvěma dodávkami</a:t>
            </a:r>
          </a:p>
          <a:p>
            <a:r>
              <a:rPr lang="cs-CZ" sz="2400" dirty="0"/>
              <a:t>pořizuje se ve větších dávkách, odběr je v menších a četnějších dávkách. Velikost se pohybuje od maxima po dodávce k minimu před dodávkou</a:t>
            </a:r>
          </a:p>
        </p:txBody>
      </p:sp>
      <p:graphicFrame>
        <p:nvGraphicFramePr>
          <p:cNvPr id="4" name="Graf 3"/>
          <p:cNvGraphicFramePr>
            <a:graphicFrameLocks/>
          </p:cNvGraphicFramePr>
          <p:nvPr/>
        </p:nvGraphicFramePr>
        <p:xfrm>
          <a:off x="1619672" y="3284984"/>
          <a:ext cx="614838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148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1364</TotalTime>
  <Words>8483</Words>
  <Application>Microsoft Office PowerPoint</Application>
  <PresentationFormat>Předvádění na obrazovce (4:3)</PresentationFormat>
  <Paragraphs>962</Paragraphs>
  <Slides>157</Slides>
  <Notes>46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157</vt:i4>
      </vt:variant>
    </vt:vector>
  </HeadingPairs>
  <TitlesOfParts>
    <vt:vector size="163" baseType="lpstr">
      <vt:lpstr>Arial</vt:lpstr>
      <vt:lpstr>Calibri</vt:lpstr>
      <vt:lpstr>Symbol</vt:lpstr>
      <vt:lpstr>Times New Roman</vt:lpstr>
      <vt:lpstr>Wingdings</vt:lpstr>
      <vt:lpstr>Office Theme</vt:lpstr>
      <vt:lpstr>Logistický management 2 </vt:lpstr>
      <vt:lpstr>Prezentace aplikace PowerPoint</vt:lpstr>
      <vt:lpstr>Prezentace aplikace PowerPoint</vt:lpstr>
      <vt:lpstr>Literatura</vt:lpstr>
      <vt:lpstr>Literatura</vt:lpstr>
      <vt:lpstr>1. Základní pojmy a terminologie. Logistika včera a dnes</vt:lpstr>
      <vt:lpstr>Základní definice</vt:lpstr>
      <vt:lpstr>Logistika se zabývá dodáním</vt:lpstr>
      <vt:lpstr>Logistické úlohy</vt:lpstr>
      <vt:lpstr>Prezentace aplikace PowerPoint</vt:lpstr>
      <vt:lpstr>Podnik jako logistický systém</vt:lpstr>
      <vt:lpstr>Logistické systémy</vt:lpstr>
      <vt:lpstr>Vymezení logistického systému</vt:lpstr>
      <vt:lpstr>Prezentace aplikace PowerPoint</vt:lpstr>
      <vt:lpstr>Prezentace aplikace PowerPoint</vt:lpstr>
      <vt:lpstr>Prezentace aplikace PowerPoint</vt:lpstr>
      <vt:lpstr>Prezentace aplikace PowerPoint</vt:lpstr>
      <vt:lpstr>Mikrologistický a makrologistický systém</vt:lpstr>
      <vt:lpstr>Mezilogistický systém</vt:lpstr>
      <vt:lpstr>Prezentace aplikace PowerPoint</vt:lpstr>
      <vt:lpstr>Logistické funkce a cíle</vt:lpstr>
      <vt:lpstr>Prezentace aplikace PowerPoint</vt:lpstr>
      <vt:lpstr>Vnější cíle</vt:lpstr>
      <vt:lpstr>Vnitřní cíle</vt:lpstr>
      <vt:lpstr>Logistické cíle</vt:lpstr>
      <vt:lpstr>Logistické funkce a cíle</vt:lpstr>
      <vt:lpstr>Logistické činnosti</vt:lpstr>
      <vt:lpstr>Aktivní prvky</vt:lpstr>
      <vt:lpstr>Logistické pasivní prvky</vt:lpstr>
      <vt:lpstr>2.Value Chain Management a dodavatelské sítě</vt:lpstr>
      <vt:lpstr>Prezentace aplikace PowerPoint</vt:lpstr>
      <vt:lpstr>HODNOTOVÝ ŘETEZEC (VALUE CHAIN)</vt:lpstr>
      <vt:lpstr>ANALÝZA HODNOTOVÉHO ŘETĚZCE</vt:lpstr>
      <vt:lpstr>DODAVATELSKÝ ŘETĚZEC</vt:lpstr>
      <vt:lpstr>LINEÁRNÍ STRUKTURA DOD. ŘETEZCE</vt:lpstr>
      <vt:lpstr>LOGISTICKÁ SÍŤ</vt:lpstr>
      <vt:lpstr>SÍŤ X ŘETĚZEC</vt:lpstr>
      <vt:lpstr>LOGISTICKÝ ŘETEZEC X DODAVATELSKÝ ŘETĚZEC</vt:lpstr>
      <vt:lpstr>LOGISTICKÝ ŘETEZEC X DODAVATELSKÝ ŘETĚZEC</vt:lpstr>
      <vt:lpstr>Prezentace aplikace PowerPoint</vt:lpstr>
      <vt:lpstr>Prezentace aplikace PowerPoint</vt:lpstr>
      <vt:lpstr>PUSH, PULL PRINCIP USPOŘÁDÁNÍ ŘETĚZCE</vt:lpstr>
      <vt:lpstr>TYPY DODAVATELSKO–ODBĚRATELSKÝCH VZTAHŮ</vt:lpstr>
      <vt:lpstr>LOGISTICKÝ REENGINEERING</vt:lpstr>
      <vt:lpstr>EFEKT BIČE (někdy efekt zesílení)</vt:lpstr>
      <vt:lpstr>Prezentace aplikace PowerPoint</vt:lpstr>
      <vt:lpstr>Prezentace aplikace PowerPoint</vt:lpstr>
      <vt:lpstr>3. SCM, dodavatelské sítě: jejich konfigurace, účel a řízení</vt:lpstr>
      <vt:lpstr>SCM (Supply Chain Management)</vt:lpstr>
      <vt:lpstr>SCM</vt:lpstr>
      <vt:lpstr>SCM</vt:lpstr>
      <vt:lpstr>Prezentace aplikace PowerPoint</vt:lpstr>
      <vt:lpstr>Proces SCM</vt:lpstr>
      <vt:lpstr>Cíl SCM</vt:lpstr>
      <vt:lpstr>Základní oblasti dodavatelského procesu</vt:lpstr>
      <vt:lpstr>SCM a ICT</vt:lpstr>
      <vt:lpstr>Dodavatelské sítě</vt:lpstr>
      <vt:lpstr>Členění sítí</vt:lpstr>
      <vt:lpstr>Schéma dodavatelských sítí</vt:lpstr>
      <vt:lpstr>Výběr dodavatele</vt:lpstr>
      <vt:lpstr>Metody hodnocení</vt:lpstr>
      <vt:lpstr>Kritéria hodnocení</vt:lpstr>
      <vt:lpstr>4. Výkonnost logistických procesů 5.+6. Rozhodování</vt:lpstr>
      <vt:lpstr>Výkonnost logistických procesů</vt:lpstr>
      <vt:lpstr>Výkonnost logistických procesů</vt:lpstr>
      <vt:lpstr>Výkonnost logistických procesů</vt:lpstr>
      <vt:lpstr>Výkonnost logistických procesů</vt:lpstr>
      <vt:lpstr>Výkonnost logistických procesů</vt:lpstr>
      <vt:lpstr>Rozhodování: Strategická úroveň logistiky</vt:lpstr>
      <vt:lpstr>Rozhodování: Strategická úroveň logistiky</vt:lpstr>
      <vt:lpstr>Rozhodování: taktická a operativní úroveň logistiky</vt:lpstr>
      <vt:lpstr>Rozhodování: taktická a operativní úroveň logistiky</vt:lpstr>
      <vt:lpstr>Rozhodování: taktická a operativní úroveň logistiky</vt:lpstr>
      <vt:lpstr>Rozhodování: taktická a operativní úroveň logistiky</vt:lpstr>
      <vt:lpstr>Rozhodování: taktická a operativní úroveň logistiky</vt:lpstr>
      <vt:lpstr>7.Typy dodavatelsko odběratelských vztahů a jejich řízení</vt:lpstr>
      <vt:lpstr>Prezentace aplikace PowerPoint</vt:lpstr>
      <vt:lpstr>TYPY DODAVATELSKO-ODBĚRATELSKÝCH VZTAHŮ</vt:lpstr>
      <vt:lpstr>DRUHY DODAVATELSKO-ODBĚRATELSKÝCH VZTAHŮ</vt:lpstr>
      <vt:lpstr>ŘÍZENÍ DODAVATELSKO-ODBĚRATELSKÝCH VZTAHŮ</vt:lpstr>
      <vt:lpstr>OPTIMÁLNÍ MNOŽSTVÍ DODAVATELŮ</vt:lpstr>
      <vt:lpstr>SLEDOVÁNÍ VÝKONU DODAVATELŮ</vt:lpstr>
      <vt:lpstr>POZITIVNÍ A NEGATIVNÍ HODNOCENÍ  DODAVATELŮ V OBLASTI NÁKLADŮ</vt:lpstr>
      <vt:lpstr>POZITIVNÍ A NEGATIVNÍ HODNOCENÍ  DODAVATELŮ V OBLASTI DODÁVEK</vt:lpstr>
      <vt:lpstr>POZITIVNÍ A NEGATIVNÍ HODNOCENÍ  DODAVATELŮ V OBLASTI SLUŽBY</vt:lpstr>
      <vt:lpstr>POZITIVNÍ A NEGATIVNÍ HODNOCENÍ  DODAVATELŮ V OBLASTI KVALITY</vt:lpstr>
      <vt:lpstr>Prezentace aplikace PowerPoint</vt:lpstr>
      <vt:lpstr>Prezentace aplikace PowerPoint</vt:lpstr>
      <vt:lpstr>8. Řízení zásobovací logistiky</vt:lpstr>
      <vt:lpstr>Logistika zásobování</vt:lpstr>
      <vt:lpstr>Metody v řízení zásob</vt:lpstr>
      <vt:lpstr>Systémy řízení zásob</vt:lpstr>
      <vt:lpstr>Just in time - JIT</vt:lpstr>
      <vt:lpstr>Přínosy využívání JIT</vt:lpstr>
      <vt:lpstr>ABC analýza</vt:lpstr>
      <vt:lpstr>ABC analýza – klasifikace </vt:lpstr>
      <vt:lpstr>XYZ analýza</vt:lpstr>
      <vt:lpstr>Druhy zásob</vt:lpstr>
      <vt:lpstr>Obratová zásoba</vt:lpstr>
      <vt:lpstr>Pojistná zásoba</vt:lpstr>
      <vt:lpstr>Technická zásoba</vt:lpstr>
      <vt:lpstr>Sezonní zásoba</vt:lpstr>
      <vt:lpstr>Průběh zásob</vt:lpstr>
      <vt:lpstr>Prezentace aplikace PowerPoint</vt:lpstr>
      <vt:lpstr>Objednací systémy</vt:lpstr>
      <vt:lpstr>Objednací systém B,Q</vt:lpstr>
      <vt:lpstr>Objednací systém B,S</vt:lpstr>
      <vt:lpstr>Objednací systém s, Q</vt:lpstr>
      <vt:lpstr>Objednací systém s,S</vt:lpstr>
      <vt:lpstr>9. Řízení výrobní logistiky</vt:lpstr>
      <vt:lpstr>Hlavní úkoly výrobní logistiky</vt:lpstr>
      <vt:lpstr>Prezentace aplikace PowerPoint</vt:lpstr>
      <vt:lpstr>Bod rozpojení </vt:lpstr>
      <vt:lpstr>Prezentace aplikace PowerPoint</vt:lpstr>
      <vt:lpstr>Prezentace aplikace PowerPoint</vt:lpstr>
      <vt:lpstr>Prezentace aplikace PowerPoint</vt:lpstr>
      <vt:lpstr>Layout = prostorové uspořádání vnitropodnikových pracovišť </vt:lpstr>
      <vt:lpstr>Prezentace aplikace PowerPoint</vt:lpstr>
      <vt:lpstr>Prezentace aplikace PowerPoint</vt:lpstr>
      <vt:lpstr>Prezentace aplikace PowerPoint</vt:lpstr>
      <vt:lpstr>Prezentace aplikace PowerPoint</vt:lpstr>
      <vt:lpstr>Prezentace aplikace PowerPoint</vt:lpstr>
      <vt:lpstr>10. Řízení distribuční logistiky</vt:lpstr>
      <vt:lpstr>Efektivnost dopravy</vt:lpstr>
      <vt:lpstr>Význam dopravy </vt:lpstr>
      <vt:lpstr>Kritéria pro volbu optimálního dopravního prostředku </vt:lpstr>
      <vt:lpstr>Prezentace aplikace PowerPoint</vt:lpstr>
      <vt:lpstr>ÚROVNĚ POSKYTOVÁNÍ LOGISTICKÝCH SLUŽEB A JEJICH APLIKACE</vt:lpstr>
      <vt:lpstr>Prezentace aplikace PowerPoint</vt:lpstr>
      <vt:lpstr>Prezentace aplikace PowerPoint</vt:lpstr>
      <vt:lpstr>Vedoucí poskytovatel logistických služeb  </vt:lpstr>
      <vt:lpstr>11. Moderní trendy v IT</vt:lpstr>
      <vt:lpstr>IT podpora logistických procesů</vt:lpstr>
      <vt:lpstr>Prezentace aplikace PowerPoint</vt:lpstr>
      <vt:lpstr>QR</vt:lpstr>
      <vt:lpstr>ECR</vt:lpstr>
      <vt:lpstr>EDI – Elektronická výměna dat</vt:lpstr>
      <vt:lpstr>Čárové kódy</vt:lpstr>
      <vt:lpstr>Prezentace aplikace PowerPoint</vt:lpstr>
      <vt:lpstr>RFID</vt:lpstr>
      <vt:lpstr>Smart technologie a rozšířená realita</vt:lpstr>
      <vt:lpstr>Manipulační technika</vt:lpstr>
      <vt:lpstr>Automatizované systémy manipulace s materiálem</vt:lpstr>
      <vt:lpstr>Automatizované systémy manipulace s materiálem</vt:lpstr>
      <vt:lpstr>Prezentace aplikace PowerPoint</vt:lpstr>
      <vt:lpstr>12.Průmysl 4.0 a logistický management</vt:lpstr>
      <vt:lpstr>Průmysl 4.0</vt:lpstr>
      <vt:lpstr>Průmyslové revoluce</vt:lpstr>
      <vt:lpstr>Dopady na firmy</vt:lpstr>
      <vt:lpstr>Dopady na společnost</vt:lpstr>
      <vt:lpstr>Současný stav a směr vývoje</vt:lpstr>
      <vt:lpstr>Internet věcí</vt:lpstr>
      <vt:lpstr>Analýza velkých dat</vt:lpstr>
      <vt:lpstr>Cloud</vt:lpstr>
      <vt:lpstr>Umělá inteligence (AI)</vt:lpstr>
      <vt:lpstr>Průmysl 4.0 a logistika</vt:lpstr>
      <vt:lpstr>Děkuji za pozornost!</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Logistický management</dc:title>
  <dc:creator>Your User Name</dc:creator>
  <cp:lastModifiedBy>Hart Martin</cp:lastModifiedBy>
  <cp:revision>78</cp:revision>
  <cp:lastPrinted>2018-09-11T09:44:43Z</cp:lastPrinted>
  <dcterms:created xsi:type="dcterms:W3CDTF">2012-02-25T13:45:29Z</dcterms:created>
  <dcterms:modified xsi:type="dcterms:W3CDTF">2025-03-28T10:03:46Z</dcterms:modified>
</cp:coreProperties>
</file>