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4" r:id="rId3"/>
    <p:sldId id="263" r:id="rId4"/>
    <p:sldId id="265" r:id="rId5"/>
    <p:sldId id="262" r:id="rId6"/>
    <p:sldId id="266" r:id="rId7"/>
    <p:sldId id="256" r:id="rId8"/>
    <p:sldId id="257" r:id="rId9"/>
    <p:sldId id="258" r:id="rId10"/>
    <p:sldId id="259" r:id="rId11"/>
    <p:sldId id="260" r:id="rId12"/>
    <p:sldId id="267"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50ECC-F626-0CBD-04BC-17A4C2CBBC2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A53DD64-CE13-757D-1B63-A06EA3716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12926C8-334D-F97E-924C-6EFD9F521C0B}"/>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5" name="Zástupný symbol pro zápatí 4">
            <a:extLst>
              <a:ext uri="{FF2B5EF4-FFF2-40B4-BE49-F238E27FC236}">
                <a16:creationId xmlns:a16="http://schemas.microsoft.com/office/drawing/2014/main" id="{40D75CFF-254C-E41D-1709-534AB430D0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2E5197-A320-030B-9E28-A6C9EFD9D728}"/>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128644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F1101C-695C-A788-F163-7D3C741EEA6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44EC7DA-0D26-54D1-FA6C-5DFAD799794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D9333DC-D525-2239-9452-EE50527ADCA0}"/>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5" name="Zástupný symbol pro zápatí 4">
            <a:extLst>
              <a:ext uri="{FF2B5EF4-FFF2-40B4-BE49-F238E27FC236}">
                <a16:creationId xmlns:a16="http://schemas.microsoft.com/office/drawing/2014/main" id="{227206AD-D3D4-82CE-2994-64931318B6E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B348FCD-08B7-0994-BDA9-3690F561A8FD}"/>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221832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C1FB119-8FA4-6910-9D57-0D6509B556E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76FD8B1-DD2D-5C6D-91B8-A78B330863E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CA9B72D-14D0-B068-47D1-CF865E29E32A}"/>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5" name="Zástupný symbol pro zápatí 4">
            <a:extLst>
              <a:ext uri="{FF2B5EF4-FFF2-40B4-BE49-F238E27FC236}">
                <a16:creationId xmlns:a16="http://schemas.microsoft.com/office/drawing/2014/main" id="{2FF6B090-305F-89EF-0A85-D49ABBA0934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4C1D830-7E1E-4D65-3672-16CD4D522D14}"/>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86815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4F203F-C8E7-2DFA-3B79-457151BB662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455CB07-7EB7-6B3E-A8BB-9A622DF5196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438405-E1E7-8478-92BF-89CB05771F9C}"/>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5" name="Zástupný symbol pro zápatí 4">
            <a:extLst>
              <a:ext uri="{FF2B5EF4-FFF2-40B4-BE49-F238E27FC236}">
                <a16:creationId xmlns:a16="http://schemas.microsoft.com/office/drawing/2014/main" id="{DC61AB53-80D7-09D9-2851-BD024BA9947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B212BF7-938C-7460-0F45-8A3692C1CEFB}"/>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138476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57E2A-F644-A71C-A639-27E2C5CA762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5C0F9FF-3E18-EB9F-0036-7025776853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909B966-5EBA-A1E4-969E-E60DFA4F9592}"/>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5" name="Zástupný symbol pro zápatí 4">
            <a:extLst>
              <a:ext uri="{FF2B5EF4-FFF2-40B4-BE49-F238E27FC236}">
                <a16:creationId xmlns:a16="http://schemas.microsoft.com/office/drawing/2014/main" id="{41C31A43-2FA8-4B5F-71E2-B1A74212364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42379CF-8BCB-06D6-2813-B4BF50AB0F23}"/>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59971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EA7721-D055-F1AD-5637-51742B3DB81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BE54293-5589-5D2E-451A-3B26E7FB431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D652D73-C29C-04E3-1939-63E17F62FFB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69E9BA1-61E4-571E-AF26-16E504CF0C21}"/>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6" name="Zástupný symbol pro zápatí 5">
            <a:extLst>
              <a:ext uri="{FF2B5EF4-FFF2-40B4-BE49-F238E27FC236}">
                <a16:creationId xmlns:a16="http://schemas.microsoft.com/office/drawing/2014/main" id="{3CD7F06D-02FF-CD22-88A9-03669EDAA9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06F814F-6388-D66B-E15F-821A88632435}"/>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31901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1C984E-98F2-4DDF-D073-6E30BC0A274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062E5B3-8BD6-2BAD-5F78-C7BF0F1AA4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5A2728B-6577-147C-1AA6-E8121B8E56C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1E6B07F-0ACC-A308-ADF9-9292538D4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82D24F2-F588-D2C8-B918-650EE8CA542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0CA8BD4-654F-6E62-3479-763E271B0FD7}"/>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8" name="Zástupný symbol pro zápatí 7">
            <a:extLst>
              <a:ext uri="{FF2B5EF4-FFF2-40B4-BE49-F238E27FC236}">
                <a16:creationId xmlns:a16="http://schemas.microsoft.com/office/drawing/2014/main" id="{AD8A32C5-45AF-C981-DA68-8590B199E67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336066C-6645-7DDE-A020-DB4F259014DF}"/>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428258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27F504-AB21-ABE8-109B-01556FB7F59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9EFA282-D746-F467-994F-B619BD8190CC}"/>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4" name="Zástupný symbol pro zápatí 3">
            <a:extLst>
              <a:ext uri="{FF2B5EF4-FFF2-40B4-BE49-F238E27FC236}">
                <a16:creationId xmlns:a16="http://schemas.microsoft.com/office/drawing/2014/main" id="{44EC5AE7-0174-479A-DB68-C5397FE4863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F74F9DD-D8BC-020B-4918-D12A4E05155B}"/>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93351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02199DE-B605-4562-FED5-2F82B7DAE57C}"/>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3" name="Zástupný symbol pro zápatí 2">
            <a:extLst>
              <a:ext uri="{FF2B5EF4-FFF2-40B4-BE49-F238E27FC236}">
                <a16:creationId xmlns:a16="http://schemas.microsoft.com/office/drawing/2014/main" id="{664B7E08-5A70-022A-F86C-2A3305D3179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CA4F188-1586-4E84-BBFE-CF4F2FCE3230}"/>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86367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3447F6-69D0-4595-F517-1336B97F646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7BC174B-4D26-33AE-79C8-3B10559033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016CBCD-7085-DBE7-BFBC-40A6564E6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0A578D3-20C9-CE3A-8D56-EB9E8B6D8B14}"/>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6" name="Zástupný symbol pro zápatí 5">
            <a:extLst>
              <a:ext uri="{FF2B5EF4-FFF2-40B4-BE49-F238E27FC236}">
                <a16:creationId xmlns:a16="http://schemas.microsoft.com/office/drawing/2014/main" id="{12823A12-169A-808D-8ABA-892C1E8774F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92E9B0E-A2C9-29C6-7CB3-4E83F9E76F23}"/>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304066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22EE64-2CDF-8511-C997-11364740B44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5816F98-478D-C9F8-2955-765C65D13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FE33D41-0FCD-A339-6336-EAD4686C0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D029061-98D0-BBE2-4621-D002A7D6898F}"/>
              </a:ext>
            </a:extLst>
          </p:cNvPr>
          <p:cNvSpPr>
            <a:spLocks noGrp="1"/>
          </p:cNvSpPr>
          <p:nvPr>
            <p:ph type="dt" sz="half" idx="10"/>
          </p:nvPr>
        </p:nvSpPr>
        <p:spPr/>
        <p:txBody>
          <a:bodyPr/>
          <a:lstStyle/>
          <a:p>
            <a:fld id="{02D42D4A-08CD-4662-A367-C870F93EDF9B}" type="datetimeFigureOut">
              <a:rPr lang="cs-CZ" smtClean="0"/>
              <a:t>10.03.2025</a:t>
            </a:fld>
            <a:endParaRPr lang="cs-CZ"/>
          </a:p>
        </p:txBody>
      </p:sp>
      <p:sp>
        <p:nvSpPr>
          <p:cNvPr id="6" name="Zástupný symbol pro zápatí 5">
            <a:extLst>
              <a:ext uri="{FF2B5EF4-FFF2-40B4-BE49-F238E27FC236}">
                <a16:creationId xmlns:a16="http://schemas.microsoft.com/office/drawing/2014/main" id="{926A5B0C-6055-2B8D-ABD5-B12A29FF60A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223B18A-9A34-7BDA-C9F8-A4657CABC73B}"/>
              </a:ext>
            </a:extLst>
          </p:cNvPr>
          <p:cNvSpPr>
            <a:spLocks noGrp="1"/>
          </p:cNvSpPr>
          <p:nvPr>
            <p:ph type="sldNum" sz="quarter" idx="12"/>
          </p:nvPr>
        </p:nvSpPr>
        <p:spPr/>
        <p:txBody>
          <a:bodyPr/>
          <a:lstStyle/>
          <a:p>
            <a:fld id="{716B9614-438E-4796-AE07-28DD6A7E8119}" type="slidenum">
              <a:rPr lang="cs-CZ" smtClean="0"/>
              <a:t>‹#›</a:t>
            </a:fld>
            <a:endParaRPr lang="cs-CZ"/>
          </a:p>
        </p:txBody>
      </p:sp>
    </p:spTree>
    <p:extLst>
      <p:ext uri="{BB962C8B-B14F-4D97-AF65-F5344CB8AC3E}">
        <p14:creationId xmlns:p14="http://schemas.microsoft.com/office/powerpoint/2010/main" val="199406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4D4D5D-1372-F209-70CC-A8D37946B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575823C-1D74-12F2-D26C-6C0884A35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734C15A-505F-EA2E-1F43-203209927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D42D4A-08CD-4662-A367-C870F93EDF9B}" type="datetimeFigureOut">
              <a:rPr lang="cs-CZ" smtClean="0"/>
              <a:t>10.03.2025</a:t>
            </a:fld>
            <a:endParaRPr lang="cs-CZ"/>
          </a:p>
        </p:txBody>
      </p:sp>
      <p:sp>
        <p:nvSpPr>
          <p:cNvPr id="5" name="Zástupný symbol pro zápatí 4">
            <a:extLst>
              <a:ext uri="{FF2B5EF4-FFF2-40B4-BE49-F238E27FC236}">
                <a16:creationId xmlns:a16="http://schemas.microsoft.com/office/drawing/2014/main" id="{F7DDE282-90CF-177A-185B-E610E6C00A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6BD951E6-E839-9AF3-41BA-D19AEA4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6B9614-438E-4796-AE07-28DD6A7E8119}" type="slidenum">
              <a:rPr lang="cs-CZ" smtClean="0"/>
              <a:t>‹#›</a:t>
            </a:fld>
            <a:endParaRPr lang="cs-CZ"/>
          </a:p>
        </p:txBody>
      </p:sp>
    </p:spTree>
    <p:extLst>
      <p:ext uri="{BB962C8B-B14F-4D97-AF65-F5344CB8AC3E}">
        <p14:creationId xmlns:p14="http://schemas.microsoft.com/office/powerpoint/2010/main" val="289582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a:extLst>
              <a:ext uri="{FF2B5EF4-FFF2-40B4-BE49-F238E27FC236}">
                <a16:creationId xmlns:a16="http://schemas.microsoft.com/office/drawing/2014/main" id="{1AE7307E-8E87-0902-D22B-55172F5AA4CE}"/>
              </a:ext>
            </a:extLst>
          </p:cNvPr>
          <p:cNvPicPr>
            <a:picLocks noChangeAspect="1"/>
          </p:cNvPicPr>
          <p:nvPr/>
        </p:nvPicPr>
        <p:blipFill>
          <a:blip r:embed="rId2" cstate="print"/>
          <a:srcRect/>
          <a:stretch>
            <a:fillRect/>
          </a:stretch>
        </p:blipFill>
        <p:spPr bwMode="auto">
          <a:xfrm>
            <a:off x="863326" y="194178"/>
            <a:ext cx="8296440" cy="6474661"/>
          </a:xfrm>
          <a:prstGeom prst="rect">
            <a:avLst/>
          </a:prstGeom>
          <a:noFill/>
          <a:ln w="9525">
            <a:noFill/>
            <a:miter lim="800000"/>
            <a:headEnd/>
            <a:tailEnd/>
          </a:ln>
        </p:spPr>
      </p:pic>
      <p:pic>
        <p:nvPicPr>
          <p:cNvPr id="4" name="Obrázek 3">
            <a:extLst>
              <a:ext uri="{FF2B5EF4-FFF2-40B4-BE49-F238E27FC236}">
                <a16:creationId xmlns:a16="http://schemas.microsoft.com/office/drawing/2014/main" id="{1D4932AD-94CE-CB50-F54E-41A06CB7F607}"/>
              </a:ext>
            </a:extLst>
          </p:cNvPr>
          <p:cNvPicPr>
            <a:picLocks noChangeAspect="1"/>
          </p:cNvPicPr>
          <p:nvPr/>
        </p:nvPicPr>
        <p:blipFill>
          <a:blip r:embed="rId3"/>
          <a:srcRect l="28036" t="61088" r="66103" b="34014"/>
          <a:stretch/>
        </p:blipFill>
        <p:spPr>
          <a:xfrm>
            <a:off x="9791447" y="1194319"/>
            <a:ext cx="1759852" cy="905069"/>
          </a:xfrm>
          <a:prstGeom prst="rect">
            <a:avLst/>
          </a:prstGeom>
        </p:spPr>
      </p:pic>
    </p:spTree>
    <p:extLst>
      <p:ext uri="{BB962C8B-B14F-4D97-AF65-F5344CB8AC3E}">
        <p14:creationId xmlns:p14="http://schemas.microsoft.com/office/powerpoint/2010/main" val="417819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3976D55-D09C-6E23-44A7-2CCFF10E08BC}"/>
              </a:ext>
            </a:extLst>
          </p:cNvPr>
          <p:cNvSpPr txBox="1"/>
          <p:nvPr/>
        </p:nvSpPr>
        <p:spPr>
          <a:xfrm>
            <a:off x="297575" y="202489"/>
            <a:ext cx="11770928" cy="1347805"/>
          </a:xfrm>
          <a:prstGeom prst="rect">
            <a:avLst/>
          </a:prstGeom>
          <a:noFill/>
        </p:spPr>
        <p:txBody>
          <a:bodyPr wrap="square">
            <a:spAutoFit/>
          </a:bodyPr>
          <a:lstStyle/>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Pro následující období je předpověď celkové spotřeby elektronické součástky 11.000ks, kdy jednotkové náklady na skladování jsou 1.150Kč/ks a jednotkové náklady na objednávání (administraci dodávek) do montážního závodu LCD displejů jsou 2.250Kč/objednávka(dodávka).  Stejné sazby platí pro pojistnou zásobu. Průměrné náklady spojené s výskytem nedostatku zásoby elektronické součástky v jednom cyklu objednávání jsou 12.000Kč/nedostatek zásoby.</a:t>
            </a:r>
          </a:p>
        </p:txBody>
      </p:sp>
      <p:sp>
        <p:nvSpPr>
          <p:cNvPr id="5" name="TextovéPole 4">
            <a:extLst>
              <a:ext uri="{FF2B5EF4-FFF2-40B4-BE49-F238E27FC236}">
                <a16:creationId xmlns:a16="http://schemas.microsoft.com/office/drawing/2014/main" id="{83B5F77B-7163-FA01-CB61-C580D8819A19}"/>
              </a:ext>
            </a:extLst>
          </p:cNvPr>
          <p:cNvSpPr txBox="1"/>
          <p:nvPr/>
        </p:nvSpPr>
        <p:spPr>
          <a:xfrm>
            <a:off x="297575" y="2523259"/>
            <a:ext cx="11770928" cy="1029256"/>
          </a:xfrm>
          <a:prstGeom prst="rect">
            <a:avLst/>
          </a:prstGeom>
          <a:noFill/>
        </p:spPr>
        <p:txBody>
          <a:bodyPr wrap="square">
            <a:spAutoFit/>
          </a:bodyPr>
          <a:lstStyle/>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Proveďte optimalizaci zásob elektronické komponenty za podmínek nejistoty a stanovte optimální úroveň zákaznického servisu, tedy hladinu pojistné zásoby, pro bezproblémový chod výrobního procesu montážního závodu LCD displejů. Doplňte následující tabulku řízení pojistné zásoby elektronické součástky potřené pro výrobu 25‘ displejů.</a:t>
            </a:r>
          </a:p>
        </p:txBody>
      </p:sp>
    </p:spTree>
    <p:extLst>
      <p:ext uri="{BB962C8B-B14F-4D97-AF65-F5344CB8AC3E}">
        <p14:creationId xmlns:p14="http://schemas.microsoft.com/office/powerpoint/2010/main" val="101425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
            <a:extLst>
              <a:ext uri="{FF2B5EF4-FFF2-40B4-BE49-F238E27FC236}">
                <a16:creationId xmlns:a16="http://schemas.microsoft.com/office/drawing/2014/main" id="{A4AE9313-BA23-1AB3-0341-2AEFD3ACDB7B}"/>
              </a:ext>
            </a:extLst>
          </p:cNvPr>
          <p:cNvPicPr/>
          <p:nvPr/>
        </p:nvPicPr>
        <p:blipFill>
          <a:blip r:embed="rId2" cstate="print"/>
          <a:srcRect/>
          <a:stretch>
            <a:fillRect/>
          </a:stretch>
        </p:blipFill>
        <p:spPr bwMode="auto">
          <a:xfrm>
            <a:off x="535502" y="182979"/>
            <a:ext cx="10721077" cy="3112015"/>
          </a:xfrm>
          <a:prstGeom prst="rect">
            <a:avLst/>
          </a:prstGeom>
          <a:noFill/>
          <a:ln w="9525">
            <a:noFill/>
            <a:miter lim="800000"/>
            <a:headEnd/>
            <a:tailEnd/>
          </a:ln>
        </p:spPr>
      </p:pic>
    </p:spTree>
    <p:extLst>
      <p:ext uri="{BB962C8B-B14F-4D97-AF65-F5344CB8AC3E}">
        <p14:creationId xmlns:p14="http://schemas.microsoft.com/office/powerpoint/2010/main" val="123344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a:extLst>
              <a:ext uri="{FF2B5EF4-FFF2-40B4-BE49-F238E27FC236}">
                <a16:creationId xmlns:a16="http://schemas.microsoft.com/office/drawing/2014/main" id="{E8862702-381C-CB1F-5D64-241E679E391E}"/>
              </a:ext>
            </a:extLst>
          </p:cNvPr>
          <p:cNvPicPr/>
          <p:nvPr/>
        </p:nvPicPr>
        <p:blipFill>
          <a:blip r:embed="rId2" cstate="print"/>
          <a:srcRect/>
          <a:stretch>
            <a:fillRect/>
          </a:stretch>
        </p:blipFill>
        <p:spPr bwMode="auto">
          <a:xfrm>
            <a:off x="858696" y="1153564"/>
            <a:ext cx="10736842" cy="3071594"/>
          </a:xfrm>
          <a:prstGeom prst="rect">
            <a:avLst/>
          </a:prstGeom>
          <a:noFill/>
          <a:ln w="9525">
            <a:noFill/>
            <a:miter lim="800000"/>
            <a:headEnd/>
            <a:tailEnd/>
          </a:ln>
        </p:spPr>
      </p:pic>
      <p:sp>
        <p:nvSpPr>
          <p:cNvPr id="3" name="TextovéPole 2">
            <a:extLst>
              <a:ext uri="{FF2B5EF4-FFF2-40B4-BE49-F238E27FC236}">
                <a16:creationId xmlns:a16="http://schemas.microsoft.com/office/drawing/2014/main" id="{5FE10E08-AC1F-80AD-6152-521F82742B7A}"/>
              </a:ext>
            </a:extLst>
          </p:cNvPr>
          <p:cNvSpPr txBox="1"/>
          <p:nvPr/>
        </p:nvSpPr>
        <p:spPr>
          <a:xfrm>
            <a:off x="370490" y="236483"/>
            <a:ext cx="3231931" cy="369332"/>
          </a:xfrm>
          <a:prstGeom prst="rect">
            <a:avLst/>
          </a:prstGeom>
          <a:noFill/>
        </p:spPr>
        <p:txBody>
          <a:bodyPr wrap="square" rtlCol="0">
            <a:spAutoFit/>
          </a:bodyPr>
          <a:lstStyle/>
          <a:p>
            <a:r>
              <a:rPr lang="cs-CZ" b="1" u="sng" dirty="0"/>
              <a:t>Řešení:</a:t>
            </a:r>
          </a:p>
        </p:txBody>
      </p:sp>
      <p:sp>
        <p:nvSpPr>
          <p:cNvPr id="5" name="TextovéPole 4">
            <a:extLst>
              <a:ext uri="{FF2B5EF4-FFF2-40B4-BE49-F238E27FC236}">
                <a16:creationId xmlns:a16="http://schemas.microsoft.com/office/drawing/2014/main" id="{3474795F-C74A-BB5E-D1AC-E589F64484B3}"/>
              </a:ext>
            </a:extLst>
          </p:cNvPr>
          <p:cNvSpPr txBox="1"/>
          <p:nvPr/>
        </p:nvSpPr>
        <p:spPr>
          <a:xfrm>
            <a:off x="494642" y="4574395"/>
            <a:ext cx="11163957" cy="1029256"/>
          </a:xfrm>
          <a:prstGeom prst="rect">
            <a:avLst/>
          </a:prstGeom>
          <a:noFill/>
        </p:spPr>
        <p:txBody>
          <a:bodyPr wrap="square">
            <a:spAutoFit/>
          </a:bodyPr>
          <a:lstStyle/>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Na základě vypočtených nákladových funkcí – řízení zásob za podmínek nejistoty, je vhodné volit úroveň zákaznického servisu resp. úroveň zajištění vstupní elektronické součástky 85%, čemuž odpovídá úroveň pojistné zásoby 245ks elektronické součástky.</a:t>
            </a:r>
          </a:p>
        </p:txBody>
      </p:sp>
    </p:spTree>
    <p:extLst>
      <p:ext uri="{BB962C8B-B14F-4D97-AF65-F5344CB8AC3E}">
        <p14:creationId xmlns:p14="http://schemas.microsoft.com/office/powerpoint/2010/main" val="216663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4">
            <a:extLst>
              <a:ext uri="{FF2B5EF4-FFF2-40B4-BE49-F238E27FC236}">
                <a16:creationId xmlns:a16="http://schemas.microsoft.com/office/drawing/2014/main" id="{CBDE7BA4-541E-F8E5-47D3-48337A7C0793}"/>
              </a:ext>
            </a:extLst>
          </p:cNvPr>
          <p:cNvPicPr>
            <a:picLocks noChangeAspect="1"/>
          </p:cNvPicPr>
          <p:nvPr/>
        </p:nvPicPr>
        <p:blipFill>
          <a:blip r:embed="rId2" cstate="print"/>
          <a:srcRect/>
          <a:stretch>
            <a:fillRect/>
          </a:stretch>
        </p:blipFill>
        <p:spPr bwMode="auto">
          <a:xfrm>
            <a:off x="723877" y="324013"/>
            <a:ext cx="8010219" cy="6223261"/>
          </a:xfrm>
          <a:prstGeom prst="rect">
            <a:avLst/>
          </a:prstGeom>
          <a:noFill/>
          <a:ln w="9525">
            <a:noFill/>
            <a:miter lim="800000"/>
            <a:headEnd/>
            <a:tailEnd/>
          </a:ln>
        </p:spPr>
      </p:pic>
    </p:spTree>
    <p:extLst>
      <p:ext uri="{BB962C8B-B14F-4D97-AF65-F5344CB8AC3E}">
        <p14:creationId xmlns:p14="http://schemas.microsoft.com/office/powerpoint/2010/main" val="11126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5">
            <a:extLst>
              <a:ext uri="{FF2B5EF4-FFF2-40B4-BE49-F238E27FC236}">
                <a16:creationId xmlns:a16="http://schemas.microsoft.com/office/drawing/2014/main" id="{FAF0E463-CB3B-4024-1A41-4F93FFE2A0DA}"/>
              </a:ext>
            </a:extLst>
          </p:cNvPr>
          <p:cNvPicPr>
            <a:picLocks noChangeAspect="1"/>
          </p:cNvPicPr>
          <p:nvPr/>
        </p:nvPicPr>
        <p:blipFill>
          <a:blip r:embed="rId2" cstate="print"/>
          <a:srcRect/>
          <a:stretch>
            <a:fillRect/>
          </a:stretch>
        </p:blipFill>
        <p:spPr bwMode="auto">
          <a:xfrm>
            <a:off x="584474" y="294826"/>
            <a:ext cx="8193398" cy="6137505"/>
          </a:xfrm>
          <a:prstGeom prst="rect">
            <a:avLst/>
          </a:prstGeom>
          <a:noFill/>
          <a:ln w="9525">
            <a:noFill/>
            <a:miter lim="800000"/>
            <a:headEnd/>
            <a:tailEnd/>
          </a:ln>
        </p:spPr>
      </p:pic>
    </p:spTree>
    <p:extLst>
      <p:ext uri="{BB962C8B-B14F-4D97-AF65-F5344CB8AC3E}">
        <p14:creationId xmlns:p14="http://schemas.microsoft.com/office/powerpoint/2010/main" val="385180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6">
            <a:extLst>
              <a:ext uri="{FF2B5EF4-FFF2-40B4-BE49-F238E27FC236}">
                <a16:creationId xmlns:a16="http://schemas.microsoft.com/office/drawing/2014/main" id="{2C549B2A-1FE1-0CD4-EBA1-29C05CDE0229}"/>
              </a:ext>
            </a:extLst>
          </p:cNvPr>
          <p:cNvPicPr>
            <a:picLocks noChangeAspect="1"/>
          </p:cNvPicPr>
          <p:nvPr/>
        </p:nvPicPr>
        <p:blipFill>
          <a:blip r:embed="rId2" cstate="print"/>
          <a:srcRect/>
          <a:stretch>
            <a:fillRect/>
          </a:stretch>
        </p:blipFill>
        <p:spPr bwMode="auto">
          <a:xfrm>
            <a:off x="1379276" y="372235"/>
            <a:ext cx="7930262" cy="6113529"/>
          </a:xfrm>
          <a:prstGeom prst="rect">
            <a:avLst/>
          </a:prstGeom>
          <a:noFill/>
          <a:ln w="9525">
            <a:noFill/>
            <a:miter lim="800000"/>
            <a:headEnd/>
            <a:tailEnd/>
          </a:ln>
        </p:spPr>
      </p:pic>
    </p:spTree>
    <p:extLst>
      <p:ext uri="{BB962C8B-B14F-4D97-AF65-F5344CB8AC3E}">
        <p14:creationId xmlns:p14="http://schemas.microsoft.com/office/powerpoint/2010/main" val="400641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7">
            <a:extLst>
              <a:ext uri="{FF2B5EF4-FFF2-40B4-BE49-F238E27FC236}">
                <a16:creationId xmlns:a16="http://schemas.microsoft.com/office/drawing/2014/main" id="{8B4D8B82-00C6-0B70-F840-33AC2B3B8820}"/>
              </a:ext>
            </a:extLst>
          </p:cNvPr>
          <p:cNvPicPr>
            <a:picLocks noChangeAspect="1"/>
          </p:cNvPicPr>
          <p:nvPr/>
        </p:nvPicPr>
        <p:blipFill>
          <a:blip r:embed="rId2" cstate="print"/>
          <a:srcRect/>
          <a:stretch>
            <a:fillRect/>
          </a:stretch>
        </p:blipFill>
        <p:spPr bwMode="auto">
          <a:xfrm>
            <a:off x="1804658" y="225206"/>
            <a:ext cx="8435045" cy="6632794"/>
          </a:xfrm>
          <a:prstGeom prst="rect">
            <a:avLst/>
          </a:prstGeom>
          <a:noFill/>
          <a:ln w="9525">
            <a:noFill/>
            <a:miter lim="800000"/>
            <a:headEnd/>
            <a:tailEnd/>
          </a:ln>
        </p:spPr>
      </p:pic>
    </p:spTree>
    <p:extLst>
      <p:ext uri="{BB962C8B-B14F-4D97-AF65-F5344CB8AC3E}">
        <p14:creationId xmlns:p14="http://schemas.microsoft.com/office/powerpoint/2010/main" val="259694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8">
            <a:extLst>
              <a:ext uri="{FF2B5EF4-FFF2-40B4-BE49-F238E27FC236}">
                <a16:creationId xmlns:a16="http://schemas.microsoft.com/office/drawing/2014/main" id="{EE7FB937-5125-F8BE-E53A-626FE35EFCEA}"/>
              </a:ext>
            </a:extLst>
          </p:cNvPr>
          <p:cNvPicPr>
            <a:picLocks noChangeAspect="1"/>
          </p:cNvPicPr>
          <p:nvPr/>
        </p:nvPicPr>
        <p:blipFill>
          <a:blip r:embed="rId2" cstate="print"/>
          <a:srcRect/>
          <a:stretch>
            <a:fillRect/>
          </a:stretch>
        </p:blipFill>
        <p:spPr bwMode="auto">
          <a:xfrm>
            <a:off x="1489019" y="310416"/>
            <a:ext cx="8711270" cy="6621863"/>
          </a:xfrm>
          <a:prstGeom prst="rect">
            <a:avLst/>
          </a:prstGeom>
          <a:noFill/>
          <a:ln w="9525">
            <a:noFill/>
            <a:miter lim="800000"/>
            <a:headEnd/>
            <a:tailEnd/>
          </a:ln>
        </p:spPr>
      </p:pic>
    </p:spTree>
    <p:extLst>
      <p:ext uri="{BB962C8B-B14F-4D97-AF65-F5344CB8AC3E}">
        <p14:creationId xmlns:p14="http://schemas.microsoft.com/office/powerpoint/2010/main" val="174691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5ABB4C36-3C3E-96FB-B86E-6F7528D9C9E3}"/>
              </a:ext>
            </a:extLst>
          </p:cNvPr>
          <p:cNvSpPr txBox="1"/>
          <p:nvPr/>
        </p:nvSpPr>
        <p:spPr>
          <a:xfrm>
            <a:off x="2178269" y="349074"/>
            <a:ext cx="7835462" cy="461665"/>
          </a:xfrm>
          <a:prstGeom prst="rect">
            <a:avLst/>
          </a:prstGeom>
          <a:noFill/>
        </p:spPr>
        <p:txBody>
          <a:bodyPr wrap="square" rtlCol="0">
            <a:spAutoFit/>
          </a:bodyPr>
          <a:lstStyle/>
          <a:p>
            <a:pPr algn="ctr"/>
            <a:r>
              <a:rPr lang="cs-CZ" sz="2400" b="1" dirty="0"/>
              <a:t>Řízení zásob za podmínek nejistoty</a:t>
            </a:r>
          </a:p>
        </p:txBody>
      </p:sp>
      <p:sp>
        <p:nvSpPr>
          <p:cNvPr id="6" name="TextovéPole 5">
            <a:extLst>
              <a:ext uri="{FF2B5EF4-FFF2-40B4-BE49-F238E27FC236}">
                <a16:creationId xmlns:a16="http://schemas.microsoft.com/office/drawing/2014/main" id="{9F2FA6C8-94DF-64AB-4A2B-F36EDC01CAD6}"/>
              </a:ext>
            </a:extLst>
          </p:cNvPr>
          <p:cNvSpPr txBox="1"/>
          <p:nvPr/>
        </p:nvSpPr>
        <p:spPr>
          <a:xfrm>
            <a:off x="447346" y="1221939"/>
            <a:ext cx="11455619" cy="1477328"/>
          </a:xfrm>
          <a:prstGeom prst="rect">
            <a:avLst/>
          </a:prstGeom>
          <a:noFill/>
        </p:spPr>
        <p:txBody>
          <a:bodyPr wrap="square">
            <a:spAutoFit/>
          </a:bodyPr>
          <a:lstStyle/>
          <a:p>
            <a:pPr algn="just"/>
            <a:r>
              <a:rPr lang="cs-CZ" sz="1800" dirty="0">
                <a:effectLst/>
                <a:latin typeface="Calibri" panose="020F0502020204030204" pitchFamily="34" charset="0"/>
                <a:ea typeface="Calibri" panose="020F0502020204030204" pitchFamily="34" charset="0"/>
                <a:cs typeface="Times New Roman" panose="02020603050405020304" pitchFamily="18" charset="0"/>
              </a:rPr>
              <a:t>Na základě analýzy materiálového toku výrobního závodu LCD displejů, viz schéma uvedené níže, bylo zjištěno, že existují 3 hlavní body, kde se hromadí zásoba. Pro každý z těchto bodů byla stanovena strategie řízení zásob:</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ourier New" panose="02070309020205020404" pitchFamily="49" charset="0"/>
              <a:buChar char="o"/>
            </a:pPr>
            <a:r>
              <a:rPr lang="cs-CZ" sz="1800" dirty="0">
                <a:effectLst/>
                <a:latin typeface="Calibri" panose="020F0502020204030204" pitchFamily="34" charset="0"/>
                <a:ea typeface="Calibri" panose="020F0502020204030204" pitchFamily="34" charset="0"/>
                <a:cs typeface="Times New Roman" panose="02020603050405020304" pitchFamily="18" charset="0"/>
              </a:rPr>
              <a:t>2. bod materiálového toku – řízení zásob za podmínek nejistoty,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ourier New" panose="02070309020205020404" pitchFamily="49" charset="0"/>
              <a:buChar char="o"/>
            </a:pPr>
            <a:r>
              <a:rPr lang="cs-CZ" sz="1800" dirty="0">
                <a:effectLst/>
                <a:latin typeface="Calibri" panose="020F0502020204030204" pitchFamily="34" charset="0"/>
                <a:ea typeface="Calibri" panose="020F0502020204030204" pitchFamily="34" charset="0"/>
                <a:cs typeface="Times New Roman" panose="02020603050405020304" pitchFamily="18" charset="0"/>
              </a:rPr>
              <a:t>6. a 10. bod materiálového toku – řízení zásob za podmínek jistoty.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ek 1">
            <a:extLst>
              <a:ext uri="{FF2B5EF4-FFF2-40B4-BE49-F238E27FC236}">
                <a16:creationId xmlns:a16="http://schemas.microsoft.com/office/drawing/2014/main" id="{DFF7C4BD-0760-D660-837F-C30CBAB17D0E}"/>
              </a:ext>
            </a:extLst>
          </p:cNvPr>
          <p:cNvPicPr>
            <a:picLocks noChangeAspect="1"/>
          </p:cNvPicPr>
          <p:nvPr/>
        </p:nvPicPr>
        <p:blipFill>
          <a:blip r:embed="rId2" cstate="print"/>
          <a:srcRect/>
          <a:stretch>
            <a:fillRect/>
          </a:stretch>
        </p:blipFill>
        <p:spPr bwMode="auto">
          <a:xfrm>
            <a:off x="1560787" y="2765254"/>
            <a:ext cx="7763367" cy="3900932"/>
          </a:xfrm>
          <a:prstGeom prst="rect">
            <a:avLst/>
          </a:prstGeom>
          <a:noFill/>
          <a:ln w="9525">
            <a:noFill/>
            <a:miter lim="800000"/>
            <a:headEnd/>
            <a:tailEnd/>
          </a:ln>
        </p:spPr>
      </p:pic>
    </p:spTree>
    <p:extLst>
      <p:ext uri="{BB962C8B-B14F-4D97-AF65-F5344CB8AC3E}">
        <p14:creationId xmlns:p14="http://schemas.microsoft.com/office/powerpoint/2010/main" val="198189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BE51092-0993-9B5B-A75D-C9E7D50CC93B}"/>
              </a:ext>
            </a:extLst>
          </p:cNvPr>
          <p:cNvSpPr txBox="1"/>
          <p:nvPr/>
        </p:nvSpPr>
        <p:spPr>
          <a:xfrm>
            <a:off x="281809" y="273648"/>
            <a:ext cx="11715750" cy="3134961"/>
          </a:xfrm>
          <a:prstGeom prst="rect">
            <a:avLst/>
          </a:prstGeom>
          <a:noFill/>
        </p:spPr>
        <p:txBody>
          <a:bodyPr wrap="square">
            <a:spAutoFit/>
          </a:bodyPr>
          <a:lstStyle/>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Navrhněte systémy řízení zásob pro 3 výše uvedené místa vzniku zásoby materiálového toku výrobního závodu LCD displejů, jestliže jsou známy následující údaje:</a:t>
            </a:r>
          </a:p>
          <a:p>
            <a:pPr algn="just">
              <a:lnSpc>
                <a:spcPct val="115000"/>
              </a:lnSpc>
              <a:spcAft>
                <a:spcPts val="1000"/>
              </a:spcAft>
            </a:pP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b="1" dirty="0">
                <a:effectLst/>
                <a:latin typeface="Calibri" panose="020F0502020204030204" pitchFamily="34" charset="0"/>
                <a:ea typeface="Calibri" panose="020F0502020204030204" pitchFamily="34" charset="0"/>
                <a:cs typeface="Times New Roman" panose="02020603050405020304" pitchFamily="18" charset="0"/>
              </a:rPr>
              <a:t>Bod číslo 2 materiálového toku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Pro zajištění výroby 25‘ displeje jsou dodávány do montážního závodu LCD displejů elektronické součástky od dodavatele z Číny. Spotřeba elektronické součástky vykazuje variabilitu, která je popsána časovými řadami spotřeby, viz následující tabulka:</a:t>
            </a:r>
          </a:p>
          <a:p>
            <a:pPr algn="just">
              <a:lnSpc>
                <a:spcPct val="115000"/>
              </a:lnSpc>
              <a:spcAft>
                <a:spcPts val="10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ázek 2">
            <a:extLst>
              <a:ext uri="{FF2B5EF4-FFF2-40B4-BE49-F238E27FC236}">
                <a16:creationId xmlns:a16="http://schemas.microsoft.com/office/drawing/2014/main" id="{1EAA8C3A-BE9E-F6F0-E939-A4795D82C3F9}"/>
              </a:ext>
            </a:extLst>
          </p:cNvPr>
          <p:cNvPicPr>
            <a:picLocks noChangeAspect="1"/>
          </p:cNvPicPr>
          <p:nvPr/>
        </p:nvPicPr>
        <p:blipFill>
          <a:blip r:embed="rId2" cstate="print"/>
          <a:srcRect/>
          <a:stretch>
            <a:fillRect/>
          </a:stretch>
        </p:blipFill>
        <p:spPr bwMode="auto">
          <a:xfrm>
            <a:off x="460336" y="3302876"/>
            <a:ext cx="11014280" cy="2293883"/>
          </a:xfrm>
          <a:prstGeom prst="rect">
            <a:avLst/>
          </a:prstGeom>
          <a:noFill/>
          <a:ln w="9525">
            <a:noFill/>
            <a:miter lim="800000"/>
            <a:headEnd/>
            <a:tailEnd/>
          </a:ln>
        </p:spPr>
      </p:pic>
    </p:spTree>
    <p:extLst>
      <p:ext uri="{BB962C8B-B14F-4D97-AF65-F5344CB8AC3E}">
        <p14:creationId xmlns:p14="http://schemas.microsoft.com/office/powerpoint/2010/main" val="3415587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EC27D6EF-2B8E-3565-47BA-460B45E06CEE}"/>
              </a:ext>
            </a:extLst>
          </p:cNvPr>
          <p:cNvSpPr txBox="1"/>
          <p:nvPr/>
        </p:nvSpPr>
        <p:spPr>
          <a:xfrm>
            <a:off x="226629" y="112754"/>
            <a:ext cx="11833991" cy="1029256"/>
          </a:xfrm>
          <a:prstGeom prst="rect">
            <a:avLst/>
          </a:prstGeom>
          <a:noFill/>
        </p:spPr>
        <p:txBody>
          <a:bodyPr wrap="square">
            <a:spAutoFit/>
          </a:bodyPr>
          <a:lstStyle/>
          <a:p>
            <a:pPr algn="just">
              <a:lnSpc>
                <a:spcPct val="115000"/>
              </a:lnSpc>
              <a:spcAft>
                <a:spcPts val="10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Dodávky elektronické součástky do montážního závodu LCD displejů vykazují jistý stupeň variability z ohledem na vytížení výroby dodavatele dané komponenty. Tato skutečnost je vyjádřena časovou řadou délky realizace jednotlivých dodávek, viz následující tabulka:</a:t>
            </a:r>
          </a:p>
        </p:txBody>
      </p:sp>
      <p:pic>
        <p:nvPicPr>
          <p:cNvPr id="4" name="obrázek 1">
            <a:extLst>
              <a:ext uri="{FF2B5EF4-FFF2-40B4-BE49-F238E27FC236}">
                <a16:creationId xmlns:a16="http://schemas.microsoft.com/office/drawing/2014/main" id="{528BAFB4-C9E7-2F35-5EFF-CBFEAD13377F}"/>
              </a:ext>
            </a:extLst>
          </p:cNvPr>
          <p:cNvPicPr/>
          <p:nvPr/>
        </p:nvPicPr>
        <p:blipFill>
          <a:blip r:embed="rId2" cstate="print"/>
          <a:srcRect/>
          <a:stretch>
            <a:fillRect/>
          </a:stretch>
        </p:blipFill>
        <p:spPr bwMode="auto">
          <a:xfrm>
            <a:off x="226629" y="1606298"/>
            <a:ext cx="11833991" cy="813709"/>
          </a:xfrm>
          <a:prstGeom prst="rect">
            <a:avLst/>
          </a:prstGeom>
          <a:noFill/>
          <a:ln w="9525">
            <a:noFill/>
            <a:miter lim="800000"/>
            <a:headEnd/>
            <a:tailEnd/>
          </a:ln>
        </p:spPr>
      </p:pic>
    </p:spTree>
    <p:extLst>
      <p:ext uri="{BB962C8B-B14F-4D97-AF65-F5344CB8AC3E}">
        <p14:creationId xmlns:p14="http://schemas.microsoft.com/office/powerpoint/2010/main" val="34228393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325</Words>
  <Application>Microsoft Office PowerPoint</Application>
  <PresentationFormat>Širokoúhlá obrazovka</PresentationFormat>
  <Paragraphs>14</Paragraphs>
  <Slides>12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12</vt:i4>
      </vt:variant>
    </vt:vector>
  </HeadingPairs>
  <TitlesOfParts>
    <vt:vector size="18" baseType="lpstr">
      <vt:lpstr>Aptos</vt:lpstr>
      <vt:lpstr>Aptos Display</vt:lpstr>
      <vt:lpstr>Arial</vt:lpstr>
      <vt:lpstr>Calibri</vt:lpstr>
      <vt:lpstr>Courier New</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Hart Martin</dc:creator>
  <cp:lastModifiedBy>Hart Martin</cp:lastModifiedBy>
  <cp:revision>1</cp:revision>
  <dcterms:created xsi:type="dcterms:W3CDTF">2025-03-10T11:20:30Z</dcterms:created>
  <dcterms:modified xsi:type="dcterms:W3CDTF">2025-03-10T12:07:51Z</dcterms:modified>
</cp:coreProperties>
</file>