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3" r:id="rId5"/>
    <p:sldId id="261" r:id="rId6"/>
    <p:sldId id="264" r:id="rId7"/>
    <p:sldId id="267" r:id="rId8"/>
    <p:sldId id="265" r:id="rId9"/>
    <p:sldId id="266" r:id="rId10"/>
    <p:sldId id="268" r:id="rId11"/>
    <p:sldId id="269" r:id="rId12"/>
    <p:sldId id="270" r:id="rId13"/>
    <p:sldId id="271" r:id="rId14"/>
    <p:sldId id="274" r:id="rId15"/>
    <p:sldId id="272" r:id="rId16"/>
    <p:sldId id="276" r:id="rId17"/>
    <p:sldId id="277" r:id="rId18"/>
    <p:sldId id="278" r:id="rId19"/>
    <p:sldId id="279" r:id="rId20"/>
    <p:sldId id="275" r:id="rId21"/>
    <p:sldId id="293" r:id="rId22"/>
    <p:sldId id="291" r:id="rId23"/>
    <p:sldId id="294" r:id="rId24"/>
    <p:sldId id="309" r:id="rId25"/>
    <p:sldId id="295" r:id="rId26"/>
    <p:sldId id="307" r:id="rId27"/>
    <p:sldId id="306" r:id="rId28"/>
    <p:sldId id="305" r:id="rId29"/>
    <p:sldId id="297" r:id="rId30"/>
    <p:sldId id="300" r:id="rId31"/>
    <p:sldId id="299" r:id="rId32"/>
    <p:sldId id="301" r:id="rId33"/>
    <p:sldId id="303" r:id="rId34"/>
    <p:sldId id="304" r:id="rId35"/>
    <p:sldId id="324" r:id="rId36"/>
    <p:sldId id="310" r:id="rId37"/>
    <p:sldId id="308" r:id="rId38"/>
    <p:sldId id="312" r:id="rId39"/>
    <p:sldId id="313" r:id="rId40"/>
    <p:sldId id="314" r:id="rId41"/>
    <p:sldId id="311" r:id="rId42"/>
    <p:sldId id="315" r:id="rId43"/>
    <p:sldId id="317" r:id="rId44"/>
    <p:sldId id="319" r:id="rId45"/>
    <p:sldId id="318" r:id="rId46"/>
    <p:sldId id="316" r:id="rId47"/>
    <p:sldId id="320" r:id="rId48"/>
    <p:sldId id="321" r:id="rId49"/>
    <p:sldId id="322" r:id="rId50"/>
    <p:sldId id="323" r:id="rId51"/>
    <p:sldId id="325" r:id="rId52"/>
    <p:sldId id="327" r:id="rId53"/>
    <p:sldId id="333" r:id="rId54"/>
    <p:sldId id="332" r:id="rId55"/>
    <p:sldId id="328" r:id="rId56"/>
    <p:sldId id="329" r:id="rId57"/>
    <p:sldId id="331" r:id="rId58"/>
    <p:sldId id="360" r:id="rId59"/>
    <p:sldId id="334" r:id="rId60"/>
    <p:sldId id="361" r:id="rId61"/>
    <p:sldId id="362" r:id="rId62"/>
    <p:sldId id="335" r:id="rId63"/>
    <p:sldId id="364" r:id="rId64"/>
    <p:sldId id="365" r:id="rId65"/>
    <p:sldId id="367" r:id="rId66"/>
    <p:sldId id="336" r:id="rId67"/>
    <p:sldId id="366" r:id="rId68"/>
    <p:sldId id="368" r:id="rId69"/>
    <p:sldId id="326" r:id="rId70"/>
    <p:sldId id="340" r:id="rId71"/>
    <p:sldId id="342" r:id="rId72"/>
    <p:sldId id="346" r:id="rId73"/>
    <p:sldId id="341" r:id="rId74"/>
    <p:sldId id="344" r:id="rId75"/>
    <p:sldId id="337" r:id="rId76"/>
    <p:sldId id="343" r:id="rId77"/>
    <p:sldId id="345" r:id="rId78"/>
    <p:sldId id="348" r:id="rId79"/>
    <p:sldId id="349" r:id="rId80"/>
    <p:sldId id="351" r:id="rId81"/>
    <p:sldId id="350" r:id="rId82"/>
    <p:sldId id="347" r:id="rId83"/>
    <p:sldId id="352" r:id="rId84"/>
    <p:sldId id="354" r:id="rId85"/>
    <p:sldId id="353" r:id="rId86"/>
    <p:sldId id="355" r:id="rId87"/>
    <p:sldId id="356" r:id="rId88"/>
    <p:sldId id="338" r:id="rId89"/>
    <p:sldId id="357" r:id="rId90"/>
    <p:sldId id="339" r:id="rId91"/>
    <p:sldId id="358" r:id="rId92"/>
    <p:sldId id="359" r:id="rId9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EC524-4D42-4ACC-947E-0D303CF86CC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cs-CZ"/>
        </a:p>
      </dgm:t>
    </dgm:pt>
    <dgm:pt modelId="{30FB4F41-5100-42A1-A9A4-1826998C2011}">
      <dgm:prSet phldrT="[Text]" custT="1"/>
      <dgm:spPr>
        <a:solidFill>
          <a:schemeClr val="accent3">
            <a:lumMod val="40000"/>
            <a:lumOff val="60000"/>
          </a:schemeClr>
        </a:solidFill>
        <a:ln w="38100">
          <a:solidFill>
            <a:schemeClr val="tx1"/>
          </a:solidFill>
        </a:ln>
      </dgm:spPr>
      <dgm:t>
        <a:bodyPr/>
        <a:lstStyle/>
        <a:p>
          <a:r>
            <a:rPr lang="cs-CZ" sz="3500" dirty="0">
              <a:solidFill>
                <a:sysClr val="windowText" lastClr="000000"/>
              </a:solidFill>
              <a:latin typeface="Amasis MT Pro Medium" panose="02040604050005020304" pitchFamily="18" charset="-18"/>
            </a:rPr>
            <a:t>DESKRIPTIVNÍ MODELY</a:t>
          </a:r>
        </a:p>
      </dgm:t>
    </dgm:pt>
    <dgm:pt modelId="{4033AC03-D1B5-49CD-A471-73E6FADF7DE4}" type="parTrans" cxnId="{465CDB22-3809-4555-98E1-0C7869BF49B8}">
      <dgm:prSet/>
      <dgm:spPr/>
      <dgm:t>
        <a:bodyPr/>
        <a:lstStyle/>
        <a:p>
          <a:endParaRPr lang="cs-CZ"/>
        </a:p>
      </dgm:t>
    </dgm:pt>
    <dgm:pt modelId="{C9E70EC6-D6D0-45C8-BDB6-0982211E7A69}" type="sibTrans" cxnId="{465CDB22-3809-4555-98E1-0C7869BF49B8}">
      <dgm:prSet/>
      <dgm:spPr>
        <a:solidFill>
          <a:schemeClr val="accent3">
            <a:lumMod val="40000"/>
            <a:lumOff val="60000"/>
          </a:schemeClr>
        </a:solidFill>
        <a:ln w="38100">
          <a:solidFill>
            <a:schemeClr val="tx1"/>
          </a:solidFill>
        </a:ln>
      </dgm:spPr>
      <dgm:t>
        <a:bodyPr/>
        <a:lstStyle/>
        <a:p>
          <a:endParaRPr lang="cs-CZ" sz="3500">
            <a:solidFill>
              <a:sysClr val="windowText" lastClr="000000"/>
            </a:solidFill>
            <a:latin typeface="Amasis MT Pro Medium" panose="02040604050005020304" pitchFamily="18" charset="-18"/>
          </a:endParaRPr>
        </a:p>
      </dgm:t>
    </dgm:pt>
    <dgm:pt modelId="{7824EF9D-17E3-4F21-B85A-9A885CD5CFC3}">
      <dgm:prSet phldrT="[Text]" custT="1"/>
      <dgm:spPr>
        <a:solidFill>
          <a:schemeClr val="accent3">
            <a:lumMod val="60000"/>
            <a:lumOff val="40000"/>
          </a:schemeClr>
        </a:solidFill>
        <a:ln w="38100">
          <a:solidFill>
            <a:schemeClr val="tx1"/>
          </a:solidFill>
        </a:ln>
      </dgm:spPr>
      <dgm:t>
        <a:bodyPr/>
        <a:lstStyle/>
        <a:p>
          <a:r>
            <a:rPr lang="cs-CZ" sz="3500" dirty="0">
              <a:solidFill>
                <a:sysClr val="windowText" lastClr="000000"/>
              </a:solidFill>
              <a:latin typeface="Amasis MT Pro Medium" panose="02040604050005020304" pitchFamily="18" charset="-18"/>
            </a:rPr>
            <a:t>NORMATIVNÍ MODELY</a:t>
          </a:r>
        </a:p>
      </dgm:t>
    </dgm:pt>
    <dgm:pt modelId="{36AAE43D-A36A-4975-9606-99E00A26AD7F}" type="parTrans" cxnId="{FBC127C0-5FCA-4DA2-A1A2-D838D4D1CB86}">
      <dgm:prSet/>
      <dgm:spPr/>
      <dgm:t>
        <a:bodyPr/>
        <a:lstStyle/>
        <a:p>
          <a:endParaRPr lang="cs-CZ"/>
        </a:p>
      </dgm:t>
    </dgm:pt>
    <dgm:pt modelId="{15CB7AAF-AD68-4907-A0C7-EB942CEF8AE6}" type="sibTrans" cxnId="{FBC127C0-5FCA-4DA2-A1A2-D838D4D1CB86}">
      <dgm:prSet/>
      <dgm:spPr/>
      <dgm:t>
        <a:bodyPr/>
        <a:lstStyle/>
        <a:p>
          <a:endParaRPr lang="cs-CZ"/>
        </a:p>
      </dgm:t>
    </dgm:pt>
    <dgm:pt modelId="{6C548E3D-29B1-4F96-BF15-037790E03BE9}">
      <dgm:prSet phldrT="[Text]" custT="1"/>
      <dgm:spPr>
        <a:solidFill>
          <a:schemeClr val="bg1">
            <a:lumMod val="65000"/>
          </a:schemeClr>
        </a:solidFill>
        <a:ln w="38100">
          <a:solidFill>
            <a:schemeClr val="tx1"/>
          </a:solidFill>
        </a:ln>
      </dgm:spPr>
      <dgm:t>
        <a:bodyPr/>
        <a:lstStyle/>
        <a:p>
          <a:r>
            <a:rPr lang="cs-CZ" sz="3500" dirty="0">
              <a:solidFill>
                <a:sysClr val="windowText" lastClr="000000"/>
              </a:solidFill>
              <a:latin typeface="Amasis MT Pro Medium" panose="02040604050005020304" pitchFamily="18" charset="-18"/>
            </a:rPr>
            <a:t>HEURISTICKÉ MODELY</a:t>
          </a:r>
        </a:p>
      </dgm:t>
    </dgm:pt>
    <dgm:pt modelId="{4F5A9836-76F9-492F-98D8-D56F85B86F8B}" type="parTrans" cxnId="{4AAFFDCA-0004-44E3-A3BE-51A01E64B153}">
      <dgm:prSet/>
      <dgm:spPr/>
      <dgm:t>
        <a:bodyPr/>
        <a:lstStyle/>
        <a:p>
          <a:endParaRPr lang="cs-CZ"/>
        </a:p>
      </dgm:t>
    </dgm:pt>
    <dgm:pt modelId="{AAA63A1E-FE2D-4D91-99E6-98CA4423BDC3}" type="sibTrans" cxnId="{4AAFFDCA-0004-44E3-A3BE-51A01E64B153}">
      <dgm:prSet/>
      <dgm:spPr/>
      <dgm:t>
        <a:bodyPr/>
        <a:lstStyle/>
        <a:p>
          <a:endParaRPr lang="cs-CZ"/>
        </a:p>
      </dgm:t>
    </dgm:pt>
    <dgm:pt modelId="{32BF5744-530D-4B18-A34C-6A8ADC65AB2F}">
      <dgm:prSet phldrT="[Text]" custT="1"/>
      <dgm:spPr>
        <a:solidFill>
          <a:schemeClr val="bg1">
            <a:lumMod val="50000"/>
          </a:schemeClr>
        </a:solidFill>
        <a:ln w="38100">
          <a:solidFill>
            <a:schemeClr val="tx1"/>
          </a:solidFill>
        </a:ln>
      </dgm:spPr>
      <dgm:t>
        <a:bodyPr/>
        <a:lstStyle/>
        <a:p>
          <a:r>
            <a:rPr lang="cs-CZ" sz="3500" dirty="0">
              <a:solidFill>
                <a:sysClr val="windowText" lastClr="000000"/>
              </a:solidFill>
              <a:latin typeface="Amasis MT Pro Medium" panose="02040604050005020304" pitchFamily="18" charset="-18"/>
            </a:rPr>
            <a:t>PREDIKTIVNÍ MODELY</a:t>
          </a:r>
        </a:p>
      </dgm:t>
    </dgm:pt>
    <dgm:pt modelId="{F68F597C-52FD-41E8-9976-01DBBC6CC145}" type="parTrans" cxnId="{95E92835-9AE2-40DA-965F-91DE66EB5A87}">
      <dgm:prSet/>
      <dgm:spPr/>
      <dgm:t>
        <a:bodyPr/>
        <a:lstStyle/>
        <a:p>
          <a:endParaRPr lang="cs-CZ"/>
        </a:p>
      </dgm:t>
    </dgm:pt>
    <dgm:pt modelId="{3E9C64F8-1805-4693-9893-A3B6FDD80755}" type="sibTrans" cxnId="{95E92835-9AE2-40DA-965F-91DE66EB5A87}">
      <dgm:prSet/>
      <dgm:spPr/>
      <dgm:t>
        <a:bodyPr/>
        <a:lstStyle/>
        <a:p>
          <a:endParaRPr lang="cs-CZ"/>
        </a:p>
      </dgm:t>
    </dgm:pt>
    <dgm:pt modelId="{17DE11F2-DC6B-4875-BDAE-BBF161C6FB77}" type="pres">
      <dgm:prSet presAssocID="{B33EC524-4D42-4ACC-947E-0D303CF86CC2}" presName="Name0" presStyleCnt="0">
        <dgm:presLayoutVars>
          <dgm:chMax val="7"/>
          <dgm:chPref val="7"/>
          <dgm:dir/>
        </dgm:presLayoutVars>
      </dgm:prSet>
      <dgm:spPr/>
    </dgm:pt>
    <dgm:pt modelId="{546D18A0-D63A-42FE-A062-D613D813EC0E}" type="pres">
      <dgm:prSet presAssocID="{B33EC524-4D42-4ACC-947E-0D303CF86CC2}" presName="Name1" presStyleCnt="0"/>
      <dgm:spPr/>
    </dgm:pt>
    <dgm:pt modelId="{CD353E3E-BBFA-4718-8707-B6A8461E6244}" type="pres">
      <dgm:prSet presAssocID="{B33EC524-4D42-4ACC-947E-0D303CF86CC2}" presName="cycle" presStyleCnt="0"/>
      <dgm:spPr/>
    </dgm:pt>
    <dgm:pt modelId="{CDEFF319-0EF6-44D8-8622-5D56346A8CE4}" type="pres">
      <dgm:prSet presAssocID="{B33EC524-4D42-4ACC-947E-0D303CF86CC2}" presName="srcNode" presStyleLbl="node1" presStyleIdx="0" presStyleCnt="4"/>
      <dgm:spPr/>
    </dgm:pt>
    <dgm:pt modelId="{90AD5B45-59D9-492A-B744-5E4D0E1C7446}" type="pres">
      <dgm:prSet presAssocID="{B33EC524-4D42-4ACC-947E-0D303CF86CC2}" presName="conn" presStyleLbl="parChTrans1D2" presStyleIdx="0" presStyleCnt="1"/>
      <dgm:spPr/>
    </dgm:pt>
    <dgm:pt modelId="{5809482E-41C5-47EB-8C75-15B3CF6AF569}" type="pres">
      <dgm:prSet presAssocID="{B33EC524-4D42-4ACC-947E-0D303CF86CC2}" presName="extraNode" presStyleLbl="node1" presStyleIdx="0" presStyleCnt="4"/>
      <dgm:spPr/>
    </dgm:pt>
    <dgm:pt modelId="{5CFAADF2-92FB-42B7-812B-475BB9CC2525}" type="pres">
      <dgm:prSet presAssocID="{B33EC524-4D42-4ACC-947E-0D303CF86CC2}" presName="dstNode" presStyleLbl="node1" presStyleIdx="0" presStyleCnt="4"/>
      <dgm:spPr/>
    </dgm:pt>
    <dgm:pt modelId="{02410F95-7657-4205-A6C2-C4FA9FD75BB7}" type="pres">
      <dgm:prSet presAssocID="{30FB4F41-5100-42A1-A9A4-1826998C2011}" presName="text_1" presStyleLbl="node1" presStyleIdx="0" presStyleCnt="4">
        <dgm:presLayoutVars>
          <dgm:bulletEnabled val="1"/>
        </dgm:presLayoutVars>
      </dgm:prSet>
      <dgm:spPr/>
    </dgm:pt>
    <dgm:pt modelId="{5A48943A-F4B2-4A4C-8E1E-F9F122AAF7A4}" type="pres">
      <dgm:prSet presAssocID="{30FB4F41-5100-42A1-A9A4-1826998C2011}" presName="accent_1" presStyleCnt="0"/>
      <dgm:spPr/>
    </dgm:pt>
    <dgm:pt modelId="{2933C8EE-02E3-4994-91A0-E3E8EA3B3EDF}" type="pres">
      <dgm:prSet presAssocID="{30FB4F41-5100-42A1-A9A4-1826998C2011}" presName="accentRepeatNode" presStyleLbl="solidFgAcc1" presStyleIdx="0" presStyleCnt="4"/>
      <dgm:spPr>
        <a:solidFill>
          <a:schemeClr val="accent3">
            <a:lumMod val="40000"/>
            <a:lumOff val="60000"/>
          </a:schemeClr>
        </a:solidFill>
        <a:ln w="38100">
          <a:solidFill>
            <a:schemeClr val="tx1"/>
          </a:solidFill>
        </a:ln>
      </dgm:spPr>
    </dgm:pt>
    <dgm:pt modelId="{9388C980-44CB-40EE-ACD7-241484FFDA52}" type="pres">
      <dgm:prSet presAssocID="{7824EF9D-17E3-4F21-B85A-9A885CD5CFC3}" presName="text_2" presStyleLbl="node1" presStyleIdx="1" presStyleCnt="4">
        <dgm:presLayoutVars>
          <dgm:bulletEnabled val="1"/>
        </dgm:presLayoutVars>
      </dgm:prSet>
      <dgm:spPr/>
    </dgm:pt>
    <dgm:pt modelId="{CE37EAF1-7919-462D-8BB8-03F7313AC1E0}" type="pres">
      <dgm:prSet presAssocID="{7824EF9D-17E3-4F21-B85A-9A885CD5CFC3}" presName="accent_2" presStyleCnt="0"/>
      <dgm:spPr/>
    </dgm:pt>
    <dgm:pt modelId="{BC84F267-16C5-492F-83F0-A2B803508F57}" type="pres">
      <dgm:prSet presAssocID="{7824EF9D-17E3-4F21-B85A-9A885CD5CFC3}" presName="accentRepeatNode" presStyleLbl="solidFgAcc1" presStyleIdx="1" presStyleCnt="4"/>
      <dgm:spPr>
        <a:solidFill>
          <a:schemeClr val="accent3">
            <a:lumMod val="60000"/>
            <a:lumOff val="40000"/>
          </a:schemeClr>
        </a:solidFill>
        <a:ln w="38100">
          <a:solidFill>
            <a:schemeClr val="tx1"/>
          </a:solidFill>
        </a:ln>
      </dgm:spPr>
    </dgm:pt>
    <dgm:pt modelId="{A151E043-E192-4E43-B829-8853F412C9DE}" type="pres">
      <dgm:prSet presAssocID="{6C548E3D-29B1-4F96-BF15-037790E03BE9}" presName="text_3" presStyleLbl="node1" presStyleIdx="2" presStyleCnt="4">
        <dgm:presLayoutVars>
          <dgm:bulletEnabled val="1"/>
        </dgm:presLayoutVars>
      </dgm:prSet>
      <dgm:spPr/>
    </dgm:pt>
    <dgm:pt modelId="{F82949E3-6B9A-4A82-A266-926580A9CCEB}" type="pres">
      <dgm:prSet presAssocID="{6C548E3D-29B1-4F96-BF15-037790E03BE9}" presName="accent_3" presStyleCnt="0"/>
      <dgm:spPr/>
    </dgm:pt>
    <dgm:pt modelId="{09D63FC2-15AE-4520-8BC6-B5510FD7A8BE}" type="pres">
      <dgm:prSet presAssocID="{6C548E3D-29B1-4F96-BF15-037790E03BE9}" presName="accentRepeatNode" presStyleLbl="solidFgAcc1" presStyleIdx="2" presStyleCnt="4"/>
      <dgm:spPr>
        <a:solidFill>
          <a:schemeClr val="bg1">
            <a:lumMod val="65000"/>
          </a:schemeClr>
        </a:solidFill>
        <a:ln w="38100">
          <a:solidFill>
            <a:schemeClr val="tx1"/>
          </a:solidFill>
        </a:ln>
      </dgm:spPr>
    </dgm:pt>
    <dgm:pt modelId="{7AFE6A5F-DED0-492B-A659-90627AC79E28}" type="pres">
      <dgm:prSet presAssocID="{32BF5744-530D-4B18-A34C-6A8ADC65AB2F}" presName="text_4" presStyleLbl="node1" presStyleIdx="3" presStyleCnt="4">
        <dgm:presLayoutVars>
          <dgm:bulletEnabled val="1"/>
        </dgm:presLayoutVars>
      </dgm:prSet>
      <dgm:spPr/>
    </dgm:pt>
    <dgm:pt modelId="{31F526F6-3EEC-493F-9426-BFF64262C44F}" type="pres">
      <dgm:prSet presAssocID="{32BF5744-530D-4B18-A34C-6A8ADC65AB2F}" presName="accent_4" presStyleCnt="0"/>
      <dgm:spPr/>
    </dgm:pt>
    <dgm:pt modelId="{3D297F3C-95B9-4842-98B6-5BCE885037F3}" type="pres">
      <dgm:prSet presAssocID="{32BF5744-530D-4B18-A34C-6A8ADC65AB2F}" presName="accentRepeatNode" presStyleLbl="solidFgAcc1" presStyleIdx="3" presStyleCnt="4"/>
      <dgm:spPr>
        <a:solidFill>
          <a:schemeClr val="bg1">
            <a:lumMod val="50000"/>
          </a:schemeClr>
        </a:solidFill>
        <a:ln w="38100">
          <a:solidFill>
            <a:schemeClr val="tx1"/>
          </a:solidFill>
        </a:ln>
      </dgm:spPr>
    </dgm:pt>
  </dgm:ptLst>
  <dgm:cxnLst>
    <dgm:cxn modelId="{465CDB22-3809-4555-98E1-0C7869BF49B8}" srcId="{B33EC524-4D42-4ACC-947E-0D303CF86CC2}" destId="{30FB4F41-5100-42A1-A9A4-1826998C2011}" srcOrd="0" destOrd="0" parTransId="{4033AC03-D1B5-49CD-A471-73E6FADF7DE4}" sibTransId="{C9E70EC6-D6D0-45C8-BDB6-0982211E7A69}"/>
    <dgm:cxn modelId="{95E92835-9AE2-40DA-965F-91DE66EB5A87}" srcId="{B33EC524-4D42-4ACC-947E-0D303CF86CC2}" destId="{32BF5744-530D-4B18-A34C-6A8ADC65AB2F}" srcOrd="3" destOrd="0" parTransId="{F68F597C-52FD-41E8-9976-01DBBC6CC145}" sibTransId="{3E9C64F8-1805-4693-9893-A3B6FDD80755}"/>
    <dgm:cxn modelId="{08A6B448-98F8-4369-80AB-E603339B3F81}" type="presOf" srcId="{30FB4F41-5100-42A1-A9A4-1826998C2011}" destId="{02410F95-7657-4205-A6C2-C4FA9FD75BB7}" srcOrd="0" destOrd="0" presId="urn:microsoft.com/office/officeart/2008/layout/VerticalCurvedList"/>
    <dgm:cxn modelId="{B124FE86-7D51-45DD-AFE7-4A9D093A20D9}" type="presOf" srcId="{7824EF9D-17E3-4F21-B85A-9A885CD5CFC3}" destId="{9388C980-44CB-40EE-ACD7-241484FFDA52}" srcOrd="0" destOrd="0" presId="urn:microsoft.com/office/officeart/2008/layout/VerticalCurvedList"/>
    <dgm:cxn modelId="{EFE5798F-AF63-49D8-8810-0F8F19AAB5C8}" type="presOf" srcId="{6C548E3D-29B1-4F96-BF15-037790E03BE9}" destId="{A151E043-E192-4E43-B829-8853F412C9DE}" srcOrd="0" destOrd="0" presId="urn:microsoft.com/office/officeart/2008/layout/VerticalCurvedList"/>
    <dgm:cxn modelId="{58F486A1-2028-4E19-A4D8-0E2D17EDB684}" type="presOf" srcId="{C9E70EC6-D6D0-45C8-BDB6-0982211E7A69}" destId="{90AD5B45-59D9-492A-B744-5E4D0E1C7446}" srcOrd="0" destOrd="0" presId="urn:microsoft.com/office/officeart/2008/layout/VerticalCurvedList"/>
    <dgm:cxn modelId="{6E26FEA6-3202-4DE7-A960-4C50F08AC584}" type="presOf" srcId="{32BF5744-530D-4B18-A34C-6A8ADC65AB2F}" destId="{7AFE6A5F-DED0-492B-A659-90627AC79E28}" srcOrd="0" destOrd="0" presId="urn:microsoft.com/office/officeart/2008/layout/VerticalCurvedList"/>
    <dgm:cxn modelId="{B4269FAA-107F-4218-8949-48DB2A0DF272}" type="presOf" srcId="{B33EC524-4D42-4ACC-947E-0D303CF86CC2}" destId="{17DE11F2-DC6B-4875-BDAE-BBF161C6FB77}" srcOrd="0" destOrd="0" presId="urn:microsoft.com/office/officeart/2008/layout/VerticalCurvedList"/>
    <dgm:cxn modelId="{FBC127C0-5FCA-4DA2-A1A2-D838D4D1CB86}" srcId="{B33EC524-4D42-4ACC-947E-0D303CF86CC2}" destId="{7824EF9D-17E3-4F21-B85A-9A885CD5CFC3}" srcOrd="1" destOrd="0" parTransId="{36AAE43D-A36A-4975-9606-99E00A26AD7F}" sibTransId="{15CB7AAF-AD68-4907-A0C7-EB942CEF8AE6}"/>
    <dgm:cxn modelId="{4AAFFDCA-0004-44E3-A3BE-51A01E64B153}" srcId="{B33EC524-4D42-4ACC-947E-0D303CF86CC2}" destId="{6C548E3D-29B1-4F96-BF15-037790E03BE9}" srcOrd="2" destOrd="0" parTransId="{4F5A9836-76F9-492F-98D8-D56F85B86F8B}" sibTransId="{AAA63A1E-FE2D-4D91-99E6-98CA4423BDC3}"/>
    <dgm:cxn modelId="{D7AF068C-E170-48DA-989F-6D3D7DE32560}" type="presParOf" srcId="{17DE11F2-DC6B-4875-BDAE-BBF161C6FB77}" destId="{546D18A0-D63A-42FE-A062-D613D813EC0E}" srcOrd="0" destOrd="0" presId="urn:microsoft.com/office/officeart/2008/layout/VerticalCurvedList"/>
    <dgm:cxn modelId="{E3A13287-A5B4-4587-85CB-942D852514E2}" type="presParOf" srcId="{546D18A0-D63A-42FE-A062-D613D813EC0E}" destId="{CD353E3E-BBFA-4718-8707-B6A8461E6244}" srcOrd="0" destOrd="0" presId="urn:microsoft.com/office/officeart/2008/layout/VerticalCurvedList"/>
    <dgm:cxn modelId="{EB45F6FD-D023-486C-B171-B15A5EADDBFA}" type="presParOf" srcId="{CD353E3E-BBFA-4718-8707-B6A8461E6244}" destId="{CDEFF319-0EF6-44D8-8622-5D56346A8CE4}" srcOrd="0" destOrd="0" presId="urn:microsoft.com/office/officeart/2008/layout/VerticalCurvedList"/>
    <dgm:cxn modelId="{19D2B89B-10F7-4584-BB55-8F8222EEE7C1}" type="presParOf" srcId="{CD353E3E-BBFA-4718-8707-B6A8461E6244}" destId="{90AD5B45-59D9-492A-B744-5E4D0E1C7446}" srcOrd="1" destOrd="0" presId="urn:microsoft.com/office/officeart/2008/layout/VerticalCurvedList"/>
    <dgm:cxn modelId="{77FB43D9-A088-4724-B06D-737FF5B42CA0}" type="presParOf" srcId="{CD353E3E-BBFA-4718-8707-B6A8461E6244}" destId="{5809482E-41C5-47EB-8C75-15B3CF6AF569}" srcOrd="2" destOrd="0" presId="urn:microsoft.com/office/officeart/2008/layout/VerticalCurvedList"/>
    <dgm:cxn modelId="{2DD57AC3-DA15-4B2E-AFA5-1E2AD229A71F}" type="presParOf" srcId="{CD353E3E-BBFA-4718-8707-B6A8461E6244}" destId="{5CFAADF2-92FB-42B7-812B-475BB9CC2525}" srcOrd="3" destOrd="0" presId="urn:microsoft.com/office/officeart/2008/layout/VerticalCurvedList"/>
    <dgm:cxn modelId="{2B3B6C16-048A-41B7-AFDB-79863A61BAA9}" type="presParOf" srcId="{546D18A0-D63A-42FE-A062-D613D813EC0E}" destId="{02410F95-7657-4205-A6C2-C4FA9FD75BB7}" srcOrd="1" destOrd="0" presId="urn:microsoft.com/office/officeart/2008/layout/VerticalCurvedList"/>
    <dgm:cxn modelId="{24208388-B9BF-466C-B87D-090C9CFB134D}" type="presParOf" srcId="{546D18A0-D63A-42FE-A062-D613D813EC0E}" destId="{5A48943A-F4B2-4A4C-8E1E-F9F122AAF7A4}" srcOrd="2" destOrd="0" presId="urn:microsoft.com/office/officeart/2008/layout/VerticalCurvedList"/>
    <dgm:cxn modelId="{368D3F20-2D9C-4D57-96CE-D1AE0756E7FC}" type="presParOf" srcId="{5A48943A-F4B2-4A4C-8E1E-F9F122AAF7A4}" destId="{2933C8EE-02E3-4994-91A0-E3E8EA3B3EDF}" srcOrd="0" destOrd="0" presId="urn:microsoft.com/office/officeart/2008/layout/VerticalCurvedList"/>
    <dgm:cxn modelId="{7C30E6D1-F95D-4939-8664-9A72C3C49BB6}" type="presParOf" srcId="{546D18A0-D63A-42FE-A062-D613D813EC0E}" destId="{9388C980-44CB-40EE-ACD7-241484FFDA52}" srcOrd="3" destOrd="0" presId="urn:microsoft.com/office/officeart/2008/layout/VerticalCurvedList"/>
    <dgm:cxn modelId="{FBD8B06D-3ACA-422E-91FF-C055F4523CC3}" type="presParOf" srcId="{546D18A0-D63A-42FE-A062-D613D813EC0E}" destId="{CE37EAF1-7919-462D-8BB8-03F7313AC1E0}" srcOrd="4" destOrd="0" presId="urn:microsoft.com/office/officeart/2008/layout/VerticalCurvedList"/>
    <dgm:cxn modelId="{A1A7D43F-5A0A-44D6-B3CA-B31CE7DF4FF4}" type="presParOf" srcId="{CE37EAF1-7919-462D-8BB8-03F7313AC1E0}" destId="{BC84F267-16C5-492F-83F0-A2B803508F57}" srcOrd="0" destOrd="0" presId="urn:microsoft.com/office/officeart/2008/layout/VerticalCurvedList"/>
    <dgm:cxn modelId="{9A7F71D1-C0C9-4DA7-8EC4-2FCCAD9CD7CF}" type="presParOf" srcId="{546D18A0-D63A-42FE-A062-D613D813EC0E}" destId="{A151E043-E192-4E43-B829-8853F412C9DE}" srcOrd="5" destOrd="0" presId="urn:microsoft.com/office/officeart/2008/layout/VerticalCurvedList"/>
    <dgm:cxn modelId="{03A09B7A-03A0-4DAC-A8EE-1983E982104C}" type="presParOf" srcId="{546D18A0-D63A-42FE-A062-D613D813EC0E}" destId="{F82949E3-6B9A-4A82-A266-926580A9CCEB}" srcOrd="6" destOrd="0" presId="urn:microsoft.com/office/officeart/2008/layout/VerticalCurvedList"/>
    <dgm:cxn modelId="{3369AAA5-C660-4B1B-AD48-03BC91B92CF4}" type="presParOf" srcId="{F82949E3-6B9A-4A82-A266-926580A9CCEB}" destId="{09D63FC2-15AE-4520-8BC6-B5510FD7A8BE}" srcOrd="0" destOrd="0" presId="urn:microsoft.com/office/officeart/2008/layout/VerticalCurvedList"/>
    <dgm:cxn modelId="{785F92F4-29AB-4CDA-AD1B-12A58B95A2C9}" type="presParOf" srcId="{546D18A0-D63A-42FE-A062-D613D813EC0E}" destId="{7AFE6A5F-DED0-492B-A659-90627AC79E28}" srcOrd="7" destOrd="0" presId="urn:microsoft.com/office/officeart/2008/layout/VerticalCurvedList"/>
    <dgm:cxn modelId="{466EDE47-9EFD-40C4-9F44-F1D5C0146DC1}" type="presParOf" srcId="{546D18A0-D63A-42FE-A062-D613D813EC0E}" destId="{31F526F6-3EEC-493F-9426-BFF64262C44F}" srcOrd="8" destOrd="0" presId="urn:microsoft.com/office/officeart/2008/layout/VerticalCurvedList"/>
    <dgm:cxn modelId="{651260AE-967F-4196-83A2-FBF37D649CBA}" type="presParOf" srcId="{31F526F6-3EEC-493F-9426-BFF64262C44F}" destId="{3D297F3C-95B9-4842-98B6-5BCE885037F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5D115F-710C-439C-A108-59825842005B}" type="doc">
      <dgm:prSet loTypeId="urn:microsoft.com/office/officeart/2008/layout/HorizontalMultiLevelHierarchy" loCatId="hierarchy" qsTypeId="urn:microsoft.com/office/officeart/2005/8/quickstyle/simple1" qsCatId="simple" csTypeId="urn:microsoft.com/office/officeart/2005/8/colors/accent3_5" csCatId="accent3" phldr="1"/>
      <dgm:spPr/>
      <dgm:t>
        <a:bodyPr/>
        <a:lstStyle/>
        <a:p>
          <a:endParaRPr lang="cs-CZ"/>
        </a:p>
      </dgm:t>
    </dgm:pt>
    <dgm:pt modelId="{11849E00-FBB4-4937-9B7F-BC2EBBFF503A}">
      <dgm:prSet phldrT="[Text]" custT="1"/>
      <dgm:spPr>
        <a:ln w="28575">
          <a:solidFill>
            <a:schemeClr val="tx1"/>
          </a:solidFill>
        </a:ln>
      </dgm:spPr>
      <dgm:t>
        <a:bodyPr/>
        <a:lstStyle/>
        <a:p>
          <a:r>
            <a:rPr lang="cs-CZ" sz="2400" b="1" dirty="0">
              <a:solidFill>
                <a:schemeClr val="tx1"/>
              </a:solidFill>
              <a:latin typeface="Amasis MT Pro" panose="02040504050005020304" pitchFamily="18" charset="-18"/>
            </a:rPr>
            <a:t>INTERNÍ DATA</a:t>
          </a:r>
        </a:p>
      </dgm:t>
    </dgm:pt>
    <dgm:pt modelId="{C077A71F-EA4E-4063-AAFA-81AF26AFA2E2}" type="parTrans" cxnId="{3D02F5F1-8188-46C6-8B3A-A785C74846E7}">
      <dgm:prSet custT="1"/>
      <dgm:spPr>
        <a:ln w="28575">
          <a:solidFill>
            <a:schemeClr val="tx1"/>
          </a:solidFill>
        </a:ln>
      </dgm:spPr>
      <dgm:t>
        <a:bodyPr/>
        <a:lstStyle/>
        <a:p>
          <a:endParaRPr lang="cs-CZ" sz="800" dirty="0">
            <a:solidFill>
              <a:schemeClr val="tx1"/>
            </a:solidFill>
            <a:latin typeface="Amasis MT Pro" panose="02040504050005020304" pitchFamily="18" charset="-18"/>
          </a:endParaRPr>
        </a:p>
      </dgm:t>
    </dgm:pt>
    <dgm:pt modelId="{FD2712B0-E5A0-4F09-8B51-8BA79258C3A6}" type="sibTrans" cxnId="{3D02F5F1-8188-46C6-8B3A-A785C74846E7}">
      <dgm:prSet/>
      <dgm:spPr/>
      <dgm:t>
        <a:bodyPr/>
        <a:lstStyle/>
        <a:p>
          <a:endParaRPr lang="cs-CZ"/>
        </a:p>
      </dgm:t>
    </dgm:pt>
    <dgm:pt modelId="{E886A4D9-FC44-4A1F-9F97-33005AF20D69}">
      <dgm:prSet phldrT="[Text]" custT="1"/>
      <dgm:spPr>
        <a:ln w="28575">
          <a:solidFill>
            <a:schemeClr val="tx1"/>
          </a:solidFill>
        </a:ln>
      </dgm:spPr>
      <dgm:t>
        <a:bodyPr/>
        <a:lstStyle/>
        <a:p>
          <a:r>
            <a:rPr lang="cs-CZ" sz="2400" b="1" dirty="0">
              <a:solidFill>
                <a:schemeClr val="tx1"/>
              </a:solidFill>
              <a:latin typeface="Amasis MT Pro" panose="02040504050005020304" pitchFamily="18" charset="-18"/>
            </a:rPr>
            <a:t>EXTERNÍ DATA</a:t>
          </a:r>
        </a:p>
      </dgm:t>
    </dgm:pt>
    <dgm:pt modelId="{BC8397A2-F2EC-499D-A214-4C3FC8AA8170}" type="parTrans" cxnId="{34504BD7-45F1-4080-8D73-245EF8E7630B}">
      <dgm:prSet custT="1"/>
      <dgm:spPr>
        <a:ln w="28575">
          <a:solidFill>
            <a:schemeClr val="tx1"/>
          </a:solidFill>
        </a:ln>
      </dgm:spPr>
      <dgm:t>
        <a:bodyPr/>
        <a:lstStyle/>
        <a:p>
          <a:endParaRPr lang="cs-CZ" sz="800" dirty="0">
            <a:solidFill>
              <a:schemeClr val="tx1"/>
            </a:solidFill>
            <a:latin typeface="Amasis MT Pro" panose="02040504050005020304" pitchFamily="18" charset="-18"/>
          </a:endParaRPr>
        </a:p>
      </dgm:t>
    </dgm:pt>
    <dgm:pt modelId="{606A8837-FE74-4BF9-8253-9E37DEE3B8FC}" type="sibTrans" cxnId="{34504BD7-45F1-4080-8D73-245EF8E7630B}">
      <dgm:prSet/>
      <dgm:spPr/>
      <dgm:t>
        <a:bodyPr/>
        <a:lstStyle/>
        <a:p>
          <a:endParaRPr lang="cs-CZ"/>
        </a:p>
      </dgm:t>
    </dgm:pt>
    <dgm:pt modelId="{195F06E9-8C44-4AAF-AAF9-C09FAD0E936C}">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ÚČETNICTVÍ</a:t>
          </a:r>
        </a:p>
      </dgm:t>
    </dgm:pt>
    <dgm:pt modelId="{7E043293-05A3-4599-85FC-A911F7368659}" type="parTrans" cxnId="{8A1E15E9-16B8-402A-BBFA-397645C7C95E}">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5B52970B-7F5C-47D3-814C-237F9067119D}" type="sibTrans" cxnId="{8A1E15E9-16B8-402A-BBFA-397645C7C95E}">
      <dgm:prSet/>
      <dgm:spPr/>
      <dgm:t>
        <a:bodyPr/>
        <a:lstStyle/>
        <a:p>
          <a:endParaRPr lang="cs-CZ"/>
        </a:p>
      </dgm:t>
    </dgm:pt>
    <dgm:pt modelId="{116BD6D5-D3D3-4780-9D71-FC9A67721615}">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PODNIKOVÝ IS</a:t>
          </a:r>
        </a:p>
      </dgm:t>
    </dgm:pt>
    <dgm:pt modelId="{C53134DF-6128-47C4-9A21-68D3F72A9E65}" type="parTrans" cxnId="{95EEAC3F-FEFE-4BBB-B949-3A5DE298AA64}">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6A871E5E-49D8-4DC6-AA39-E6FD09DBFA89}" type="sibTrans" cxnId="{95EEAC3F-FEFE-4BBB-B949-3A5DE298AA64}">
      <dgm:prSet/>
      <dgm:spPr/>
      <dgm:t>
        <a:bodyPr/>
        <a:lstStyle/>
        <a:p>
          <a:endParaRPr lang="cs-CZ"/>
        </a:p>
      </dgm:t>
    </dgm:pt>
    <dgm:pt modelId="{43651DEA-EA72-4230-9F1B-25E3AA201EB6}">
      <dgm:prSet phldrT="[Text]" custT="1"/>
      <dgm:spPr>
        <a:ln w="28575">
          <a:solidFill>
            <a:schemeClr val="tx1"/>
          </a:solidFill>
        </a:ln>
      </dgm:spPr>
      <dgm:t>
        <a:bodyPr/>
        <a:lstStyle/>
        <a:p>
          <a:r>
            <a:rPr lang="cs-CZ" sz="2800" b="1" dirty="0">
              <a:solidFill>
                <a:schemeClr val="tx1"/>
              </a:solidFill>
              <a:latin typeface="Amasis MT Pro" panose="02040504050005020304" pitchFamily="18" charset="-18"/>
            </a:rPr>
            <a:t>ZDROJE DAT</a:t>
          </a:r>
        </a:p>
      </dgm:t>
    </dgm:pt>
    <dgm:pt modelId="{BF3F2D0C-F268-4ADE-80D3-9E8D797F4EF3}" type="parTrans" cxnId="{71541AB4-6183-4C14-8576-678CF0207085}">
      <dgm:prSet/>
      <dgm:spPr/>
      <dgm:t>
        <a:bodyPr/>
        <a:lstStyle/>
        <a:p>
          <a:endParaRPr lang="cs-CZ"/>
        </a:p>
      </dgm:t>
    </dgm:pt>
    <dgm:pt modelId="{3CB33F6C-8B5B-4B34-97F2-D418215A0351}" type="sibTrans" cxnId="{71541AB4-6183-4C14-8576-678CF0207085}">
      <dgm:prSet/>
      <dgm:spPr/>
      <dgm:t>
        <a:bodyPr/>
        <a:lstStyle/>
        <a:p>
          <a:endParaRPr lang="cs-CZ"/>
        </a:p>
      </dgm:t>
    </dgm:pt>
    <dgm:pt modelId="{AC0B8113-6412-43E3-8AD8-6638AFEB68E5}">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ODBORNÝ TISK</a:t>
          </a:r>
        </a:p>
      </dgm:t>
    </dgm:pt>
    <dgm:pt modelId="{2664A334-E1C9-44BE-8EA2-D12F74B7B166}" type="parTrans" cxnId="{7405CFBE-3497-4CA3-B2E1-460626802FA0}">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60122872-CF16-46D9-A200-173A7AB68048}" type="sibTrans" cxnId="{7405CFBE-3497-4CA3-B2E1-460626802FA0}">
      <dgm:prSet/>
      <dgm:spPr/>
      <dgm:t>
        <a:bodyPr/>
        <a:lstStyle/>
        <a:p>
          <a:endParaRPr lang="cs-CZ"/>
        </a:p>
      </dgm:t>
    </dgm:pt>
    <dgm:pt modelId="{54A92BE8-7450-4377-90B0-30E21F270022}">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STATISTICKÉ ROČENKY</a:t>
          </a:r>
        </a:p>
      </dgm:t>
    </dgm:pt>
    <dgm:pt modelId="{033D4965-3C8A-4264-BB61-0B5ADF9274D8}" type="parTrans" cxnId="{1B74D3ED-0D83-418E-A0E4-22CBBD67DDD4}">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687FAA4B-DF92-4BA4-BFD7-6C09C6EA7B23}" type="sibTrans" cxnId="{1B74D3ED-0D83-418E-A0E4-22CBBD67DDD4}">
      <dgm:prSet/>
      <dgm:spPr/>
      <dgm:t>
        <a:bodyPr/>
        <a:lstStyle/>
        <a:p>
          <a:endParaRPr lang="cs-CZ"/>
        </a:p>
      </dgm:t>
    </dgm:pt>
    <dgm:pt modelId="{ED7E2593-1067-4063-A753-9A6F5E218FBE}">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DATABÁZE</a:t>
          </a:r>
        </a:p>
      </dgm:t>
    </dgm:pt>
    <dgm:pt modelId="{9130D1DE-B7EB-4E3C-AF02-1B417F8B291C}" type="parTrans" cxnId="{D7ED8201-7ABD-4114-9473-D4A634DC1E04}">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FB17548A-8A09-4DF4-841F-3A71A017BDB4}" type="sibTrans" cxnId="{D7ED8201-7ABD-4114-9473-D4A634DC1E04}">
      <dgm:prSet/>
      <dgm:spPr/>
      <dgm:t>
        <a:bodyPr/>
        <a:lstStyle/>
        <a:p>
          <a:endParaRPr lang="cs-CZ"/>
        </a:p>
      </dgm:t>
    </dgm:pt>
    <dgm:pt modelId="{D84466C7-813E-4794-B204-F701281D730D}">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OR</a:t>
          </a:r>
        </a:p>
      </dgm:t>
    </dgm:pt>
    <dgm:pt modelId="{97F4F064-1964-475F-A30D-62061DED1465}" type="parTrans" cxnId="{21AC0598-AF65-406E-854A-214CCCB1F9C0}">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D3A1FAF4-005A-4574-B48D-A56E44C4B737}" type="sibTrans" cxnId="{21AC0598-AF65-406E-854A-214CCCB1F9C0}">
      <dgm:prSet/>
      <dgm:spPr/>
      <dgm:t>
        <a:bodyPr/>
        <a:lstStyle/>
        <a:p>
          <a:endParaRPr lang="cs-CZ"/>
        </a:p>
      </dgm:t>
    </dgm:pt>
    <dgm:pt modelId="{660F7583-CE39-45BC-BA16-D5FE450E747B}">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VÝKAZY FÚ</a:t>
          </a:r>
        </a:p>
      </dgm:t>
    </dgm:pt>
    <dgm:pt modelId="{EF079EF1-B1A5-4575-B936-6D3F6881CA0D}" type="parTrans" cxnId="{3974EFC6-5B1F-4875-A6BF-9F9431EA1D53}">
      <dgm:prSet custT="1"/>
      <dgm:spPr>
        <a:ln w="28575">
          <a:solidFill>
            <a:schemeClr val="tx1"/>
          </a:solidFill>
        </a:ln>
      </dgm:spPr>
      <dgm:t>
        <a:bodyPr/>
        <a:lstStyle/>
        <a:p>
          <a:endParaRPr lang="cs-CZ" sz="700" dirty="0">
            <a:solidFill>
              <a:schemeClr val="tx1"/>
            </a:solidFill>
            <a:latin typeface="Amasis MT Pro" panose="02040504050005020304" pitchFamily="18" charset="-18"/>
          </a:endParaRPr>
        </a:p>
      </dgm:t>
    </dgm:pt>
    <dgm:pt modelId="{7B34751E-CA31-4E04-A874-4058BDBA7CB2}" type="sibTrans" cxnId="{3974EFC6-5B1F-4875-A6BF-9F9431EA1D53}">
      <dgm:prSet/>
      <dgm:spPr/>
      <dgm:t>
        <a:bodyPr/>
        <a:lstStyle/>
        <a:p>
          <a:endParaRPr lang="cs-CZ"/>
        </a:p>
      </dgm:t>
    </dgm:pt>
    <dgm:pt modelId="{2E3F1629-1AD8-425D-AECA-D981CAEA237E}">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KALKULACE</a:t>
          </a:r>
        </a:p>
      </dgm:t>
    </dgm:pt>
    <dgm:pt modelId="{D59A7619-3D85-4E70-A972-C5187F447609}" type="parTrans" cxnId="{B6A8A837-3F55-439B-B118-9ECC7BBE06D7}">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A8CF5399-ED1E-4435-B459-FA4E52B9F022}" type="sibTrans" cxnId="{B6A8A837-3F55-439B-B118-9ECC7BBE06D7}">
      <dgm:prSet/>
      <dgm:spPr/>
      <dgm:t>
        <a:bodyPr/>
        <a:lstStyle/>
        <a:p>
          <a:endParaRPr lang="cs-CZ"/>
        </a:p>
      </dgm:t>
    </dgm:pt>
    <dgm:pt modelId="{A7672084-A14D-49BC-8FF6-9F145E1AD1CE}">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VÝROČNÍ ZPRÁVY</a:t>
          </a:r>
        </a:p>
      </dgm:t>
    </dgm:pt>
    <dgm:pt modelId="{3FB29C3E-41F3-4410-B0C8-D01944C20D9B}" type="parTrans" cxnId="{836F5AC1-5A6C-48BA-B823-5051981E2EB0}">
      <dgm:prSet custT="1"/>
      <dgm:spPr>
        <a:ln w="28575">
          <a:solidFill>
            <a:schemeClr val="tx1"/>
          </a:solidFill>
        </a:ln>
      </dgm:spPr>
      <dgm:t>
        <a:bodyPr/>
        <a:lstStyle/>
        <a:p>
          <a:endParaRPr lang="cs-CZ" sz="600" dirty="0">
            <a:solidFill>
              <a:schemeClr val="tx1"/>
            </a:solidFill>
            <a:latin typeface="Amasis MT Pro" panose="02040504050005020304" pitchFamily="18" charset="-18"/>
          </a:endParaRPr>
        </a:p>
      </dgm:t>
    </dgm:pt>
    <dgm:pt modelId="{2EE3B7E0-3C7D-4040-961F-CAB4F42AD4D9}" type="sibTrans" cxnId="{836F5AC1-5A6C-48BA-B823-5051981E2EB0}">
      <dgm:prSet/>
      <dgm:spPr/>
      <dgm:t>
        <a:bodyPr/>
        <a:lstStyle/>
        <a:p>
          <a:endParaRPr lang="cs-CZ"/>
        </a:p>
      </dgm:t>
    </dgm:pt>
    <dgm:pt modelId="{A1E86683-622B-4D22-AAAA-C388E4DAA2D1}">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PROSPEKTY CP</a:t>
          </a:r>
        </a:p>
      </dgm:t>
    </dgm:pt>
    <dgm:pt modelId="{AA8081E8-88E5-4569-913E-809C7F220B7E}" type="parTrans" cxnId="{849DAD32-7B31-49D1-B159-5B202241CBC1}">
      <dgm:prSet custT="1"/>
      <dgm:spPr>
        <a:ln w="28575">
          <a:solidFill>
            <a:schemeClr val="tx1"/>
          </a:solidFill>
        </a:ln>
      </dgm:spPr>
      <dgm:t>
        <a:bodyPr/>
        <a:lstStyle/>
        <a:p>
          <a:endParaRPr lang="cs-CZ" sz="700" dirty="0">
            <a:solidFill>
              <a:schemeClr val="tx1"/>
            </a:solidFill>
            <a:latin typeface="Amasis MT Pro" panose="02040504050005020304" pitchFamily="18" charset="-18"/>
          </a:endParaRPr>
        </a:p>
      </dgm:t>
    </dgm:pt>
    <dgm:pt modelId="{78433D5A-6FFD-4D2C-A049-334E62FBF319}" type="sibTrans" cxnId="{849DAD32-7B31-49D1-B159-5B202241CBC1}">
      <dgm:prSet/>
      <dgm:spPr/>
      <dgm:t>
        <a:bodyPr/>
        <a:lstStyle/>
        <a:p>
          <a:endParaRPr lang="cs-CZ"/>
        </a:p>
      </dgm:t>
    </dgm:pt>
    <dgm:pt modelId="{8B8853E1-1EDF-483A-AE11-89ED92CFC63D}">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VNITROPODNIKOVÉ SMĚRNICE</a:t>
          </a:r>
        </a:p>
      </dgm:t>
    </dgm:pt>
    <dgm:pt modelId="{63D1AD6D-6CA8-4682-A6CB-F8EB495DBCB3}" type="parTrans" cxnId="{E58815D3-5C21-4A8E-9918-CDC5567CD20A}">
      <dgm:prSet custT="1"/>
      <dgm:spPr>
        <a:ln w="28575">
          <a:solidFill>
            <a:schemeClr val="tx1"/>
          </a:solidFill>
        </a:ln>
      </dgm:spPr>
      <dgm:t>
        <a:bodyPr/>
        <a:lstStyle/>
        <a:p>
          <a:endParaRPr lang="cs-CZ" sz="700">
            <a:solidFill>
              <a:schemeClr val="tx1"/>
            </a:solidFill>
            <a:latin typeface="Amasis MT Pro" panose="02040504050005020304" pitchFamily="18" charset="-18"/>
          </a:endParaRPr>
        </a:p>
      </dgm:t>
    </dgm:pt>
    <dgm:pt modelId="{4108E5BB-B140-475D-8BD7-E6EC37B1996D}" type="sibTrans" cxnId="{E58815D3-5C21-4A8E-9918-CDC5567CD20A}">
      <dgm:prSet/>
      <dgm:spPr/>
      <dgm:t>
        <a:bodyPr/>
        <a:lstStyle/>
        <a:p>
          <a:endParaRPr lang="cs-CZ"/>
        </a:p>
      </dgm:t>
    </dgm:pt>
    <dgm:pt modelId="{E9B12952-F79A-4017-A619-8A24895501BA}">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MZDOVÉ PŘEDPISY</a:t>
          </a:r>
        </a:p>
      </dgm:t>
    </dgm:pt>
    <dgm:pt modelId="{00A5AA72-C944-4CC6-9F27-0D3F7D6297B7}" type="parTrans" cxnId="{B71DECD0-9EFD-4AA8-BF03-D764835DFC21}">
      <dgm:prSet custT="1"/>
      <dgm:spPr>
        <a:ln w="28575">
          <a:solidFill>
            <a:schemeClr val="tx1"/>
          </a:solidFill>
        </a:ln>
      </dgm:spPr>
      <dgm:t>
        <a:bodyPr/>
        <a:lstStyle/>
        <a:p>
          <a:endParaRPr lang="cs-CZ" sz="600">
            <a:solidFill>
              <a:schemeClr val="tx1"/>
            </a:solidFill>
            <a:latin typeface="Amasis MT Pro" panose="02040504050005020304" pitchFamily="18" charset="-18"/>
          </a:endParaRPr>
        </a:p>
      </dgm:t>
    </dgm:pt>
    <dgm:pt modelId="{C9BCF1CF-CDD6-4CE2-A090-5D84368B58C8}" type="sibTrans" cxnId="{B71DECD0-9EFD-4AA8-BF03-D764835DFC21}">
      <dgm:prSet/>
      <dgm:spPr/>
      <dgm:t>
        <a:bodyPr/>
        <a:lstStyle/>
        <a:p>
          <a:endParaRPr lang="cs-CZ"/>
        </a:p>
      </dgm:t>
    </dgm:pt>
    <dgm:pt modelId="{3DC42DEC-96F2-4CC1-B5BF-8B173C802AEA}">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STATISTICKÉ VÝKAZY</a:t>
          </a:r>
        </a:p>
      </dgm:t>
    </dgm:pt>
    <dgm:pt modelId="{1C1581FD-1848-4D33-82C1-73AAE4FEDFED}" type="parTrans" cxnId="{565F48CA-61EF-4E5E-B10B-C4F33C17ECD8}">
      <dgm:prSet custT="1"/>
      <dgm:spPr>
        <a:ln w="28575">
          <a:solidFill>
            <a:schemeClr val="tx1"/>
          </a:solidFill>
        </a:ln>
      </dgm:spPr>
      <dgm:t>
        <a:bodyPr/>
        <a:lstStyle/>
        <a:p>
          <a:endParaRPr lang="cs-CZ" sz="600">
            <a:solidFill>
              <a:schemeClr val="tx1"/>
            </a:solidFill>
            <a:latin typeface="Amasis MT Pro" panose="02040504050005020304" pitchFamily="18" charset="-18"/>
          </a:endParaRPr>
        </a:p>
      </dgm:t>
    </dgm:pt>
    <dgm:pt modelId="{8B62D548-F977-4172-A66A-2C1BCBDE5B62}" type="sibTrans" cxnId="{565F48CA-61EF-4E5E-B10B-C4F33C17ECD8}">
      <dgm:prSet/>
      <dgm:spPr/>
      <dgm:t>
        <a:bodyPr/>
        <a:lstStyle/>
        <a:p>
          <a:endParaRPr lang="cs-CZ"/>
        </a:p>
      </dgm:t>
    </dgm:pt>
    <dgm:pt modelId="{DE17E9F3-8E8A-4977-B2A4-91D4B8C71E4C}">
      <dgm:prSet phldrT="[Text]" custT="1"/>
      <dgm:spPr>
        <a:ln w="28575">
          <a:solidFill>
            <a:schemeClr val="tx1"/>
          </a:solidFill>
        </a:ln>
      </dgm:spPr>
      <dgm:t>
        <a:bodyPr/>
        <a:lstStyle/>
        <a:p>
          <a:r>
            <a:rPr lang="cs-CZ" sz="1400" dirty="0">
              <a:solidFill>
                <a:schemeClr val="tx1"/>
              </a:solidFill>
              <a:latin typeface="Amasis MT Pro" panose="02040504050005020304" pitchFamily="18" charset="-18"/>
            </a:rPr>
            <a:t>OPERATIVNÍ EVIDENCE</a:t>
          </a:r>
        </a:p>
      </dgm:t>
    </dgm:pt>
    <dgm:pt modelId="{3512CB15-FB74-4407-A20D-FBC047C186D2}" type="parTrans" cxnId="{6934B29A-599B-4F11-BDE0-06105885F2A0}">
      <dgm:prSet custT="1"/>
      <dgm:spPr>
        <a:ln w="28575">
          <a:solidFill>
            <a:schemeClr val="tx1"/>
          </a:solidFill>
        </a:ln>
      </dgm:spPr>
      <dgm:t>
        <a:bodyPr/>
        <a:lstStyle/>
        <a:p>
          <a:endParaRPr lang="cs-CZ" sz="700">
            <a:solidFill>
              <a:schemeClr val="tx1"/>
            </a:solidFill>
            <a:latin typeface="Amasis MT Pro" panose="02040504050005020304" pitchFamily="18" charset="-18"/>
          </a:endParaRPr>
        </a:p>
      </dgm:t>
    </dgm:pt>
    <dgm:pt modelId="{1AF52731-852D-499F-9832-B0270D34954A}" type="sibTrans" cxnId="{6934B29A-599B-4F11-BDE0-06105885F2A0}">
      <dgm:prSet/>
      <dgm:spPr/>
      <dgm:t>
        <a:bodyPr/>
        <a:lstStyle/>
        <a:p>
          <a:endParaRPr lang="cs-CZ"/>
        </a:p>
      </dgm:t>
    </dgm:pt>
    <dgm:pt modelId="{1ACB267D-1458-4C28-BBE0-040C43A37B72}" type="pres">
      <dgm:prSet presAssocID="{C45D115F-710C-439C-A108-59825842005B}" presName="Name0" presStyleCnt="0">
        <dgm:presLayoutVars>
          <dgm:chPref val="1"/>
          <dgm:dir/>
          <dgm:animOne val="branch"/>
          <dgm:animLvl val="lvl"/>
          <dgm:resizeHandles val="exact"/>
        </dgm:presLayoutVars>
      </dgm:prSet>
      <dgm:spPr/>
    </dgm:pt>
    <dgm:pt modelId="{9C7276E3-7300-4BC9-AEFF-CF6EE6094F39}" type="pres">
      <dgm:prSet presAssocID="{43651DEA-EA72-4230-9F1B-25E3AA201EB6}" presName="root1" presStyleCnt="0"/>
      <dgm:spPr/>
    </dgm:pt>
    <dgm:pt modelId="{FA37276A-9CB0-445C-A9D3-C0AFA9D8B11A}" type="pres">
      <dgm:prSet presAssocID="{43651DEA-EA72-4230-9F1B-25E3AA201EB6}" presName="LevelOneTextNode" presStyleLbl="node0" presStyleIdx="0" presStyleCnt="1" custScaleX="176246" custScaleY="111732" custLinFactX="-100000" custLinFactNeighborX="-184734" custLinFactNeighborY="-4918">
        <dgm:presLayoutVars>
          <dgm:chPref val="3"/>
        </dgm:presLayoutVars>
      </dgm:prSet>
      <dgm:spPr/>
    </dgm:pt>
    <dgm:pt modelId="{F35E2CEA-84D2-4B22-AC32-F95C1222D6E5}" type="pres">
      <dgm:prSet presAssocID="{43651DEA-EA72-4230-9F1B-25E3AA201EB6}" presName="level2hierChild" presStyleCnt="0"/>
      <dgm:spPr/>
    </dgm:pt>
    <dgm:pt modelId="{CAD744DB-0424-4404-9198-AE839F0E3D9E}" type="pres">
      <dgm:prSet presAssocID="{C077A71F-EA4E-4063-AAFA-81AF26AFA2E2}" presName="conn2-1" presStyleLbl="parChTrans1D2" presStyleIdx="0" presStyleCnt="2"/>
      <dgm:spPr/>
    </dgm:pt>
    <dgm:pt modelId="{FE00DA04-D3C1-4E52-9BE5-0F8FD73817F0}" type="pres">
      <dgm:prSet presAssocID="{C077A71F-EA4E-4063-AAFA-81AF26AFA2E2}" presName="connTx" presStyleLbl="parChTrans1D2" presStyleIdx="0" presStyleCnt="2"/>
      <dgm:spPr/>
    </dgm:pt>
    <dgm:pt modelId="{6F28E558-DF6A-4200-8543-1E0A163663F6}" type="pres">
      <dgm:prSet presAssocID="{11849E00-FBB4-4937-9B7F-BC2EBBFF503A}" presName="root2" presStyleCnt="0"/>
      <dgm:spPr/>
    </dgm:pt>
    <dgm:pt modelId="{2D8A8EFC-FA64-4EA8-93C0-AF538C1AEF9E}" type="pres">
      <dgm:prSet presAssocID="{11849E00-FBB4-4937-9B7F-BC2EBBFF503A}" presName="LevelTwoTextNode" presStyleLbl="node2" presStyleIdx="0" presStyleCnt="2" custScaleX="128343" custScaleY="196881">
        <dgm:presLayoutVars>
          <dgm:chPref val="3"/>
        </dgm:presLayoutVars>
      </dgm:prSet>
      <dgm:spPr/>
    </dgm:pt>
    <dgm:pt modelId="{36EBA472-E3B9-4E00-9C2F-F58002AE4C0B}" type="pres">
      <dgm:prSet presAssocID="{11849E00-FBB4-4937-9B7F-BC2EBBFF503A}" presName="level3hierChild" presStyleCnt="0"/>
      <dgm:spPr/>
    </dgm:pt>
    <dgm:pt modelId="{1E617C6E-E93F-40E1-B6F4-959278A870B0}" type="pres">
      <dgm:prSet presAssocID="{7E043293-05A3-4599-85FC-A911F7368659}" presName="conn2-1" presStyleLbl="parChTrans1D3" presStyleIdx="0" presStyleCnt="6"/>
      <dgm:spPr/>
    </dgm:pt>
    <dgm:pt modelId="{9130A267-44C6-41A5-B8BC-CB56E79F231C}" type="pres">
      <dgm:prSet presAssocID="{7E043293-05A3-4599-85FC-A911F7368659}" presName="connTx" presStyleLbl="parChTrans1D3" presStyleIdx="0" presStyleCnt="6"/>
      <dgm:spPr/>
    </dgm:pt>
    <dgm:pt modelId="{8C9AFAE0-3B0B-47ED-8729-F955F28F0057}" type="pres">
      <dgm:prSet presAssocID="{195F06E9-8C44-4AAF-AAF9-C09FAD0E936C}" presName="root2" presStyleCnt="0"/>
      <dgm:spPr/>
    </dgm:pt>
    <dgm:pt modelId="{20D4ABAD-6F33-41C6-8800-247704DF9802}" type="pres">
      <dgm:prSet presAssocID="{195F06E9-8C44-4AAF-AAF9-C09FAD0E936C}" presName="LevelTwoTextNode" presStyleLbl="node3" presStyleIdx="0" presStyleCnt="6">
        <dgm:presLayoutVars>
          <dgm:chPref val="3"/>
        </dgm:presLayoutVars>
      </dgm:prSet>
      <dgm:spPr/>
    </dgm:pt>
    <dgm:pt modelId="{507E7D33-0934-400E-BBE1-951A53161F06}" type="pres">
      <dgm:prSet presAssocID="{195F06E9-8C44-4AAF-AAF9-C09FAD0E936C}" presName="level3hierChild" presStyleCnt="0"/>
      <dgm:spPr/>
    </dgm:pt>
    <dgm:pt modelId="{253441CA-FA7C-472A-98DB-F1DFCF52E787}" type="pres">
      <dgm:prSet presAssocID="{EF079EF1-B1A5-4575-B936-6D3F6881CA0D}" presName="conn2-1" presStyleLbl="parChTrans1D4" presStyleIdx="0" presStyleCnt="8"/>
      <dgm:spPr/>
    </dgm:pt>
    <dgm:pt modelId="{0D72198D-7A3E-46D9-A6BC-CC7CE3254AA2}" type="pres">
      <dgm:prSet presAssocID="{EF079EF1-B1A5-4575-B936-6D3F6881CA0D}" presName="connTx" presStyleLbl="parChTrans1D4" presStyleIdx="0" presStyleCnt="8"/>
      <dgm:spPr/>
    </dgm:pt>
    <dgm:pt modelId="{59AD885D-D681-485A-9A3E-40AB2F1DBFDC}" type="pres">
      <dgm:prSet presAssocID="{660F7583-CE39-45BC-BA16-D5FE450E747B}" presName="root2" presStyleCnt="0"/>
      <dgm:spPr/>
    </dgm:pt>
    <dgm:pt modelId="{AAE4FF1F-881D-46F4-8AD0-FBCA4E008EC4}" type="pres">
      <dgm:prSet presAssocID="{660F7583-CE39-45BC-BA16-D5FE450E747B}" presName="LevelTwoTextNode" presStyleLbl="node4" presStyleIdx="0" presStyleCnt="8" custScaleX="135804" custLinFactNeighborX="79443" custLinFactNeighborY="5177">
        <dgm:presLayoutVars>
          <dgm:chPref val="3"/>
        </dgm:presLayoutVars>
      </dgm:prSet>
      <dgm:spPr/>
    </dgm:pt>
    <dgm:pt modelId="{363F2151-F19D-4D4A-A1D4-75E31D29E432}" type="pres">
      <dgm:prSet presAssocID="{660F7583-CE39-45BC-BA16-D5FE450E747B}" presName="level3hierChild" presStyleCnt="0"/>
      <dgm:spPr/>
    </dgm:pt>
    <dgm:pt modelId="{BEFAE049-6DDC-4412-A146-93CBF055703C}" type="pres">
      <dgm:prSet presAssocID="{D59A7619-3D85-4E70-A972-C5187F447609}" presName="conn2-1" presStyleLbl="parChTrans1D4" presStyleIdx="1" presStyleCnt="8"/>
      <dgm:spPr/>
    </dgm:pt>
    <dgm:pt modelId="{76C78B46-428F-4217-9F77-BDFC2D0D8C37}" type="pres">
      <dgm:prSet presAssocID="{D59A7619-3D85-4E70-A972-C5187F447609}" presName="connTx" presStyleLbl="parChTrans1D4" presStyleIdx="1" presStyleCnt="8"/>
      <dgm:spPr/>
    </dgm:pt>
    <dgm:pt modelId="{A07AD073-6E6E-45AF-8A9B-4D527867A350}" type="pres">
      <dgm:prSet presAssocID="{2E3F1629-1AD8-425D-AECA-D981CAEA237E}" presName="root2" presStyleCnt="0"/>
      <dgm:spPr/>
    </dgm:pt>
    <dgm:pt modelId="{59BA6779-AB84-4161-8AF1-F960C7173BA0}" type="pres">
      <dgm:prSet presAssocID="{2E3F1629-1AD8-425D-AECA-D981CAEA237E}" presName="LevelTwoTextNode" presStyleLbl="node4" presStyleIdx="1" presStyleCnt="8" custScaleX="135804" custLinFactNeighborX="79969" custLinFactNeighborY="-5177">
        <dgm:presLayoutVars>
          <dgm:chPref val="3"/>
        </dgm:presLayoutVars>
      </dgm:prSet>
      <dgm:spPr/>
    </dgm:pt>
    <dgm:pt modelId="{5EEDCFB3-A62E-472E-9E65-EC62DB9C45A8}" type="pres">
      <dgm:prSet presAssocID="{2E3F1629-1AD8-425D-AECA-D981CAEA237E}" presName="level3hierChild" presStyleCnt="0"/>
      <dgm:spPr/>
    </dgm:pt>
    <dgm:pt modelId="{1FBB0621-1046-4331-803B-FA656CF8D6AE}" type="pres">
      <dgm:prSet presAssocID="{3FB29C3E-41F3-4410-B0C8-D01944C20D9B}" presName="conn2-1" presStyleLbl="parChTrans1D4" presStyleIdx="2" presStyleCnt="8"/>
      <dgm:spPr/>
    </dgm:pt>
    <dgm:pt modelId="{0171B0BB-A9B7-43E7-88A1-3F33831AA885}" type="pres">
      <dgm:prSet presAssocID="{3FB29C3E-41F3-4410-B0C8-D01944C20D9B}" presName="connTx" presStyleLbl="parChTrans1D4" presStyleIdx="2" presStyleCnt="8"/>
      <dgm:spPr/>
    </dgm:pt>
    <dgm:pt modelId="{3235E692-E1BF-4134-B0C0-0A65B8C53FDE}" type="pres">
      <dgm:prSet presAssocID="{A7672084-A14D-49BC-8FF6-9F145E1AD1CE}" presName="root2" presStyleCnt="0"/>
      <dgm:spPr/>
    </dgm:pt>
    <dgm:pt modelId="{33920236-823B-477C-973D-B75A750A1D8A}" type="pres">
      <dgm:prSet presAssocID="{A7672084-A14D-49BC-8FF6-9F145E1AD1CE}" presName="LevelTwoTextNode" presStyleLbl="node4" presStyleIdx="2" presStyleCnt="8" custScaleX="135804" custLinFactNeighborX="79969" custLinFactNeighborY="-12080">
        <dgm:presLayoutVars>
          <dgm:chPref val="3"/>
        </dgm:presLayoutVars>
      </dgm:prSet>
      <dgm:spPr/>
    </dgm:pt>
    <dgm:pt modelId="{CBBB050B-2601-4D33-90CB-8CFC27EA527C}" type="pres">
      <dgm:prSet presAssocID="{A7672084-A14D-49BC-8FF6-9F145E1AD1CE}" presName="level3hierChild" presStyleCnt="0"/>
      <dgm:spPr/>
    </dgm:pt>
    <dgm:pt modelId="{3204C2F8-F03A-412F-A2C8-20DA2E43EAB4}" type="pres">
      <dgm:prSet presAssocID="{AA8081E8-88E5-4569-913E-809C7F220B7E}" presName="conn2-1" presStyleLbl="parChTrans1D4" presStyleIdx="3" presStyleCnt="8"/>
      <dgm:spPr/>
    </dgm:pt>
    <dgm:pt modelId="{2C387DCB-0A05-482C-9DAE-FF1BE3B0A0E6}" type="pres">
      <dgm:prSet presAssocID="{AA8081E8-88E5-4569-913E-809C7F220B7E}" presName="connTx" presStyleLbl="parChTrans1D4" presStyleIdx="3" presStyleCnt="8"/>
      <dgm:spPr/>
    </dgm:pt>
    <dgm:pt modelId="{417C6942-505E-4A1F-AE7B-AC07215C6AC6}" type="pres">
      <dgm:prSet presAssocID="{A1E86683-622B-4D22-AAAA-C388E4DAA2D1}" presName="root2" presStyleCnt="0"/>
      <dgm:spPr/>
    </dgm:pt>
    <dgm:pt modelId="{8261CD47-ED8B-478A-866B-40A082E0F505}" type="pres">
      <dgm:prSet presAssocID="{A1E86683-622B-4D22-AAAA-C388E4DAA2D1}" presName="LevelTwoTextNode" presStyleLbl="node4" presStyleIdx="3" presStyleCnt="8" custScaleX="135804" custLinFactNeighborX="79969" custLinFactNeighborY="-17257">
        <dgm:presLayoutVars>
          <dgm:chPref val="3"/>
        </dgm:presLayoutVars>
      </dgm:prSet>
      <dgm:spPr/>
    </dgm:pt>
    <dgm:pt modelId="{E84996F5-6598-4E9E-BB17-2BF27CDE77E2}" type="pres">
      <dgm:prSet presAssocID="{A1E86683-622B-4D22-AAAA-C388E4DAA2D1}" presName="level3hierChild" presStyleCnt="0"/>
      <dgm:spPr/>
    </dgm:pt>
    <dgm:pt modelId="{97BC7789-45C2-4859-9459-4F2BA3F5D8A1}" type="pres">
      <dgm:prSet presAssocID="{C53134DF-6128-47C4-9A21-68D3F72A9E65}" presName="conn2-1" presStyleLbl="parChTrans1D3" presStyleIdx="1" presStyleCnt="6"/>
      <dgm:spPr/>
    </dgm:pt>
    <dgm:pt modelId="{45FC3A7D-CA1D-489D-81C4-8CDFA91335C8}" type="pres">
      <dgm:prSet presAssocID="{C53134DF-6128-47C4-9A21-68D3F72A9E65}" presName="connTx" presStyleLbl="parChTrans1D3" presStyleIdx="1" presStyleCnt="6"/>
      <dgm:spPr/>
    </dgm:pt>
    <dgm:pt modelId="{288BDED4-1D94-4A2B-85D1-624A0DB57C63}" type="pres">
      <dgm:prSet presAssocID="{116BD6D5-D3D3-4780-9D71-FC9A67721615}" presName="root2" presStyleCnt="0"/>
      <dgm:spPr/>
    </dgm:pt>
    <dgm:pt modelId="{7B89F211-E5E9-4634-A408-F159055C0D7C}" type="pres">
      <dgm:prSet presAssocID="{116BD6D5-D3D3-4780-9D71-FC9A67721615}" presName="LevelTwoTextNode" presStyleLbl="node3" presStyleIdx="1" presStyleCnt="6">
        <dgm:presLayoutVars>
          <dgm:chPref val="3"/>
        </dgm:presLayoutVars>
      </dgm:prSet>
      <dgm:spPr/>
    </dgm:pt>
    <dgm:pt modelId="{F5B5AA20-DA70-4D7C-B080-D7F78B17F174}" type="pres">
      <dgm:prSet presAssocID="{116BD6D5-D3D3-4780-9D71-FC9A67721615}" presName="level3hierChild" presStyleCnt="0"/>
      <dgm:spPr/>
    </dgm:pt>
    <dgm:pt modelId="{DF6E650E-5AB8-433C-A9EF-2305876CD6DC}" type="pres">
      <dgm:prSet presAssocID="{63D1AD6D-6CA8-4682-A6CB-F8EB495DBCB3}" presName="conn2-1" presStyleLbl="parChTrans1D4" presStyleIdx="4" presStyleCnt="8"/>
      <dgm:spPr/>
    </dgm:pt>
    <dgm:pt modelId="{3CBD600D-6C61-4070-867A-C1A8B0D0E1B8}" type="pres">
      <dgm:prSet presAssocID="{63D1AD6D-6CA8-4682-A6CB-F8EB495DBCB3}" presName="connTx" presStyleLbl="parChTrans1D4" presStyleIdx="4" presStyleCnt="8"/>
      <dgm:spPr/>
    </dgm:pt>
    <dgm:pt modelId="{4A06F907-6E0D-4342-B2F1-B8B7BC90F2C0}" type="pres">
      <dgm:prSet presAssocID="{8B8853E1-1EDF-483A-AE11-89ED92CFC63D}" presName="root2" presStyleCnt="0"/>
      <dgm:spPr/>
    </dgm:pt>
    <dgm:pt modelId="{F8338A7B-864B-4237-BAAD-DF2EBA3C1BA8}" type="pres">
      <dgm:prSet presAssocID="{8B8853E1-1EDF-483A-AE11-89ED92CFC63D}" presName="LevelTwoTextNode" presStyleLbl="node4" presStyleIdx="4" presStyleCnt="8" custScaleX="192982" custLinFactNeighborX="82074" custLinFactNeighborY="19978">
        <dgm:presLayoutVars>
          <dgm:chPref val="3"/>
        </dgm:presLayoutVars>
      </dgm:prSet>
      <dgm:spPr/>
    </dgm:pt>
    <dgm:pt modelId="{48F0E871-E914-4012-871E-56ADF4271F57}" type="pres">
      <dgm:prSet presAssocID="{8B8853E1-1EDF-483A-AE11-89ED92CFC63D}" presName="level3hierChild" presStyleCnt="0"/>
      <dgm:spPr/>
    </dgm:pt>
    <dgm:pt modelId="{BAF16D01-5B19-4593-83D2-76B56C0397A5}" type="pres">
      <dgm:prSet presAssocID="{00A5AA72-C944-4CC6-9F27-0D3F7D6297B7}" presName="conn2-1" presStyleLbl="parChTrans1D4" presStyleIdx="5" presStyleCnt="8"/>
      <dgm:spPr/>
    </dgm:pt>
    <dgm:pt modelId="{41C1775D-65CE-421E-8716-6D9E00F629F2}" type="pres">
      <dgm:prSet presAssocID="{00A5AA72-C944-4CC6-9F27-0D3F7D6297B7}" presName="connTx" presStyleLbl="parChTrans1D4" presStyleIdx="5" presStyleCnt="8"/>
      <dgm:spPr/>
    </dgm:pt>
    <dgm:pt modelId="{BB76A68A-25FC-49DF-9E41-5F940EE0D2AE}" type="pres">
      <dgm:prSet presAssocID="{E9B12952-F79A-4017-A619-8A24895501BA}" presName="root2" presStyleCnt="0"/>
      <dgm:spPr/>
    </dgm:pt>
    <dgm:pt modelId="{FB4C887D-25B7-4FFA-AD0A-F6C679407523}" type="pres">
      <dgm:prSet presAssocID="{E9B12952-F79A-4017-A619-8A24895501BA}" presName="LevelTwoTextNode" presStyleLbl="node4" presStyleIdx="5" presStyleCnt="8" custScaleX="192982" custLinFactNeighborX="82074" custLinFactNeighborY="22434">
        <dgm:presLayoutVars>
          <dgm:chPref val="3"/>
        </dgm:presLayoutVars>
      </dgm:prSet>
      <dgm:spPr/>
    </dgm:pt>
    <dgm:pt modelId="{117FF764-CCAC-49F5-B1B4-BB36D972FE15}" type="pres">
      <dgm:prSet presAssocID="{E9B12952-F79A-4017-A619-8A24895501BA}" presName="level3hierChild" presStyleCnt="0"/>
      <dgm:spPr/>
    </dgm:pt>
    <dgm:pt modelId="{3F4E8C4D-883A-437C-A1B2-FA61845034D3}" type="pres">
      <dgm:prSet presAssocID="{1C1581FD-1848-4D33-82C1-73AAE4FEDFED}" presName="conn2-1" presStyleLbl="parChTrans1D4" presStyleIdx="6" presStyleCnt="8"/>
      <dgm:spPr/>
    </dgm:pt>
    <dgm:pt modelId="{11C0F97D-40B8-41E6-A1A4-A91816FBCB64}" type="pres">
      <dgm:prSet presAssocID="{1C1581FD-1848-4D33-82C1-73AAE4FEDFED}" presName="connTx" presStyleLbl="parChTrans1D4" presStyleIdx="6" presStyleCnt="8"/>
      <dgm:spPr/>
    </dgm:pt>
    <dgm:pt modelId="{FE6A8A22-0E1F-40CE-ADA5-422D10BDD516}" type="pres">
      <dgm:prSet presAssocID="{3DC42DEC-96F2-4CC1-B5BF-8B173C802AEA}" presName="root2" presStyleCnt="0"/>
      <dgm:spPr/>
    </dgm:pt>
    <dgm:pt modelId="{C413491C-B465-4FF1-9F57-6BFE045D95BA}" type="pres">
      <dgm:prSet presAssocID="{3DC42DEC-96F2-4CC1-B5BF-8B173C802AEA}" presName="LevelTwoTextNode" presStyleLbl="node4" presStyleIdx="6" presStyleCnt="8" custScaleX="192982" custLinFactNeighborX="82074" custLinFactNeighborY="17257">
        <dgm:presLayoutVars>
          <dgm:chPref val="3"/>
        </dgm:presLayoutVars>
      </dgm:prSet>
      <dgm:spPr/>
    </dgm:pt>
    <dgm:pt modelId="{D19C7B3C-3745-4EE6-936B-D639A3D712D2}" type="pres">
      <dgm:prSet presAssocID="{3DC42DEC-96F2-4CC1-B5BF-8B173C802AEA}" presName="level3hierChild" presStyleCnt="0"/>
      <dgm:spPr/>
    </dgm:pt>
    <dgm:pt modelId="{BDC0BA20-D495-43AE-8F75-1507D2ACD74B}" type="pres">
      <dgm:prSet presAssocID="{3512CB15-FB74-4407-A20D-FBC047C186D2}" presName="conn2-1" presStyleLbl="parChTrans1D4" presStyleIdx="7" presStyleCnt="8"/>
      <dgm:spPr/>
    </dgm:pt>
    <dgm:pt modelId="{39819326-4AB4-4F96-878C-B7B8EF93EAAE}" type="pres">
      <dgm:prSet presAssocID="{3512CB15-FB74-4407-A20D-FBC047C186D2}" presName="connTx" presStyleLbl="parChTrans1D4" presStyleIdx="7" presStyleCnt="8"/>
      <dgm:spPr/>
    </dgm:pt>
    <dgm:pt modelId="{F94FDB87-281A-4AB3-86F9-146CC9CEF543}" type="pres">
      <dgm:prSet presAssocID="{DE17E9F3-8E8A-4977-B2A4-91D4B8C71E4C}" presName="root2" presStyleCnt="0"/>
      <dgm:spPr/>
    </dgm:pt>
    <dgm:pt modelId="{575C75F6-8F22-44BC-8BB4-B8AA9BF255CE}" type="pres">
      <dgm:prSet presAssocID="{DE17E9F3-8E8A-4977-B2A4-91D4B8C71E4C}" presName="LevelTwoTextNode" presStyleLbl="node4" presStyleIdx="7" presStyleCnt="8" custScaleX="192982" custLinFactNeighborX="81548" custLinFactNeighborY="12080">
        <dgm:presLayoutVars>
          <dgm:chPref val="3"/>
        </dgm:presLayoutVars>
      </dgm:prSet>
      <dgm:spPr/>
    </dgm:pt>
    <dgm:pt modelId="{019C1B58-3CED-45B9-B276-39A4625D650A}" type="pres">
      <dgm:prSet presAssocID="{DE17E9F3-8E8A-4977-B2A4-91D4B8C71E4C}" presName="level3hierChild" presStyleCnt="0"/>
      <dgm:spPr/>
    </dgm:pt>
    <dgm:pt modelId="{B964E767-C5D4-4AE0-93F4-967A58E0162E}" type="pres">
      <dgm:prSet presAssocID="{BC8397A2-F2EC-499D-A214-4C3FC8AA8170}" presName="conn2-1" presStyleLbl="parChTrans1D2" presStyleIdx="1" presStyleCnt="2"/>
      <dgm:spPr/>
    </dgm:pt>
    <dgm:pt modelId="{9B7C8D08-A57F-4CBB-908B-FF9C41439C23}" type="pres">
      <dgm:prSet presAssocID="{BC8397A2-F2EC-499D-A214-4C3FC8AA8170}" presName="connTx" presStyleLbl="parChTrans1D2" presStyleIdx="1" presStyleCnt="2"/>
      <dgm:spPr/>
    </dgm:pt>
    <dgm:pt modelId="{CAD3E917-C34E-4714-A8B8-4426C2816FD5}" type="pres">
      <dgm:prSet presAssocID="{E886A4D9-FC44-4A1F-9F97-33005AF20D69}" presName="root2" presStyleCnt="0"/>
      <dgm:spPr/>
    </dgm:pt>
    <dgm:pt modelId="{BD5B2C8E-F39C-4445-A1AF-3F04D386A195}" type="pres">
      <dgm:prSet presAssocID="{E886A4D9-FC44-4A1F-9F97-33005AF20D69}" presName="LevelTwoTextNode" presStyleLbl="node2" presStyleIdx="1" presStyleCnt="2" custScaleX="126946" custScaleY="193095" custLinFactNeighborX="0" custLinFactNeighborY="1726">
        <dgm:presLayoutVars>
          <dgm:chPref val="3"/>
        </dgm:presLayoutVars>
      </dgm:prSet>
      <dgm:spPr/>
    </dgm:pt>
    <dgm:pt modelId="{13E403C0-A84A-4B71-A440-F99A32484608}" type="pres">
      <dgm:prSet presAssocID="{E886A4D9-FC44-4A1F-9F97-33005AF20D69}" presName="level3hierChild" presStyleCnt="0"/>
      <dgm:spPr/>
    </dgm:pt>
    <dgm:pt modelId="{3D94D6F5-E61C-47EC-BCA5-657F9D760DB9}" type="pres">
      <dgm:prSet presAssocID="{2664A334-E1C9-44BE-8EA2-D12F74B7B166}" presName="conn2-1" presStyleLbl="parChTrans1D3" presStyleIdx="2" presStyleCnt="6"/>
      <dgm:spPr/>
    </dgm:pt>
    <dgm:pt modelId="{73057B32-6625-46B5-B6B2-A2365030233F}" type="pres">
      <dgm:prSet presAssocID="{2664A334-E1C9-44BE-8EA2-D12F74B7B166}" presName="connTx" presStyleLbl="parChTrans1D3" presStyleIdx="2" presStyleCnt="6"/>
      <dgm:spPr/>
    </dgm:pt>
    <dgm:pt modelId="{82E3CE75-65F4-42ED-AA88-A5B8BACEC05B}" type="pres">
      <dgm:prSet presAssocID="{AC0B8113-6412-43E3-8AD8-6638AFEB68E5}" presName="root2" presStyleCnt="0"/>
      <dgm:spPr/>
    </dgm:pt>
    <dgm:pt modelId="{B4FA0128-0283-4C46-9BEF-35D4B26E1FFA}" type="pres">
      <dgm:prSet presAssocID="{AC0B8113-6412-43E3-8AD8-6638AFEB68E5}" presName="LevelTwoTextNode" presStyleLbl="node3" presStyleIdx="2" presStyleCnt="6">
        <dgm:presLayoutVars>
          <dgm:chPref val="3"/>
        </dgm:presLayoutVars>
      </dgm:prSet>
      <dgm:spPr/>
    </dgm:pt>
    <dgm:pt modelId="{DE854C15-98C0-462A-A89E-4612F3F794ED}" type="pres">
      <dgm:prSet presAssocID="{AC0B8113-6412-43E3-8AD8-6638AFEB68E5}" presName="level3hierChild" presStyleCnt="0"/>
      <dgm:spPr/>
    </dgm:pt>
    <dgm:pt modelId="{38393206-79E8-4765-AFBD-6D20CB966F34}" type="pres">
      <dgm:prSet presAssocID="{033D4965-3C8A-4264-BB61-0B5ADF9274D8}" presName="conn2-1" presStyleLbl="parChTrans1D3" presStyleIdx="3" presStyleCnt="6"/>
      <dgm:spPr/>
    </dgm:pt>
    <dgm:pt modelId="{67139782-3D47-44CE-96C2-0FBB289D9941}" type="pres">
      <dgm:prSet presAssocID="{033D4965-3C8A-4264-BB61-0B5ADF9274D8}" presName="connTx" presStyleLbl="parChTrans1D3" presStyleIdx="3" presStyleCnt="6"/>
      <dgm:spPr/>
    </dgm:pt>
    <dgm:pt modelId="{E584E64A-789C-4812-BFD4-34D6B4E84861}" type="pres">
      <dgm:prSet presAssocID="{54A92BE8-7450-4377-90B0-30E21F270022}" presName="root2" presStyleCnt="0"/>
      <dgm:spPr/>
    </dgm:pt>
    <dgm:pt modelId="{E7DC76AD-EEE1-4DFE-84F3-01C08F6C98D3}" type="pres">
      <dgm:prSet presAssocID="{54A92BE8-7450-4377-90B0-30E21F270022}" presName="LevelTwoTextNode" presStyleLbl="node3" presStyleIdx="3" presStyleCnt="6">
        <dgm:presLayoutVars>
          <dgm:chPref val="3"/>
        </dgm:presLayoutVars>
      </dgm:prSet>
      <dgm:spPr/>
    </dgm:pt>
    <dgm:pt modelId="{5313557B-A1D1-4907-A95C-E844DA503A0E}" type="pres">
      <dgm:prSet presAssocID="{54A92BE8-7450-4377-90B0-30E21F270022}" presName="level3hierChild" presStyleCnt="0"/>
      <dgm:spPr/>
    </dgm:pt>
    <dgm:pt modelId="{C9458FA2-11EE-4DC2-9222-770F5E31BE41}" type="pres">
      <dgm:prSet presAssocID="{9130D1DE-B7EB-4E3C-AF02-1B417F8B291C}" presName="conn2-1" presStyleLbl="parChTrans1D3" presStyleIdx="4" presStyleCnt="6"/>
      <dgm:spPr/>
    </dgm:pt>
    <dgm:pt modelId="{23E81A0F-3732-403C-9663-74F179191C7D}" type="pres">
      <dgm:prSet presAssocID="{9130D1DE-B7EB-4E3C-AF02-1B417F8B291C}" presName="connTx" presStyleLbl="parChTrans1D3" presStyleIdx="4" presStyleCnt="6"/>
      <dgm:spPr/>
    </dgm:pt>
    <dgm:pt modelId="{DC0F5CB7-6505-4EB9-9218-DFA423600473}" type="pres">
      <dgm:prSet presAssocID="{ED7E2593-1067-4063-A753-9A6F5E218FBE}" presName="root2" presStyleCnt="0"/>
      <dgm:spPr/>
    </dgm:pt>
    <dgm:pt modelId="{F55BD06D-B053-4F93-8494-3696D20DBA0F}" type="pres">
      <dgm:prSet presAssocID="{ED7E2593-1067-4063-A753-9A6F5E218FBE}" presName="LevelTwoTextNode" presStyleLbl="node3" presStyleIdx="4" presStyleCnt="6">
        <dgm:presLayoutVars>
          <dgm:chPref val="3"/>
        </dgm:presLayoutVars>
      </dgm:prSet>
      <dgm:spPr/>
    </dgm:pt>
    <dgm:pt modelId="{B5E61EDB-3F4F-4750-A0FA-8C6B6E161F43}" type="pres">
      <dgm:prSet presAssocID="{ED7E2593-1067-4063-A753-9A6F5E218FBE}" presName="level3hierChild" presStyleCnt="0"/>
      <dgm:spPr/>
    </dgm:pt>
    <dgm:pt modelId="{044DC975-637B-4EEE-8019-D3CF2827B4CA}" type="pres">
      <dgm:prSet presAssocID="{97F4F064-1964-475F-A30D-62061DED1465}" presName="conn2-1" presStyleLbl="parChTrans1D3" presStyleIdx="5" presStyleCnt="6"/>
      <dgm:spPr/>
    </dgm:pt>
    <dgm:pt modelId="{D18743E4-5991-459F-A659-79270955332D}" type="pres">
      <dgm:prSet presAssocID="{97F4F064-1964-475F-A30D-62061DED1465}" presName="connTx" presStyleLbl="parChTrans1D3" presStyleIdx="5" presStyleCnt="6"/>
      <dgm:spPr/>
    </dgm:pt>
    <dgm:pt modelId="{9D863B49-F67F-4EA8-B46A-70B8667D58C0}" type="pres">
      <dgm:prSet presAssocID="{D84466C7-813E-4794-B204-F701281D730D}" presName="root2" presStyleCnt="0"/>
      <dgm:spPr/>
    </dgm:pt>
    <dgm:pt modelId="{61B0A7AB-571E-42AE-AB28-75E87152EA3A}" type="pres">
      <dgm:prSet presAssocID="{D84466C7-813E-4794-B204-F701281D730D}" presName="LevelTwoTextNode" presStyleLbl="node3" presStyleIdx="5" presStyleCnt="6">
        <dgm:presLayoutVars>
          <dgm:chPref val="3"/>
        </dgm:presLayoutVars>
      </dgm:prSet>
      <dgm:spPr/>
    </dgm:pt>
    <dgm:pt modelId="{2AD6E693-B4BE-4B4D-9599-CA9428CB77AC}" type="pres">
      <dgm:prSet presAssocID="{D84466C7-813E-4794-B204-F701281D730D}" presName="level3hierChild" presStyleCnt="0"/>
      <dgm:spPr/>
    </dgm:pt>
  </dgm:ptLst>
  <dgm:cxnLst>
    <dgm:cxn modelId="{8FF25901-D630-4B61-A41D-E12B444BD598}" type="presOf" srcId="{E886A4D9-FC44-4A1F-9F97-33005AF20D69}" destId="{BD5B2C8E-F39C-4445-A1AF-3F04D386A195}" srcOrd="0" destOrd="0" presId="urn:microsoft.com/office/officeart/2008/layout/HorizontalMultiLevelHierarchy"/>
    <dgm:cxn modelId="{D7ED8201-7ABD-4114-9473-D4A634DC1E04}" srcId="{E886A4D9-FC44-4A1F-9F97-33005AF20D69}" destId="{ED7E2593-1067-4063-A753-9A6F5E218FBE}" srcOrd="2" destOrd="0" parTransId="{9130D1DE-B7EB-4E3C-AF02-1B417F8B291C}" sibTransId="{FB17548A-8A09-4DF4-841F-3A71A017BDB4}"/>
    <dgm:cxn modelId="{6BE4F90E-7D72-4342-AC97-190E34F95CAC}" type="presOf" srcId="{97F4F064-1964-475F-A30D-62061DED1465}" destId="{044DC975-637B-4EEE-8019-D3CF2827B4CA}" srcOrd="0" destOrd="0" presId="urn:microsoft.com/office/officeart/2008/layout/HorizontalMultiLevelHierarchy"/>
    <dgm:cxn modelId="{03E82E0F-B507-4A57-A5AF-4804AC688FB4}" type="presOf" srcId="{D59A7619-3D85-4E70-A972-C5187F447609}" destId="{BEFAE049-6DDC-4412-A146-93CBF055703C}" srcOrd="0" destOrd="0" presId="urn:microsoft.com/office/officeart/2008/layout/HorizontalMultiLevelHierarchy"/>
    <dgm:cxn modelId="{8A100A1A-5D3A-4C59-8787-FF5ADD4ABDD8}" type="presOf" srcId="{BC8397A2-F2EC-499D-A214-4C3FC8AA8170}" destId="{9B7C8D08-A57F-4CBB-908B-FF9C41439C23}" srcOrd="1" destOrd="0" presId="urn:microsoft.com/office/officeart/2008/layout/HorizontalMultiLevelHierarchy"/>
    <dgm:cxn modelId="{98845F21-DFAF-4300-8931-85906F480258}" type="presOf" srcId="{E9B12952-F79A-4017-A619-8A24895501BA}" destId="{FB4C887D-25B7-4FFA-AD0A-F6C679407523}" srcOrd="0" destOrd="0" presId="urn:microsoft.com/office/officeart/2008/layout/HorizontalMultiLevelHierarchy"/>
    <dgm:cxn modelId="{D1110625-D063-456E-8656-07B4604E9843}" type="presOf" srcId="{A7672084-A14D-49BC-8FF6-9F145E1AD1CE}" destId="{33920236-823B-477C-973D-B75A750A1D8A}" srcOrd="0" destOrd="0" presId="urn:microsoft.com/office/officeart/2008/layout/HorizontalMultiLevelHierarchy"/>
    <dgm:cxn modelId="{0B286A27-9782-4E1B-977E-11E07F17325C}" type="presOf" srcId="{2664A334-E1C9-44BE-8EA2-D12F74B7B166}" destId="{3D94D6F5-E61C-47EC-BCA5-657F9D760DB9}" srcOrd="0" destOrd="0" presId="urn:microsoft.com/office/officeart/2008/layout/HorizontalMultiLevelHierarchy"/>
    <dgm:cxn modelId="{D3AD9128-D15B-43B8-B9D2-7EEBF7403F81}" type="presOf" srcId="{63D1AD6D-6CA8-4682-A6CB-F8EB495DBCB3}" destId="{DF6E650E-5AB8-433C-A9EF-2305876CD6DC}" srcOrd="0" destOrd="0" presId="urn:microsoft.com/office/officeart/2008/layout/HorizontalMultiLevelHierarchy"/>
    <dgm:cxn modelId="{5F97C92B-5956-4602-B5C3-3A9DCAB190C6}" type="presOf" srcId="{C53134DF-6128-47C4-9A21-68D3F72A9E65}" destId="{97BC7789-45C2-4859-9459-4F2BA3F5D8A1}" srcOrd="0" destOrd="0" presId="urn:microsoft.com/office/officeart/2008/layout/HorizontalMultiLevelHierarchy"/>
    <dgm:cxn modelId="{F6A0722D-B664-45E9-B30A-1F1DD81E0F7E}" type="presOf" srcId="{7E043293-05A3-4599-85FC-A911F7368659}" destId="{9130A267-44C6-41A5-B8BC-CB56E79F231C}" srcOrd="1" destOrd="0" presId="urn:microsoft.com/office/officeart/2008/layout/HorizontalMultiLevelHierarchy"/>
    <dgm:cxn modelId="{849DAD32-7B31-49D1-B159-5B202241CBC1}" srcId="{195F06E9-8C44-4AAF-AAF9-C09FAD0E936C}" destId="{A1E86683-622B-4D22-AAAA-C388E4DAA2D1}" srcOrd="3" destOrd="0" parTransId="{AA8081E8-88E5-4569-913E-809C7F220B7E}" sibTransId="{78433D5A-6FFD-4D2C-A049-334E62FBF319}"/>
    <dgm:cxn modelId="{CC897634-4924-4228-9F7F-7D9CE16F6340}" type="presOf" srcId="{9130D1DE-B7EB-4E3C-AF02-1B417F8B291C}" destId="{23E81A0F-3732-403C-9663-74F179191C7D}" srcOrd="1" destOrd="0" presId="urn:microsoft.com/office/officeart/2008/layout/HorizontalMultiLevelHierarchy"/>
    <dgm:cxn modelId="{B6A8A837-3F55-439B-B118-9ECC7BBE06D7}" srcId="{195F06E9-8C44-4AAF-AAF9-C09FAD0E936C}" destId="{2E3F1629-1AD8-425D-AECA-D981CAEA237E}" srcOrd="1" destOrd="0" parTransId="{D59A7619-3D85-4E70-A972-C5187F447609}" sibTransId="{A8CF5399-ED1E-4435-B459-FA4E52B9F022}"/>
    <dgm:cxn modelId="{D458B937-8F1A-4808-8723-628F3001E337}" type="presOf" srcId="{3FB29C3E-41F3-4410-B0C8-D01944C20D9B}" destId="{0171B0BB-A9B7-43E7-88A1-3F33831AA885}" srcOrd="1" destOrd="0" presId="urn:microsoft.com/office/officeart/2008/layout/HorizontalMultiLevelHierarchy"/>
    <dgm:cxn modelId="{044F833C-2CB6-4939-B4AF-08E05F23DBAD}" type="presOf" srcId="{660F7583-CE39-45BC-BA16-D5FE450E747B}" destId="{AAE4FF1F-881D-46F4-8AD0-FBCA4E008EC4}" srcOrd="0" destOrd="0" presId="urn:microsoft.com/office/officeart/2008/layout/HorizontalMultiLevelHierarchy"/>
    <dgm:cxn modelId="{4F28AC3E-A2DC-45F3-8A50-74F1DC4F4B28}" type="presOf" srcId="{7E043293-05A3-4599-85FC-A911F7368659}" destId="{1E617C6E-E93F-40E1-B6F4-959278A870B0}" srcOrd="0" destOrd="0" presId="urn:microsoft.com/office/officeart/2008/layout/HorizontalMultiLevelHierarchy"/>
    <dgm:cxn modelId="{95EEAC3F-FEFE-4BBB-B949-3A5DE298AA64}" srcId="{11849E00-FBB4-4937-9B7F-BC2EBBFF503A}" destId="{116BD6D5-D3D3-4780-9D71-FC9A67721615}" srcOrd="1" destOrd="0" parTransId="{C53134DF-6128-47C4-9A21-68D3F72A9E65}" sibTransId="{6A871E5E-49D8-4DC6-AA39-E6FD09DBFA89}"/>
    <dgm:cxn modelId="{3A21C25E-3980-4F3C-938F-41DD659ACFB1}" type="presOf" srcId="{C45D115F-710C-439C-A108-59825842005B}" destId="{1ACB267D-1458-4C28-BBE0-040C43A37B72}" srcOrd="0" destOrd="0" presId="urn:microsoft.com/office/officeart/2008/layout/HorizontalMultiLevelHierarchy"/>
    <dgm:cxn modelId="{2CDC3562-ABA9-4EB3-81A4-FEF2EA53555F}" type="presOf" srcId="{116BD6D5-D3D3-4780-9D71-FC9A67721615}" destId="{7B89F211-E5E9-4634-A408-F159055C0D7C}" srcOrd="0" destOrd="0" presId="urn:microsoft.com/office/officeart/2008/layout/HorizontalMultiLevelHierarchy"/>
    <dgm:cxn modelId="{0E878642-E88B-4FAC-B3FF-42C830B00C1D}" type="presOf" srcId="{195F06E9-8C44-4AAF-AAF9-C09FAD0E936C}" destId="{20D4ABAD-6F33-41C6-8800-247704DF9802}" srcOrd="0" destOrd="0" presId="urn:microsoft.com/office/officeart/2008/layout/HorizontalMultiLevelHierarchy"/>
    <dgm:cxn modelId="{433D9842-08FD-4071-965A-0FB3FE722647}" type="presOf" srcId="{DE17E9F3-8E8A-4977-B2A4-91D4B8C71E4C}" destId="{575C75F6-8F22-44BC-8BB4-B8AA9BF255CE}" srcOrd="0" destOrd="0" presId="urn:microsoft.com/office/officeart/2008/layout/HorizontalMultiLevelHierarchy"/>
    <dgm:cxn modelId="{EA522263-AB3B-4C05-8991-2D89B18E53F9}" type="presOf" srcId="{C53134DF-6128-47C4-9A21-68D3F72A9E65}" destId="{45FC3A7D-CA1D-489D-81C4-8CDFA91335C8}" srcOrd="1" destOrd="0" presId="urn:microsoft.com/office/officeart/2008/layout/HorizontalMultiLevelHierarchy"/>
    <dgm:cxn modelId="{2367FB44-0E9C-4F4B-AD90-5FC95BDCC538}" type="presOf" srcId="{00A5AA72-C944-4CC6-9F27-0D3F7D6297B7}" destId="{BAF16D01-5B19-4593-83D2-76B56C0397A5}" srcOrd="0" destOrd="0" presId="urn:microsoft.com/office/officeart/2008/layout/HorizontalMultiLevelHierarchy"/>
    <dgm:cxn modelId="{D1FEAD49-CE3E-439C-8DE6-A21879C4BBB4}" type="presOf" srcId="{EF079EF1-B1A5-4575-B936-6D3F6881CA0D}" destId="{253441CA-FA7C-472A-98DB-F1DFCF52E787}" srcOrd="0" destOrd="0" presId="urn:microsoft.com/office/officeart/2008/layout/HorizontalMultiLevelHierarchy"/>
    <dgm:cxn modelId="{D14DC56E-63A3-434E-B6F5-DCCAEF760CB6}" type="presOf" srcId="{9130D1DE-B7EB-4E3C-AF02-1B417F8B291C}" destId="{C9458FA2-11EE-4DC2-9222-770F5E31BE41}" srcOrd="0" destOrd="0" presId="urn:microsoft.com/office/officeart/2008/layout/HorizontalMultiLevelHierarchy"/>
    <dgm:cxn modelId="{AEDA5670-A574-4939-8885-CF60F24D90A3}" type="presOf" srcId="{3512CB15-FB74-4407-A20D-FBC047C186D2}" destId="{39819326-4AB4-4F96-878C-B7B8EF93EAAE}" srcOrd="1" destOrd="0" presId="urn:microsoft.com/office/officeart/2008/layout/HorizontalMultiLevelHierarchy"/>
    <dgm:cxn modelId="{AEBCA276-2B92-4E8B-8C8B-22126CE0091C}" type="presOf" srcId="{8B8853E1-1EDF-483A-AE11-89ED92CFC63D}" destId="{F8338A7B-864B-4237-BAAD-DF2EBA3C1BA8}" srcOrd="0" destOrd="0" presId="urn:microsoft.com/office/officeart/2008/layout/HorizontalMultiLevelHierarchy"/>
    <dgm:cxn modelId="{795DB858-7D62-48B0-BCE6-BB007A53C0C7}" type="presOf" srcId="{54A92BE8-7450-4377-90B0-30E21F270022}" destId="{E7DC76AD-EEE1-4DFE-84F3-01C08F6C98D3}" srcOrd="0" destOrd="0" presId="urn:microsoft.com/office/officeart/2008/layout/HorizontalMultiLevelHierarchy"/>
    <dgm:cxn modelId="{42B5565A-4FC0-4297-A16F-07F7883597C0}" type="presOf" srcId="{033D4965-3C8A-4264-BB61-0B5ADF9274D8}" destId="{38393206-79E8-4765-AFBD-6D20CB966F34}" srcOrd="0" destOrd="0" presId="urn:microsoft.com/office/officeart/2008/layout/HorizontalMultiLevelHierarchy"/>
    <dgm:cxn modelId="{9F8CF95A-D1D0-438F-8A27-C9092AA5EF0F}" type="presOf" srcId="{1C1581FD-1848-4D33-82C1-73AAE4FEDFED}" destId="{3F4E8C4D-883A-437C-A1B2-FA61845034D3}" srcOrd="0" destOrd="0" presId="urn:microsoft.com/office/officeart/2008/layout/HorizontalMultiLevelHierarchy"/>
    <dgm:cxn modelId="{B0F2D77E-7B9C-42A9-822A-7CFAA4E90A38}" type="presOf" srcId="{2E3F1629-1AD8-425D-AECA-D981CAEA237E}" destId="{59BA6779-AB84-4161-8AF1-F960C7173BA0}" srcOrd="0" destOrd="0" presId="urn:microsoft.com/office/officeart/2008/layout/HorizontalMultiLevelHierarchy"/>
    <dgm:cxn modelId="{011EED7E-C6C9-4C42-8C7C-C1DB82C0542D}" type="presOf" srcId="{033D4965-3C8A-4264-BB61-0B5ADF9274D8}" destId="{67139782-3D47-44CE-96C2-0FBB289D9941}" srcOrd="1" destOrd="0" presId="urn:microsoft.com/office/officeart/2008/layout/HorizontalMultiLevelHierarchy"/>
    <dgm:cxn modelId="{BD261588-0424-4781-81DD-45F47D15E272}" type="presOf" srcId="{00A5AA72-C944-4CC6-9F27-0D3F7D6297B7}" destId="{41C1775D-65CE-421E-8716-6D9E00F629F2}" srcOrd="1" destOrd="0" presId="urn:microsoft.com/office/officeart/2008/layout/HorizontalMultiLevelHierarchy"/>
    <dgm:cxn modelId="{423C3190-8598-4183-8AD0-F27D34472965}" type="presOf" srcId="{97F4F064-1964-475F-A30D-62061DED1465}" destId="{D18743E4-5991-459F-A659-79270955332D}" srcOrd="1" destOrd="0" presId="urn:microsoft.com/office/officeart/2008/layout/HorizontalMultiLevelHierarchy"/>
    <dgm:cxn modelId="{7A646496-9FAF-4A1D-95BB-1206B4667966}" type="presOf" srcId="{1C1581FD-1848-4D33-82C1-73AAE4FEDFED}" destId="{11C0F97D-40B8-41E6-A1A4-A91816FBCB64}" srcOrd="1" destOrd="0" presId="urn:microsoft.com/office/officeart/2008/layout/HorizontalMultiLevelHierarchy"/>
    <dgm:cxn modelId="{21AC0598-AF65-406E-854A-214CCCB1F9C0}" srcId="{E886A4D9-FC44-4A1F-9F97-33005AF20D69}" destId="{D84466C7-813E-4794-B204-F701281D730D}" srcOrd="3" destOrd="0" parTransId="{97F4F064-1964-475F-A30D-62061DED1465}" sibTransId="{D3A1FAF4-005A-4574-B48D-A56E44C4B737}"/>
    <dgm:cxn modelId="{6934B29A-599B-4F11-BDE0-06105885F2A0}" srcId="{116BD6D5-D3D3-4780-9D71-FC9A67721615}" destId="{DE17E9F3-8E8A-4977-B2A4-91D4B8C71E4C}" srcOrd="3" destOrd="0" parTransId="{3512CB15-FB74-4407-A20D-FBC047C186D2}" sibTransId="{1AF52731-852D-499F-9832-B0270D34954A}"/>
    <dgm:cxn modelId="{222CFE9A-2F4C-49BC-B4DC-6F811D94FE68}" type="presOf" srcId="{43651DEA-EA72-4230-9F1B-25E3AA201EB6}" destId="{FA37276A-9CB0-445C-A9D3-C0AFA9D8B11A}" srcOrd="0" destOrd="0" presId="urn:microsoft.com/office/officeart/2008/layout/HorizontalMultiLevelHierarchy"/>
    <dgm:cxn modelId="{70B25A9E-1520-44D6-A331-0D135C753135}" type="presOf" srcId="{C077A71F-EA4E-4063-AAFA-81AF26AFA2E2}" destId="{FE00DA04-D3C1-4E52-9BE5-0F8FD73817F0}" srcOrd="1" destOrd="0" presId="urn:microsoft.com/office/officeart/2008/layout/HorizontalMultiLevelHierarchy"/>
    <dgm:cxn modelId="{5EC42BA6-67C8-4466-B6FF-3D185C2D0D4F}" type="presOf" srcId="{3512CB15-FB74-4407-A20D-FBC047C186D2}" destId="{BDC0BA20-D495-43AE-8F75-1507D2ACD74B}" srcOrd="0" destOrd="0" presId="urn:microsoft.com/office/officeart/2008/layout/HorizontalMultiLevelHierarchy"/>
    <dgm:cxn modelId="{B71908A9-9806-4D96-9226-7A362E6B9FBB}" type="presOf" srcId="{63D1AD6D-6CA8-4682-A6CB-F8EB495DBCB3}" destId="{3CBD600D-6C61-4070-867A-C1A8B0D0E1B8}" srcOrd="1" destOrd="0" presId="urn:microsoft.com/office/officeart/2008/layout/HorizontalMultiLevelHierarchy"/>
    <dgm:cxn modelId="{C98831AC-D81A-4C1B-932F-6D18856D8EC6}" type="presOf" srcId="{D84466C7-813E-4794-B204-F701281D730D}" destId="{61B0A7AB-571E-42AE-AB28-75E87152EA3A}" srcOrd="0" destOrd="0" presId="urn:microsoft.com/office/officeart/2008/layout/HorizontalMultiLevelHierarchy"/>
    <dgm:cxn modelId="{4D403BB0-0B77-4A32-8422-EB4C2230DD83}" type="presOf" srcId="{AA8081E8-88E5-4569-913E-809C7F220B7E}" destId="{2C387DCB-0A05-482C-9DAE-FF1BE3B0A0E6}" srcOrd="1" destOrd="0" presId="urn:microsoft.com/office/officeart/2008/layout/HorizontalMultiLevelHierarchy"/>
    <dgm:cxn modelId="{71541AB4-6183-4C14-8576-678CF0207085}" srcId="{C45D115F-710C-439C-A108-59825842005B}" destId="{43651DEA-EA72-4230-9F1B-25E3AA201EB6}" srcOrd="0" destOrd="0" parTransId="{BF3F2D0C-F268-4ADE-80D3-9E8D797F4EF3}" sibTransId="{3CB33F6C-8B5B-4B34-97F2-D418215A0351}"/>
    <dgm:cxn modelId="{35FDF0B4-F032-4E9C-93BE-AB1E9F759C29}" type="presOf" srcId="{BC8397A2-F2EC-499D-A214-4C3FC8AA8170}" destId="{B964E767-C5D4-4AE0-93F4-967A58E0162E}" srcOrd="0" destOrd="0" presId="urn:microsoft.com/office/officeart/2008/layout/HorizontalMultiLevelHierarchy"/>
    <dgm:cxn modelId="{6EA461B5-DC3B-4BCF-A568-5EB31493E5B4}" type="presOf" srcId="{AA8081E8-88E5-4569-913E-809C7F220B7E}" destId="{3204C2F8-F03A-412F-A2C8-20DA2E43EAB4}" srcOrd="0" destOrd="0" presId="urn:microsoft.com/office/officeart/2008/layout/HorizontalMultiLevelHierarchy"/>
    <dgm:cxn modelId="{9373CEB5-2FF4-4774-9706-B21EAA6869A4}" type="presOf" srcId="{D59A7619-3D85-4E70-A972-C5187F447609}" destId="{76C78B46-428F-4217-9F77-BDFC2D0D8C37}" srcOrd="1" destOrd="0" presId="urn:microsoft.com/office/officeart/2008/layout/HorizontalMultiLevelHierarchy"/>
    <dgm:cxn modelId="{02B153B8-4270-4581-87F5-58CBE8A5557D}" type="presOf" srcId="{2664A334-E1C9-44BE-8EA2-D12F74B7B166}" destId="{73057B32-6625-46B5-B6B2-A2365030233F}" srcOrd="1" destOrd="0" presId="urn:microsoft.com/office/officeart/2008/layout/HorizontalMultiLevelHierarchy"/>
    <dgm:cxn modelId="{297A7CBD-1677-40CE-918C-2EEBD04EF71C}" type="presOf" srcId="{A1E86683-622B-4D22-AAAA-C388E4DAA2D1}" destId="{8261CD47-ED8B-478A-866B-40A082E0F505}" srcOrd="0" destOrd="0" presId="urn:microsoft.com/office/officeart/2008/layout/HorizontalMultiLevelHierarchy"/>
    <dgm:cxn modelId="{7405CFBE-3497-4CA3-B2E1-460626802FA0}" srcId="{E886A4D9-FC44-4A1F-9F97-33005AF20D69}" destId="{AC0B8113-6412-43E3-8AD8-6638AFEB68E5}" srcOrd="0" destOrd="0" parTransId="{2664A334-E1C9-44BE-8EA2-D12F74B7B166}" sibTransId="{60122872-CF16-46D9-A200-173A7AB68048}"/>
    <dgm:cxn modelId="{F93D31BF-B7D5-4EB7-8CD6-44D90FB83339}" type="presOf" srcId="{ED7E2593-1067-4063-A753-9A6F5E218FBE}" destId="{F55BD06D-B053-4F93-8494-3696D20DBA0F}" srcOrd="0" destOrd="0" presId="urn:microsoft.com/office/officeart/2008/layout/HorizontalMultiLevelHierarchy"/>
    <dgm:cxn modelId="{836F5AC1-5A6C-48BA-B823-5051981E2EB0}" srcId="{195F06E9-8C44-4AAF-AAF9-C09FAD0E936C}" destId="{A7672084-A14D-49BC-8FF6-9F145E1AD1CE}" srcOrd="2" destOrd="0" parTransId="{3FB29C3E-41F3-4410-B0C8-D01944C20D9B}" sibTransId="{2EE3B7E0-3C7D-4040-961F-CAB4F42AD4D9}"/>
    <dgm:cxn modelId="{3974EFC6-5B1F-4875-A6BF-9F9431EA1D53}" srcId="{195F06E9-8C44-4AAF-AAF9-C09FAD0E936C}" destId="{660F7583-CE39-45BC-BA16-D5FE450E747B}" srcOrd="0" destOrd="0" parTransId="{EF079EF1-B1A5-4575-B936-6D3F6881CA0D}" sibTransId="{7B34751E-CA31-4E04-A874-4058BDBA7CB2}"/>
    <dgm:cxn modelId="{95D93AC9-C707-4101-9E83-0996D9DDD2F4}" type="presOf" srcId="{3FB29C3E-41F3-4410-B0C8-D01944C20D9B}" destId="{1FBB0621-1046-4331-803B-FA656CF8D6AE}" srcOrd="0" destOrd="0" presId="urn:microsoft.com/office/officeart/2008/layout/HorizontalMultiLevelHierarchy"/>
    <dgm:cxn modelId="{565F48CA-61EF-4E5E-B10B-C4F33C17ECD8}" srcId="{116BD6D5-D3D3-4780-9D71-FC9A67721615}" destId="{3DC42DEC-96F2-4CC1-B5BF-8B173C802AEA}" srcOrd="2" destOrd="0" parTransId="{1C1581FD-1848-4D33-82C1-73AAE4FEDFED}" sibTransId="{8B62D548-F977-4172-A66A-2C1BCBDE5B62}"/>
    <dgm:cxn modelId="{B71DECD0-9EFD-4AA8-BF03-D764835DFC21}" srcId="{116BD6D5-D3D3-4780-9D71-FC9A67721615}" destId="{E9B12952-F79A-4017-A619-8A24895501BA}" srcOrd="1" destOrd="0" parTransId="{00A5AA72-C944-4CC6-9F27-0D3F7D6297B7}" sibTransId="{C9BCF1CF-CDD6-4CE2-A090-5D84368B58C8}"/>
    <dgm:cxn modelId="{E58815D3-5C21-4A8E-9918-CDC5567CD20A}" srcId="{116BD6D5-D3D3-4780-9D71-FC9A67721615}" destId="{8B8853E1-1EDF-483A-AE11-89ED92CFC63D}" srcOrd="0" destOrd="0" parTransId="{63D1AD6D-6CA8-4682-A6CB-F8EB495DBCB3}" sibTransId="{4108E5BB-B140-475D-8BD7-E6EC37B1996D}"/>
    <dgm:cxn modelId="{34504BD7-45F1-4080-8D73-245EF8E7630B}" srcId="{43651DEA-EA72-4230-9F1B-25E3AA201EB6}" destId="{E886A4D9-FC44-4A1F-9F97-33005AF20D69}" srcOrd="1" destOrd="0" parTransId="{BC8397A2-F2EC-499D-A214-4C3FC8AA8170}" sibTransId="{606A8837-FE74-4BF9-8253-9E37DEE3B8FC}"/>
    <dgm:cxn modelId="{0CCEABD7-8FEA-4EAA-B4D5-DA8CC825B261}" type="presOf" srcId="{EF079EF1-B1A5-4575-B936-6D3F6881CA0D}" destId="{0D72198D-7A3E-46D9-A6BC-CC7CE3254AA2}" srcOrd="1" destOrd="0" presId="urn:microsoft.com/office/officeart/2008/layout/HorizontalMultiLevelHierarchy"/>
    <dgm:cxn modelId="{785856DB-59F8-4D2D-BAAB-43B722CDBF88}" type="presOf" srcId="{C077A71F-EA4E-4063-AAFA-81AF26AFA2E2}" destId="{CAD744DB-0424-4404-9198-AE839F0E3D9E}" srcOrd="0" destOrd="0" presId="urn:microsoft.com/office/officeart/2008/layout/HorizontalMultiLevelHierarchy"/>
    <dgm:cxn modelId="{DE7ADBDB-E47D-44F4-9869-1F117CB53DDB}" type="presOf" srcId="{AC0B8113-6412-43E3-8AD8-6638AFEB68E5}" destId="{B4FA0128-0283-4C46-9BEF-35D4B26E1FFA}" srcOrd="0" destOrd="0" presId="urn:microsoft.com/office/officeart/2008/layout/HorizontalMultiLevelHierarchy"/>
    <dgm:cxn modelId="{D79770DF-6D08-4DEA-94DA-B130A9EB96CD}" type="presOf" srcId="{3DC42DEC-96F2-4CC1-B5BF-8B173C802AEA}" destId="{C413491C-B465-4FF1-9F57-6BFE045D95BA}" srcOrd="0" destOrd="0" presId="urn:microsoft.com/office/officeart/2008/layout/HorizontalMultiLevelHierarchy"/>
    <dgm:cxn modelId="{8A1E15E9-16B8-402A-BBFA-397645C7C95E}" srcId="{11849E00-FBB4-4937-9B7F-BC2EBBFF503A}" destId="{195F06E9-8C44-4AAF-AAF9-C09FAD0E936C}" srcOrd="0" destOrd="0" parTransId="{7E043293-05A3-4599-85FC-A911F7368659}" sibTransId="{5B52970B-7F5C-47D3-814C-237F9067119D}"/>
    <dgm:cxn modelId="{1B74D3ED-0D83-418E-A0E4-22CBBD67DDD4}" srcId="{E886A4D9-FC44-4A1F-9F97-33005AF20D69}" destId="{54A92BE8-7450-4377-90B0-30E21F270022}" srcOrd="1" destOrd="0" parTransId="{033D4965-3C8A-4264-BB61-0B5ADF9274D8}" sibTransId="{687FAA4B-DF92-4BA4-BFD7-6C09C6EA7B23}"/>
    <dgm:cxn modelId="{3F3B8DF1-CFA3-4883-AE4C-6C8D9F7C29CB}" type="presOf" srcId="{11849E00-FBB4-4937-9B7F-BC2EBBFF503A}" destId="{2D8A8EFC-FA64-4EA8-93C0-AF538C1AEF9E}" srcOrd="0" destOrd="0" presId="urn:microsoft.com/office/officeart/2008/layout/HorizontalMultiLevelHierarchy"/>
    <dgm:cxn modelId="{3D02F5F1-8188-46C6-8B3A-A785C74846E7}" srcId="{43651DEA-EA72-4230-9F1B-25E3AA201EB6}" destId="{11849E00-FBB4-4937-9B7F-BC2EBBFF503A}" srcOrd="0" destOrd="0" parTransId="{C077A71F-EA4E-4063-AAFA-81AF26AFA2E2}" sibTransId="{FD2712B0-E5A0-4F09-8B51-8BA79258C3A6}"/>
    <dgm:cxn modelId="{0643EC99-34AC-495E-ACD7-C37B2ABC7B70}" type="presParOf" srcId="{1ACB267D-1458-4C28-BBE0-040C43A37B72}" destId="{9C7276E3-7300-4BC9-AEFF-CF6EE6094F39}" srcOrd="0" destOrd="0" presId="urn:microsoft.com/office/officeart/2008/layout/HorizontalMultiLevelHierarchy"/>
    <dgm:cxn modelId="{3410F1CB-7192-49B7-891E-70BAD5B1E08D}" type="presParOf" srcId="{9C7276E3-7300-4BC9-AEFF-CF6EE6094F39}" destId="{FA37276A-9CB0-445C-A9D3-C0AFA9D8B11A}" srcOrd="0" destOrd="0" presId="urn:microsoft.com/office/officeart/2008/layout/HorizontalMultiLevelHierarchy"/>
    <dgm:cxn modelId="{733C2FF0-3A99-4141-8E24-A018F54E706C}" type="presParOf" srcId="{9C7276E3-7300-4BC9-AEFF-CF6EE6094F39}" destId="{F35E2CEA-84D2-4B22-AC32-F95C1222D6E5}" srcOrd="1" destOrd="0" presId="urn:microsoft.com/office/officeart/2008/layout/HorizontalMultiLevelHierarchy"/>
    <dgm:cxn modelId="{D7435C32-19F8-4A86-9305-82F7F96B4AFB}" type="presParOf" srcId="{F35E2CEA-84D2-4B22-AC32-F95C1222D6E5}" destId="{CAD744DB-0424-4404-9198-AE839F0E3D9E}" srcOrd="0" destOrd="0" presId="urn:microsoft.com/office/officeart/2008/layout/HorizontalMultiLevelHierarchy"/>
    <dgm:cxn modelId="{A894D92C-3069-47D1-A4E4-8D083BF6208A}" type="presParOf" srcId="{CAD744DB-0424-4404-9198-AE839F0E3D9E}" destId="{FE00DA04-D3C1-4E52-9BE5-0F8FD73817F0}" srcOrd="0" destOrd="0" presId="urn:microsoft.com/office/officeart/2008/layout/HorizontalMultiLevelHierarchy"/>
    <dgm:cxn modelId="{389D5ED4-648B-4C4D-9763-F7B13518574E}" type="presParOf" srcId="{F35E2CEA-84D2-4B22-AC32-F95C1222D6E5}" destId="{6F28E558-DF6A-4200-8543-1E0A163663F6}" srcOrd="1" destOrd="0" presId="urn:microsoft.com/office/officeart/2008/layout/HorizontalMultiLevelHierarchy"/>
    <dgm:cxn modelId="{C5263627-5624-4738-BEFD-8554B0220D92}" type="presParOf" srcId="{6F28E558-DF6A-4200-8543-1E0A163663F6}" destId="{2D8A8EFC-FA64-4EA8-93C0-AF538C1AEF9E}" srcOrd="0" destOrd="0" presId="urn:microsoft.com/office/officeart/2008/layout/HorizontalMultiLevelHierarchy"/>
    <dgm:cxn modelId="{36030E4B-D733-4A18-9904-1857D2C1821D}" type="presParOf" srcId="{6F28E558-DF6A-4200-8543-1E0A163663F6}" destId="{36EBA472-E3B9-4E00-9C2F-F58002AE4C0B}" srcOrd="1" destOrd="0" presId="urn:microsoft.com/office/officeart/2008/layout/HorizontalMultiLevelHierarchy"/>
    <dgm:cxn modelId="{249F21A9-C482-40D5-A606-1E2F2038DB0A}" type="presParOf" srcId="{36EBA472-E3B9-4E00-9C2F-F58002AE4C0B}" destId="{1E617C6E-E93F-40E1-B6F4-959278A870B0}" srcOrd="0" destOrd="0" presId="urn:microsoft.com/office/officeart/2008/layout/HorizontalMultiLevelHierarchy"/>
    <dgm:cxn modelId="{2ADB66B9-5037-4ECE-A5E0-06EAFB4779BC}" type="presParOf" srcId="{1E617C6E-E93F-40E1-B6F4-959278A870B0}" destId="{9130A267-44C6-41A5-B8BC-CB56E79F231C}" srcOrd="0" destOrd="0" presId="urn:microsoft.com/office/officeart/2008/layout/HorizontalMultiLevelHierarchy"/>
    <dgm:cxn modelId="{D5AD35FC-79D0-469C-86B8-8C88C9A0CA5E}" type="presParOf" srcId="{36EBA472-E3B9-4E00-9C2F-F58002AE4C0B}" destId="{8C9AFAE0-3B0B-47ED-8729-F955F28F0057}" srcOrd="1" destOrd="0" presId="urn:microsoft.com/office/officeart/2008/layout/HorizontalMultiLevelHierarchy"/>
    <dgm:cxn modelId="{97154F83-B87F-40E2-BEEB-539932747D8C}" type="presParOf" srcId="{8C9AFAE0-3B0B-47ED-8729-F955F28F0057}" destId="{20D4ABAD-6F33-41C6-8800-247704DF9802}" srcOrd="0" destOrd="0" presId="urn:microsoft.com/office/officeart/2008/layout/HorizontalMultiLevelHierarchy"/>
    <dgm:cxn modelId="{3EA3EFA3-1E9C-4B14-B320-A16C99BF9865}" type="presParOf" srcId="{8C9AFAE0-3B0B-47ED-8729-F955F28F0057}" destId="{507E7D33-0934-400E-BBE1-951A53161F06}" srcOrd="1" destOrd="0" presId="urn:microsoft.com/office/officeart/2008/layout/HorizontalMultiLevelHierarchy"/>
    <dgm:cxn modelId="{36C10F0D-D082-406F-94B8-4680FF9EDE69}" type="presParOf" srcId="{507E7D33-0934-400E-BBE1-951A53161F06}" destId="{253441CA-FA7C-472A-98DB-F1DFCF52E787}" srcOrd="0" destOrd="0" presId="urn:microsoft.com/office/officeart/2008/layout/HorizontalMultiLevelHierarchy"/>
    <dgm:cxn modelId="{CB3888B3-2814-4D71-BC8D-DACF23F9F391}" type="presParOf" srcId="{253441CA-FA7C-472A-98DB-F1DFCF52E787}" destId="{0D72198D-7A3E-46D9-A6BC-CC7CE3254AA2}" srcOrd="0" destOrd="0" presId="urn:microsoft.com/office/officeart/2008/layout/HorizontalMultiLevelHierarchy"/>
    <dgm:cxn modelId="{E61F53AF-DA9C-4C76-B494-DFD95D433F5B}" type="presParOf" srcId="{507E7D33-0934-400E-BBE1-951A53161F06}" destId="{59AD885D-D681-485A-9A3E-40AB2F1DBFDC}" srcOrd="1" destOrd="0" presId="urn:microsoft.com/office/officeart/2008/layout/HorizontalMultiLevelHierarchy"/>
    <dgm:cxn modelId="{F570B1A9-741D-4A07-82DC-C6589487E6D4}" type="presParOf" srcId="{59AD885D-D681-485A-9A3E-40AB2F1DBFDC}" destId="{AAE4FF1F-881D-46F4-8AD0-FBCA4E008EC4}" srcOrd="0" destOrd="0" presId="urn:microsoft.com/office/officeart/2008/layout/HorizontalMultiLevelHierarchy"/>
    <dgm:cxn modelId="{BBF4E8A7-F7DA-4352-A6A0-3DE388D49D78}" type="presParOf" srcId="{59AD885D-D681-485A-9A3E-40AB2F1DBFDC}" destId="{363F2151-F19D-4D4A-A1D4-75E31D29E432}" srcOrd="1" destOrd="0" presId="urn:microsoft.com/office/officeart/2008/layout/HorizontalMultiLevelHierarchy"/>
    <dgm:cxn modelId="{B38A66FB-CB3B-48AE-A7E1-371AA7065DC4}" type="presParOf" srcId="{507E7D33-0934-400E-BBE1-951A53161F06}" destId="{BEFAE049-6DDC-4412-A146-93CBF055703C}" srcOrd="2" destOrd="0" presId="urn:microsoft.com/office/officeart/2008/layout/HorizontalMultiLevelHierarchy"/>
    <dgm:cxn modelId="{56B274F8-E781-47D3-92FB-06DAF3C58C16}" type="presParOf" srcId="{BEFAE049-6DDC-4412-A146-93CBF055703C}" destId="{76C78B46-428F-4217-9F77-BDFC2D0D8C37}" srcOrd="0" destOrd="0" presId="urn:microsoft.com/office/officeart/2008/layout/HorizontalMultiLevelHierarchy"/>
    <dgm:cxn modelId="{2DCCD971-D2E1-45A1-9A6A-1ED7D23D8808}" type="presParOf" srcId="{507E7D33-0934-400E-BBE1-951A53161F06}" destId="{A07AD073-6E6E-45AF-8A9B-4D527867A350}" srcOrd="3" destOrd="0" presId="urn:microsoft.com/office/officeart/2008/layout/HorizontalMultiLevelHierarchy"/>
    <dgm:cxn modelId="{BD6D7C2A-5BCD-42AC-A111-08D726BF97EE}" type="presParOf" srcId="{A07AD073-6E6E-45AF-8A9B-4D527867A350}" destId="{59BA6779-AB84-4161-8AF1-F960C7173BA0}" srcOrd="0" destOrd="0" presId="urn:microsoft.com/office/officeart/2008/layout/HorizontalMultiLevelHierarchy"/>
    <dgm:cxn modelId="{961F7023-415E-4346-B63E-725A0AD35545}" type="presParOf" srcId="{A07AD073-6E6E-45AF-8A9B-4D527867A350}" destId="{5EEDCFB3-A62E-472E-9E65-EC62DB9C45A8}" srcOrd="1" destOrd="0" presId="urn:microsoft.com/office/officeart/2008/layout/HorizontalMultiLevelHierarchy"/>
    <dgm:cxn modelId="{066E26BC-4023-41AA-8AAA-221E653EC273}" type="presParOf" srcId="{507E7D33-0934-400E-BBE1-951A53161F06}" destId="{1FBB0621-1046-4331-803B-FA656CF8D6AE}" srcOrd="4" destOrd="0" presId="urn:microsoft.com/office/officeart/2008/layout/HorizontalMultiLevelHierarchy"/>
    <dgm:cxn modelId="{B0DBFD56-F727-4349-85BC-B753E569D56F}" type="presParOf" srcId="{1FBB0621-1046-4331-803B-FA656CF8D6AE}" destId="{0171B0BB-A9B7-43E7-88A1-3F33831AA885}" srcOrd="0" destOrd="0" presId="urn:microsoft.com/office/officeart/2008/layout/HorizontalMultiLevelHierarchy"/>
    <dgm:cxn modelId="{85E831F9-2A74-4F1B-B9FB-4BAF5D358725}" type="presParOf" srcId="{507E7D33-0934-400E-BBE1-951A53161F06}" destId="{3235E692-E1BF-4134-B0C0-0A65B8C53FDE}" srcOrd="5" destOrd="0" presId="urn:microsoft.com/office/officeart/2008/layout/HorizontalMultiLevelHierarchy"/>
    <dgm:cxn modelId="{08410A24-1615-4880-8909-2A2BBBB53171}" type="presParOf" srcId="{3235E692-E1BF-4134-B0C0-0A65B8C53FDE}" destId="{33920236-823B-477C-973D-B75A750A1D8A}" srcOrd="0" destOrd="0" presId="urn:microsoft.com/office/officeart/2008/layout/HorizontalMultiLevelHierarchy"/>
    <dgm:cxn modelId="{019536EC-467A-42F8-ACA9-17CF259EB4FD}" type="presParOf" srcId="{3235E692-E1BF-4134-B0C0-0A65B8C53FDE}" destId="{CBBB050B-2601-4D33-90CB-8CFC27EA527C}" srcOrd="1" destOrd="0" presId="urn:microsoft.com/office/officeart/2008/layout/HorizontalMultiLevelHierarchy"/>
    <dgm:cxn modelId="{A0831F2F-AAB9-46F7-9F00-0A670E4A1622}" type="presParOf" srcId="{507E7D33-0934-400E-BBE1-951A53161F06}" destId="{3204C2F8-F03A-412F-A2C8-20DA2E43EAB4}" srcOrd="6" destOrd="0" presId="urn:microsoft.com/office/officeart/2008/layout/HorizontalMultiLevelHierarchy"/>
    <dgm:cxn modelId="{052BECA5-7F00-4D96-952B-0DF1C59416EF}" type="presParOf" srcId="{3204C2F8-F03A-412F-A2C8-20DA2E43EAB4}" destId="{2C387DCB-0A05-482C-9DAE-FF1BE3B0A0E6}" srcOrd="0" destOrd="0" presId="urn:microsoft.com/office/officeart/2008/layout/HorizontalMultiLevelHierarchy"/>
    <dgm:cxn modelId="{7F9BDA87-A10F-4E56-BEF5-6786BD3ACC6C}" type="presParOf" srcId="{507E7D33-0934-400E-BBE1-951A53161F06}" destId="{417C6942-505E-4A1F-AE7B-AC07215C6AC6}" srcOrd="7" destOrd="0" presId="urn:microsoft.com/office/officeart/2008/layout/HorizontalMultiLevelHierarchy"/>
    <dgm:cxn modelId="{E789ABBE-C95A-42F3-8D22-19786F4A28E0}" type="presParOf" srcId="{417C6942-505E-4A1F-AE7B-AC07215C6AC6}" destId="{8261CD47-ED8B-478A-866B-40A082E0F505}" srcOrd="0" destOrd="0" presId="urn:microsoft.com/office/officeart/2008/layout/HorizontalMultiLevelHierarchy"/>
    <dgm:cxn modelId="{C6CB9576-783F-40BD-BC0C-4AC4CBDD476C}" type="presParOf" srcId="{417C6942-505E-4A1F-AE7B-AC07215C6AC6}" destId="{E84996F5-6598-4E9E-BB17-2BF27CDE77E2}" srcOrd="1" destOrd="0" presId="urn:microsoft.com/office/officeart/2008/layout/HorizontalMultiLevelHierarchy"/>
    <dgm:cxn modelId="{447DFE12-4F4D-435D-965D-D972E428193A}" type="presParOf" srcId="{36EBA472-E3B9-4E00-9C2F-F58002AE4C0B}" destId="{97BC7789-45C2-4859-9459-4F2BA3F5D8A1}" srcOrd="2" destOrd="0" presId="urn:microsoft.com/office/officeart/2008/layout/HorizontalMultiLevelHierarchy"/>
    <dgm:cxn modelId="{4DC165EC-42CF-4A3D-B143-59F17B579F46}" type="presParOf" srcId="{97BC7789-45C2-4859-9459-4F2BA3F5D8A1}" destId="{45FC3A7D-CA1D-489D-81C4-8CDFA91335C8}" srcOrd="0" destOrd="0" presId="urn:microsoft.com/office/officeart/2008/layout/HorizontalMultiLevelHierarchy"/>
    <dgm:cxn modelId="{34667061-B4C7-4CB6-9C85-471B8D53A4C6}" type="presParOf" srcId="{36EBA472-E3B9-4E00-9C2F-F58002AE4C0B}" destId="{288BDED4-1D94-4A2B-85D1-624A0DB57C63}" srcOrd="3" destOrd="0" presId="urn:microsoft.com/office/officeart/2008/layout/HorizontalMultiLevelHierarchy"/>
    <dgm:cxn modelId="{2F1788E5-AD3A-463D-A1C3-BBBC4AF889EE}" type="presParOf" srcId="{288BDED4-1D94-4A2B-85D1-624A0DB57C63}" destId="{7B89F211-E5E9-4634-A408-F159055C0D7C}" srcOrd="0" destOrd="0" presId="urn:microsoft.com/office/officeart/2008/layout/HorizontalMultiLevelHierarchy"/>
    <dgm:cxn modelId="{73AD4388-4D11-4B27-8385-367961658025}" type="presParOf" srcId="{288BDED4-1D94-4A2B-85D1-624A0DB57C63}" destId="{F5B5AA20-DA70-4D7C-B080-D7F78B17F174}" srcOrd="1" destOrd="0" presId="urn:microsoft.com/office/officeart/2008/layout/HorizontalMultiLevelHierarchy"/>
    <dgm:cxn modelId="{CD672CAA-69E4-475B-8368-1E8C00059780}" type="presParOf" srcId="{F5B5AA20-DA70-4D7C-B080-D7F78B17F174}" destId="{DF6E650E-5AB8-433C-A9EF-2305876CD6DC}" srcOrd="0" destOrd="0" presId="urn:microsoft.com/office/officeart/2008/layout/HorizontalMultiLevelHierarchy"/>
    <dgm:cxn modelId="{3DB9751F-8B8F-4A93-9B7E-83CC87330744}" type="presParOf" srcId="{DF6E650E-5AB8-433C-A9EF-2305876CD6DC}" destId="{3CBD600D-6C61-4070-867A-C1A8B0D0E1B8}" srcOrd="0" destOrd="0" presId="urn:microsoft.com/office/officeart/2008/layout/HorizontalMultiLevelHierarchy"/>
    <dgm:cxn modelId="{2968DC83-A0B1-4314-96B2-EFCD7E9B31CB}" type="presParOf" srcId="{F5B5AA20-DA70-4D7C-B080-D7F78B17F174}" destId="{4A06F907-6E0D-4342-B2F1-B8B7BC90F2C0}" srcOrd="1" destOrd="0" presId="urn:microsoft.com/office/officeart/2008/layout/HorizontalMultiLevelHierarchy"/>
    <dgm:cxn modelId="{7B2FF524-CEA2-4DCD-BDCE-D82A7ED2E635}" type="presParOf" srcId="{4A06F907-6E0D-4342-B2F1-B8B7BC90F2C0}" destId="{F8338A7B-864B-4237-BAAD-DF2EBA3C1BA8}" srcOrd="0" destOrd="0" presId="urn:microsoft.com/office/officeart/2008/layout/HorizontalMultiLevelHierarchy"/>
    <dgm:cxn modelId="{6068C1F1-AFF3-4574-A6AE-3DC11FAD51E7}" type="presParOf" srcId="{4A06F907-6E0D-4342-B2F1-B8B7BC90F2C0}" destId="{48F0E871-E914-4012-871E-56ADF4271F57}" srcOrd="1" destOrd="0" presId="urn:microsoft.com/office/officeart/2008/layout/HorizontalMultiLevelHierarchy"/>
    <dgm:cxn modelId="{175A9B6D-0FC9-4ACC-8E84-D4A58AE2ED34}" type="presParOf" srcId="{F5B5AA20-DA70-4D7C-B080-D7F78B17F174}" destId="{BAF16D01-5B19-4593-83D2-76B56C0397A5}" srcOrd="2" destOrd="0" presId="urn:microsoft.com/office/officeart/2008/layout/HorizontalMultiLevelHierarchy"/>
    <dgm:cxn modelId="{49719AC2-2D84-4DEE-853F-B87ACA36B20C}" type="presParOf" srcId="{BAF16D01-5B19-4593-83D2-76B56C0397A5}" destId="{41C1775D-65CE-421E-8716-6D9E00F629F2}" srcOrd="0" destOrd="0" presId="urn:microsoft.com/office/officeart/2008/layout/HorizontalMultiLevelHierarchy"/>
    <dgm:cxn modelId="{A64FCC95-6365-425E-B714-A5D9D2A34440}" type="presParOf" srcId="{F5B5AA20-DA70-4D7C-B080-D7F78B17F174}" destId="{BB76A68A-25FC-49DF-9E41-5F940EE0D2AE}" srcOrd="3" destOrd="0" presId="urn:microsoft.com/office/officeart/2008/layout/HorizontalMultiLevelHierarchy"/>
    <dgm:cxn modelId="{974A11AD-0611-44D6-8924-B93D781E7348}" type="presParOf" srcId="{BB76A68A-25FC-49DF-9E41-5F940EE0D2AE}" destId="{FB4C887D-25B7-4FFA-AD0A-F6C679407523}" srcOrd="0" destOrd="0" presId="urn:microsoft.com/office/officeart/2008/layout/HorizontalMultiLevelHierarchy"/>
    <dgm:cxn modelId="{43E462D0-D78F-4F00-A97C-EA4ADEA17B5F}" type="presParOf" srcId="{BB76A68A-25FC-49DF-9E41-5F940EE0D2AE}" destId="{117FF764-CCAC-49F5-B1B4-BB36D972FE15}" srcOrd="1" destOrd="0" presId="urn:microsoft.com/office/officeart/2008/layout/HorizontalMultiLevelHierarchy"/>
    <dgm:cxn modelId="{2CFBE045-2CFC-42FE-9CB1-5FAF81DA2C02}" type="presParOf" srcId="{F5B5AA20-DA70-4D7C-B080-D7F78B17F174}" destId="{3F4E8C4D-883A-437C-A1B2-FA61845034D3}" srcOrd="4" destOrd="0" presId="urn:microsoft.com/office/officeart/2008/layout/HorizontalMultiLevelHierarchy"/>
    <dgm:cxn modelId="{76151310-204B-4261-815D-5D5DF3BB1C72}" type="presParOf" srcId="{3F4E8C4D-883A-437C-A1B2-FA61845034D3}" destId="{11C0F97D-40B8-41E6-A1A4-A91816FBCB64}" srcOrd="0" destOrd="0" presId="urn:microsoft.com/office/officeart/2008/layout/HorizontalMultiLevelHierarchy"/>
    <dgm:cxn modelId="{402D73AE-1B4F-4476-8DC3-27F893D282B4}" type="presParOf" srcId="{F5B5AA20-DA70-4D7C-B080-D7F78B17F174}" destId="{FE6A8A22-0E1F-40CE-ADA5-422D10BDD516}" srcOrd="5" destOrd="0" presId="urn:microsoft.com/office/officeart/2008/layout/HorizontalMultiLevelHierarchy"/>
    <dgm:cxn modelId="{7B5F61D9-512C-409A-9975-3644D5D47552}" type="presParOf" srcId="{FE6A8A22-0E1F-40CE-ADA5-422D10BDD516}" destId="{C413491C-B465-4FF1-9F57-6BFE045D95BA}" srcOrd="0" destOrd="0" presId="urn:microsoft.com/office/officeart/2008/layout/HorizontalMultiLevelHierarchy"/>
    <dgm:cxn modelId="{79786595-9D5C-4FC4-88FC-D42BABC897C4}" type="presParOf" srcId="{FE6A8A22-0E1F-40CE-ADA5-422D10BDD516}" destId="{D19C7B3C-3745-4EE6-936B-D639A3D712D2}" srcOrd="1" destOrd="0" presId="urn:microsoft.com/office/officeart/2008/layout/HorizontalMultiLevelHierarchy"/>
    <dgm:cxn modelId="{006E5201-49A2-41D7-951C-8B94015AA105}" type="presParOf" srcId="{F5B5AA20-DA70-4D7C-B080-D7F78B17F174}" destId="{BDC0BA20-D495-43AE-8F75-1507D2ACD74B}" srcOrd="6" destOrd="0" presId="urn:microsoft.com/office/officeart/2008/layout/HorizontalMultiLevelHierarchy"/>
    <dgm:cxn modelId="{1490865F-47AC-4515-A335-4A5B6B458C7F}" type="presParOf" srcId="{BDC0BA20-D495-43AE-8F75-1507D2ACD74B}" destId="{39819326-4AB4-4F96-878C-B7B8EF93EAAE}" srcOrd="0" destOrd="0" presId="urn:microsoft.com/office/officeart/2008/layout/HorizontalMultiLevelHierarchy"/>
    <dgm:cxn modelId="{74A7363B-A039-4BF1-9E00-8985C9974CF4}" type="presParOf" srcId="{F5B5AA20-DA70-4D7C-B080-D7F78B17F174}" destId="{F94FDB87-281A-4AB3-86F9-146CC9CEF543}" srcOrd="7" destOrd="0" presId="urn:microsoft.com/office/officeart/2008/layout/HorizontalMultiLevelHierarchy"/>
    <dgm:cxn modelId="{5D47E6FB-CFB5-48DC-B9D7-C3F5DC09B103}" type="presParOf" srcId="{F94FDB87-281A-4AB3-86F9-146CC9CEF543}" destId="{575C75F6-8F22-44BC-8BB4-B8AA9BF255CE}" srcOrd="0" destOrd="0" presId="urn:microsoft.com/office/officeart/2008/layout/HorizontalMultiLevelHierarchy"/>
    <dgm:cxn modelId="{221F422D-5B5D-4D1D-940E-C5D752E933D0}" type="presParOf" srcId="{F94FDB87-281A-4AB3-86F9-146CC9CEF543}" destId="{019C1B58-3CED-45B9-B276-39A4625D650A}" srcOrd="1" destOrd="0" presId="urn:microsoft.com/office/officeart/2008/layout/HorizontalMultiLevelHierarchy"/>
    <dgm:cxn modelId="{C907C634-A471-4EAC-9845-1EFF6664CB27}" type="presParOf" srcId="{F35E2CEA-84D2-4B22-AC32-F95C1222D6E5}" destId="{B964E767-C5D4-4AE0-93F4-967A58E0162E}" srcOrd="2" destOrd="0" presId="urn:microsoft.com/office/officeart/2008/layout/HorizontalMultiLevelHierarchy"/>
    <dgm:cxn modelId="{33EBD639-97A1-4DB8-B66A-1FE19127D092}" type="presParOf" srcId="{B964E767-C5D4-4AE0-93F4-967A58E0162E}" destId="{9B7C8D08-A57F-4CBB-908B-FF9C41439C23}" srcOrd="0" destOrd="0" presId="urn:microsoft.com/office/officeart/2008/layout/HorizontalMultiLevelHierarchy"/>
    <dgm:cxn modelId="{418DB598-AD19-4B5E-BACC-B84A4307296A}" type="presParOf" srcId="{F35E2CEA-84D2-4B22-AC32-F95C1222D6E5}" destId="{CAD3E917-C34E-4714-A8B8-4426C2816FD5}" srcOrd="3" destOrd="0" presId="urn:microsoft.com/office/officeart/2008/layout/HorizontalMultiLevelHierarchy"/>
    <dgm:cxn modelId="{27A29EDB-AAC6-4653-B5CC-FEED84CB32A4}" type="presParOf" srcId="{CAD3E917-C34E-4714-A8B8-4426C2816FD5}" destId="{BD5B2C8E-F39C-4445-A1AF-3F04D386A195}" srcOrd="0" destOrd="0" presId="urn:microsoft.com/office/officeart/2008/layout/HorizontalMultiLevelHierarchy"/>
    <dgm:cxn modelId="{234FF382-A236-4825-9208-8A48A0672008}" type="presParOf" srcId="{CAD3E917-C34E-4714-A8B8-4426C2816FD5}" destId="{13E403C0-A84A-4B71-A440-F99A32484608}" srcOrd="1" destOrd="0" presId="urn:microsoft.com/office/officeart/2008/layout/HorizontalMultiLevelHierarchy"/>
    <dgm:cxn modelId="{202493BE-1247-4D5F-ACBF-258D25D5E783}" type="presParOf" srcId="{13E403C0-A84A-4B71-A440-F99A32484608}" destId="{3D94D6F5-E61C-47EC-BCA5-657F9D760DB9}" srcOrd="0" destOrd="0" presId="urn:microsoft.com/office/officeart/2008/layout/HorizontalMultiLevelHierarchy"/>
    <dgm:cxn modelId="{3C8CB257-9D4F-40F0-BF9B-AF5F04ED8924}" type="presParOf" srcId="{3D94D6F5-E61C-47EC-BCA5-657F9D760DB9}" destId="{73057B32-6625-46B5-B6B2-A2365030233F}" srcOrd="0" destOrd="0" presId="urn:microsoft.com/office/officeart/2008/layout/HorizontalMultiLevelHierarchy"/>
    <dgm:cxn modelId="{60E0FFCD-BD1A-4B1C-B8CE-1F7721AD162D}" type="presParOf" srcId="{13E403C0-A84A-4B71-A440-F99A32484608}" destId="{82E3CE75-65F4-42ED-AA88-A5B8BACEC05B}" srcOrd="1" destOrd="0" presId="urn:microsoft.com/office/officeart/2008/layout/HorizontalMultiLevelHierarchy"/>
    <dgm:cxn modelId="{C96AAF67-C1AE-4C82-A4A9-CAE0824BAC87}" type="presParOf" srcId="{82E3CE75-65F4-42ED-AA88-A5B8BACEC05B}" destId="{B4FA0128-0283-4C46-9BEF-35D4B26E1FFA}" srcOrd="0" destOrd="0" presId="urn:microsoft.com/office/officeart/2008/layout/HorizontalMultiLevelHierarchy"/>
    <dgm:cxn modelId="{357DD089-91E3-4935-900A-2C90002E8714}" type="presParOf" srcId="{82E3CE75-65F4-42ED-AA88-A5B8BACEC05B}" destId="{DE854C15-98C0-462A-A89E-4612F3F794ED}" srcOrd="1" destOrd="0" presId="urn:microsoft.com/office/officeart/2008/layout/HorizontalMultiLevelHierarchy"/>
    <dgm:cxn modelId="{6D501D61-6B4D-4291-95E2-07A342EFEF49}" type="presParOf" srcId="{13E403C0-A84A-4B71-A440-F99A32484608}" destId="{38393206-79E8-4765-AFBD-6D20CB966F34}" srcOrd="2" destOrd="0" presId="urn:microsoft.com/office/officeart/2008/layout/HorizontalMultiLevelHierarchy"/>
    <dgm:cxn modelId="{D2891770-865B-4756-AD2C-02077B559C4B}" type="presParOf" srcId="{38393206-79E8-4765-AFBD-6D20CB966F34}" destId="{67139782-3D47-44CE-96C2-0FBB289D9941}" srcOrd="0" destOrd="0" presId="urn:microsoft.com/office/officeart/2008/layout/HorizontalMultiLevelHierarchy"/>
    <dgm:cxn modelId="{0AFBDFDD-93A3-42F3-BFBD-374F74BB2D56}" type="presParOf" srcId="{13E403C0-A84A-4B71-A440-F99A32484608}" destId="{E584E64A-789C-4812-BFD4-34D6B4E84861}" srcOrd="3" destOrd="0" presId="urn:microsoft.com/office/officeart/2008/layout/HorizontalMultiLevelHierarchy"/>
    <dgm:cxn modelId="{B88F8123-7AC1-4404-9888-6C15B1E8942E}" type="presParOf" srcId="{E584E64A-789C-4812-BFD4-34D6B4E84861}" destId="{E7DC76AD-EEE1-4DFE-84F3-01C08F6C98D3}" srcOrd="0" destOrd="0" presId="urn:microsoft.com/office/officeart/2008/layout/HorizontalMultiLevelHierarchy"/>
    <dgm:cxn modelId="{7D953C0E-C1AD-4AF3-AD11-92BA078A6EC4}" type="presParOf" srcId="{E584E64A-789C-4812-BFD4-34D6B4E84861}" destId="{5313557B-A1D1-4907-A95C-E844DA503A0E}" srcOrd="1" destOrd="0" presId="urn:microsoft.com/office/officeart/2008/layout/HorizontalMultiLevelHierarchy"/>
    <dgm:cxn modelId="{D1940C30-29F1-4F25-AC77-E00222CB8B08}" type="presParOf" srcId="{13E403C0-A84A-4B71-A440-F99A32484608}" destId="{C9458FA2-11EE-4DC2-9222-770F5E31BE41}" srcOrd="4" destOrd="0" presId="urn:microsoft.com/office/officeart/2008/layout/HorizontalMultiLevelHierarchy"/>
    <dgm:cxn modelId="{9514BD3C-C923-47C8-98A9-1A0C9FADBECF}" type="presParOf" srcId="{C9458FA2-11EE-4DC2-9222-770F5E31BE41}" destId="{23E81A0F-3732-403C-9663-74F179191C7D}" srcOrd="0" destOrd="0" presId="urn:microsoft.com/office/officeart/2008/layout/HorizontalMultiLevelHierarchy"/>
    <dgm:cxn modelId="{6EA75CB3-E25A-44AC-A69C-5B1049C04E8E}" type="presParOf" srcId="{13E403C0-A84A-4B71-A440-F99A32484608}" destId="{DC0F5CB7-6505-4EB9-9218-DFA423600473}" srcOrd="5" destOrd="0" presId="urn:microsoft.com/office/officeart/2008/layout/HorizontalMultiLevelHierarchy"/>
    <dgm:cxn modelId="{FF38550D-54FD-4C81-B0A2-EE3C9BD4E297}" type="presParOf" srcId="{DC0F5CB7-6505-4EB9-9218-DFA423600473}" destId="{F55BD06D-B053-4F93-8494-3696D20DBA0F}" srcOrd="0" destOrd="0" presId="urn:microsoft.com/office/officeart/2008/layout/HorizontalMultiLevelHierarchy"/>
    <dgm:cxn modelId="{6A131E13-FED0-4925-9613-E9F627C873B2}" type="presParOf" srcId="{DC0F5CB7-6505-4EB9-9218-DFA423600473}" destId="{B5E61EDB-3F4F-4750-A0FA-8C6B6E161F43}" srcOrd="1" destOrd="0" presId="urn:microsoft.com/office/officeart/2008/layout/HorizontalMultiLevelHierarchy"/>
    <dgm:cxn modelId="{DF8D4C6F-83B9-44D9-81C8-6CC7293A2E23}" type="presParOf" srcId="{13E403C0-A84A-4B71-A440-F99A32484608}" destId="{044DC975-637B-4EEE-8019-D3CF2827B4CA}" srcOrd="6" destOrd="0" presId="urn:microsoft.com/office/officeart/2008/layout/HorizontalMultiLevelHierarchy"/>
    <dgm:cxn modelId="{15D668AC-F5D3-4357-AAEB-F5825DAE0780}" type="presParOf" srcId="{044DC975-637B-4EEE-8019-D3CF2827B4CA}" destId="{D18743E4-5991-459F-A659-79270955332D}" srcOrd="0" destOrd="0" presId="urn:microsoft.com/office/officeart/2008/layout/HorizontalMultiLevelHierarchy"/>
    <dgm:cxn modelId="{48D38011-5BF4-442A-9A72-3BD0E8CC3201}" type="presParOf" srcId="{13E403C0-A84A-4B71-A440-F99A32484608}" destId="{9D863B49-F67F-4EA8-B46A-70B8667D58C0}" srcOrd="7" destOrd="0" presId="urn:microsoft.com/office/officeart/2008/layout/HorizontalMultiLevelHierarchy"/>
    <dgm:cxn modelId="{CD216042-DD1B-428A-8B66-789625AC7EAB}" type="presParOf" srcId="{9D863B49-F67F-4EA8-B46A-70B8667D58C0}" destId="{61B0A7AB-571E-42AE-AB28-75E87152EA3A}" srcOrd="0" destOrd="0" presId="urn:microsoft.com/office/officeart/2008/layout/HorizontalMultiLevelHierarchy"/>
    <dgm:cxn modelId="{D2C4939B-097C-4DE6-BC45-BDA0C42EDF20}" type="presParOf" srcId="{9D863B49-F67F-4EA8-B46A-70B8667D58C0}" destId="{2AD6E693-B4BE-4B4D-9599-CA9428CB77A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F791A87-BDEA-4BBE-9DB4-F530D316D66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cs-CZ"/>
        </a:p>
      </dgm:t>
    </dgm:pt>
    <dgm:pt modelId="{25CD515A-FF65-4C14-A514-C41B8893E569}">
      <dgm:prSet phldrT="[Text]" custT="1"/>
      <dgm:spPr>
        <a:solidFill>
          <a:schemeClr val="accent1">
            <a:lumMod val="20000"/>
            <a:lumOff val="80000"/>
          </a:schemeClr>
        </a:solidFill>
      </dgm:spPr>
      <dgm:t>
        <a:bodyPr/>
        <a:lstStyle/>
        <a:p>
          <a:r>
            <a:rPr lang="cs-CZ" sz="2600" b="0" dirty="0">
              <a:latin typeface="Amasis MT Pro" panose="02040504050005020304" pitchFamily="18" charset="-18"/>
              <a:cs typeface="Calibri" panose="020F0502020204030204" pitchFamily="34" charset="0"/>
            </a:rPr>
            <a:t>PŘÍMÝ MATERIÁL</a:t>
          </a:r>
        </a:p>
      </dgm:t>
    </dgm:pt>
    <dgm:pt modelId="{E9F15D01-5585-4FD2-B987-C07B8626033B}" type="parTrans" cxnId="{74C3C293-243F-4687-BCF2-4347DEB5BEC2}">
      <dgm:prSet/>
      <dgm:spPr/>
      <dgm:t>
        <a:bodyPr/>
        <a:lstStyle/>
        <a:p>
          <a:endParaRPr lang="cs-CZ" sz="2800" b="0">
            <a:latin typeface="Amasis MT Pro" panose="02040504050005020304" pitchFamily="18" charset="-18"/>
            <a:cs typeface="Calibri" panose="020F0502020204030204" pitchFamily="34" charset="0"/>
          </a:endParaRPr>
        </a:p>
      </dgm:t>
    </dgm:pt>
    <dgm:pt modelId="{7E72CC02-5CD0-49D0-A236-BFE142C3E784}" type="sibTrans" cxnId="{74C3C293-243F-4687-BCF2-4347DEB5BEC2}">
      <dgm:prSet/>
      <dgm:spPr/>
      <dgm:t>
        <a:bodyPr/>
        <a:lstStyle/>
        <a:p>
          <a:endParaRPr lang="cs-CZ" sz="2800" b="0">
            <a:latin typeface="Amasis MT Pro" panose="02040504050005020304" pitchFamily="18" charset="-18"/>
            <a:cs typeface="Calibri" panose="020F0502020204030204" pitchFamily="34" charset="0"/>
          </a:endParaRPr>
        </a:p>
      </dgm:t>
    </dgm:pt>
    <dgm:pt modelId="{03993BFB-7255-41D3-B5F3-950451450BDA}">
      <dgm:prSet phldrT="[Text]" custT="1"/>
      <dgm:spPr>
        <a:solidFill>
          <a:schemeClr val="accent1">
            <a:lumMod val="20000"/>
            <a:lumOff val="80000"/>
          </a:schemeClr>
        </a:solidFill>
      </dgm:spPr>
      <dgm:t>
        <a:bodyPr/>
        <a:lstStyle/>
        <a:p>
          <a:r>
            <a:rPr lang="cs-CZ" sz="2600" b="0" dirty="0">
              <a:latin typeface="Amasis MT Pro" panose="02040504050005020304" pitchFamily="18" charset="-18"/>
              <a:cs typeface="Calibri" panose="020F0502020204030204" pitchFamily="34" charset="0"/>
            </a:rPr>
            <a:t>PŘÍMÉ MZDY</a:t>
          </a:r>
        </a:p>
      </dgm:t>
    </dgm:pt>
    <dgm:pt modelId="{262A86A1-D795-4B19-9F99-E06B38865C01}" type="parTrans" cxnId="{DA8B7EAC-F564-4A77-8E4E-3CEA16A3FA2A}">
      <dgm:prSet/>
      <dgm:spPr/>
      <dgm:t>
        <a:bodyPr/>
        <a:lstStyle/>
        <a:p>
          <a:endParaRPr lang="cs-CZ" sz="2800" b="0">
            <a:latin typeface="Amasis MT Pro" panose="02040504050005020304" pitchFamily="18" charset="-18"/>
            <a:cs typeface="Calibri" panose="020F0502020204030204" pitchFamily="34" charset="0"/>
          </a:endParaRPr>
        </a:p>
      </dgm:t>
    </dgm:pt>
    <dgm:pt modelId="{AA6855D7-6B03-42C0-97EF-B8B6BDB42E81}" type="sibTrans" cxnId="{DA8B7EAC-F564-4A77-8E4E-3CEA16A3FA2A}">
      <dgm:prSet/>
      <dgm:spPr/>
      <dgm:t>
        <a:bodyPr/>
        <a:lstStyle/>
        <a:p>
          <a:endParaRPr lang="cs-CZ" sz="2800" b="0">
            <a:latin typeface="Amasis MT Pro" panose="02040504050005020304" pitchFamily="18" charset="-18"/>
            <a:cs typeface="Calibri" panose="020F0502020204030204" pitchFamily="34" charset="0"/>
          </a:endParaRPr>
        </a:p>
      </dgm:t>
    </dgm:pt>
    <dgm:pt modelId="{D8AAECE5-FACC-452A-A815-4811F843F9B1}">
      <dgm:prSet phldrT="[Text]" custT="1"/>
      <dgm:spPr>
        <a:solidFill>
          <a:schemeClr val="accent1">
            <a:lumMod val="20000"/>
            <a:lumOff val="80000"/>
          </a:schemeClr>
        </a:solidFill>
      </dgm:spPr>
      <dgm:t>
        <a:bodyPr/>
        <a:lstStyle/>
        <a:p>
          <a:r>
            <a:rPr lang="cs-CZ" sz="2600" b="0" dirty="0">
              <a:latin typeface="Amasis MT Pro" panose="02040504050005020304" pitchFamily="18" charset="-18"/>
              <a:cs typeface="Calibri" panose="020F0502020204030204" pitchFamily="34" charset="0"/>
            </a:rPr>
            <a:t>OSTATNÍ PŘÍMÉ NÁKLADY</a:t>
          </a:r>
        </a:p>
      </dgm:t>
    </dgm:pt>
    <dgm:pt modelId="{2CD1009E-994B-443C-91C9-D2301E59A36B}" type="parTrans" cxnId="{16699E82-C410-47AE-AE3A-484BE8A96BC0}">
      <dgm:prSet/>
      <dgm:spPr/>
      <dgm:t>
        <a:bodyPr/>
        <a:lstStyle/>
        <a:p>
          <a:endParaRPr lang="cs-CZ" sz="2800" b="0">
            <a:latin typeface="Amasis MT Pro" panose="02040504050005020304" pitchFamily="18" charset="-18"/>
            <a:cs typeface="Calibri" panose="020F0502020204030204" pitchFamily="34" charset="0"/>
          </a:endParaRPr>
        </a:p>
      </dgm:t>
    </dgm:pt>
    <dgm:pt modelId="{1F439DCD-3013-493B-9B44-AFB3736A9F7A}" type="sibTrans" cxnId="{16699E82-C410-47AE-AE3A-484BE8A96BC0}">
      <dgm:prSet/>
      <dgm:spPr/>
      <dgm:t>
        <a:bodyPr/>
        <a:lstStyle/>
        <a:p>
          <a:endParaRPr lang="cs-CZ" sz="2800" b="0">
            <a:latin typeface="Amasis MT Pro" panose="02040504050005020304" pitchFamily="18" charset="-18"/>
            <a:cs typeface="Calibri" panose="020F0502020204030204" pitchFamily="34" charset="0"/>
          </a:endParaRPr>
        </a:p>
      </dgm:t>
    </dgm:pt>
    <dgm:pt modelId="{E01CF740-4FD4-45C8-9862-90DF2DB0F5A3}">
      <dgm:prSet phldrT="[Text]" custT="1"/>
      <dgm:spPr>
        <a:solidFill>
          <a:schemeClr val="accent1">
            <a:lumMod val="20000"/>
            <a:lumOff val="80000"/>
          </a:schemeClr>
        </a:solidFill>
      </dgm:spPr>
      <dgm:t>
        <a:bodyPr/>
        <a:lstStyle/>
        <a:p>
          <a:r>
            <a:rPr lang="cs-CZ" sz="2600" b="0" dirty="0">
              <a:latin typeface="Amasis MT Pro" panose="02040504050005020304" pitchFamily="18" charset="-18"/>
              <a:cs typeface="Calibri" panose="020F0502020204030204" pitchFamily="34" charset="0"/>
            </a:rPr>
            <a:t>VÝROBNÍ REŽIE</a:t>
          </a:r>
        </a:p>
      </dgm:t>
    </dgm:pt>
    <dgm:pt modelId="{18B95408-0E6B-4C33-AFAF-5B3830BB799E}" type="parTrans" cxnId="{9F907CBA-93F2-41A2-B53D-621793B10863}">
      <dgm:prSet/>
      <dgm:spPr/>
      <dgm:t>
        <a:bodyPr/>
        <a:lstStyle/>
        <a:p>
          <a:endParaRPr lang="cs-CZ" sz="2800" b="0">
            <a:latin typeface="Amasis MT Pro" panose="02040504050005020304" pitchFamily="18" charset="-18"/>
            <a:cs typeface="Calibri" panose="020F0502020204030204" pitchFamily="34" charset="0"/>
          </a:endParaRPr>
        </a:p>
      </dgm:t>
    </dgm:pt>
    <dgm:pt modelId="{5AED6F4D-EF8E-493C-9E2B-7E61E27D0E64}" type="sibTrans" cxnId="{9F907CBA-93F2-41A2-B53D-621793B10863}">
      <dgm:prSet/>
      <dgm:spPr/>
      <dgm:t>
        <a:bodyPr/>
        <a:lstStyle/>
        <a:p>
          <a:endParaRPr lang="cs-CZ" sz="2800" b="0">
            <a:latin typeface="Amasis MT Pro" panose="02040504050005020304" pitchFamily="18" charset="-18"/>
            <a:cs typeface="Calibri" panose="020F0502020204030204" pitchFamily="34" charset="0"/>
          </a:endParaRPr>
        </a:p>
      </dgm:t>
    </dgm:pt>
    <dgm:pt modelId="{9C589FBA-60D0-4EE3-9B51-C77802F01A46}">
      <dgm:prSet phldrT="[Text]" custT="1"/>
      <dgm:spPr/>
      <dgm:t>
        <a:bodyPr/>
        <a:lstStyle/>
        <a:p>
          <a:r>
            <a:rPr lang="cs-CZ" sz="2800" b="1" dirty="0">
              <a:latin typeface="Amasis MT Pro" panose="02040504050005020304" pitchFamily="18" charset="-18"/>
              <a:cs typeface="Calibri" panose="020F0502020204030204" pitchFamily="34" charset="0"/>
            </a:rPr>
            <a:t>VLASTNÍ NÁKLADY VÝROBY</a:t>
          </a:r>
        </a:p>
      </dgm:t>
    </dgm:pt>
    <dgm:pt modelId="{C3845230-67E6-4530-ADBC-F45DAA2B0F0B}" type="parTrans" cxnId="{484557D2-F367-4A4E-9931-5E8408F479D1}">
      <dgm:prSet/>
      <dgm:spPr/>
      <dgm:t>
        <a:bodyPr/>
        <a:lstStyle/>
        <a:p>
          <a:endParaRPr lang="cs-CZ" sz="2800" b="0">
            <a:latin typeface="Amasis MT Pro" panose="02040504050005020304" pitchFamily="18" charset="-18"/>
            <a:cs typeface="Calibri" panose="020F0502020204030204" pitchFamily="34" charset="0"/>
          </a:endParaRPr>
        </a:p>
      </dgm:t>
    </dgm:pt>
    <dgm:pt modelId="{017BDA44-B3F8-464F-BDD5-1418D08DEA01}" type="sibTrans" cxnId="{484557D2-F367-4A4E-9931-5E8408F479D1}">
      <dgm:prSet/>
      <dgm:spPr/>
      <dgm:t>
        <a:bodyPr/>
        <a:lstStyle/>
        <a:p>
          <a:endParaRPr lang="cs-CZ" sz="2800" b="0">
            <a:latin typeface="Amasis MT Pro" panose="02040504050005020304" pitchFamily="18" charset="-18"/>
            <a:cs typeface="Calibri" panose="020F0502020204030204" pitchFamily="34" charset="0"/>
          </a:endParaRPr>
        </a:p>
      </dgm:t>
    </dgm:pt>
    <dgm:pt modelId="{0E0AF7A3-3043-4872-B7CF-1304094B161F}">
      <dgm:prSet phldrT="[Text]" custT="1"/>
      <dgm:spPr>
        <a:solidFill>
          <a:schemeClr val="accent1">
            <a:lumMod val="20000"/>
            <a:lumOff val="80000"/>
          </a:schemeClr>
        </a:solidFill>
      </dgm:spPr>
      <dgm:t>
        <a:bodyPr/>
        <a:lstStyle/>
        <a:p>
          <a:r>
            <a:rPr lang="cs-CZ" sz="2600" b="0" dirty="0">
              <a:latin typeface="Amasis MT Pro" panose="02040504050005020304" pitchFamily="18" charset="-18"/>
              <a:cs typeface="Calibri" panose="020F0502020204030204" pitchFamily="34" charset="0"/>
            </a:rPr>
            <a:t>SPRÁVNÍ REŽIE</a:t>
          </a:r>
        </a:p>
      </dgm:t>
    </dgm:pt>
    <dgm:pt modelId="{294C1882-0344-4E04-A10F-1BF298AE88AC}" type="parTrans" cxnId="{99F72494-3D10-4AE6-A585-1690CAA74DD6}">
      <dgm:prSet/>
      <dgm:spPr/>
      <dgm:t>
        <a:bodyPr/>
        <a:lstStyle/>
        <a:p>
          <a:endParaRPr lang="cs-CZ" sz="2800" b="0">
            <a:latin typeface="Amasis MT Pro" panose="02040504050005020304" pitchFamily="18" charset="-18"/>
            <a:cs typeface="Calibri" panose="020F0502020204030204" pitchFamily="34" charset="0"/>
          </a:endParaRPr>
        </a:p>
      </dgm:t>
    </dgm:pt>
    <dgm:pt modelId="{942609B6-3A15-4065-A53B-D20CCA1D865E}" type="sibTrans" cxnId="{99F72494-3D10-4AE6-A585-1690CAA74DD6}">
      <dgm:prSet/>
      <dgm:spPr/>
      <dgm:t>
        <a:bodyPr/>
        <a:lstStyle/>
        <a:p>
          <a:endParaRPr lang="cs-CZ" sz="2800" b="0">
            <a:latin typeface="Amasis MT Pro" panose="02040504050005020304" pitchFamily="18" charset="-18"/>
            <a:cs typeface="Calibri" panose="020F0502020204030204" pitchFamily="34" charset="0"/>
          </a:endParaRPr>
        </a:p>
      </dgm:t>
    </dgm:pt>
    <dgm:pt modelId="{F232A222-EF03-4F50-B3EF-50BA46D1A3FA}">
      <dgm:prSet phldrT="[Text]" custT="1"/>
      <dgm:spPr/>
      <dgm:t>
        <a:bodyPr/>
        <a:lstStyle/>
        <a:p>
          <a:r>
            <a:rPr lang="cs-CZ" sz="2800" b="1" dirty="0">
              <a:latin typeface="Amasis MT Pro" panose="02040504050005020304" pitchFamily="18" charset="-18"/>
              <a:cs typeface="Calibri" panose="020F0502020204030204" pitchFamily="34" charset="0"/>
            </a:rPr>
            <a:t>VLASTNÍ NÁKLADY VÝKONU</a:t>
          </a:r>
        </a:p>
      </dgm:t>
    </dgm:pt>
    <dgm:pt modelId="{F3B55CDA-00B9-46A7-BEB1-9FC2F9D17E55}" type="parTrans" cxnId="{C8585650-B07C-4B3B-B5F1-C5091B331B0D}">
      <dgm:prSet/>
      <dgm:spPr/>
      <dgm:t>
        <a:bodyPr/>
        <a:lstStyle/>
        <a:p>
          <a:endParaRPr lang="cs-CZ" sz="2800" b="0">
            <a:latin typeface="Amasis MT Pro" panose="02040504050005020304" pitchFamily="18" charset="-18"/>
            <a:cs typeface="Calibri" panose="020F0502020204030204" pitchFamily="34" charset="0"/>
          </a:endParaRPr>
        </a:p>
      </dgm:t>
    </dgm:pt>
    <dgm:pt modelId="{81D842C7-82E6-46DD-9631-1C93350BFEE4}" type="sibTrans" cxnId="{C8585650-B07C-4B3B-B5F1-C5091B331B0D}">
      <dgm:prSet/>
      <dgm:spPr/>
      <dgm:t>
        <a:bodyPr/>
        <a:lstStyle/>
        <a:p>
          <a:endParaRPr lang="cs-CZ" sz="2800" b="0">
            <a:latin typeface="Amasis MT Pro" panose="02040504050005020304" pitchFamily="18" charset="-18"/>
            <a:cs typeface="Calibri" panose="020F0502020204030204" pitchFamily="34" charset="0"/>
          </a:endParaRPr>
        </a:p>
      </dgm:t>
    </dgm:pt>
    <dgm:pt modelId="{7C7AAE0C-07C8-445A-BEAA-5FB16A1593CA}">
      <dgm:prSet phldrT="[Text]" custT="1"/>
      <dgm:spPr>
        <a:solidFill>
          <a:schemeClr val="accent1">
            <a:lumMod val="20000"/>
            <a:lumOff val="80000"/>
          </a:schemeClr>
        </a:solidFill>
      </dgm:spPr>
      <dgm:t>
        <a:bodyPr/>
        <a:lstStyle/>
        <a:p>
          <a:r>
            <a:rPr lang="cs-CZ" sz="2600" b="0" dirty="0">
              <a:latin typeface="Amasis MT Pro" panose="02040504050005020304" pitchFamily="18" charset="-18"/>
              <a:cs typeface="Calibri" panose="020F0502020204030204" pitchFamily="34" charset="0"/>
            </a:rPr>
            <a:t>ODBYTOVÉ NÁKLADY</a:t>
          </a:r>
        </a:p>
      </dgm:t>
    </dgm:pt>
    <dgm:pt modelId="{520D6730-B293-44D4-AA90-89A8A89A6B5F}" type="parTrans" cxnId="{941E1F70-0560-4054-A696-B5007ACA0035}">
      <dgm:prSet/>
      <dgm:spPr/>
      <dgm:t>
        <a:bodyPr/>
        <a:lstStyle/>
        <a:p>
          <a:endParaRPr lang="cs-CZ" sz="2800" b="0">
            <a:latin typeface="Amasis MT Pro" panose="02040504050005020304" pitchFamily="18" charset="-18"/>
            <a:cs typeface="Calibri" panose="020F0502020204030204" pitchFamily="34" charset="0"/>
          </a:endParaRPr>
        </a:p>
      </dgm:t>
    </dgm:pt>
    <dgm:pt modelId="{4AE6AD8A-6C66-459B-9EA2-A9F73565E366}" type="sibTrans" cxnId="{941E1F70-0560-4054-A696-B5007ACA0035}">
      <dgm:prSet/>
      <dgm:spPr/>
      <dgm:t>
        <a:bodyPr/>
        <a:lstStyle/>
        <a:p>
          <a:endParaRPr lang="cs-CZ" sz="2800" b="0">
            <a:latin typeface="Amasis MT Pro" panose="02040504050005020304" pitchFamily="18" charset="-18"/>
            <a:cs typeface="Calibri" panose="020F0502020204030204" pitchFamily="34" charset="0"/>
          </a:endParaRPr>
        </a:p>
      </dgm:t>
    </dgm:pt>
    <dgm:pt modelId="{3A08F758-08FB-4B82-AEF0-5660DAB0F9F4}">
      <dgm:prSet phldrT="[Text]" custT="1"/>
      <dgm:spPr/>
      <dgm:t>
        <a:bodyPr/>
        <a:lstStyle/>
        <a:p>
          <a:r>
            <a:rPr lang="cs-CZ" sz="2800" b="1" dirty="0">
              <a:latin typeface="Amasis MT Pro" panose="02040504050005020304" pitchFamily="18" charset="-18"/>
              <a:cs typeface="Calibri" panose="020F0502020204030204" pitchFamily="34" charset="0"/>
            </a:rPr>
            <a:t>ÚPLNÉ VLASTNÍ NÁKLADY VÝKONU</a:t>
          </a:r>
        </a:p>
      </dgm:t>
    </dgm:pt>
    <dgm:pt modelId="{3C8F635C-865F-4337-A157-4C556D105BED}" type="parTrans" cxnId="{643CC7C7-1CF6-4067-AA42-1C6317770769}">
      <dgm:prSet/>
      <dgm:spPr/>
      <dgm:t>
        <a:bodyPr/>
        <a:lstStyle/>
        <a:p>
          <a:endParaRPr lang="cs-CZ" sz="2800" b="0">
            <a:latin typeface="Amasis MT Pro" panose="02040504050005020304" pitchFamily="18" charset="-18"/>
            <a:cs typeface="Calibri" panose="020F0502020204030204" pitchFamily="34" charset="0"/>
          </a:endParaRPr>
        </a:p>
      </dgm:t>
    </dgm:pt>
    <dgm:pt modelId="{E75E242C-FE43-44C3-9B06-E2528E49EBAC}" type="sibTrans" cxnId="{643CC7C7-1CF6-4067-AA42-1C6317770769}">
      <dgm:prSet/>
      <dgm:spPr/>
      <dgm:t>
        <a:bodyPr/>
        <a:lstStyle/>
        <a:p>
          <a:endParaRPr lang="cs-CZ" sz="2800" b="0">
            <a:latin typeface="Amasis MT Pro" panose="02040504050005020304" pitchFamily="18" charset="-18"/>
            <a:cs typeface="Calibri" panose="020F0502020204030204" pitchFamily="34" charset="0"/>
          </a:endParaRPr>
        </a:p>
      </dgm:t>
    </dgm:pt>
    <dgm:pt modelId="{37DE914C-4883-429C-870A-2CE74D6DEFC7}">
      <dgm:prSet phldrT="[Text]" custT="1"/>
      <dgm:spPr>
        <a:solidFill>
          <a:schemeClr val="accent1">
            <a:lumMod val="20000"/>
            <a:lumOff val="80000"/>
          </a:schemeClr>
        </a:solidFill>
      </dgm:spPr>
      <dgm:t>
        <a:bodyPr/>
        <a:lstStyle/>
        <a:p>
          <a:r>
            <a:rPr lang="cs-CZ" sz="2600" b="0" dirty="0">
              <a:latin typeface="Amasis MT Pro" panose="02040504050005020304" pitchFamily="18" charset="-18"/>
              <a:cs typeface="Calibri" panose="020F0502020204030204" pitchFamily="34" charset="0"/>
            </a:rPr>
            <a:t>MARŽE</a:t>
          </a:r>
        </a:p>
      </dgm:t>
    </dgm:pt>
    <dgm:pt modelId="{40FA2C4C-EA2A-4382-82F8-D4662CE48DB3}" type="parTrans" cxnId="{D5177BF1-3625-47C6-8C6C-CFD1B4A04306}">
      <dgm:prSet/>
      <dgm:spPr/>
      <dgm:t>
        <a:bodyPr/>
        <a:lstStyle/>
        <a:p>
          <a:endParaRPr lang="cs-CZ" sz="2800" b="0">
            <a:latin typeface="Amasis MT Pro" panose="02040504050005020304" pitchFamily="18" charset="-18"/>
            <a:cs typeface="Calibri" panose="020F0502020204030204" pitchFamily="34" charset="0"/>
          </a:endParaRPr>
        </a:p>
      </dgm:t>
    </dgm:pt>
    <dgm:pt modelId="{7F65CD41-5DEE-48E9-BFE7-91328F5E3051}" type="sibTrans" cxnId="{D5177BF1-3625-47C6-8C6C-CFD1B4A04306}">
      <dgm:prSet/>
      <dgm:spPr/>
      <dgm:t>
        <a:bodyPr/>
        <a:lstStyle/>
        <a:p>
          <a:endParaRPr lang="cs-CZ" sz="2800" b="0">
            <a:latin typeface="Amasis MT Pro" panose="02040504050005020304" pitchFamily="18" charset="-18"/>
            <a:cs typeface="Calibri" panose="020F0502020204030204" pitchFamily="34" charset="0"/>
          </a:endParaRPr>
        </a:p>
      </dgm:t>
    </dgm:pt>
    <dgm:pt modelId="{3A6EC510-BEDA-4881-B3A0-7D2E5B3215CB}">
      <dgm:prSet phldrT="[Text]" custT="1"/>
      <dgm:spPr/>
      <dgm:t>
        <a:bodyPr/>
        <a:lstStyle/>
        <a:p>
          <a:r>
            <a:rPr lang="cs-CZ" sz="3200" b="1" dirty="0">
              <a:latin typeface="Amasis MT Pro" panose="02040504050005020304" pitchFamily="18" charset="-18"/>
              <a:cs typeface="Calibri" panose="020F0502020204030204" pitchFamily="34" charset="0"/>
            </a:rPr>
            <a:t>CENA VÝKONU</a:t>
          </a:r>
        </a:p>
      </dgm:t>
    </dgm:pt>
    <dgm:pt modelId="{93214ACE-FF8E-4DC9-8163-E7FF3B9C4F88}" type="parTrans" cxnId="{DCD8715B-8FE9-483B-A825-192BECE4C9DC}">
      <dgm:prSet/>
      <dgm:spPr/>
      <dgm:t>
        <a:bodyPr/>
        <a:lstStyle/>
        <a:p>
          <a:endParaRPr lang="cs-CZ" sz="2800" b="0">
            <a:latin typeface="Amasis MT Pro" panose="02040504050005020304" pitchFamily="18" charset="-18"/>
            <a:cs typeface="Calibri" panose="020F0502020204030204" pitchFamily="34" charset="0"/>
          </a:endParaRPr>
        </a:p>
      </dgm:t>
    </dgm:pt>
    <dgm:pt modelId="{44A95A65-9FD9-4BB0-9894-FA44A044130F}" type="sibTrans" cxnId="{DCD8715B-8FE9-483B-A825-192BECE4C9DC}">
      <dgm:prSet/>
      <dgm:spPr/>
      <dgm:t>
        <a:bodyPr/>
        <a:lstStyle/>
        <a:p>
          <a:endParaRPr lang="cs-CZ" sz="2800" b="0">
            <a:latin typeface="Amasis MT Pro" panose="02040504050005020304" pitchFamily="18" charset="-18"/>
            <a:cs typeface="Calibri" panose="020F0502020204030204" pitchFamily="34" charset="0"/>
          </a:endParaRPr>
        </a:p>
      </dgm:t>
    </dgm:pt>
    <dgm:pt modelId="{B89213F0-3995-4911-AAB0-B5E7CCADA6E0}" type="pres">
      <dgm:prSet presAssocID="{DF791A87-BDEA-4BBE-9DB4-F530D316D66F}" presName="vert0" presStyleCnt="0">
        <dgm:presLayoutVars>
          <dgm:dir/>
          <dgm:animOne val="branch"/>
          <dgm:animLvl val="lvl"/>
        </dgm:presLayoutVars>
      </dgm:prSet>
      <dgm:spPr/>
    </dgm:pt>
    <dgm:pt modelId="{E7280253-126E-490B-951E-B1C653AC1042}" type="pres">
      <dgm:prSet presAssocID="{25CD515A-FF65-4C14-A514-C41B8893E569}" presName="thickLine" presStyleLbl="alignNode1" presStyleIdx="0" presStyleCnt="11"/>
      <dgm:spPr/>
    </dgm:pt>
    <dgm:pt modelId="{0CA85550-F866-44C0-94FC-908FBF96C169}" type="pres">
      <dgm:prSet presAssocID="{25CD515A-FF65-4C14-A514-C41B8893E569}" presName="horz1" presStyleCnt="0"/>
      <dgm:spPr/>
    </dgm:pt>
    <dgm:pt modelId="{E106B435-0661-49F9-8337-7A44EBDAB637}" type="pres">
      <dgm:prSet presAssocID="{25CD515A-FF65-4C14-A514-C41B8893E569}" presName="tx1" presStyleLbl="revTx" presStyleIdx="0" presStyleCnt="11" custLinFactNeighborX="0" custLinFactNeighborY="8362"/>
      <dgm:spPr/>
    </dgm:pt>
    <dgm:pt modelId="{88DC8F29-F371-41CB-B01D-FE8BDE4C46A8}" type="pres">
      <dgm:prSet presAssocID="{25CD515A-FF65-4C14-A514-C41B8893E569}" presName="vert1" presStyleCnt="0"/>
      <dgm:spPr/>
    </dgm:pt>
    <dgm:pt modelId="{19A421BD-1527-4FAC-AAC0-A6C2AF731E3D}" type="pres">
      <dgm:prSet presAssocID="{03993BFB-7255-41D3-B5F3-950451450BDA}" presName="thickLine" presStyleLbl="alignNode1" presStyleIdx="1" presStyleCnt="11"/>
      <dgm:spPr/>
    </dgm:pt>
    <dgm:pt modelId="{C3767DF7-66BA-476D-B80C-7F1EEAB30B3F}" type="pres">
      <dgm:prSet presAssocID="{03993BFB-7255-41D3-B5F3-950451450BDA}" presName="horz1" presStyleCnt="0"/>
      <dgm:spPr/>
    </dgm:pt>
    <dgm:pt modelId="{9BA32B23-972E-4849-9FA6-11B31190FBF4}" type="pres">
      <dgm:prSet presAssocID="{03993BFB-7255-41D3-B5F3-950451450BDA}" presName="tx1" presStyleLbl="revTx" presStyleIdx="1" presStyleCnt="11" custLinFactNeighborX="0" custLinFactNeighborY="8362"/>
      <dgm:spPr/>
    </dgm:pt>
    <dgm:pt modelId="{0D0E099C-288E-4196-831A-DDA656CE80D9}" type="pres">
      <dgm:prSet presAssocID="{03993BFB-7255-41D3-B5F3-950451450BDA}" presName="vert1" presStyleCnt="0"/>
      <dgm:spPr/>
    </dgm:pt>
    <dgm:pt modelId="{C7E47032-C3AB-41B2-ADA8-3617D1713E46}" type="pres">
      <dgm:prSet presAssocID="{D8AAECE5-FACC-452A-A815-4811F843F9B1}" presName="thickLine" presStyleLbl="alignNode1" presStyleIdx="2" presStyleCnt="11"/>
      <dgm:spPr/>
    </dgm:pt>
    <dgm:pt modelId="{52AA83A6-40AF-4ABC-A95A-4B2A0E6383A1}" type="pres">
      <dgm:prSet presAssocID="{D8AAECE5-FACC-452A-A815-4811F843F9B1}" presName="horz1" presStyleCnt="0"/>
      <dgm:spPr/>
    </dgm:pt>
    <dgm:pt modelId="{C3B6CEAB-2A95-4775-8364-CB9B7EF0BC17}" type="pres">
      <dgm:prSet presAssocID="{D8AAECE5-FACC-452A-A815-4811F843F9B1}" presName="tx1" presStyleLbl="revTx" presStyleIdx="2" presStyleCnt="11" custLinFactNeighborX="0" custLinFactNeighborY="8362"/>
      <dgm:spPr/>
    </dgm:pt>
    <dgm:pt modelId="{D3B5CF48-5711-4E62-B42D-2E9015C8E6EB}" type="pres">
      <dgm:prSet presAssocID="{D8AAECE5-FACC-452A-A815-4811F843F9B1}" presName="vert1" presStyleCnt="0"/>
      <dgm:spPr/>
    </dgm:pt>
    <dgm:pt modelId="{67108776-08EF-4913-8AEB-D0E9E2B51397}" type="pres">
      <dgm:prSet presAssocID="{E01CF740-4FD4-45C8-9862-90DF2DB0F5A3}" presName="thickLine" presStyleLbl="alignNode1" presStyleIdx="3" presStyleCnt="11"/>
      <dgm:spPr/>
    </dgm:pt>
    <dgm:pt modelId="{A59276F9-66E2-4D3C-B127-E241BD392378}" type="pres">
      <dgm:prSet presAssocID="{E01CF740-4FD4-45C8-9862-90DF2DB0F5A3}" presName="horz1" presStyleCnt="0"/>
      <dgm:spPr/>
    </dgm:pt>
    <dgm:pt modelId="{4E9571AC-9450-4C46-B965-03A09801FC4B}" type="pres">
      <dgm:prSet presAssocID="{E01CF740-4FD4-45C8-9862-90DF2DB0F5A3}" presName="tx1" presStyleLbl="revTx" presStyleIdx="3" presStyleCnt="11" custLinFactNeighborX="0" custLinFactNeighborY="8362"/>
      <dgm:spPr/>
    </dgm:pt>
    <dgm:pt modelId="{1213E184-EFE9-49B1-A17F-3780A8D5CBD5}" type="pres">
      <dgm:prSet presAssocID="{E01CF740-4FD4-45C8-9862-90DF2DB0F5A3}" presName="vert1" presStyleCnt="0"/>
      <dgm:spPr/>
    </dgm:pt>
    <dgm:pt modelId="{0C4F603D-E16D-4BE8-B7C0-6A7F32D27A6C}" type="pres">
      <dgm:prSet presAssocID="{9C589FBA-60D0-4EE3-9B51-C77802F01A46}" presName="thickLine" presStyleLbl="alignNode1" presStyleIdx="4" presStyleCnt="11"/>
      <dgm:spPr/>
    </dgm:pt>
    <dgm:pt modelId="{BC73FDD6-CB6B-4B1D-9E19-3CDE354DA616}" type="pres">
      <dgm:prSet presAssocID="{9C589FBA-60D0-4EE3-9B51-C77802F01A46}" presName="horz1" presStyleCnt="0"/>
      <dgm:spPr/>
    </dgm:pt>
    <dgm:pt modelId="{E386FA72-10DA-451D-9F0E-E7FAD0EF25FB}" type="pres">
      <dgm:prSet presAssocID="{9C589FBA-60D0-4EE3-9B51-C77802F01A46}" presName="tx1" presStyleLbl="revTx" presStyleIdx="4" presStyleCnt="11"/>
      <dgm:spPr/>
    </dgm:pt>
    <dgm:pt modelId="{9954954A-A8A3-4700-AB4C-8B84B6F18D14}" type="pres">
      <dgm:prSet presAssocID="{9C589FBA-60D0-4EE3-9B51-C77802F01A46}" presName="vert1" presStyleCnt="0"/>
      <dgm:spPr/>
    </dgm:pt>
    <dgm:pt modelId="{5027F1AE-B5C7-439A-8A85-4D3973F425FD}" type="pres">
      <dgm:prSet presAssocID="{0E0AF7A3-3043-4872-B7CF-1304094B161F}" presName="thickLine" presStyleLbl="alignNode1" presStyleIdx="5" presStyleCnt="11"/>
      <dgm:spPr/>
    </dgm:pt>
    <dgm:pt modelId="{1765B5F9-D90F-4F2F-8857-1CE2CB8E4BF6}" type="pres">
      <dgm:prSet presAssocID="{0E0AF7A3-3043-4872-B7CF-1304094B161F}" presName="horz1" presStyleCnt="0"/>
      <dgm:spPr/>
    </dgm:pt>
    <dgm:pt modelId="{CF556D82-5237-4325-B06A-E671A5FBA67D}" type="pres">
      <dgm:prSet presAssocID="{0E0AF7A3-3043-4872-B7CF-1304094B161F}" presName="tx1" presStyleLbl="revTx" presStyleIdx="5" presStyleCnt="11" custLinFactNeighborX="0" custLinFactNeighborY="8362"/>
      <dgm:spPr/>
    </dgm:pt>
    <dgm:pt modelId="{29229981-F9F0-47FD-8EA5-D74800CFBB31}" type="pres">
      <dgm:prSet presAssocID="{0E0AF7A3-3043-4872-B7CF-1304094B161F}" presName="vert1" presStyleCnt="0"/>
      <dgm:spPr/>
    </dgm:pt>
    <dgm:pt modelId="{EE3524C9-7DFE-4722-9E30-53AB6A2E92E6}" type="pres">
      <dgm:prSet presAssocID="{F232A222-EF03-4F50-B3EF-50BA46D1A3FA}" presName="thickLine" presStyleLbl="alignNode1" presStyleIdx="6" presStyleCnt="11"/>
      <dgm:spPr/>
    </dgm:pt>
    <dgm:pt modelId="{3EF233CE-D96D-4CD3-86AD-2B1C4D712F04}" type="pres">
      <dgm:prSet presAssocID="{F232A222-EF03-4F50-B3EF-50BA46D1A3FA}" presName="horz1" presStyleCnt="0"/>
      <dgm:spPr/>
    </dgm:pt>
    <dgm:pt modelId="{4F3AFA3C-0F87-4ABC-8BEF-224DA0DA42AE}" type="pres">
      <dgm:prSet presAssocID="{F232A222-EF03-4F50-B3EF-50BA46D1A3FA}" presName="tx1" presStyleLbl="revTx" presStyleIdx="6" presStyleCnt="11"/>
      <dgm:spPr/>
    </dgm:pt>
    <dgm:pt modelId="{25FD3058-51D1-425D-BF14-C4EED4B2C307}" type="pres">
      <dgm:prSet presAssocID="{F232A222-EF03-4F50-B3EF-50BA46D1A3FA}" presName="vert1" presStyleCnt="0"/>
      <dgm:spPr/>
    </dgm:pt>
    <dgm:pt modelId="{60B7EB5C-D25C-4D0E-8918-5EDECF63916C}" type="pres">
      <dgm:prSet presAssocID="{7C7AAE0C-07C8-445A-BEAA-5FB16A1593CA}" presName="thickLine" presStyleLbl="alignNode1" presStyleIdx="7" presStyleCnt="11"/>
      <dgm:spPr/>
    </dgm:pt>
    <dgm:pt modelId="{61FB92AE-475F-4519-A260-9597CCF7FD2C}" type="pres">
      <dgm:prSet presAssocID="{7C7AAE0C-07C8-445A-BEAA-5FB16A1593CA}" presName="horz1" presStyleCnt="0"/>
      <dgm:spPr/>
    </dgm:pt>
    <dgm:pt modelId="{7F64CD6A-013F-45A5-AE93-071EF8F61AA2}" type="pres">
      <dgm:prSet presAssocID="{7C7AAE0C-07C8-445A-BEAA-5FB16A1593CA}" presName="tx1" presStyleLbl="revTx" presStyleIdx="7" presStyleCnt="11" custLinFactNeighborX="0" custLinFactNeighborY="8362"/>
      <dgm:spPr/>
    </dgm:pt>
    <dgm:pt modelId="{E97E1D1D-ED76-4D0C-89A6-7AE07AE224BF}" type="pres">
      <dgm:prSet presAssocID="{7C7AAE0C-07C8-445A-BEAA-5FB16A1593CA}" presName="vert1" presStyleCnt="0"/>
      <dgm:spPr/>
    </dgm:pt>
    <dgm:pt modelId="{9933A8F6-580C-4A87-8BA9-3F12DEB6743F}" type="pres">
      <dgm:prSet presAssocID="{3A08F758-08FB-4B82-AEF0-5660DAB0F9F4}" presName="thickLine" presStyleLbl="alignNode1" presStyleIdx="8" presStyleCnt="11"/>
      <dgm:spPr/>
    </dgm:pt>
    <dgm:pt modelId="{F3AD6F14-92FF-476C-87AB-6E4BF49596FA}" type="pres">
      <dgm:prSet presAssocID="{3A08F758-08FB-4B82-AEF0-5660DAB0F9F4}" presName="horz1" presStyleCnt="0"/>
      <dgm:spPr/>
    </dgm:pt>
    <dgm:pt modelId="{B7416C68-AF89-4443-9DF3-CE2997377F62}" type="pres">
      <dgm:prSet presAssocID="{3A08F758-08FB-4B82-AEF0-5660DAB0F9F4}" presName="tx1" presStyleLbl="revTx" presStyleIdx="8" presStyleCnt="11"/>
      <dgm:spPr/>
    </dgm:pt>
    <dgm:pt modelId="{9975E4CC-2745-41B5-A515-6214D92E6E40}" type="pres">
      <dgm:prSet presAssocID="{3A08F758-08FB-4B82-AEF0-5660DAB0F9F4}" presName="vert1" presStyleCnt="0"/>
      <dgm:spPr/>
    </dgm:pt>
    <dgm:pt modelId="{554AF9F8-9A40-4F0F-9BD5-30258E856C1F}" type="pres">
      <dgm:prSet presAssocID="{37DE914C-4883-429C-870A-2CE74D6DEFC7}" presName="thickLine" presStyleLbl="alignNode1" presStyleIdx="9" presStyleCnt="11"/>
      <dgm:spPr/>
    </dgm:pt>
    <dgm:pt modelId="{F643DFAF-7970-4E9A-9CFA-37771176CE42}" type="pres">
      <dgm:prSet presAssocID="{37DE914C-4883-429C-870A-2CE74D6DEFC7}" presName="horz1" presStyleCnt="0"/>
      <dgm:spPr/>
    </dgm:pt>
    <dgm:pt modelId="{51B95CA8-DD3D-43A7-86E0-9F21980A9334}" type="pres">
      <dgm:prSet presAssocID="{37DE914C-4883-429C-870A-2CE74D6DEFC7}" presName="tx1" presStyleLbl="revTx" presStyleIdx="9" presStyleCnt="11" custLinFactNeighborX="0" custLinFactNeighborY="8362"/>
      <dgm:spPr/>
    </dgm:pt>
    <dgm:pt modelId="{FBBCDE9F-84C7-4100-8F18-FE9CDB37E04E}" type="pres">
      <dgm:prSet presAssocID="{37DE914C-4883-429C-870A-2CE74D6DEFC7}" presName="vert1" presStyleCnt="0"/>
      <dgm:spPr/>
    </dgm:pt>
    <dgm:pt modelId="{3A797BD2-E164-4381-9F8E-E9D66BCA8146}" type="pres">
      <dgm:prSet presAssocID="{3A6EC510-BEDA-4881-B3A0-7D2E5B3215CB}" presName="thickLine" presStyleLbl="alignNode1" presStyleIdx="10" presStyleCnt="11"/>
      <dgm:spPr/>
    </dgm:pt>
    <dgm:pt modelId="{5392CB2D-DC68-4087-9EF7-B306FECAB328}" type="pres">
      <dgm:prSet presAssocID="{3A6EC510-BEDA-4881-B3A0-7D2E5B3215CB}" presName="horz1" presStyleCnt="0"/>
      <dgm:spPr/>
    </dgm:pt>
    <dgm:pt modelId="{BE10CCF2-F316-4A49-B666-C7295117D138}" type="pres">
      <dgm:prSet presAssocID="{3A6EC510-BEDA-4881-B3A0-7D2E5B3215CB}" presName="tx1" presStyleLbl="revTx" presStyleIdx="10" presStyleCnt="11"/>
      <dgm:spPr/>
    </dgm:pt>
    <dgm:pt modelId="{94F1501B-E62A-4628-BD1D-3E3574987DC6}" type="pres">
      <dgm:prSet presAssocID="{3A6EC510-BEDA-4881-B3A0-7D2E5B3215CB}" presName="vert1" presStyleCnt="0"/>
      <dgm:spPr/>
    </dgm:pt>
  </dgm:ptLst>
  <dgm:cxnLst>
    <dgm:cxn modelId="{DCD8715B-8FE9-483B-A825-192BECE4C9DC}" srcId="{DF791A87-BDEA-4BBE-9DB4-F530D316D66F}" destId="{3A6EC510-BEDA-4881-B3A0-7D2E5B3215CB}" srcOrd="10" destOrd="0" parTransId="{93214ACE-FF8E-4DC9-8163-E7FF3B9C4F88}" sibTransId="{44A95A65-9FD9-4BB0-9894-FA44A044130F}"/>
    <dgm:cxn modelId="{41D5AC6B-1AFF-4E15-A8A8-649F6A2AA304}" type="presOf" srcId="{25CD515A-FF65-4C14-A514-C41B8893E569}" destId="{E106B435-0661-49F9-8337-7A44EBDAB637}" srcOrd="0" destOrd="0" presId="urn:microsoft.com/office/officeart/2008/layout/LinedList"/>
    <dgm:cxn modelId="{403BA86D-3ADA-4BC9-8BEF-81C93BD5EC44}" type="presOf" srcId="{0E0AF7A3-3043-4872-B7CF-1304094B161F}" destId="{CF556D82-5237-4325-B06A-E671A5FBA67D}" srcOrd="0" destOrd="0" presId="urn:microsoft.com/office/officeart/2008/layout/LinedList"/>
    <dgm:cxn modelId="{941E1F70-0560-4054-A696-B5007ACA0035}" srcId="{DF791A87-BDEA-4BBE-9DB4-F530D316D66F}" destId="{7C7AAE0C-07C8-445A-BEAA-5FB16A1593CA}" srcOrd="7" destOrd="0" parTransId="{520D6730-B293-44D4-AA90-89A8A89A6B5F}" sibTransId="{4AE6AD8A-6C66-459B-9EA2-A9F73565E366}"/>
    <dgm:cxn modelId="{C8585650-B07C-4B3B-B5F1-C5091B331B0D}" srcId="{DF791A87-BDEA-4BBE-9DB4-F530D316D66F}" destId="{F232A222-EF03-4F50-B3EF-50BA46D1A3FA}" srcOrd="6" destOrd="0" parTransId="{F3B55CDA-00B9-46A7-BEB1-9FC2F9D17E55}" sibTransId="{81D842C7-82E6-46DD-9631-1C93350BFEE4}"/>
    <dgm:cxn modelId="{F2ADD153-E4CA-46D7-853E-8786C814F1F5}" type="presOf" srcId="{3A6EC510-BEDA-4881-B3A0-7D2E5B3215CB}" destId="{BE10CCF2-F316-4A49-B666-C7295117D138}" srcOrd="0" destOrd="0" presId="urn:microsoft.com/office/officeart/2008/layout/LinedList"/>
    <dgm:cxn modelId="{5A447A57-75AA-452A-AFD9-0588F33BDEED}" type="presOf" srcId="{F232A222-EF03-4F50-B3EF-50BA46D1A3FA}" destId="{4F3AFA3C-0F87-4ABC-8BEF-224DA0DA42AE}" srcOrd="0" destOrd="0" presId="urn:microsoft.com/office/officeart/2008/layout/LinedList"/>
    <dgm:cxn modelId="{0AE10A7E-58FB-483A-80B9-58BDD7FD06A1}" type="presOf" srcId="{37DE914C-4883-429C-870A-2CE74D6DEFC7}" destId="{51B95CA8-DD3D-43A7-86E0-9F21980A9334}" srcOrd="0" destOrd="0" presId="urn:microsoft.com/office/officeart/2008/layout/LinedList"/>
    <dgm:cxn modelId="{280AAA7F-87F4-46AE-B7D7-2862A47A722E}" type="presOf" srcId="{3A08F758-08FB-4B82-AEF0-5660DAB0F9F4}" destId="{B7416C68-AF89-4443-9DF3-CE2997377F62}" srcOrd="0" destOrd="0" presId="urn:microsoft.com/office/officeart/2008/layout/LinedList"/>
    <dgm:cxn modelId="{16699E82-C410-47AE-AE3A-484BE8A96BC0}" srcId="{DF791A87-BDEA-4BBE-9DB4-F530D316D66F}" destId="{D8AAECE5-FACC-452A-A815-4811F843F9B1}" srcOrd="2" destOrd="0" parTransId="{2CD1009E-994B-443C-91C9-D2301E59A36B}" sibTransId="{1F439DCD-3013-493B-9B44-AFB3736A9F7A}"/>
    <dgm:cxn modelId="{74C3C293-243F-4687-BCF2-4347DEB5BEC2}" srcId="{DF791A87-BDEA-4BBE-9DB4-F530D316D66F}" destId="{25CD515A-FF65-4C14-A514-C41B8893E569}" srcOrd="0" destOrd="0" parTransId="{E9F15D01-5585-4FD2-B987-C07B8626033B}" sibTransId="{7E72CC02-5CD0-49D0-A236-BFE142C3E784}"/>
    <dgm:cxn modelId="{99F72494-3D10-4AE6-A585-1690CAA74DD6}" srcId="{DF791A87-BDEA-4BBE-9DB4-F530D316D66F}" destId="{0E0AF7A3-3043-4872-B7CF-1304094B161F}" srcOrd="5" destOrd="0" parTransId="{294C1882-0344-4E04-A10F-1BF298AE88AC}" sibTransId="{942609B6-3A15-4065-A53B-D20CCA1D865E}"/>
    <dgm:cxn modelId="{B19E5A94-78A3-4087-B845-B182E60A8503}" type="presOf" srcId="{E01CF740-4FD4-45C8-9862-90DF2DB0F5A3}" destId="{4E9571AC-9450-4C46-B965-03A09801FC4B}" srcOrd="0" destOrd="0" presId="urn:microsoft.com/office/officeart/2008/layout/LinedList"/>
    <dgm:cxn modelId="{FC60C6A4-2A94-4951-B067-6C85A9CBCE84}" type="presOf" srcId="{DF791A87-BDEA-4BBE-9DB4-F530D316D66F}" destId="{B89213F0-3995-4911-AAB0-B5E7CCADA6E0}" srcOrd="0" destOrd="0" presId="urn:microsoft.com/office/officeart/2008/layout/LinedList"/>
    <dgm:cxn modelId="{DA8B7EAC-F564-4A77-8E4E-3CEA16A3FA2A}" srcId="{DF791A87-BDEA-4BBE-9DB4-F530D316D66F}" destId="{03993BFB-7255-41D3-B5F3-950451450BDA}" srcOrd="1" destOrd="0" parTransId="{262A86A1-D795-4B19-9F99-E06B38865C01}" sibTransId="{AA6855D7-6B03-42C0-97EF-B8B6BDB42E81}"/>
    <dgm:cxn modelId="{D3B904B1-BD67-4B2A-9BBE-36E2460D2346}" type="presOf" srcId="{D8AAECE5-FACC-452A-A815-4811F843F9B1}" destId="{C3B6CEAB-2A95-4775-8364-CB9B7EF0BC17}" srcOrd="0" destOrd="0" presId="urn:microsoft.com/office/officeart/2008/layout/LinedList"/>
    <dgm:cxn modelId="{E44184B1-8207-4A24-8E2D-F6F8338A24A5}" type="presOf" srcId="{9C589FBA-60D0-4EE3-9B51-C77802F01A46}" destId="{E386FA72-10DA-451D-9F0E-E7FAD0EF25FB}" srcOrd="0" destOrd="0" presId="urn:microsoft.com/office/officeart/2008/layout/LinedList"/>
    <dgm:cxn modelId="{9F907CBA-93F2-41A2-B53D-621793B10863}" srcId="{DF791A87-BDEA-4BBE-9DB4-F530D316D66F}" destId="{E01CF740-4FD4-45C8-9862-90DF2DB0F5A3}" srcOrd="3" destOrd="0" parTransId="{18B95408-0E6B-4C33-AFAF-5B3830BB799E}" sibTransId="{5AED6F4D-EF8E-493C-9E2B-7E61E27D0E64}"/>
    <dgm:cxn modelId="{288093BB-582E-4628-A637-C4AE060A9696}" type="presOf" srcId="{03993BFB-7255-41D3-B5F3-950451450BDA}" destId="{9BA32B23-972E-4849-9FA6-11B31190FBF4}" srcOrd="0" destOrd="0" presId="urn:microsoft.com/office/officeart/2008/layout/LinedList"/>
    <dgm:cxn modelId="{643CC7C7-1CF6-4067-AA42-1C6317770769}" srcId="{DF791A87-BDEA-4BBE-9DB4-F530D316D66F}" destId="{3A08F758-08FB-4B82-AEF0-5660DAB0F9F4}" srcOrd="8" destOrd="0" parTransId="{3C8F635C-865F-4337-A157-4C556D105BED}" sibTransId="{E75E242C-FE43-44C3-9B06-E2528E49EBAC}"/>
    <dgm:cxn modelId="{484557D2-F367-4A4E-9931-5E8408F479D1}" srcId="{DF791A87-BDEA-4BBE-9DB4-F530D316D66F}" destId="{9C589FBA-60D0-4EE3-9B51-C77802F01A46}" srcOrd="4" destOrd="0" parTransId="{C3845230-67E6-4530-ADBC-F45DAA2B0F0B}" sibTransId="{017BDA44-B3F8-464F-BDD5-1418D08DEA01}"/>
    <dgm:cxn modelId="{96A220DC-01D8-4AA1-BF6C-3A3724B14407}" type="presOf" srcId="{7C7AAE0C-07C8-445A-BEAA-5FB16A1593CA}" destId="{7F64CD6A-013F-45A5-AE93-071EF8F61AA2}" srcOrd="0" destOrd="0" presId="urn:microsoft.com/office/officeart/2008/layout/LinedList"/>
    <dgm:cxn modelId="{D5177BF1-3625-47C6-8C6C-CFD1B4A04306}" srcId="{DF791A87-BDEA-4BBE-9DB4-F530D316D66F}" destId="{37DE914C-4883-429C-870A-2CE74D6DEFC7}" srcOrd="9" destOrd="0" parTransId="{40FA2C4C-EA2A-4382-82F8-D4662CE48DB3}" sibTransId="{7F65CD41-5DEE-48E9-BFE7-91328F5E3051}"/>
    <dgm:cxn modelId="{40C9B75D-7665-4341-A291-D58B7B241DEE}" type="presParOf" srcId="{B89213F0-3995-4911-AAB0-B5E7CCADA6E0}" destId="{E7280253-126E-490B-951E-B1C653AC1042}" srcOrd="0" destOrd="0" presId="urn:microsoft.com/office/officeart/2008/layout/LinedList"/>
    <dgm:cxn modelId="{FF3C87A7-079B-4145-A18A-283A0F407C34}" type="presParOf" srcId="{B89213F0-3995-4911-AAB0-B5E7CCADA6E0}" destId="{0CA85550-F866-44C0-94FC-908FBF96C169}" srcOrd="1" destOrd="0" presId="urn:microsoft.com/office/officeart/2008/layout/LinedList"/>
    <dgm:cxn modelId="{780CA2A4-FDE1-4056-A94E-5726CF552771}" type="presParOf" srcId="{0CA85550-F866-44C0-94FC-908FBF96C169}" destId="{E106B435-0661-49F9-8337-7A44EBDAB637}" srcOrd="0" destOrd="0" presId="urn:microsoft.com/office/officeart/2008/layout/LinedList"/>
    <dgm:cxn modelId="{40433880-BAD8-4079-8D05-EDF480DA0D26}" type="presParOf" srcId="{0CA85550-F866-44C0-94FC-908FBF96C169}" destId="{88DC8F29-F371-41CB-B01D-FE8BDE4C46A8}" srcOrd="1" destOrd="0" presId="urn:microsoft.com/office/officeart/2008/layout/LinedList"/>
    <dgm:cxn modelId="{8C090C61-CD84-48A3-80DE-E5D9538C074E}" type="presParOf" srcId="{B89213F0-3995-4911-AAB0-B5E7CCADA6E0}" destId="{19A421BD-1527-4FAC-AAC0-A6C2AF731E3D}" srcOrd="2" destOrd="0" presId="urn:microsoft.com/office/officeart/2008/layout/LinedList"/>
    <dgm:cxn modelId="{1141DE14-A8F8-447B-9898-CC3F68053A82}" type="presParOf" srcId="{B89213F0-3995-4911-AAB0-B5E7CCADA6E0}" destId="{C3767DF7-66BA-476D-B80C-7F1EEAB30B3F}" srcOrd="3" destOrd="0" presId="urn:microsoft.com/office/officeart/2008/layout/LinedList"/>
    <dgm:cxn modelId="{0BF8A8C9-BAB6-4FFB-AF0B-D740DAE4ADC0}" type="presParOf" srcId="{C3767DF7-66BA-476D-B80C-7F1EEAB30B3F}" destId="{9BA32B23-972E-4849-9FA6-11B31190FBF4}" srcOrd="0" destOrd="0" presId="urn:microsoft.com/office/officeart/2008/layout/LinedList"/>
    <dgm:cxn modelId="{C3491369-A13F-4892-86FC-42423D31999D}" type="presParOf" srcId="{C3767DF7-66BA-476D-B80C-7F1EEAB30B3F}" destId="{0D0E099C-288E-4196-831A-DDA656CE80D9}" srcOrd="1" destOrd="0" presId="urn:microsoft.com/office/officeart/2008/layout/LinedList"/>
    <dgm:cxn modelId="{33ECEF7B-509B-46CB-B361-4C5C25174A33}" type="presParOf" srcId="{B89213F0-3995-4911-AAB0-B5E7CCADA6E0}" destId="{C7E47032-C3AB-41B2-ADA8-3617D1713E46}" srcOrd="4" destOrd="0" presId="urn:microsoft.com/office/officeart/2008/layout/LinedList"/>
    <dgm:cxn modelId="{66E11F60-42D3-4585-B110-EF4A1D3D2B4C}" type="presParOf" srcId="{B89213F0-3995-4911-AAB0-B5E7CCADA6E0}" destId="{52AA83A6-40AF-4ABC-A95A-4B2A0E6383A1}" srcOrd="5" destOrd="0" presId="urn:microsoft.com/office/officeart/2008/layout/LinedList"/>
    <dgm:cxn modelId="{72D24E98-D8F3-4993-9A39-5EAB0F032C2D}" type="presParOf" srcId="{52AA83A6-40AF-4ABC-A95A-4B2A0E6383A1}" destId="{C3B6CEAB-2A95-4775-8364-CB9B7EF0BC17}" srcOrd="0" destOrd="0" presId="urn:microsoft.com/office/officeart/2008/layout/LinedList"/>
    <dgm:cxn modelId="{91309FAD-8296-4C83-8EE3-8A30099B1755}" type="presParOf" srcId="{52AA83A6-40AF-4ABC-A95A-4B2A0E6383A1}" destId="{D3B5CF48-5711-4E62-B42D-2E9015C8E6EB}" srcOrd="1" destOrd="0" presId="urn:microsoft.com/office/officeart/2008/layout/LinedList"/>
    <dgm:cxn modelId="{2E4F9450-6AED-4281-B0E1-EDAD72EB20BD}" type="presParOf" srcId="{B89213F0-3995-4911-AAB0-B5E7CCADA6E0}" destId="{67108776-08EF-4913-8AEB-D0E9E2B51397}" srcOrd="6" destOrd="0" presId="urn:microsoft.com/office/officeart/2008/layout/LinedList"/>
    <dgm:cxn modelId="{32D55A81-CFB1-448E-B11C-C5FA7ED1FBDE}" type="presParOf" srcId="{B89213F0-3995-4911-AAB0-B5E7CCADA6E0}" destId="{A59276F9-66E2-4D3C-B127-E241BD392378}" srcOrd="7" destOrd="0" presId="urn:microsoft.com/office/officeart/2008/layout/LinedList"/>
    <dgm:cxn modelId="{0956A8C5-2E0A-4C5D-A462-48D64ED32D6E}" type="presParOf" srcId="{A59276F9-66E2-4D3C-B127-E241BD392378}" destId="{4E9571AC-9450-4C46-B965-03A09801FC4B}" srcOrd="0" destOrd="0" presId="urn:microsoft.com/office/officeart/2008/layout/LinedList"/>
    <dgm:cxn modelId="{81ABEDBB-184F-4E8E-84D4-0C81D3389318}" type="presParOf" srcId="{A59276F9-66E2-4D3C-B127-E241BD392378}" destId="{1213E184-EFE9-49B1-A17F-3780A8D5CBD5}" srcOrd="1" destOrd="0" presId="urn:microsoft.com/office/officeart/2008/layout/LinedList"/>
    <dgm:cxn modelId="{7258AF47-3B73-453C-97BF-691188384D84}" type="presParOf" srcId="{B89213F0-3995-4911-AAB0-B5E7CCADA6E0}" destId="{0C4F603D-E16D-4BE8-B7C0-6A7F32D27A6C}" srcOrd="8" destOrd="0" presId="urn:microsoft.com/office/officeart/2008/layout/LinedList"/>
    <dgm:cxn modelId="{FFFC0339-D3B2-4D24-91D0-AEAF14A1BDCF}" type="presParOf" srcId="{B89213F0-3995-4911-AAB0-B5E7CCADA6E0}" destId="{BC73FDD6-CB6B-4B1D-9E19-3CDE354DA616}" srcOrd="9" destOrd="0" presId="urn:microsoft.com/office/officeart/2008/layout/LinedList"/>
    <dgm:cxn modelId="{416798DB-5BD0-493B-95E5-52681BFBA45C}" type="presParOf" srcId="{BC73FDD6-CB6B-4B1D-9E19-3CDE354DA616}" destId="{E386FA72-10DA-451D-9F0E-E7FAD0EF25FB}" srcOrd="0" destOrd="0" presId="urn:microsoft.com/office/officeart/2008/layout/LinedList"/>
    <dgm:cxn modelId="{117F571E-07BE-40F6-AD25-EE06B123FA25}" type="presParOf" srcId="{BC73FDD6-CB6B-4B1D-9E19-3CDE354DA616}" destId="{9954954A-A8A3-4700-AB4C-8B84B6F18D14}" srcOrd="1" destOrd="0" presId="urn:microsoft.com/office/officeart/2008/layout/LinedList"/>
    <dgm:cxn modelId="{F924613B-5AE8-41C3-A74D-8A9465A09A93}" type="presParOf" srcId="{B89213F0-3995-4911-AAB0-B5E7CCADA6E0}" destId="{5027F1AE-B5C7-439A-8A85-4D3973F425FD}" srcOrd="10" destOrd="0" presId="urn:microsoft.com/office/officeart/2008/layout/LinedList"/>
    <dgm:cxn modelId="{AB72776F-9B4E-4FF2-9FA5-A3FC463D589C}" type="presParOf" srcId="{B89213F0-3995-4911-AAB0-B5E7CCADA6E0}" destId="{1765B5F9-D90F-4F2F-8857-1CE2CB8E4BF6}" srcOrd="11" destOrd="0" presId="urn:microsoft.com/office/officeart/2008/layout/LinedList"/>
    <dgm:cxn modelId="{4759E633-F34E-48D1-9404-C31D6EEFBE01}" type="presParOf" srcId="{1765B5F9-D90F-4F2F-8857-1CE2CB8E4BF6}" destId="{CF556D82-5237-4325-B06A-E671A5FBA67D}" srcOrd="0" destOrd="0" presId="urn:microsoft.com/office/officeart/2008/layout/LinedList"/>
    <dgm:cxn modelId="{41760C4F-4AD5-4531-B419-A03C8ADB2FD7}" type="presParOf" srcId="{1765B5F9-D90F-4F2F-8857-1CE2CB8E4BF6}" destId="{29229981-F9F0-47FD-8EA5-D74800CFBB31}" srcOrd="1" destOrd="0" presId="urn:microsoft.com/office/officeart/2008/layout/LinedList"/>
    <dgm:cxn modelId="{F8075479-B553-4DC3-A0AA-FD087E75157B}" type="presParOf" srcId="{B89213F0-3995-4911-AAB0-B5E7CCADA6E0}" destId="{EE3524C9-7DFE-4722-9E30-53AB6A2E92E6}" srcOrd="12" destOrd="0" presId="urn:microsoft.com/office/officeart/2008/layout/LinedList"/>
    <dgm:cxn modelId="{7E867916-1586-4456-8041-91990DA9101D}" type="presParOf" srcId="{B89213F0-3995-4911-AAB0-B5E7CCADA6E0}" destId="{3EF233CE-D96D-4CD3-86AD-2B1C4D712F04}" srcOrd="13" destOrd="0" presId="urn:microsoft.com/office/officeart/2008/layout/LinedList"/>
    <dgm:cxn modelId="{7FE06567-4DF9-42F7-9DCA-410D50DDE110}" type="presParOf" srcId="{3EF233CE-D96D-4CD3-86AD-2B1C4D712F04}" destId="{4F3AFA3C-0F87-4ABC-8BEF-224DA0DA42AE}" srcOrd="0" destOrd="0" presId="urn:microsoft.com/office/officeart/2008/layout/LinedList"/>
    <dgm:cxn modelId="{17CA5DE2-4F03-4E54-A838-AD5B73DF4900}" type="presParOf" srcId="{3EF233CE-D96D-4CD3-86AD-2B1C4D712F04}" destId="{25FD3058-51D1-425D-BF14-C4EED4B2C307}" srcOrd="1" destOrd="0" presId="urn:microsoft.com/office/officeart/2008/layout/LinedList"/>
    <dgm:cxn modelId="{D77904A3-69D6-46AE-B6C4-4681FC177431}" type="presParOf" srcId="{B89213F0-3995-4911-AAB0-B5E7CCADA6E0}" destId="{60B7EB5C-D25C-4D0E-8918-5EDECF63916C}" srcOrd="14" destOrd="0" presId="urn:microsoft.com/office/officeart/2008/layout/LinedList"/>
    <dgm:cxn modelId="{C1285B81-5052-4558-A085-79373B704DF3}" type="presParOf" srcId="{B89213F0-3995-4911-AAB0-B5E7CCADA6E0}" destId="{61FB92AE-475F-4519-A260-9597CCF7FD2C}" srcOrd="15" destOrd="0" presId="urn:microsoft.com/office/officeart/2008/layout/LinedList"/>
    <dgm:cxn modelId="{44234B78-8917-4623-8687-266459DB7AB5}" type="presParOf" srcId="{61FB92AE-475F-4519-A260-9597CCF7FD2C}" destId="{7F64CD6A-013F-45A5-AE93-071EF8F61AA2}" srcOrd="0" destOrd="0" presId="urn:microsoft.com/office/officeart/2008/layout/LinedList"/>
    <dgm:cxn modelId="{A327B3EE-FCE0-4ED4-BBED-9B03CE143D23}" type="presParOf" srcId="{61FB92AE-475F-4519-A260-9597CCF7FD2C}" destId="{E97E1D1D-ED76-4D0C-89A6-7AE07AE224BF}" srcOrd="1" destOrd="0" presId="urn:microsoft.com/office/officeart/2008/layout/LinedList"/>
    <dgm:cxn modelId="{95A09F93-350B-4E70-B30F-F551D151CB4C}" type="presParOf" srcId="{B89213F0-3995-4911-AAB0-B5E7CCADA6E0}" destId="{9933A8F6-580C-4A87-8BA9-3F12DEB6743F}" srcOrd="16" destOrd="0" presId="urn:microsoft.com/office/officeart/2008/layout/LinedList"/>
    <dgm:cxn modelId="{B3F3A13D-4789-4122-A870-5A3F40AD9FA7}" type="presParOf" srcId="{B89213F0-3995-4911-AAB0-B5E7CCADA6E0}" destId="{F3AD6F14-92FF-476C-87AB-6E4BF49596FA}" srcOrd="17" destOrd="0" presId="urn:microsoft.com/office/officeart/2008/layout/LinedList"/>
    <dgm:cxn modelId="{E3EDAE32-4336-4B62-8D7B-834FD94A0B55}" type="presParOf" srcId="{F3AD6F14-92FF-476C-87AB-6E4BF49596FA}" destId="{B7416C68-AF89-4443-9DF3-CE2997377F62}" srcOrd="0" destOrd="0" presId="urn:microsoft.com/office/officeart/2008/layout/LinedList"/>
    <dgm:cxn modelId="{5847DF57-C551-417C-8ECD-16A3383CEB11}" type="presParOf" srcId="{F3AD6F14-92FF-476C-87AB-6E4BF49596FA}" destId="{9975E4CC-2745-41B5-A515-6214D92E6E40}" srcOrd="1" destOrd="0" presId="urn:microsoft.com/office/officeart/2008/layout/LinedList"/>
    <dgm:cxn modelId="{3673BF47-F312-4659-95E8-0F1CCFB0C800}" type="presParOf" srcId="{B89213F0-3995-4911-AAB0-B5E7CCADA6E0}" destId="{554AF9F8-9A40-4F0F-9BD5-30258E856C1F}" srcOrd="18" destOrd="0" presId="urn:microsoft.com/office/officeart/2008/layout/LinedList"/>
    <dgm:cxn modelId="{38D48584-D2E0-497C-A011-7FE398225F3D}" type="presParOf" srcId="{B89213F0-3995-4911-AAB0-B5E7CCADA6E0}" destId="{F643DFAF-7970-4E9A-9CFA-37771176CE42}" srcOrd="19" destOrd="0" presId="urn:microsoft.com/office/officeart/2008/layout/LinedList"/>
    <dgm:cxn modelId="{5C82A6E7-A5D7-4C8A-B6AD-F2F61FB87CEC}" type="presParOf" srcId="{F643DFAF-7970-4E9A-9CFA-37771176CE42}" destId="{51B95CA8-DD3D-43A7-86E0-9F21980A9334}" srcOrd="0" destOrd="0" presId="urn:microsoft.com/office/officeart/2008/layout/LinedList"/>
    <dgm:cxn modelId="{A5EB81F9-1E81-4D50-98D5-1824A2759D87}" type="presParOf" srcId="{F643DFAF-7970-4E9A-9CFA-37771176CE42}" destId="{FBBCDE9F-84C7-4100-8F18-FE9CDB37E04E}" srcOrd="1" destOrd="0" presId="urn:microsoft.com/office/officeart/2008/layout/LinedList"/>
    <dgm:cxn modelId="{47582BB3-FFB4-4F92-9D59-EDA280BDBD4C}" type="presParOf" srcId="{B89213F0-3995-4911-AAB0-B5E7CCADA6E0}" destId="{3A797BD2-E164-4381-9F8E-E9D66BCA8146}" srcOrd="20" destOrd="0" presId="urn:microsoft.com/office/officeart/2008/layout/LinedList"/>
    <dgm:cxn modelId="{77FEB196-9F06-42E5-AC34-EDD1177ED4A8}" type="presParOf" srcId="{B89213F0-3995-4911-AAB0-B5E7CCADA6E0}" destId="{5392CB2D-DC68-4087-9EF7-B306FECAB328}" srcOrd="21" destOrd="0" presId="urn:microsoft.com/office/officeart/2008/layout/LinedList"/>
    <dgm:cxn modelId="{45B288DA-53D4-4C74-9DAF-B18685A91469}" type="presParOf" srcId="{5392CB2D-DC68-4087-9EF7-B306FECAB328}" destId="{BE10CCF2-F316-4A49-B666-C7295117D138}" srcOrd="0" destOrd="0" presId="urn:microsoft.com/office/officeart/2008/layout/LinedList"/>
    <dgm:cxn modelId="{10DAAB9C-00DE-4A75-AD49-7E727374ECD2}" type="presParOf" srcId="{5392CB2D-DC68-4087-9EF7-B306FECAB328}" destId="{94F1501B-E62A-4628-BD1D-3E3574987DC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AD5B45-59D9-492A-B744-5E4D0E1C7446}">
      <dsp:nvSpPr>
        <dsp:cNvPr id="0" name=""/>
        <dsp:cNvSpPr/>
      </dsp:nvSpPr>
      <dsp:spPr>
        <a:xfrm>
          <a:off x="-5694450" y="-871654"/>
          <a:ext cx="6779673" cy="6779673"/>
        </a:xfrm>
        <a:prstGeom prst="blockArc">
          <a:avLst>
            <a:gd name="adj1" fmla="val 18900000"/>
            <a:gd name="adj2" fmla="val 2700000"/>
            <a:gd name="adj3" fmla="val 319"/>
          </a:avLst>
        </a:prstGeom>
        <a:solidFill>
          <a:schemeClr val="accent3">
            <a:lumMod val="40000"/>
            <a:lumOff val="60000"/>
          </a:schemeClr>
        </a:solidFill>
        <a:ln w="3810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2410F95-7657-4205-A6C2-C4FA9FD75BB7}">
      <dsp:nvSpPr>
        <dsp:cNvPr id="0" name=""/>
        <dsp:cNvSpPr/>
      </dsp:nvSpPr>
      <dsp:spPr>
        <a:xfrm>
          <a:off x="568066" y="387195"/>
          <a:ext cx="8943050" cy="774794"/>
        </a:xfrm>
        <a:prstGeom prst="rect">
          <a:avLst/>
        </a:prstGeom>
        <a:solidFill>
          <a:schemeClr val="accent3">
            <a:lumMod val="40000"/>
            <a:lumOff val="6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993"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solidFill>
                <a:sysClr val="windowText" lastClr="000000"/>
              </a:solidFill>
              <a:latin typeface="Amasis MT Pro Medium" panose="02040604050005020304" pitchFamily="18" charset="-18"/>
            </a:rPr>
            <a:t>DESKRIPTIVNÍ MODELY</a:t>
          </a:r>
        </a:p>
      </dsp:txBody>
      <dsp:txXfrm>
        <a:off x="568066" y="387195"/>
        <a:ext cx="8943050" cy="774794"/>
      </dsp:txXfrm>
    </dsp:sp>
    <dsp:sp modelId="{2933C8EE-02E3-4994-91A0-E3E8EA3B3EDF}">
      <dsp:nvSpPr>
        <dsp:cNvPr id="0" name=""/>
        <dsp:cNvSpPr/>
      </dsp:nvSpPr>
      <dsp:spPr>
        <a:xfrm>
          <a:off x="83820" y="290346"/>
          <a:ext cx="968492" cy="968492"/>
        </a:xfrm>
        <a:prstGeom prst="ellipse">
          <a:avLst/>
        </a:prstGeom>
        <a:solidFill>
          <a:schemeClr val="accent3">
            <a:lumMod val="40000"/>
            <a:lumOff val="6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9388C980-44CB-40EE-ACD7-241484FFDA52}">
      <dsp:nvSpPr>
        <dsp:cNvPr id="0" name=""/>
        <dsp:cNvSpPr/>
      </dsp:nvSpPr>
      <dsp:spPr>
        <a:xfrm>
          <a:off x="1012274" y="1549588"/>
          <a:ext cx="8498842" cy="774794"/>
        </a:xfrm>
        <a:prstGeom prst="rect">
          <a:avLst/>
        </a:prstGeom>
        <a:solidFill>
          <a:schemeClr val="accent3">
            <a:lumMod val="60000"/>
            <a:lumOff val="4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993"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solidFill>
                <a:sysClr val="windowText" lastClr="000000"/>
              </a:solidFill>
              <a:latin typeface="Amasis MT Pro Medium" panose="02040604050005020304" pitchFamily="18" charset="-18"/>
            </a:rPr>
            <a:t>NORMATIVNÍ MODELY</a:t>
          </a:r>
        </a:p>
      </dsp:txBody>
      <dsp:txXfrm>
        <a:off x="1012274" y="1549588"/>
        <a:ext cx="8498842" cy="774794"/>
      </dsp:txXfrm>
    </dsp:sp>
    <dsp:sp modelId="{BC84F267-16C5-492F-83F0-A2B803508F57}">
      <dsp:nvSpPr>
        <dsp:cNvPr id="0" name=""/>
        <dsp:cNvSpPr/>
      </dsp:nvSpPr>
      <dsp:spPr>
        <a:xfrm>
          <a:off x="528027" y="1452739"/>
          <a:ext cx="968492" cy="968492"/>
        </a:xfrm>
        <a:prstGeom prst="ellipse">
          <a:avLst/>
        </a:prstGeom>
        <a:solidFill>
          <a:schemeClr val="accent3">
            <a:lumMod val="60000"/>
            <a:lumOff val="4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A151E043-E192-4E43-B829-8853F412C9DE}">
      <dsp:nvSpPr>
        <dsp:cNvPr id="0" name=""/>
        <dsp:cNvSpPr/>
      </dsp:nvSpPr>
      <dsp:spPr>
        <a:xfrm>
          <a:off x="1012274" y="2711981"/>
          <a:ext cx="8498842" cy="774794"/>
        </a:xfrm>
        <a:prstGeom prst="rect">
          <a:avLst/>
        </a:prstGeom>
        <a:solidFill>
          <a:schemeClr val="bg1">
            <a:lumMod val="6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993"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solidFill>
                <a:sysClr val="windowText" lastClr="000000"/>
              </a:solidFill>
              <a:latin typeface="Amasis MT Pro Medium" panose="02040604050005020304" pitchFamily="18" charset="-18"/>
            </a:rPr>
            <a:t>HEURISTICKÉ MODELY</a:t>
          </a:r>
        </a:p>
      </dsp:txBody>
      <dsp:txXfrm>
        <a:off x="1012274" y="2711981"/>
        <a:ext cx="8498842" cy="774794"/>
      </dsp:txXfrm>
    </dsp:sp>
    <dsp:sp modelId="{09D63FC2-15AE-4520-8BC6-B5510FD7A8BE}">
      <dsp:nvSpPr>
        <dsp:cNvPr id="0" name=""/>
        <dsp:cNvSpPr/>
      </dsp:nvSpPr>
      <dsp:spPr>
        <a:xfrm>
          <a:off x="528027" y="2615132"/>
          <a:ext cx="968492" cy="968492"/>
        </a:xfrm>
        <a:prstGeom prst="ellipse">
          <a:avLst/>
        </a:prstGeom>
        <a:solidFill>
          <a:schemeClr val="bg1">
            <a:lumMod val="65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 modelId="{7AFE6A5F-DED0-492B-A659-90627AC79E28}">
      <dsp:nvSpPr>
        <dsp:cNvPr id="0" name=""/>
        <dsp:cNvSpPr/>
      </dsp:nvSpPr>
      <dsp:spPr>
        <a:xfrm>
          <a:off x="568066" y="3874374"/>
          <a:ext cx="8943050" cy="774794"/>
        </a:xfrm>
        <a:prstGeom prst="rect">
          <a:avLst/>
        </a:prstGeom>
        <a:solidFill>
          <a:schemeClr val="bg1">
            <a:lumMod val="5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14993" tIns="88900" rIns="88900" bIns="88900" numCol="1" spcCol="1270" anchor="ctr" anchorCtr="0">
          <a:noAutofit/>
        </a:bodyPr>
        <a:lstStyle/>
        <a:p>
          <a:pPr marL="0" lvl="0" indent="0" algn="l" defTabSz="1555750">
            <a:lnSpc>
              <a:spcPct val="90000"/>
            </a:lnSpc>
            <a:spcBef>
              <a:spcPct val="0"/>
            </a:spcBef>
            <a:spcAft>
              <a:spcPct val="35000"/>
            </a:spcAft>
            <a:buNone/>
          </a:pPr>
          <a:r>
            <a:rPr lang="cs-CZ" sz="3500" kern="1200" dirty="0">
              <a:solidFill>
                <a:sysClr val="windowText" lastClr="000000"/>
              </a:solidFill>
              <a:latin typeface="Amasis MT Pro Medium" panose="02040604050005020304" pitchFamily="18" charset="-18"/>
            </a:rPr>
            <a:t>PREDIKTIVNÍ MODELY</a:t>
          </a:r>
        </a:p>
      </dsp:txBody>
      <dsp:txXfrm>
        <a:off x="568066" y="3874374"/>
        <a:ext cx="8943050" cy="774794"/>
      </dsp:txXfrm>
    </dsp:sp>
    <dsp:sp modelId="{3D297F3C-95B9-4842-98B6-5BCE885037F3}">
      <dsp:nvSpPr>
        <dsp:cNvPr id="0" name=""/>
        <dsp:cNvSpPr/>
      </dsp:nvSpPr>
      <dsp:spPr>
        <a:xfrm>
          <a:off x="83820" y="3777524"/>
          <a:ext cx="968492" cy="968492"/>
        </a:xfrm>
        <a:prstGeom prst="ellipse">
          <a:avLst/>
        </a:prstGeom>
        <a:solidFill>
          <a:schemeClr val="bg1">
            <a:lumMod val="50000"/>
          </a:schemeClr>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DC975-637B-4EEE-8019-D3CF2827B4CA}">
      <dsp:nvSpPr>
        <dsp:cNvPr id="0" name=""/>
        <dsp:cNvSpPr/>
      </dsp:nvSpPr>
      <dsp:spPr>
        <a:xfrm>
          <a:off x="4981815" y="4766741"/>
          <a:ext cx="297097" cy="841357"/>
        </a:xfrm>
        <a:custGeom>
          <a:avLst/>
          <a:gdLst/>
          <a:ahLst/>
          <a:cxnLst/>
          <a:rect l="0" t="0" r="0" b="0"/>
          <a:pathLst>
            <a:path>
              <a:moveTo>
                <a:pt x="0" y="0"/>
              </a:moveTo>
              <a:lnTo>
                <a:pt x="148548" y="0"/>
              </a:lnTo>
              <a:lnTo>
                <a:pt x="148548" y="841357"/>
              </a:lnTo>
              <a:lnTo>
                <a:pt x="297097" y="841357"/>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08057" y="5165113"/>
        <a:ext cx="44613" cy="44613"/>
      </dsp:txXfrm>
    </dsp:sp>
    <dsp:sp modelId="{C9458FA2-11EE-4DC2-9222-770F5E31BE41}">
      <dsp:nvSpPr>
        <dsp:cNvPr id="0" name=""/>
        <dsp:cNvSpPr/>
      </dsp:nvSpPr>
      <dsp:spPr>
        <a:xfrm>
          <a:off x="4981815" y="4766741"/>
          <a:ext cx="297097" cy="275241"/>
        </a:xfrm>
        <a:custGeom>
          <a:avLst/>
          <a:gdLst/>
          <a:ahLst/>
          <a:cxnLst/>
          <a:rect l="0" t="0" r="0" b="0"/>
          <a:pathLst>
            <a:path>
              <a:moveTo>
                <a:pt x="0" y="0"/>
              </a:moveTo>
              <a:lnTo>
                <a:pt x="148548" y="0"/>
              </a:lnTo>
              <a:lnTo>
                <a:pt x="148548" y="275241"/>
              </a:lnTo>
              <a:lnTo>
                <a:pt x="297097" y="275241"/>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20239" y="4894236"/>
        <a:ext cx="20249" cy="20249"/>
      </dsp:txXfrm>
    </dsp:sp>
    <dsp:sp modelId="{38393206-79E8-4765-AFBD-6D20CB966F34}">
      <dsp:nvSpPr>
        <dsp:cNvPr id="0" name=""/>
        <dsp:cNvSpPr/>
      </dsp:nvSpPr>
      <dsp:spPr>
        <a:xfrm>
          <a:off x="4981815" y="4475866"/>
          <a:ext cx="297097" cy="290875"/>
        </a:xfrm>
        <a:custGeom>
          <a:avLst/>
          <a:gdLst/>
          <a:ahLst/>
          <a:cxnLst/>
          <a:rect l="0" t="0" r="0" b="0"/>
          <a:pathLst>
            <a:path>
              <a:moveTo>
                <a:pt x="0" y="290875"/>
              </a:moveTo>
              <a:lnTo>
                <a:pt x="148548" y="290875"/>
              </a:lnTo>
              <a:lnTo>
                <a:pt x="148548" y="0"/>
              </a:lnTo>
              <a:lnTo>
                <a:pt x="297097"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19970" y="4610909"/>
        <a:ext cx="20789" cy="20789"/>
      </dsp:txXfrm>
    </dsp:sp>
    <dsp:sp modelId="{3D94D6F5-E61C-47EC-BCA5-657F9D760DB9}">
      <dsp:nvSpPr>
        <dsp:cNvPr id="0" name=""/>
        <dsp:cNvSpPr/>
      </dsp:nvSpPr>
      <dsp:spPr>
        <a:xfrm>
          <a:off x="4981815" y="3909749"/>
          <a:ext cx="297097" cy="856991"/>
        </a:xfrm>
        <a:custGeom>
          <a:avLst/>
          <a:gdLst/>
          <a:ahLst/>
          <a:cxnLst/>
          <a:rect l="0" t="0" r="0" b="0"/>
          <a:pathLst>
            <a:path>
              <a:moveTo>
                <a:pt x="0" y="856991"/>
              </a:moveTo>
              <a:lnTo>
                <a:pt x="148548" y="856991"/>
              </a:lnTo>
              <a:lnTo>
                <a:pt x="148548" y="0"/>
              </a:lnTo>
              <a:lnTo>
                <a:pt x="297097"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07689" y="4315569"/>
        <a:ext cx="45351" cy="45351"/>
      </dsp:txXfrm>
    </dsp:sp>
    <dsp:sp modelId="{B964E767-C5D4-4AE0-93F4-967A58E0162E}">
      <dsp:nvSpPr>
        <dsp:cNvPr id="0" name=""/>
        <dsp:cNvSpPr/>
      </dsp:nvSpPr>
      <dsp:spPr>
        <a:xfrm>
          <a:off x="1509407" y="3363647"/>
          <a:ext cx="1586638" cy="1403093"/>
        </a:xfrm>
        <a:custGeom>
          <a:avLst/>
          <a:gdLst/>
          <a:ahLst/>
          <a:cxnLst/>
          <a:rect l="0" t="0" r="0" b="0"/>
          <a:pathLst>
            <a:path>
              <a:moveTo>
                <a:pt x="0" y="0"/>
              </a:moveTo>
              <a:lnTo>
                <a:pt x="793319" y="0"/>
              </a:lnTo>
              <a:lnTo>
                <a:pt x="793319" y="1403093"/>
              </a:lnTo>
              <a:lnTo>
                <a:pt x="1586638" y="1403093"/>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cs-CZ" sz="800" kern="1200" dirty="0">
            <a:solidFill>
              <a:schemeClr val="tx1"/>
            </a:solidFill>
            <a:latin typeface="Amasis MT Pro" panose="02040504050005020304" pitchFamily="18" charset="-18"/>
          </a:endParaRPr>
        </a:p>
      </dsp:txBody>
      <dsp:txXfrm>
        <a:off x="2249776" y="4012243"/>
        <a:ext cx="105901" cy="105901"/>
      </dsp:txXfrm>
    </dsp:sp>
    <dsp:sp modelId="{BDC0BA20-D495-43AE-8F75-1507D2ACD74B}">
      <dsp:nvSpPr>
        <dsp:cNvPr id="0" name=""/>
        <dsp:cNvSpPr/>
      </dsp:nvSpPr>
      <dsp:spPr>
        <a:xfrm>
          <a:off x="6785155" y="3343633"/>
          <a:ext cx="1508484" cy="903884"/>
        </a:xfrm>
        <a:custGeom>
          <a:avLst/>
          <a:gdLst/>
          <a:ahLst/>
          <a:cxnLst/>
          <a:rect l="0" t="0" r="0" b="0"/>
          <a:pathLst>
            <a:path>
              <a:moveTo>
                <a:pt x="0" y="0"/>
              </a:moveTo>
              <a:lnTo>
                <a:pt x="754242" y="0"/>
              </a:lnTo>
              <a:lnTo>
                <a:pt x="754242" y="903884"/>
              </a:lnTo>
              <a:lnTo>
                <a:pt x="1508484" y="903884"/>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solidFill>
              <a:schemeClr val="tx1"/>
            </a:solidFill>
            <a:latin typeface="Amasis MT Pro" panose="02040504050005020304" pitchFamily="18" charset="-18"/>
          </a:endParaRPr>
        </a:p>
      </dsp:txBody>
      <dsp:txXfrm>
        <a:off x="7495433" y="3751611"/>
        <a:ext cx="87927" cy="87927"/>
      </dsp:txXfrm>
    </dsp:sp>
    <dsp:sp modelId="{3F4E8C4D-883A-437C-A1B2-FA61845034D3}">
      <dsp:nvSpPr>
        <dsp:cNvPr id="0" name=""/>
        <dsp:cNvSpPr/>
      </dsp:nvSpPr>
      <dsp:spPr>
        <a:xfrm>
          <a:off x="6785155" y="3343633"/>
          <a:ext cx="1516298" cy="361213"/>
        </a:xfrm>
        <a:custGeom>
          <a:avLst/>
          <a:gdLst/>
          <a:ahLst/>
          <a:cxnLst/>
          <a:rect l="0" t="0" r="0" b="0"/>
          <a:pathLst>
            <a:path>
              <a:moveTo>
                <a:pt x="0" y="0"/>
              </a:moveTo>
              <a:lnTo>
                <a:pt x="758149" y="0"/>
              </a:lnTo>
              <a:lnTo>
                <a:pt x="758149" y="361213"/>
              </a:lnTo>
              <a:lnTo>
                <a:pt x="1516298" y="361213"/>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solidFill>
              <a:schemeClr val="tx1"/>
            </a:solidFill>
            <a:latin typeface="Amasis MT Pro" panose="02040504050005020304" pitchFamily="18" charset="-18"/>
          </a:endParaRPr>
        </a:p>
      </dsp:txBody>
      <dsp:txXfrm>
        <a:off x="7504336" y="3485272"/>
        <a:ext cx="77936" cy="77936"/>
      </dsp:txXfrm>
    </dsp:sp>
    <dsp:sp modelId="{BAF16D01-5B19-4593-83D2-76B56C0397A5}">
      <dsp:nvSpPr>
        <dsp:cNvPr id="0" name=""/>
        <dsp:cNvSpPr/>
      </dsp:nvSpPr>
      <dsp:spPr>
        <a:xfrm>
          <a:off x="6785155" y="3162177"/>
          <a:ext cx="1516298" cy="181456"/>
        </a:xfrm>
        <a:custGeom>
          <a:avLst/>
          <a:gdLst/>
          <a:ahLst/>
          <a:cxnLst/>
          <a:rect l="0" t="0" r="0" b="0"/>
          <a:pathLst>
            <a:path>
              <a:moveTo>
                <a:pt x="0" y="181456"/>
              </a:moveTo>
              <a:lnTo>
                <a:pt x="758149" y="181456"/>
              </a:lnTo>
              <a:lnTo>
                <a:pt x="758149" y="0"/>
              </a:lnTo>
              <a:lnTo>
                <a:pt x="151629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a:solidFill>
              <a:schemeClr val="tx1"/>
            </a:solidFill>
            <a:latin typeface="Amasis MT Pro" panose="02040504050005020304" pitchFamily="18" charset="-18"/>
          </a:endParaRPr>
        </a:p>
      </dsp:txBody>
      <dsp:txXfrm>
        <a:off x="7505126" y="3214727"/>
        <a:ext cx="76355" cy="76355"/>
      </dsp:txXfrm>
    </dsp:sp>
    <dsp:sp modelId="{DF6E650E-5AB8-433C-A9EF-2305876CD6DC}">
      <dsp:nvSpPr>
        <dsp:cNvPr id="0" name=""/>
        <dsp:cNvSpPr/>
      </dsp:nvSpPr>
      <dsp:spPr>
        <a:xfrm>
          <a:off x="6785155" y="2584937"/>
          <a:ext cx="1516298" cy="758695"/>
        </a:xfrm>
        <a:custGeom>
          <a:avLst/>
          <a:gdLst/>
          <a:ahLst/>
          <a:cxnLst/>
          <a:rect l="0" t="0" r="0" b="0"/>
          <a:pathLst>
            <a:path>
              <a:moveTo>
                <a:pt x="0" y="758695"/>
              </a:moveTo>
              <a:lnTo>
                <a:pt x="758149" y="758695"/>
              </a:lnTo>
              <a:lnTo>
                <a:pt x="758149" y="0"/>
              </a:lnTo>
              <a:lnTo>
                <a:pt x="151629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a:solidFill>
              <a:schemeClr val="tx1"/>
            </a:solidFill>
            <a:latin typeface="Amasis MT Pro" panose="02040504050005020304" pitchFamily="18" charset="-18"/>
          </a:endParaRPr>
        </a:p>
      </dsp:txBody>
      <dsp:txXfrm>
        <a:off x="7500916" y="2921897"/>
        <a:ext cx="84775" cy="84775"/>
      </dsp:txXfrm>
    </dsp:sp>
    <dsp:sp modelId="{97BC7789-45C2-4859-9459-4F2BA3F5D8A1}">
      <dsp:nvSpPr>
        <dsp:cNvPr id="0" name=""/>
        <dsp:cNvSpPr/>
      </dsp:nvSpPr>
      <dsp:spPr>
        <a:xfrm>
          <a:off x="5002568" y="2211400"/>
          <a:ext cx="297097" cy="1132232"/>
        </a:xfrm>
        <a:custGeom>
          <a:avLst/>
          <a:gdLst/>
          <a:ahLst/>
          <a:cxnLst/>
          <a:rect l="0" t="0" r="0" b="0"/>
          <a:pathLst>
            <a:path>
              <a:moveTo>
                <a:pt x="0" y="0"/>
              </a:moveTo>
              <a:lnTo>
                <a:pt x="148548" y="0"/>
              </a:lnTo>
              <a:lnTo>
                <a:pt x="148548" y="1132232"/>
              </a:lnTo>
              <a:lnTo>
                <a:pt x="297097" y="1132232"/>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21852" y="2748252"/>
        <a:ext cx="58528" cy="58528"/>
      </dsp:txXfrm>
    </dsp:sp>
    <dsp:sp modelId="{3204C2F8-F03A-412F-A2C8-20DA2E43EAB4}">
      <dsp:nvSpPr>
        <dsp:cNvPr id="0" name=""/>
        <dsp:cNvSpPr/>
      </dsp:nvSpPr>
      <dsp:spPr>
        <a:xfrm>
          <a:off x="6785155" y="1079167"/>
          <a:ext cx="1485028" cy="771018"/>
        </a:xfrm>
        <a:custGeom>
          <a:avLst/>
          <a:gdLst/>
          <a:ahLst/>
          <a:cxnLst/>
          <a:rect l="0" t="0" r="0" b="0"/>
          <a:pathLst>
            <a:path>
              <a:moveTo>
                <a:pt x="0" y="0"/>
              </a:moveTo>
              <a:lnTo>
                <a:pt x="742514" y="0"/>
              </a:lnTo>
              <a:lnTo>
                <a:pt x="742514" y="771018"/>
              </a:lnTo>
              <a:lnTo>
                <a:pt x="1485028" y="771018"/>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dirty="0">
            <a:solidFill>
              <a:schemeClr val="tx1"/>
            </a:solidFill>
            <a:latin typeface="Amasis MT Pro" panose="02040504050005020304" pitchFamily="18" charset="-18"/>
          </a:endParaRPr>
        </a:p>
      </dsp:txBody>
      <dsp:txXfrm>
        <a:off x="7485838" y="1422845"/>
        <a:ext cx="83662" cy="83662"/>
      </dsp:txXfrm>
    </dsp:sp>
    <dsp:sp modelId="{1FBB0621-1046-4331-803B-FA656CF8D6AE}">
      <dsp:nvSpPr>
        <dsp:cNvPr id="0" name=""/>
        <dsp:cNvSpPr/>
      </dsp:nvSpPr>
      <dsp:spPr>
        <a:xfrm>
          <a:off x="6785155" y="1079167"/>
          <a:ext cx="1485028" cy="228348"/>
        </a:xfrm>
        <a:custGeom>
          <a:avLst/>
          <a:gdLst/>
          <a:ahLst/>
          <a:cxnLst/>
          <a:rect l="0" t="0" r="0" b="0"/>
          <a:pathLst>
            <a:path>
              <a:moveTo>
                <a:pt x="0" y="0"/>
              </a:moveTo>
              <a:lnTo>
                <a:pt x="742514" y="0"/>
              </a:lnTo>
              <a:lnTo>
                <a:pt x="742514" y="228348"/>
              </a:lnTo>
              <a:lnTo>
                <a:pt x="1485028" y="228348"/>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7490107" y="1155780"/>
        <a:ext cx="75124" cy="75124"/>
      </dsp:txXfrm>
    </dsp:sp>
    <dsp:sp modelId="{BEFAE049-6DDC-4412-A146-93CBF055703C}">
      <dsp:nvSpPr>
        <dsp:cNvPr id="0" name=""/>
        <dsp:cNvSpPr/>
      </dsp:nvSpPr>
      <dsp:spPr>
        <a:xfrm>
          <a:off x="6785155" y="772663"/>
          <a:ext cx="1485028" cy="306504"/>
        </a:xfrm>
        <a:custGeom>
          <a:avLst/>
          <a:gdLst/>
          <a:ahLst/>
          <a:cxnLst/>
          <a:rect l="0" t="0" r="0" b="0"/>
          <a:pathLst>
            <a:path>
              <a:moveTo>
                <a:pt x="0" y="306504"/>
              </a:moveTo>
              <a:lnTo>
                <a:pt x="742514" y="306504"/>
              </a:lnTo>
              <a:lnTo>
                <a:pt x="742514" y="0"/>
              </a:lnTo>
              <a:lnTo>
                <a:pt x="148502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7489761" y="888007"/>
        <a:ext cx="75816" cy="75816"/>
      </dsp:txXfrm>
    </dsp:sp>
    <dsp:sp modelId="{253441CA-FA7C-472A-98DB-F1DFCF52E787}">
      <dsp:nvSpPr>
        <dsp:cNvPr id="0" name=""/>
        <dsp:cNvSpPr/>
      </dsp:nvSpPr>
      <dsp:spPr>
        <a:xfrm>
          <a:off x="6785155" y="253439"/>
          <a:ext cx="1477215" cy="825728"/>
        </a:xfrm>
        <a:custGeom>
          <a:avLst/>
          <a:gdLst/>
          <a:ahLst/>
          <a:cxnLst/>
          <a:rect l="0" t="0" r="0" b="0"/>
          <a:pathLst>
            <a:path>
              <a:moveTo>
                <a:pt x="0" y="825728"/>
              </a:moveTo>
              <a:lnTo>
                <a:pt x="738607" y="825728"/>
              </a:lnTo>
              <a:lnTo>
                <a:pt x="738607" y="0"/>
              </a:lnTo>
              <a:lnTo>
                <a:pt x="1477215"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cs-CZ" sz="700" kern="1200" dirty="0">
            <a:solidFill>
              <a:schemeClr val="tx1"/>
            </a:solidFill>
            <a:latin typeface="Amasis MT Pro" panose="02040504050005020304" pitchFamily="18" charset="-18"/>
          </a:endParaRPr>
        </a:p>
      </dsp:txBody>
      <dsp:txXfrm>
        <a:off x="7481454" y="623995"/>
        <a:ext cx="84616" cy="84616"/>
      </dsp:txXfrm>
    </dsp:sp>
    <dsp:sp modelId="{1E617C6E-E93F-40E1-B6F4-959278A870B0}">
      <dsp:nvSpPr>
        <dsp:cNvPr id="0" name=""/>
        <dsp:cNvSpPr/>
      </dsp:nvSpPr>
      <dsp:spPr>
        <a:xfrm>
          <a:off x="5002568" y="1079167"/>
          <a:ext cx="297097" cy="1132232"/>
        </a:xfrm>
        <a:custGeom>
          <a:avLst/>
          <a:gdLst/>
          <a:ahLst/>
          <a:cxnLst/>
          <a:rect l="0" t="0" r="0" b="0"/>
          <a:pathLst>
            <a:path>
              <a:moveTo>
                <a:pt x="0" y="1132232"/>
              </a:moveTo>
              <a:lnTo>
                <a:pt x="148548" y="1132232"/>
              </a:lnTo>
              <a:lnTo>
                <a:pt x="148548" y="0"/>
              </a:lnTo>
              <a:lnTo>
                <a:pt x="297097"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cs-CZ" sz="600" kern="1200" dirty="0">
            <a:solidFill>
              <a:schemeClr val="tx1"/>
            </a:solidFill>
            <a:latin typeface="Amasis MT Pro" panose="02040504050005020304" pitchFamily="18" charset="-18"/>
          </a:endParaRPr>
        </a:p>
      </dsp:txBody>
      <dsp:txXfrm>
        <a:off x="5121852" y="1616020"/>
        <a:ext cx="58528" cy="58528"/>
      </dsp:txXfrm>
    </dsp:sp>
    <dsp:sp modelId="{CAD744DB-0424-4404-9198-AE839F0E3D9E}">
      <dsp:nvSpPr>
        <dsp:cNvPr id="0" name=""/>
        <dsp:cNvSpPr/>
      </dsp:nvSpPr>
      <dsp:spPr>
        <a:xfrm>
          <a:off x="1509407" y="2211400"/>
          <a:ext cx="1586638" cy="1152247"/>
        </a:xfrm>
        <a:custGeom>
          <a:avLst/>
          <a:gdLst/>
          <a:ahLst/>
          <a:cxnLst/>
          <a:rect l="0" t="0" r="0" b="0"/>
          <a:pathLst>
            <a:path>
              <a:moveTo>
                <a:pt x="0" y="1152247"/>
              </a:moveTo>
              <a:lnTo>
                <a:pt x="793319" y="1152247"/>
              </a:lnTo>
              <a:lnTo>
                <a:pt x="793319" y="0"/>
              </a:lnTo>
              <a:lnTo>
                <a:pt x="1586638" y="0"/>
              </a:lnTo>
            </a:path>
          </a:pathLst>
        </a:custGeom>
        <a:noFill/>
        <a:ln w="28575"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cs-CZ" sz="800" kern="1200" dirty="0">
            <a:solidFill>
              <a:schemeClr val="tx1"/>
            </a:solidFill>
            <a:latin typeface="Amasis MT Pro" panose="02040504050005020304" pitchFamily="18" charset="-18"/>
          </a:endParaRPr>
        </a:p>
      </dsp:txBody>
      <dsp:txXfrm>
        <a:off x="2253704" y="2738501"/>
        <a:ext cx="98044" cy="98044"/>
      </dsp:txXfrm>
    </dsp:sp>
    <dsp:sp modelId="{FA37276A-9CB0-445C-A9D3-C0AFA9D8B11A}">
      <dsp:nvSpPr>
        <dsp:cNvPr id="0" name=""/>
        <dsp:cNvSpPr/>
      </dsp:nvSpPr>
      <dsp:spPr>
        <a:xfrm rot="16200000">
          <a:off x="-221343" y="2964544"/>
          <a:ext cx="2663297" cy="798205"/>
        </a:xfrm>
        <a:prstGeom prst="rect">
          <a:avLst/>
        </a:prstGeom>
        <a:solidFill>
          <a:schemeClr val="accent3">
            <a:alpha val="8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cs-CZ" sz="2800" b="1" kern="1200" dirty="0">
              <a:solidFill>
                <a:schemeClr val="tx1"/>
              </a:solidFill>
              <a:latin typeface="Amasis MT Pro" panose="02040504050005020304" pitchFamily="18" charset="-18"/>
            </a:rPr>
            <a:t>ZDROJE DAT</a:t>
          </a:r>
        </a:p>
      </dsp:txBody>
      <dsp:txXfrm>
        <a:off x="-221343" y="2964544"/>
        <a:ext cx="2663297" cy="798205"/>
      </dsp:txXfrm>
    </dsp:sp>
    <dsp:sp modelId="{2D8A8EFC-FA64-4EA8-93C0-AF538C1AEF9E}">
      <dsp:nvSpPr>
        <dsp:cNvPr id="0" name=""/>
        <dsp:cNvSpPr/>
      </dsp:nvSpPr>
      <dsp:spPr>
        <a:xfrm>
          <a:off x="3096046" y="1765570"/>
          <a:ext cx="1906521" cy="891660"/>
        </a:xfrm>
        <a:prstGeom prst="rect">
          <a:avLst/>
        </a:prstGeom>
        <a:solidFill>
          <a:schemeClr val="accent3">
            <a:alpha val="7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b="1" kern="1200" dirty="0">
              <a:solidFill>
                <a:schemeClr val="tx1"/>
              </a:solidFill>
              <a:latin typeface="Amasis MT Pro" panose="02040504050005020304" pitchFamily="18" charset="-18"/>
            </a:rPr>
            <a:t>INTERNÍ DATA</a:t>
          </a:r>
        </a:p>
      </dsp:txBody>
      <dsp:txXfrm>
        <a:off x="3096046" y="1765570"/>
        <a:ext cx="1906521" cy="891660"/>
      </dsp:txXfrm>
    </dsp:sp>
    <dsp:sp modelId="{20D4ABAD-6F33-41C6-8800-247704DF9802}">
      <dsp:nvSpPr>
        <dsp:cNvPr id="0" name=""/>
        <dsp:cNvSpPr/>
      </dsp:nvSpPr>
      <dsp:spPr>
        <a:xfrm>
          <a:off x="5299665" y="852721"/>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ÚČETNICTVÍ</a:t>
          </a:r>
        </a:p>
      </dsp:txBody>
      <dsp:txXfrm>
        <a:off x="5299665" y="852721"/>
        <a:ext cx="1485489" cy="452893"/>
      </dsp:txXfrm>
    </dsp:sp>
    <dsp:sp modelId="{AAE4FF1F-881D-46F4-8AD0-FBCA4E008EC4}">
      <dsp:nvSpPr>
        <dsp:cNvPr id="0" name=""/>
        <dsp:cNvSpPr/>
      </dsp:nvSpPr>
      <dsp:spPr>
        <a:xfrm>
          <a:off x="8262370" y="26992"/>
          <a:ext cx="2017354"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VÝKAZY FÚ</a:t>
          </a:r>
        </a:p>
      </dsp:txBody>
      <dsp:txXfrm>
        <a:off x="8262370" y="26992"/>
        <a:ext cx="2017354" cy="452893"/>
      </dsp:txXfrm>
    </dsp:sp>
    <dsp:sp modelId="{59BA6779-AB84-4161-8AF1-F960C7173BA0}">
      <dsp:nvSpPr>
        <dsp:cNvPr id="0" name=""/>
        <dsp:cNvSpPr/>
      </dsp:nvSpPr>
      <dsp:spPr>
        <a:xfrm>
          <a:off x="8270184" y="546216"/>
          <a:ext cx="2017354"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KALKULACE</a:t>
          </a:r>
        </a:p>
      </dsp:txBody>
      <dsp:txXfrm>
        <a:off x="8270184" y="546216"/>
        <a:ext cx="2017354" cy="452893"/>
      </dsp:txXfrm>
    </dsp:sp>
    <dsp:sp modelId="{33920236-823B-477C-973D-B75A750A1D8A}">
      <dsp:nvSpPr>
        <dsp:cNvPr id="0" name=""/>
        <dsp:cNvSpPr/>
      </dsp:nvSpPr>
      <dsp:spPr>
        <a:xfrm>
          <a:off x="8270184" y="1081069"/>
          <a:ext cx="2017354"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VÝROČNÍ ZPRÁVY</a:t>
          </a:r>
        </a:p>
      </dsp:txBody>
      <dsp:txXfrm>
        <a:off x="8270184" y="1081069"/>
        <a:ext cx="2017354" cy="452893"/>
      </dsp:txXfrm>
    </dsp:sp>
    <dsp:sp modelId="{8261CD47-ED8B-478A-866B-40A082E0F505}">
      <dsp:nvSpPr>
        <dsp:cNvPr id="0" name=""/>
        <dsp:cNvSpPr/>
      </dsp:nvSpPr>
      <dsp:spPr>
        <a:xfrm>
          <a:off x="8270184" y="1623739"/>
          <a:ext cx="2017354"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PROSPEKTY CP</a:t>
          </a:r>
        </a:p>
      </dsp:txBody>
      <dsp:txXfrm>
        <a:off x="8270184" y="1623739"/>
        <a:ext cx="2017354" cy="452893"/>
      </dsp:txXfrm>
    </dsp:sp>
    <dsp:sp modelId="{7B89F211-E5E9-4634-A408-F159055C0D7C}">
      <dsp:nvSpPr>
        <dsp:cNvPr id="0" name=""/>
        <dsp:cNvSpPr/>
      </dsp:nvSpPr>
      <dsp:spPr>
        <a:xfrm>
          <a:off x="5299665" y="3117186"/>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PODNIKOVÝ IS</a:t>
          </a:r>
        </a:p>
      </dsp:txBody>
      <dsp:txXfrm>
        <a:off x="5299665" y="3117186"/>
        <a:ext cx="1485489" cy="452893"/>
      </dsp:txXfrm>
    </dsp:sp>
    <dsp:sp modelId="{F8338A7B-864B-4237-BAAD-DF2EBA3C1BA8}">
      <dsp:nvSpPr>
        <dsp:cNvPr id="0" name=""/>
        <dsp:cNvSpPr/>
      </dsp:nvSpPr>
      <dsp:spPr>
        <a:xfrm>
          <a:off x="8301453" y="2358491"/>
          <a:ext cx="2866727"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VNITROPODNIKOVÉ SMĚRNICE</a:t>
          </a:r>
        </a:p>
      </dsp:txBody>
      <dsp:txXfrm>
        <a:off x="8301453" y="2358491"/>
        <a:ext cx="2866727" cy="452893"/>
      </dsp:txXfrm>
    </dsp:sp>
    <dsp:sp modelId="{FB4C887D-25B7-4FFA-AD0A-F6C679407523}">
      <dsp:nvSpPr>
        <dsp:cNvPr id="0" name=""/>
        <dsp:cNvSpPr/>
      </dsp:nvSpPr>
      <dsp:spPr>
        <a:xfrm>
          <a:off x="8301453" y="2935730"/>
          <a:ext cx="2866727"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MZDOVÉ PŘEDPISY</a:t>
          </a:r>
        </a:p>
      </dsp:txBody>
      <dsp:txXfrm>
        <a:off x="8301453" y="2935730"/>
        <a:ext cx="2866727" cy="452893"/>
      </dsp:txXfrm>
    </dsp:sp>
    <dsp:sp modelId="{C413491C-B465-4FF1-9F57-6BFE045D95BA}">
      <dsp:nvSpPr>
        <dsp:cNvPr id="0" name=""/>
        <dsp:cNvSpPr/>
      </dsp:nvSpPr>
      <dsp:spPr>
        <a:xfrm>
          <a:off x="8301453" y="3478400"/>
          <a:ext cx="2866727"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STATISTICKÉ VÝKAZY</a:t>
          </a:r>
        </a:p>
      </dsp:txBody>
      <dsp:txXfrm>
        <a:off x="8301453" y="3478400"/>
        <a:ext cx="2866727" cy="452893"/>
      </dsp:txXfrm>
    </dsp:sp>
    <dsp:sp modelId="{575C75F6-8F22-44BC-8BB4-B8AA9BF255CE}">
      <dsp:nvSpPr>
        <dsp:cNvPr id="0" name=""/>
        <dsp:cNvSpPr/>
      </dsp:nvSpPr>
      <dsp:spPr>
        <a:xfrm>
          <a:off x="8293640" y="4021070"/>
          <a:ext cx="2866727" cy="452893"/>
        </a:xfrm>
        <a:prstGeom prst="rect">
          <a:avLst/>
        </a:prstGeom>
        <a:solidFill>
          <a:schemeClr val="accent3">
            <a:alpha val="3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OPERATIVNÍ EVIDENCE</a:t>
          </a:r>
        </a:p>
      </dsp:txBody>
      <dsp:txXfrm>
        <a:off x="8293640" y="4021070"/>
        <a:ext cx="2866727" cy="452893"/>
      </dsp:txXfrm>
    </dsp:sp>
    <dsp:sp modelId="{BD5B2C8E-F39C-4445-A1AF-3F04D386A195}">
      <dsp:nvSpPr>
        <dsp:cNvPr id="0" name=""/>
        <dsp:cNvSpPr/>
      </dsp:nvSpPr>
      <dsp:spPr>
        <a:xfrm>
          <a:off x="3096046" y="4329484"/>
          <a:ext cx="1885769" cy="874513"/>
        </a:xfrm>
        <a:prstGeom prst="rect">
          <a:avLst/>
        </a:prstGeom>
        <a:solidFill>
          <a:schemeClr val="accent3">
            <a:alpha val="7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cs-CZ" sz="2400" b="1" kern="1200" dirty="0">
              <a:solidFill>
                <a:schemeClr val="tx1"/>
              </a:solidFill>
              <a:latin typeface="Amasis MT Pro" panose="02040504050005020304" pitchFamily="18" charset="-18"/>
            </a:rPr>
            <a:t>EXTERNÍ DATA</a:t>
          </a:r>
        </a:p>
      </dsp:txBody>
      <dsp:txXfrm>
        <a:off x="3096046" y="4329484"/>
        <a:ext cx="1885769" cy="874513"/>
      </dsp:txXfrm>
    </dsp:sp>
    <dsp:sp modelId="{B4FA0128-0283-4C46-9BEF-35D4B26E1FFA}">
      <dsp:nvSpPr>
        <dsp:cNvPr id="0" name=""/>
        <dsp:cNvSpPr/>
      </dsp:nvSpPr>
      <dsp:spPr>
        <a:xfrm>
          <a:off x="5278913" y="3683303"/>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ODBORNÝ TISK</a:t>
          </a:r>
        </a:p>
      </dsp:txBody>
      <dsp:txXfrm>
        <a:off x="5278913" y="3683303"/>
        <a:ext cx="1485489" cy="452893"/>
      </dsp:txXfrm>
    </dsp:sp>
    <dsp:sp modelId="{E7DC76AD-EEE1-4DFE-84F3-01C08F6C98D3}">
      <dsp:nvSpPr>
        <dsp:cNvPr id="0" name=""/>
        <dsp:cNvSpPr/>
      </dsp:nvSpPr>
      <dsp:spPr>
        <a:xfrm>
          <a:off x="5278913" y="4249419"/>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STATISTICKÉ ROČENKY</a:t>
          </a:r>
        </a:p>
      </dsp:txBody>
      <dsp:txXfrm>
        <a:off x="5278913" y="4249419"/>
        <a:ext cx="1485489" cy="452893"/>
      </dsp:txXfrm>
    </dsp:sp>
    <dsp:sp modelId="{F55BD06D-B053-4F93-8494-3696D20DBA0F}">
      <dsp:nvSpPr>
        <dsp:cNvPr id="0" name=""/>
        <dsp:cNvSpPr/>
      </dsp:nvSpPr>
      <dsp:spPr>
        <a:xfrm>
          <a:off x="5278913" y="4815535"/>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DATABÁZE</a:t>
          </a:r>
        </a:p>
      </dsp:txBody>
      <dsp:txXfrm>
        <a:off x="5278913" y="4815535"/>
        <a:ext cx="1485489" cy="452893"/>
      </dsp:txXfrm>
    </dsp:sp>
    <dsp:sp modelId="{61B0A7AB-571E-42AE-AB28-75E87152EA3A}">
      <dsp:nvSpPr>
        <dsp:cNvPr id="0" name=""/>
        <dsp:cNvSpPr/>
      </dsp:nvSpPr>
      <dsp:spPr>
        <a:xfrm>
          <a:off x="5278913" y="5381652"/>
          <a:ext cx="1485489" cy="452893"/>
        </a:xfrm>
        <a:prstGeom prst="rect">
          <a:avLst/>
        </a:prstGeom>
        <a:solidFill>
          <a:schemeClr val="accent3">
            <a:alpha val="5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cs-CZ" sz="1400" kern="1200" dirty="0">
              <a:solidFill>
                <a:schemeClr val="tx1"/>
              </a:solidFill>
              <a:latin typeface="Amasis MT Pro" panose="02040504050005020304" pitchFamily="18" charset="-18"/>
            </a:rPr>
            <a:t>OR</a:t>
          </a:r>
        </a:p>
      </dsp:txBody>
      <dsp:txXfrm>
        <a:off x="5278913" y="5381652"/>
        <a:ext cx="1485489" cy="4528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280253-126E-490B-951E-B1C653AC1042}">
      <dsp:nvSpPr>
        <dsp:cNvPr id="0" name=""/>
        <dsp:cNvSpPr/>
      </dsp:nvSpPr>
      <dsp:spPr>
        <a:xfrm>
          <a:off x="0" y="2832"/>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06B435-0661-49F9-8337-7A44EBDAB637}">
      <dsp:nvSpPr>
        <dsp:cNvPr id="0" name=""/>
        <dsp:cNvSpPr/>
      </dsp:nvSpPr>
      <dsp:spPr>
        <a:xfrm>
          <a:off x="0" y="46884"/>
          <a:ext cx="7792089" cy="52681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0" kern="1200" dirty="0">
              <a:latin typeface="Amasis MT Pro" panose="02040504050005020304" pitchFamily="18" charset="-18"/>
              <a:cs typeface="Calibri" panose="020F0502020204030204" pitchFamily="34" charset="0"/>
            </a:rPr>
            <a:t>PŘÍMÝ MATERIÁL</a:t>
          </a:r>
        </a:p>
      </dsp:txBody>
      <dsp:txXfrm>
        <a:off x="0" y="46884"/>
        <a:ext cx="7792089" cy="526816"/>
      </dsp:txXfrm>
    </dsp:sp>
    <dsp:sp modelId="{19A421BD-1527-4FAC-AAC0-A6C2AF731E3D}">
      <dsp:nvSpPr>
        <dsp:cNvPr id="0" name=""/>
        <dsp:cNvSpPr/>
      </dsp:nvSpPr>
      <dsp:spPr>
        <a:xfrm>
          <a:off x="0" y="529649"/>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A32B23-972E-4849-9FA6-11B31190FBF4}">
      <dsp:nvSpPr>
        <dsp:cNvPr id="0" name=""/>
        <dsp:cNvSpPr/>
      </dsp:nvSpPr>
      <dsp:spPr>
        <a:xfrm>
          <a:off x="0" y="573701"/>
          <a:ext cx="7792089" cy="52681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0" kern="1200" dirty="0">
              <a:latin typeface="Amasis MT Pro" panose="02040504050005020304" pitchFamily="18" charset="-18"/>
              <a:cs typeface="Calibri" panose="020F0502020204030204" pitchFamily="34" charset="0"/>
            </a:rPr>
            <a:t>PŘÍMÉ MZDY</a:t>
          </a:r>
        </a:p>
      </dsp:txBody>
      <dsp:txXfrm>
        <a:off x="0" y="573701"/>
        <a:ext cx="7792089" cy="526816"/>
      </dsp:txXfrm>
    </dsp:sp>
    <dsp:sp modelId="{C7E47032-C3AB-41B2-ADA8-3617D1713E46}">
      <dsp:nvSpPr>
        <dsp:cNvPr id="0" name=""/>
        <dsp:cNvSpPr/>
      </dsp:nvSpPr>
      <dsp:spPr>
        <a:xfrm>
          <a:off x="0" y="1056465"/>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B6CEAB-2A95-4775-8364-CB9B7EF0BC17}">
      <dsp:nvSpPr>
        <dsp:cNvPr id="0" name=""/>
        <dsp:cNvSpPr/>
      </dsp:nvSpPr>
      <dsp:spPr>
        <a:xfrm>
          <a:off x="0" y="1100518"/>
          <a:ext cx="7792089" cy="52681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0" kern="1200" dirty="0">
              <a:latin typeface="Amasis MT Pro" panose="02040504050005020304" pitchFamily="18" charset="-18"/>
              <a:cs typeface="Calibri" panose="020F0502020204030204" pitchFamily="34" charset="0"/>
            </a:rPr>
            <a:t>OSTATNÍ PŘÍMÉ NÁKLADY</a:t>
          </a:r>
        </a:p>
      </dsp:txBody>
      <dsp:txXfrm>
        <a:off x="0" y="1100518"/>
        <a:ext cx="7792089" cy="526816"/>
      </dsp:txXfrm>
    </dsp:sp>
    <dsp:sp modelId="{67108776-08EF-4913-8AEB-D0E9E2B51397}">
      <dsp:nvSpPr>
        <dsp:cNvPr id="0" name=""/>
        <dsp:cNvSpPr/>
      </dsp:nvSpPr>
      <dsp:spPr>
        <a:xfrm>
          <a:off x="0" y="1583282"/>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9571AC-9450-4C46-B965-03A09801FC4B}">
      <dsp:nvSpPr>
        <dsp:cNvPr id="0" name=""/>
        <dsp:cNvSpPr/>
      </dsp:nvSpPr>
      <dsp:spPr>
        <a:xfrm>
          <a:off x="0" y="1627335"/>
          <a:ext cx="7792089" cy="52681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0" kern="1200" dirty="0">
              <a:latin typeface="Amasis MT Pro" panose="02040504050005020304" pitchFamily="18" charset="-18"/>
              <a:cs typeface="Calibri" panose="020F0502020204030204" pitchFamily="34" charset="0"/>
            </a:rPr>
            <a:t>VÝROBNÍ REŽIE</a:t>
          </a:r>
        </a:p>
      </dsp:txBody>
      <dsp:txXfrm>
        <a:off x="0" y="1627335"/>
        <a:ext cx="7792089" cy="526816"/>
      </dsp:txXfrm>
    </dsp:sp>
    <dsp:sp modelId="{0C4F603D-E16D-4BE8-B7C0-6A7F32D27A6C}">
      <dsp:nvSpPr>
        <dsp:cNvPr id="0" name=""/>
        <dsp:cNvSpPr/>
      </dsp:nvSpPr>
      <dsp:spPr>
        <a:xfrm>
          <a:off x="0" y="2110099"/>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86FA72-10DA-451D-9F0E-E7FAD0EF25FB}">
      <dsp:nvSpPr>
        <dsp:cNvPr id="0" name=""/>
        <dsp:cNvSpPr/>
      </dsp:nvSpPr>
      <dsp:spPr>
        <a:xfrm>
          <a:off x="0" y="2110099"/>
          <a:ext cx="7792089" cy="52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b="1" kern="1200" dirty="0">
              <a:latin typeface="Amasis MT Pro" panose="02040504050005020304" pitchFamily="18" charset="-18"/>
              <a:cs typeface="Calibri" panose="020F0502020204030204" pitchFamily="34" charset="0"/>
            </a:rPr>
            <a:t>VLASTNÍ NÁKLADY VÝROBY</a:t>
          </a:r>
        </a:p>
      </dsp:txBody>
      <dsp:txXfrm>
        <a:off x="0" y="2110099"/>
        <a:ext cx="7792089" cy="526816"/>
      </dsp:txXfrm>
    </dsp:sp>
    <dsp:sp modelId="{5027F1AE-B5C7-439A-8A85-4D3973F425FD}">
      <dsp:nvSpPr>
        <dsp:cNvPr id="0" name=""/>
        <dsp:cNvSpPr/>
      </dsp:nvSpPr>
      <dsp:spPr>
        <a:xfrm>
          <a:off x="0" y="2636916"/>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556D82-5237-4325-B06A-E671A5FBA67D}">
      <dsp:nvSpPr>
        <dsp:cNvPr id="0" name=""/>
        <dsp:cNvSpPr/>
      </dsp:nvSpPr>
      <dsp:spPr>
        <a:xfrm>
          <a:off x="0" y="2680968"/>
          <a:ext cx="7792089" cy="52681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0" kern="1200" dirty="0">
              <a:latin typeface="Amasis MT Pro" panose="02040504050005020304" pitchFamily="18" charset="-18"/>
              <a:cs typeface="Calibri" panose="020F0502020204030204" pitchFamily="34" charset="0"/>
            </a:rPr>
            <a:t>SPRÁVNÍ REŽIE</a:t>
          </a:r>
        </a:p>
      </dsp:txBody>
      <dsp:txXfrm>
        <a:off x="0" y="2680968"/>
        <a:ext cx="7792089" cy="526816"/>
      </dsp:txXfrm>
    </dsp:sp>
    <dsp:sp modelId="{EE3524C9-7DFE-4722-9E30-53AB6A2E92E6}">
      <dsp:nvSpPr>
        <dsp:cNvPr id="0" name=""/>
        <dsp:cNvSpPr/>
      </dsp:nvSpPr>
      <dsp:spPr>
        <a:xfrm>
          <a:off x="0" y="3163732"/>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AFA3C-0F87-4ABC-8BEF-224DA0DA42AE}">
      <dsp:nvSpPr>
        <dsp:cNvPr id="0" name=""/>
        <dsp:cNvSpPr/>
      </dsp:nvSpPr>
      <dsp:spPr>
        <a:xfrm>
          <a:off x="0" y="3163732"/>
          <a:ext cx="7792089" cy="52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b="1" kern="1200" dirty="0">
              <a:latin typeface="Amasis MT Pro" panose="02040504050005020304" pitchFamily="18" charset="-18"/>
              <a:cs typeface="Calibri" panose="020F0502020204030204" pitchFamily="34" charset="0"/>
            </a:rPr>
            <a:t>VLASTNÍ NÁKLADY VÝKONU</a:t>
          </a:r>
        </a:p>
      </dsp:txBody>
      <dsp:txXfrm>
        <a:off x="0" y="3163732"/>
        <a:ext cx="7792089" cy="526816"/>
      </dsp:txXfrm>
    </dsp:sp>
    <dsp:sp modelId="{60B7EB5C-D25C-4D0E-8918-5EDECF63916C}">
      <dsp:nvSpPr>
        <dsp:cNvPr id="0" name=""/>
        <dsp:cNvSpPr/>
      </dsp:nvSpPr>
      <dsp:spPr>
        <a:xfrm>
          <a:off x="0" y="3690549"/>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64CD6A-013F-45A5-AE93-071EF8F61AA2}">
      <dsp:nvSpPr>
        <dsp:cNvPr id="0" name=""/>
        <dsp:cNvSpPr/>
      </dsp:nvSpPr>
      <dsp:spPr>
        <a:xfrm>
          <a:off x="0" y="3734602"/>
          <a:ext cx="7792089" cy="52681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0" kern="1200" dirty="0">
              <a:latin typeface="Amasis MT Pro" panose="02040504050005020304" pitchFamily="18" charset="-18"/>
              <a:cs typeface="Calibri" panose="020F0502020204030204" pitchFamily="34" charset="0"/>
            </a:rPr>
            <a:t>ODBYTOVÉ NÁKLADY</a:t>
          </a:r>
        </a:p>
      </dsp:txBody>
      <dsp:txXfrm>
        <a:off x="0" y="3734602"/>
        <a:ext cx="7792089" cy="526816"/>
      </dsp:txXfrm>
    </dsp:sp>
    <dsp:sp modelId="{9933A8F6-580C-4A87-8BA9-3F12DEB6743F}">
      <dsp:nvSpPr>
        <dsp:cNvPr id="0" name=""/>
        <dsp:cNvSpPr/>
      </dsp:nvSpPr>
      <dsp:spPr>
        <a:xfrm>
          <a:off x="0" y="4217366"/>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416C68-AF89-4443-9DF3-CE2997377F62}">
      <dsp:nvSpPr>
        <dsp:cNvPr id="0" name=""/>
        <dsp:cNvSpPr/>
      </dsp:nvSpPr>
      <dsp:spPr>
        <a:xfrm>
          <a:off x="0" y="4217366"/>
          <a:ext cx="7792089" cy="52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cs-CZ" sz="2800" b="1" kern="1200" dirty="0">
              <a:latin typeface="Amasis MT Pro" panose="02040504050005020304" pitchFamily="18" charset="-18"/>
              <a:cs typeface="Calibri" panose="020F0502020204030204" pitchFamily="34" charset="0"/>
            </a:rPr>
            <a:t>ÚPLNÉ VLASTNÍ NÁKLADY VÝKONU</a:t>
          </a:r>
        </a:p>
      </dsp:txBody>
      <dsp:txXfrm>
        <a:off x="0" y="4217366"/>
        <a:ext cx="7792089" cy="526816"/>
      </dsp:txXfrm>
    </dsp:sp>
    <dsp:sp modelId="{554AF9F8-9A40-4F0F-9BD5-30258E856C1F}">
      <dsp:nvSpPr>
        <dsp:cNvPr id="0" name=""/>
        <dsp:cNvSpPr/>
      </dsp:nvSpPr>
      <dsp:spPr>
        <a:xfrm>
          <a:off x="0" y="4744183"/>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B95CA8-DD3D-43A7-86E0-9F21980A9334}">
      <dsp:nvSpPr>
        <dsp:cNvPr id="0" name=""/>
        <dsp:cNvSpPr/>
      </dsp:nvSpPr>
      <dsp:spPr>
        <a:xfrm>
          <a:off x="0" y="4788235"/>
          <a:ext cx="7792089" cy="526816"/>
        </a:xfrm>
        <a:prstGeom prst="rect">
          <a:avLst/>
        </a:prstGeom>
        <a:solidFill>
          <a:schemeClr val="accent1">
            <a:lumMod val="20000"/>
            <a:lumOff val="80000"/>
          </a:schemeClr>
        </a:solid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cs-CZ" sz="2600" b="0" kern="1200" dirty="0">
              <a:latin typeface="Amasis MT Pro" panose="02040504050005020304" pitchFamily="18" charset="-18"/>
              <a:cs typeface="Calibri" panose="020F0502020204030204" pitchFamily="34" charset="0"/>
            </a:rPr>
            <a:t>MARŽE</a:t>
          </a:r>
        </a:p>
      </dsp:txBody>
      <dsp:txXfrm>
        <a:off x="0" y="4788235"/>
        <a:ext cx="7792089" cy="526816"/>
      </dsp:txXfrm>
    </dsp:sp>
    <dsp:sp modelId="{3A797BD2-E164-4381-9F8E-E9D66BCA8146}">
      <dsp:nvSpPr>
        <dsp:cNvPr id="0" name=""/>
        <dsp:cNvSpPr/>
      </dsp:nvSpPr>
      <dsp:spPr>
        <a:xfrm>
          <a:off x="0" y="5270999"/>
          <a:ext cx="779208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10CCF2-F316-4A49-B666-C7295117D138}">
      <dsp:nvSpPr>
        <dsp:cNvPr id="0" name=""/>
        <dsp:cNvSpPr/>
      </dsp:nvSpPr>
      <dsp:spPr>
        <a:xfrm>
          <a:off x="0" y="5270999"/>
          <a:ext cx="7792089" cy="526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cs-CZ" sz="3200" b="1" kern="1200" dirty="0">
              <a:latin typeface="Amasis MT Pro" panose="02040504050005020304" pitchFamily="18" charset="-18"/>
              <a:cs typeface="Calibri" panose="020F0502020204030204" pitchFamily="34" charset="0"/>
            </a:rPr>
            <a:t>CENA VÝKONU</a:t>
          </a:r>
        </a:p>
      </dsp:txBody>
      <dsp:txXfrm>
        <a:off x="0" y="5270999"/>
        <a:ext cx="7792089" cy="52681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552BAE-B626-44BB-8885-59E1A2D679F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AEDE764F-38BC-454D-9EDD-6477B06475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8AE39D99-9F63-4A83-A63F-7246643CE519}"/>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5" name="Zástupný symbol pro zápatí 4">
            <a:extLst>
              <a:ext uri="{FF2B5EF4-FFF2-40B4-BE49-F238E27FC236}">
                <a16:creationId xmlns:a16="http://schemas.microsoft.com/office/drawing/2014/main" id="{3DD011DB-D1A8-466B-91AD-41EB22C934D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70801FE-055B-4C4E-825F-7C0887CED4CA}"/>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834754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B79BF3-4C7E-447B-ADB5-053AAC684828}"/>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DCF0254-521C-48E5-87E5-A7C93D26845C}"/>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35AF2C8-9303-42C5-B248-C8906A951783}"/>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5" name="Zástupný symbol pro zápatí 4">
            <a:extLst>
              <a:ext uri="{FF2B5EF4-FFF2-40B4-BE49-F238E27FC236}">
                <a16:creationId xmlns:a16="http://schemas.microsoft.com/office/drawing/2014/main" id="{CC06959B-6056-4AEA-935A-4C2154AAAF4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696FB00-73B2-497A-9043-CB125BC1C838}"/>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370501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40D9CA9-E1DE-4620-89BA-9E0211DCFF58}"/>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80E11C7-44DC-4EE6-8ECC-846F32A4340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62FFA89-990C-4582-BE10-9084BFFD1EEF}"/>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5" name="Zástupný symbol pro zápatí 4">
            <a:extLst>
              <a:ext uri="{FF2B5EF4-FFF2-40B4-BE49-F238E27FC236}">
                <a16:creationId xmlns:a16="http://schemas.microsoft.com/office/drawing/2014/main" id="{9B6F18E7-4C9A-45AE-A32F-FCA10F495C4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B7DE399-2923-4D4F-B937-47018D05F02D}"/>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551115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EE83DA4-DD4B-4893-B9F9-5321AE625D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C71E866C-5AB5-468B-BF1F-28D8E48D43F3}"/>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D6FEF1C-791F-4243-AE05-E83C2F78B652}"/>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5" name="Zástupný symbol pro zápatí 4">
            <a:extLst>
              <a:ext uri="{FF2B5EF4-FFF2-40B4-BE49-F238E27FC236}">
                <a16:creationId xmlns:a16="http://schemas.microsoft.com/office/drawing/2014/main" id="{5E16670B-BAF7-41E8-823C-13C42EB028E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7A18E0E0-AC12-4302-8A35-2144F7A189C1}"/>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804525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F11DCF-2550-4136-8435-3AFFAE74F423}"/>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2FD4D829-369A-4C43-B1E1-9F86846D15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EAABF607-40FF-4AE5-A37C-8D1FCB932DE0}"/>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5" name="Zástupný symbol pro zápatí 4">
            <a:extLst>
              <a:ext uri="{FF2B5EF4-FFF2-40B4-BE49-F238E27FC236}">
                <a16:creationId xmlns:a16="http://schemas.microsoft.com/office/drawing/2014/main" id="{222B778F-B53D-4EBF-8A11-B364299E16B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5B3580F-D44D-41C0-A592-6A1DD2F52C5B}"/>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41877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CABF26C-14DD-4CB3-9EE5-4D41BBDB96B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149369E-EBEE-46BE-8385-D00CDB2DCDC8}"/>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8439EEC4-C32B-41F9-B3DF-F5103FA9CB9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F7C6B44-9E8F-403E-928C-F5D7198DDA67}"/>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6" name="Zástupný symbol pro zápatí 5">
            <a:extLst>
              <a:ext uri="{FF2B5EF4-FFF2-40B4-BE49-F238E27FC236}">
                <a16:creationId xmlns:a16="http://schemas.microsoft.com/office/drawing/2014/main" id="{579480C8-A432-447F-8221-3D8AD7AB94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3326CDBE-6121-47F0-9A49-4ABBBF31778D}"/>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222096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B84F11-7E74-4DA7-AD63-B537314BF9C2}"/>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6FF312FD-B922-43E8-B4F5-D0F7F611BC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EAA0D4B-0360-4B9A-A9C0-D31E8C5D8D1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7E549C5-2A0E-4DC8-9D68-6B39C1A0E08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9A54CACB-332E-492F-8CA1-CAA5B1E93C1E}"/>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49C5D2A2-5598-4013-A5CD-50E7B00C1837}"/>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8" name="Zástupný symbol pro zápatí 7">
            <a:extLst>
              <a:ext uri="{FF2B5EF4-FFF2-40B4-BE49-F238E27FC236}">
                <a16:creationId xmlns:a16="http://schemas.microsoft.com/office/drawing/2014/main" id="{87B7EF82-B28F-4871-9AA5-284F142B2C7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B9558707-D4E5-4A62-B3FD-1152318E63EE}"/>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421879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1084F51-8002-40CA-BD56-2E37E337A5E2}"/>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36392A8B-B019-4C5D-9B5E-744F019F621B}"/>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4" name="Zástupný symbol pro zápatí 3">
            <a:extLst>
              <a:ext uri="{FF2B5EF4-FFF2-40B4-BE49-F238E27FC236}">
                <a16:creationId xmlns:a16="http://schemas.microsoft.com/office/drawing/2014/main" id="{55252976-7756-40BD-ABF6-C6F77CF3BB7B}"/>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6474E7E6-A7E5-4D6D-B94D-1AB2DB8CAA39}"/>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3791269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160609F-9151-4332-9362-48034FEBD79B}"/>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3" name="Zástupný symbol pro zápatí 2">
            <a:extLst>
              <a:ext uri="{FF2B5EF4-FFF2-40B4-BE49-F238E27FC236}">
                <a16:creationId xmlns:a16="http://schemas.microsoft.com/office/drawing/2014/main" id="{59DD09E5-D569-47E0-A244-E70F4FDFC7CE}"/>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C7F5BE3A-9787-4D72-BCE8-D20D935082F9}"/>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550109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FA66000-A169-477C-A2D6-36A876EDD61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EB47039A-9178-4ECB-8BB9-FA87F1A329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84EDC26-0549-4B4B-941C-A1D31489E8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2CA10C79-AB6A-4A7E-996F-10FB631F9846}"/>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6" name="Zástupný symbol pro zápatí 5">
            <a:extLst>
              <a:ext uri="{FF2B5EF4-FFF2-40B4-BE49-F238E27FC236}">
                <a16:creationId xmlns:a16="http://schemas.microsoft.com/office/drawing/2014/main" id="{F57A717A-C6AD-4FFE-A0B2-2F9808041A7F}"/>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F744B3E-D6B5-4361-888D-CB23A23BF87D}"/>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402529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4B486B9-5D4E-4D7B-98BF-F54BB37BD69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38F8B1B-6535-4D68-BE9E-B6BF4F815E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0F1B1989-FD82-4E0A-9872-6A5AE82FE0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2765CE0-C868-4245-8FF4-A9D2A2EC132B}"/>
              </a:ext>
            </a:extLst>
          </p:cNvPr>
          <p:cNvSpPr>
            <a:spLocks noGrp="1"/>
          </p:cNvSpPr>
          <p:nvPr>
            <p:ph type="dt" sz="half" idx="10"/>
          </p:nvPr>
        </p:nvSpPr>
        <p:spPr/>
        <p:txBody>
          <a:bodyPr/>
          <a:lstStyle/>
          <a:p>
            <a:fld id="{D00639EE-A3A0-4586-8CBD-69413121C87B}" type="datetimeFigureOut">
              <a:rPr lang="cs-CZ" smtClean="0"/>
              <a:t>08.04.2022</a:t>
            </a:fld>
            <a:endParaRPr lang="cs-CZ"/>
          </a:p>
        </p:txBody>
      </p:sp>
      <p:sp>
        <p:nvSpPr>
          <p:cNvPr id="6" name="Zástupný symbol pro zápatí 5">
            <a:extLst>
              <a:ext uri="{FF2B5EF4-FFF2-40B4-BE49-F238E27FC236}">
                <a16:creationId xmlns:a16="http://schemas.microsoft.com/office/drawing/2014/main" id="{ED3C5FAC-29B8-4A6D-AA60-52FE1610121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570314E-A14C-4DCE-9D91-966A450D8368}"/>
              </a:ext>
            </a:extLst>
          </p:cNvPr>
          <p:cNvSpPr>
            <a:spLocks noGrp="1"/>
          </p:cNvSpPr>
          <p:nvPr>
            <p:ph type="sldNum" sz="quarter" idx="12"/>
          </p:nvPr>
        </p:nvSpPr>
        <p:spPr/>
        <p:txBody>
          <a:bodyPr/>
          <a:lstStyle/>
          <a:p>
            <a:fld id="{07C81DC9-77AB-4968-A59B-F238E9BAA70F}" type="slidenum">
              <a:rPr lang="cs-CZ" smtClean="0"/>
              <a:t>‹#›</a:t>
            </a:fld>
            <a:endParaRPr lang="cs-CZ"/>
          </a:p>
        </p:txBody>
      </p:sp>
    </p:spTree>
    <p:extLst>
      <p:ext uri="{BB962C8B-B14F-4D97-AF65-F5344CB8AC3E}">
        <p14:creationId xmlns:p14="http://schemas.microsoft.com/office/powerpoint/2010/main" val="4159871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3584554-B576-47AB-8273-C3D3FEEFC2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0BA2AF97-FB99-4E7F-B9EA-ED556410091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EC4C1C17-CE2C-42C8-8E25-F18122D36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0639EE-A3A0-4586-8CBD-69413121C87B}" type="datetimeFigureOut">
              <a:rPr lang="cs-CZ" smtClean="0"/>
              <a:t>08.04.2022</a:t>
            </a:fld>
            <a:endParaRPr lang="cs-CZ"/>
          </a:p>
        </p:txBody>
      </p:sp>
      <p:sp>
        <p:nvSpPr>
          <p:cNvPr id="5" name="Zástupný symbol pro zápatí 4">
            <a:extLst>
              <a:ext uri="{FF2B5EF4-FFF2-40B4-BE49-F238E27FC236}">
                <a16:creationId xmlns:a16="http://schemas.microsoft.com/office/drawing/2014/main" id="{AF0AD548-5448-49C5-8AB3-7B2F6072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4F9B2535-FD1F-4D3C-B861-BE18AF031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81DC9-77AB-4968-A59B-F238E9BAA70F}" type="slidenum">
              <a:rPr lang="cs-CZ" smtClean="0"/>
              <a:t>‹#›</a:t>
            </a:fld>
            <a:endParaRPr lang="cs-CZ"/>
          </a:p>
        </p:txBody>
      </p:sp>
    </p:spTree>
    <p:extLst>
      <p:ext uri="{BB962C8B-B14F-4D97-AF65-F5344CB8AC3E}">
        <p14:creationId xmlns:p14="http://schemas.microsoft.com/office/powerpoint/2010/main" val="36085026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sv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ovéPole 5">
            <a:extLst>
              <a:ext uri="{FF2B5EF4-FFF2-40B4-BE49-F238E27FC236}">
                <a16:creationId xmlns:a16="http://schemas.microsoft.com/office/drawing/2014/main" id="{CCF32624-FC12-48B2-AD4C-268A4A1CE5F1}"/>
              </a:ext>
            </a:extLst>
          </p:cNvPr>
          <p:cNvSpPr txBox="1"/>
          <p:nvPr/>
        </p:nvSpPr>
        <p:spPr>
          <a:xfrm>
            <a:off x="115184" y="31533"/>
            <a:ext cx="7847045" cy="3785652"/>
          </a:xfrm>
          <a:prstGeom prst="rect">
            <a:avLst/>
          </a:prstGeom>
          <a:noFill/>
        </p:spPr>
        <p:txBody>
          <a:bodyPr wrap="square" rtlCol="0">
            <a:spAutoFit/>
          </a:bodyPr>
          <a:lstStyle/>
          <a:p>
            <a:r>
              <a:rPr lang="cs-CZ" sz="8000" dirty="0">
                <a:latin typeface="Amasis MT Pro Medium" panose="02040604050005020304" pitchFamily="18" charset="-18"/>
              </a:rPr>
              <a:t>FINANČNÍ ANALÝZA   </a:t>
            </a:r>
          </a:p>
          <a:p>
            <a:r>
              <a:rPr lang="cs-CZ" sz="8000" dirty="0">
                <a:latin typeface="Amasis MT Pro Medium" panose="02040604050005020304" pitchFamily="18" charset="-18"/>
              </a:rPr>
              <a:t>REPORTING</a:t>
            </a:r>
          </a:p>
        </p:txBody>
      </p:sp>
      <p:sp>
        <p:nvSpPr>
          <p:cNvPr id="7" name="TextovéPole 6">
            <a:extLst>
              <a:ext uri="{FF2B5EF4-FFF2-40B4-BE49-F238E27FC236}">
                <a16:creationId xmlns:a16="http://schemas.microsoft.com/office/drawing/2014/main" id="{DD66A12D-9B67-4915-ADDB-9E5CBEE41952}"/>
              </a:ext>
            </a:extLst>
          </p:cNvPr>
          <p:cNvSpPr txBox="1"/>
          <p:nvPr/>
        </p:nvSpPr>
        <p:spPr>
          <a:xfrm>
            <a:off x="254339" y="3785652"/>
            <a:ext cx="9283959" cy="1323439"/>
          </a:xfrm>
          <a:prstGeom prst="rect">
            <a:avLst/>
          </a:prstGeom>
          <a:noFill/>
        </p:spPr>
        <p:txBody>
          <a:bodyPr wrap="square" rtlCol="0">
            <a:spAutoFit/>
          </a:bodyPr>
          <a:lstStyle/>
          <a:p>
            <a:r>
              <a:rPr lang="cs-CZ" sz="4000" dirty="0">
                <a:latin typeface="Amasis MT Pro Medium" panose="02040604050005020304" pitchFamily="18" charset="-18"/>
              </a:rPr>
              <a:t>Ing. Lenka Prachařová, Ph.D.						</a:t>
            </a:r>
          </a:p>
        </p:txBody>
      </p:sp>
      <p:cxnSp>
        <p:nvCxnSpPr>
          <p:cNvPr id="9" name="Přímá spojnice 8">
            <a:extLst>
              <a:ext uri="{FF2B5EF4-FFF2-40B4-BE49-F238E27FC236}">
                <a16:creationId xmlns:a16="http://schemas.microsoft.com/office/drawing/2014/main" id="{4D95813B-1106-4D80-91E6-7A230198F6EE}"/>
              </a:ext>
            </a:extLst>
          </p:cNvPr>
          <p:cNvCxnSpPr/>
          <p:nvPr/>
        </p:nvCxnSpPr>
        <p:spPr>
          <a:xfrm>
            <a:off x="254339" y="3801418"/>
            <a:ext cx="10350062" cy="0"/>
          </a:xfrm>
          <a:prstGeom prst="line">
            <a:avLst/>
          </a:prstGeom>
          <a:ln w="57150">
            <a:solidFill>
              <a:schemeClr val="tx1"/>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76956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46892"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09061" y="307670"/>
            <a:ext cx="11633200" cy="5520898"/>
          </a:xfrm>
        </p:spPr>
        <p:txBody>
          <a:bodyPr>
            <a:normAutofit/>
          </a:bodyPr>
          <a:lstStyle/>
          <a:p>
            <a:pPr marL="0" indent="0">
              <a:buNone/>
            </a:pPr>
            <a:r>
              <a:rPr lang="cs-CZ" sz="4000" b="1" dirty="0">
                <a:latin typeface="Amasis MT Pro" panose="02040504050005020304" pitchFamily="18" charset="-18"/>
              </a:rPr>
              <a:t>EKONOMICKÉ MODELY</a:t>
            </a:r>
          </a:p>
          <a:p>
            <a:pPr>
              <a:buFontTx/>
              <a:buChar char="-"/>
            </a:pPr>
            <a:r>
              <a:rPr lang="cs-CZ" sz="3500" dirty="0">
                <a:latin typeface="Amasis MT Pro" panose="02040504050005020304" pitchFamily="18" charset="-18"/>
              </a:rPr>
              <a:t>Jedná se o ekonomické procesy.</a:t>
            </a:r>
          </a:p>
          <a:p>
            <a:pPr marL="0" indent="0">
              <a:buNone/>
            </a:pPr>
            <a:endParaRPr lang="cs-CZ" sz="3500" dirty="0">
              <a:latin typeface="Amasis MT Pro" panose="02040504050005020304" pitchFamily="18" charset="-18"/>
            </a:endParaRPr>
          </a:p>
        </p:txBody>
      </p:sp>
      <p:graphicFrame>
        <p:nvGraphicFramePr>
          <p:cNvPr id="2" name="Diagram 1">
            <a:extLst>
              <a:ext uri="{FF2B5EF4-FFF2-40B4-BE49-F238E27FC236}">
                <a16:creationId xmlns:a16="http://schemas.microsoft.com/office/drawing/2014/main" id="{3145EAF6-46E3-4E1F-929F-80900C42BCF1}"/>
              </a:ext>
            </a:extLst>
          </p:cNvPr>
          <p:cNvGraphicFramePr/>
          <p:nvPr>
            <p:extLst>
              <p:ext uri="{D42A27DB-BD31-4B8C-83A1-F6EECF244321}">
                <p14:modId xmlns:p14="http://schemas.microsoft.com/office/powerpoint/2010/main" val="351138145"/>
              </p:ext>
            </p:extLst>
          </p:nvPr>
        </p:nvGraphicFramePr>
        <p:xfrm>
          <a:off x="484553" y="1513966"/>
          <a:ext cx="9581661" cy="5036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3311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186592" y="296984"/>
            <a:ext cx="11943862" cy="5719153"/>
          </a:xfrm>
        </p:spPr>
        <p:txBody>
          <a:bodyPr>
            <a:noAutofit/>
          </a:bodyPr>
          <a:lstStyle/>
          <a:p>
            <a:pPr marL="0" indent="0">
              <a:spcBef>
                <a:spcPts val="0"/>
              </a:spcBef>
              <a:buNone/>
            </a:pPr>
            <a:r>
              <a:rPr lang="cs-CZ" sz="3500" b="1" dirty="0">
                <a:latin typeface="Amasis MT Pro" panose="02040504050005020304" pitchFamily="18" charset="-18"/>
              </a:rPr>
              <a:t>DESKRIPTIVNÍ MODELY</a:t>
            </a:r>
          </a:p>
          <a:p>
            <a:pPr>
              <a:spcBef>
                <a:spcPts val="0"/>
              </a:spcBef>
              <a:spcAft>
                <a:spcPts val="600"/>
              </a:spcAft>
              <a:buFontTx/>
              <a:buChar char="-"/>
            </a:pPr>
            <a:r>
              <a:rPr lang="cs-CZ" sz="3500" dirty="0">
                <a:latin typeface="Amasis MT Pro" panose="02040504050005020304" pitchFamily="18" charset="-18"/>
              </a:rPr>
              <a:t>Snaží se popsat reálnou situaci, jedná se so simulační modely, které simulují chování daného systému.</a:t>
            </a:r>
          </a:p>
          <a:p>
            <a:pPr marL="0" indent="0">
              <a:spcBef>
                <a:spcPts val="0"/>
              </a:spcBef>
              <a:buNone/>
            </a:pPr>
            <a:r>
              <a:rPr lang="cs-CZ" sz="3500" b="1" dirty="0">
                <a:latin typeface="Amasis MT Pro" panose="02040504050005020304" pitchFamily="18" charset="-18"/>
              </a:rPr>
              <a:t>NORMATIVNÍ MODELY </a:t>
            </a:r>
          </a:p>
          <a:p>
            <a:pPr>
              <a:spcBef>
                <a:spcPts val="0"/>
              </a:spcBef>
              <a:spcAft>
                <a:spcPts val="600"/>
              </a:spcAft>
              <a:buFontTx/>
              <a:buChar char="-"/>
            </a:pPr>
            <a:r>
              <a:rPr lang="cs-CZ" sz="3500" dirty="0">
                <a:latin typeface="Amasis MT Pro" panose="02040504050005020304" pitchFamily="18" charset="-18"/>
              </a:rPr>
              <a:t>Snaží se optimalizovat, předepisují optimální postup pro dosažení stanoveného cíle. Tyto modely mají účelovou funkci, která se maximalizuje nebo minimalizuje).</a:t>
            </a:r>
          </a:p>
          <a:p>
            <a:pPr marL="0" indent="0">
              <a:spcBef>
                <a:spcPts val="0"/>
              </a:spcBef>
              <a:buNone/>
            </a:pPr>
            <a:r>
              <a:rPr lang="cs-CZ" sz="3500" b="1" dirty="0">
                <a:latin typeface="Amasis MT Pro" panose="02040504050005020304" pitchFamily="18" charset="-18"/>
              </a:rPr>
              <a:t>HEURISTICKÉ MODELY </a:t>
            </a:r>
          </a:p>
          <a:p>
            <a:pPr>
              <a:spcBef>
                <a:spcPts val="0"/>
              </a:spcBef>
              <a:spcAft>
                <a:spcPts val="600"/>
              </a:spcAft>
              <a:buFontTx/>
              <a:buChar char="-"/>
            </a:pPr>
            <a:r>
              <a:rPr lang="cs-CZ" sz="3500" dirty="0">
                <a:latin typeface="Amasis MT Pro" panose="02040504050005020304" pitchFamily="18" charset="-18"/>
              </a:rPr>
              <a:t>Jsou vhodné pro případy, kdy je nutné aplikovat intuitivní pravidla a metodu přibližného výpočtu. </a:t>
            </a:r>
          </a:p>
          <a:p>
            <a:pPr marL="0" indent="0">
              <a:spcBef>
                <a:spcPts val="0"/>
              </a:spcBef>
              <a:buNone/>
            </a:pPr>
            <a:r>
              <a:rPr lang="cs-CZ" sz="3500" b="1" dirty="0">
                <a:latin typeface="Amasis MT Pro" panose="02040504050005020304" pitchFamily="18" charset="-18"/>
              </a:rPr>
              <a:t>PREDIKTIVNÍ MODELY </a:t>
            </a:r>
          </a:p>
          <a:p>
            <a:pPr marL="0" indent="0">
              <a:spcBef>
                <a:spcPts val="0"/>
              </a:spcBef>
              <a:buNone/>
            </a:pPr>
            <a:r>
              <a:rPr lang="cs-CZ" sz="3500" dirty="0">
                <a:latin typeface="Amasis MT Pro" panose="02040504050005020304" pitchFamily="18" charset="-18"/>
              </a:rPr>
              <a:t>- Používají se pro předvídání budoucího vývoje.</a:t>
            </a:r>
          </a:p>
        </p:txBody>
      </p:sp>
    </p:spTree>
    <p:extLst>
      <p:ext uri="{BB962C8B-B14F-4D97-AF65-F5344CB8AC3E}">
        <p14:creationId xmlns:p14="http://schemas.microsoft.com/office/powerpoint/2010/main" val="4198887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186592" y="296984"/>
            <a:ext cx="11943862" cy="5719153"/>
          </a:xfrm>
        </p:spPr>
        <p:txBody>
          <a:bodyPr>
            <a:noAutofit/>
          </a:bodyPr>
          <a:lstStyle/>
          <a:p>
            <a:pPr>
              <a:spcBef>
                <a:spcPts val="0"/>
              </a:spcBef>
              <a:buFontTx/>
              <a:buChar char="-"/>
            </a:pPr>
            <a:r>
              <a:rPr lang="cs-CZ" sz="3500" dirty="0">
                <a:latin typeface="Amasis MT Pro" panose="02040504050005020304" pitchFamily="18" charset="-18"/>
              </a:rPr>
              <a:t>Podle toho, zda ekonomický model bere v úvahu vývoj v čase, je možné je rozlišit na modely:</a:t>
            </a:r>
          </a:p>
          <a:p>
            <a:pPr lvl="1">
              <a:spcBef>
                <a:spcPts val="0"/>
              </a:spcBef>
              <a:buFont typeface="Wingdings" panose="05000000000000000000" pitchFamily="2" charset="2"/>
              <a:buChar char="§"/>
            </a:pPr>
            <a:r>
              <a:rPr lang="cs-CZ" sz="3500" i="1" dirty="0">
                <a:latin typeface="Amasis MT Pro" panose="02040504050005020304" pitchFamily="18" charset="-18"/>
              </a:rPr>
              <a:t> statické,</a:t>
            </a:r>
          </a:p>
          <a:p>
            <a:pPr lvl="1">
              <a:spcBef>
                <a:spcPts val="0"/>
              </a:spcBef>
              <a:buFont typeface="Wingdings" panose="05000000000000000000" pitchFamily="2" charset="2"/>
              <a:buChar char="§"/>
            </a:pPr>
            <a:r>
              <a:rPr lang="cs-CZ" sz="3500" i="1" dirty="0">
                <a:latin typeface="Amasis MT Pro" panose="02040504050005020304" pitchFamily="18" charset="-18"/>
              </a:rPr>
              <a:t> dynamické. </a:t>
            </a:r>
          </a:p>
          <a:p>
            <a:pPr marL="457200" lvl="1" indent="0">
              <a:spcBef>
                <a:spcPts val="0"/>
              </a:spcBef>
              <a:buNone/>
            </a:pPr>
            <a:endParaRPr lang="cs-CZ" sz="2000" i="1" dirty="0">
              <a:latin typeface="Amasis MT Pro" panose="02040504050005020304" pitchFamily="18" charset="-18"/>
            </a:endParaRPr>
          </a:p>
          <a:p>
            <a:pPr marL="0" indent="0">
              <a:spcBef>
                <a:spcPts val="0"/>
              </a:spcBef>
              <a:buNone/>
            </a:pPr>
            <a:r>
              <a:rPr lang="cs-CZ" sz="3500" b="1" dirty="0">
                <a:latin typeface="Amasis MT Pro" panose="02040504050005020304" pitchFamily="18" charset="-18"/>
              </a:rPr>
              <a:t>STATICKÉ MODELY </a:t>
            </a:r>
          </a:p>
          <a:p>
            <a:pPr>
              <a:spcBef>
                <a:spcPts val="0"/>
              </a:spcBef>
              <a:buFontTx/>
              <a:buChar char="-"/>
            </a:pPr>
            <a:r>
              <a:rPr lang="cs-CZ" sz="3500" dirty="0">
                <a:latin typeface="Amasis MT Pro" panose="02040504050005020304" pitchFamily="18" charset="-18"/>
              </a:rPr>
              <a:t>Jsou bezčasové, všechny proměnné jsou vztaženy ke stejnému časovému okamžiku nebo období. </a:t>
            </a:r>
          </a:p>
          <a:p>
            <a:pPr>
              <a:spcBef>
                <a:spcPts val="0"/>
              </a:spcBef>
              <a:buFontTx/>
              <a:buChar char="-"/>
            </a:pPr>
            <a:endParaRPr lang="cs-CZ" sz="2000" dirty="0">
              <a:latin typeface="Amasis MT Pro" panose="02040504050005020304" pitchFamily="18" charset="-18"/>
            </a:endParaRPr>
          </a:p>
          <a:p>
            <a:pPr marL="0" indent="0">
              <a:spcBef>
                <a:spcPts val="0"/>
              </a:spcBef>
              <a:buNone/>
            </a:pPr>
            <a:r>
              <a:rPr lang="cs-CZ" sz="3500" b="1" dirty="0">
                <a:latin typeface="Amasis MT Pro" panose="02040504050005020304" pitchFamily="18" charset="-18"/>
              </a:rPr>
              <a:t>DYNAMICKÉ MODELY </a:t>
            </a:r>
          </a:p>
          <a:p>
            <a:pPr marL="0" indent="0">
              <a:spcBef>
                <a:spcPts val="0"/>
              </a:spcBef>
              <a:buNone/>
            </a:pPr>
            <a:r>
              <a:rPr lang="cs-CZ" sz="3500" dirty="0">
                <a:latin typeface="Amasis MT Pro" panose="02040504050005020304" pitchFamily="18" charset="-18"/>
              </a:rPr>
              <a:t>- Jsou časové, všechny proměnné jsou závislé na čase, vztahují k různým časovým okamžikům nebo obdobím. </a:t>
            </a:r>
          </a:p>
        </p:txBody>
      </p:sp>
    </p:spTree>
    <p:extLst>
      <p:ext uri="{BB962C8B-B14F-4D97-AF65-F5344CB8AC3E}">
        <p14:creationId xmlns:p14="http://schemas.microsoft.com/office/powerpoint/2010/main" val="1187474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1969477" y="1344246"/>
            <a:ext cx="7596554" cy="3323987"/>
          </a:xfrm>
          <a:prstGeom prst="rect">
            <a:avLst/>
          </a:prstGeom>
          <a:noFill/>
        </p:spPr>
        <p:txBody>
          <a:bodyPr wrap="square" rtlCol="0">
            <a:spAutoFit/>
          </a:bodyPr>
          <a:lstStyle/>
          <a:p>
            <a:pPr algn="ctr"/>
            <a:r>
              <a:rPr lang="cs-CZ" sz="7000" b="1" dirty="0">
                <a:latin typeface="Amasis MT Pro Medium" panose="02040604050005020304" pitchFamily="18" charset="-18"/>
              </a:rPr>
              <a:t>2.</a:t>
            </a:r>
          </a:p>
          <a:p>
            <a:pPr algn="ctr"/>
            <a:r>
              <a:rPr lang="cs-CZ" sz="7000" b="1" dirty="0">
                <a:latin typeface="Amasis MT Pro Medium" panose="02040604050005020304" pitchFamily="18" charset="-18"/>
              </a:rPr>
              <a:t>FINANČNÍ VÝKAZY</a:t>
            </a:r>
          </a:p>
        </p:txBody>
      </p:sp>
    </p:spTree>
    <p:extLst>
      <p:ext uri="{BB962C8B-B14F-4D97-AF65-F5344CB8AC3E}">
        <p14:creationId xmlns:p14="http://schemas.microsoft.com/office/powerpoint/2010/main" val="31461306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234462"/>
            <a:ext cx="11633200" cy="6346092"/>
          </a:xfrm>
        </p:spPr>
        <p:txBody>
          <a:bodyPr>
            <a:normAutofit/>
          </a:bodyPr>
          <a:lstStyle/>
          <a:p>
            <a:pPr marL="0" indent="0">
              <a:buNone/>
            </a:pPr>
            <a:r>
              <a:rPr lang="cs-CZ" sz="5000" b="1" dirty="0">
                <a:latin typeface="Amasis MT Pro" panose="02040504050005020304" pitchFamily="18" charset="-18"/>
              </a:rPr>
              <a:t>ZDROJE DAT</a:t>
            </a:r>
            <a:endParaRPr lang="cs-CZ" sz="5000" dirty="0">
              <a:latin typeface="Amasis MT Pro" panose="02040504050005020304" pitchFamily="18" charset="-18"/>
            </a:endParaRPr>
          </a:p>
        </p:txBody>
      </p:sp>
      <p:graphicFrame>
        <p:nvGraphicFramePr>
          <p:cNvPr id="2" name="Diagram 1">
            <a:extLst>
              <a:ext uri="{FF2B5EF4-FFF2-40B4-BE49-F238E27FC236}">
                <a16:creationId xmlns:a16="http://schemas.microsoft.com/office/drawing/2014/main" id="{CC0BC233-083D-422E-8316-36927E8D5579}"/>
              </a:ext>
            </a:extLst>
          </p:cNvPr>
          <p:cNvGraphicFramePr/>
          <p:nvPr>
            <p:extLst>
              <p:ext uri="{D42A27DB-BD31-4B8C-83A1-F6EECF244321}">
                <p14:modId xmlns:p14="http://schemas.microsoft.com/office/powerpoint/2010/main" val="3816167355"/>
              </p:ext>
            </p:extLst>
          </p:nvPr>
        </p:nvGraphicFramePr>
        <p:xfrm>
          <a:off x="148492" y="844062"/>
          <a:ext cx="11949723" cy="58380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03347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234462"/>
            <a:ext cx="11633200" cy="6346092"/>
          </a:xfrm>
        </p:spPr>
        <p:txBody>
          <a:bodyPr>
            <a:normAutofit/>
          </a:bodyPr>
          <a:lstStyle/>
          <a:p>
            <a:pPr marL="0" indent="0">
              <a:buNone/>
            </a:pPr>
            <a:r>
              <a:rPr lang="cs-CZ" sz="5000" b="1" dirty="0">
                <a:latin typeface="Amasis MT Pro" panose="02040504050005020304" pitchFamily="18" charset="-18"/>
              </a:rPr>
              <a:t>ÚČETNICTVÍ JAKO ZDROJ INFORMACÍ PRO ŘÍZENÍ</a:t>
            </a:r>
            <a:endParaRPr lang="cs-CZ" sz="5000" dirty="0">
              <a:latin typeface="Amasis MT Pro" panose="02040504050005020304" pitchFamily="18" charset="-18"/>
            </a:endParaRPr>
          </a:p>
          <a:p>
            <a:pPr>
              <a:lnSpc>
                <a:spcPct val="100000"/>
              </a:lnSpc>
              <a:buFontTx/>
              <a:buChar char="-"/>
            </a:pPr>
            <a:r>
              <a:rPr lang="cs-CZ" sz="3800" dirty="0">
                <a:latin typeface="Amasis MT Pro" panose="02040504050005020304" pitchFamily="18" charset="-18"/>
              </a:rPr>
              <a:t> </a:t>
            </a:r>
            <a:r>
              <a:rPr lang="cs-CZ" sz="3500" dirty="0">
                <a:latin typeface="Amasis MT Pro" panose="02040504050005020304" pitchFamily="18" charset="-18"/>
              </a:rPr>
              <a:t>Účetnictví poskytuje informace:</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stavu a pohybu majetku,</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stavu a pohybu závazků,</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nákladech a výnosech,</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příjmech a výdajích,</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o hospodářském výsledků.</a:t>
            </a:r>
          </a:p>
          <a:p>
            <a:pPr>
              <a:lnSpc>
                <a:spcPct val="100000"/>
              </a:lnSpc>
              <a:buFont typeface="Wingdings" panose="05000000000000000000" pitchFamily="2" charset="2"/>
              <a:buChar char="§"/>
            </a:pPr>
            <a:endParaRPr lang="cs-CZ" sz="3800" dirty="0">
              <a:latin typeface="Amasis MT Pro" panose="02040504050005020304" pitchFamily="18" charset="-18"/>
            </a:endParaRPr>
          </a:p>
        </p:txBody>
      </p:sp>
    </p:spTree>
    <p:extLst>
      <p:ext uri="{BB962C8B-B14F-4D97-AF65-F5344CB8AC3E}">
        <p14:creationId xmlns:p14="http://schemas.microsoft.com/office/powerpoint/2010/main" val="29697977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A2D17687-34B7-46D8-B7D8-FBD274F8DD8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ovéPole 4">
            <a:extLst>
              <a:ext uri="{FF2B5EF4-FFF2-40B4-BE49-F238E27FC236}">
                <a16:creationId xmlns:a16="http://schemas.microsoft.com/office/drawing/2014/main" id="{7BD7AC2E-8B88-41B9-BC5C-3D59B16AED86}"/>
              </a:ext>
            </a:extLst>
          </p:cNvPr>
          <p:cNvSpPr txBox="1"/>
          <p:nvPr/>
        </p:nvSpPr>
        <p:spPr>
          <a:xfrm>
            <a:off x="296248" y="249207"/>
            <a:ext cx="11590952" cy="3016210"/>
          </a:xfrm>
          <a:prstGeom prst="rect">
            <a:avLst/>
          </a:prstGeom>
          <a:noFill/>
        </p:spPr>
        <p:txBody>
          <a:bodyPr wrap="square">
            <a:spAutoFit/>
          </a:bodyPr>
          <a:lstStyle/>
          <a:p>
            <a:pPr marL="0" indent="0">
              <a:buNone/>
            </a:pPr>
            <a:r>
              <a:rPr lang="cs-CZ" sz="5000" b="1" cap="all" dirty="0">
                <a:effectLst/>
                <a:latin typeface="Amasis MT Pro" panose="02040504050005020304" pitchFamily="18" charset="-18"/>
              </a:rPr>
              <a:t>Základní finanční výkazy</a:t>
            </a:r>
          </a:p>
          <a:p>
            <a:pPr marL="1143000" lvl="1" indent="-685800">
              <a:buFont typeface="Wingdings" panose="05000000000000000000" pitchFamily="2" charset="2"/>
              <a:buChar char="§"/>
            </a:pPr>
            <a:r>
              <a:rPr lang="cs-CZ" sz="3500" b="1" i="1" dirty="0">
                <a:latin typeface="Amasis MT Pro" panose="02040504050005020304" pitchFamily="18" charset="-18"/>
              </a:rPr>
              <a:t>rozvaha</a:t>
            </a:r>
          </a:p>
          <a:p>
            <a:pPr marL="1143000" lvl="1" indent="-685800">
              <a:buFont typeface="Wingdings" panose="05000000000000000000" pitchFamily="2" charset="2"/>
              <a:buChar char="§"/>
            </a:pPr>
            <a:r>
              <a:rPr lang="cs-CZ" sz="3500" b="1" i="1" dirty="0">
                <a:effectLst/>
                <a:latin typeface="Amasis MT Pro" panose="02040504050005020304" pitchFamily="18" charset="-18"/>
              </a:rPr>
              <a:t>výkaz zisků a ztráty</a:t>
            </a:r>
          </a:p>
          <a:p>
            <a:pPr marL="1143000" lvl="1" indent="-685800">
              <a:buFont typeface="Wingdings" panose="05000000000000000000" pitchFamily="2" charset="2"/>
              <a:buChar char="§"/>
            </a:pPr>
            <a:r>
              <a:rPr lang="cs-CZ" sz="3500" b="1" i="1" dirty="0">
                <a:latin typeface="Amasis MT Pro" panose="02040504050005020304" pitchFamily="18" charset="-18"/>
              </a:rPr>
              <a:t>přehled o peněžních tocích</a:t>
            </a:r>
          </a:p>
          <a:p>
            <a:pPr marL="1143000" lvl="1" indent="-685800">
              <a:buFont typeface="Wingdings" panose="05000000000000000000" pitchFamily="2" charset="2"/>
              <a:buChar char="§"/>
            </a:pPr>
            <a:r>
              <a:rPr lang="cs-CZ" sz="3500" b="1" i="1" dirty="0">
                <a:latin typeface="Amasis MT Pro" panose="02040504050005020304" pitchFamily="18" charset="-18"/>
              </a:rPr>
              <a:t>výkaz o změnách vlastního kapitálu</a:t>
            </a:r>
            <a:endParaRPr lang="cs-CZ" sz="3500" b="1" i="1" dirty="0">
              <a:effectLst/>
              <a:latin typeface="Amasis MT Pro" panose="02040504050005020304" pitchFamily="18" charset="-18"/>
            </a:endParaRPr>
          </a:p>
        </p:txBody>
      </p:sp>
    </p:spTree>
    <p:extLst>
      <p:ext uri="{BB962C8B-B14F-4D97-AF65-F5344CB8AC3E}">
        <p14:creationId xmlns:p14="http://schemas.microsoft.com/office/powerpoint/2010/main" val="1878593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0F74F9EF-4FA8-48B7-B4AA-0B2EB068BE67}"/>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1B71480D-840B-4457-AFF6-000D07D8D380}"/>
              </a:ext>
            </a:extLst>
          </p:cNvPr>
          <p:cNvSpPr>
            <a:spLocks noGrp="1"/>
          </p:cNvSpPr>
          <p:nvPr>
            <p:ph idx="1"/>
          </p:nvPr>
        </p:nvSpPr>
        <p:spPr>
          <a:xfrm>
            <a:off x="217714" y="128826"/>
            <a:ext cx="11538857" cy="6115793"/>
          </a:xfrm>
        </p:spPr>
        <p:txBody>
          <a:bodyPr>
            <a:noAutofit/>
          </a:bodyPr>
          <a:lstStyle/>
          <a:p>
            <a:pPr marL="0" indent="0">
              <a:buNone/>
            </a:pPr>
            <a:r>
              <a:rPr lang="cs-CZ" sz="4000" b="1" dirty="0">
                <a:latin typeface="Amasis MT Pro" panose="02040504050005020304" pitchFamily="18" charset="-18"/>
              </a:rPr>
              <a:t>ROZVAHA</a:t>
            </a:r>
            <a:r>
              <a:rPr lang="cs-CZ" sz="4000" dirty="0">
                <a:latin typeface="Amasis MT Pro" panose="02040504050005020304" pitchFamily="18" charset="-18"/>
              </a:rPr>
              <a:t> </a:t>
            </a:r>
          </a:p>
          <a:p>
            <a:pPr marL="0" indent="0">
              <a:spcBef>
                <a:spcPts val="0"/>
              </a:spcBef>
              <a:buNone/>
            </a:pPr>
            <a:r>
              <a:rPr lang="cs-CZ" sz="3500" dirty="0">
                <a:effectLst/>
                <a:latin typeface="Amasis MT Pro" panose="02040504050005020304" pitchFamily="18" charset="-18"/>
              </a:rPr>
              <a:t>- Podává přehled o finanční situaci účetní jednotky, struktuře majetku a zdrojích krytí k určitému datu</a:t>
            </a:r>
          </a:p>
          <a:p>
            <a:pPr>
              <a:spcBef>
                <a:spcPts val="0"/>
              </a:spcBef>
              <a:buFontTx/>
              <a:buChar char="-"/>
            </a:pPr>
            <a:r>
              <a:rPr lang="cs-CZ" sz="3500" dirty="0">
                <a:latin typeface="Amasis MT Pro" panose="02040504050005020304" pitchFamily="18" charset="-18"/>
              </a:rPr>
              <a:t>Rozvaha zachycuje majetek vlastněný podnikem </a:t>
            </a:r>
            <a:r>
              <a:rPr lang="cs-CZ" sz="3500" b="1" dirty="0">
                <a:latin typeface="Amasis MT Pro" panose="02040504050005020304" pitchFamily="18" charset="-18"/>
              </a:rPr>
              <a:t>= aktiva </a:t>
            </a:r>
            <a:r>
              <a:rPr lang="cs-CZ" sz="3500" dirty="0">
                <a:latin typeface="Amasis MT Pro" panose="02040504050005020304" pitchFamily="18" charset="-18"/>
              </a:rPr>
              <a:t>(stav majetku) a zdroje financování tohoto majetku </a:t>
            </a:r>
            <a:r>
              <a:rPr lang="cs-CZ" sz="3500" b="1" dirty="0">
                <a:latin typeface="Amasis MT Pro" panose="02040504050005020304" pitchFamily="18" charset="-18"/>
              </a:rPr>
              <a:t>= pasiva </a:t>
            </a:r>
            <a:r>
              <a:rPr lang="cs-CZ" sz="3500" dirty="0">
                <a:latin typeface="Amasis MT Pro" panose="02040504050005020304" pitchFamily="18" charset="-18"/>
              </a:rPr>
              <a:t>(vlastní a cizí kapitál).</a:t>
            </a:r>
          </a:p>
          <a:p>
            <a:pPr>
              <a:spcBef>
                <a:spcPts val="0"/>
              </a:spcBef>
              <a:buFontTx/>
              <a:buChar char="-"/>
            </a:pPr>
            <a:r>
              <a:rPr lang="cs-CZ" sz="3500" dirty="0">
                <a:latin typeface="Amasis MT Pro" panose="02040504050005020304" pitchFamily="18" charset="-18"/>
              </a:rPr>
              <a:t>Aktiva se musí rovnat pasivům </a:t>
            </a:r>
            <a:r>
              <a:rPr lang="cs-CZ" sz="3500" dirty="0">
                <a:latin typeface="Amasis MT Pro" panose="02040504050005020304" pitchFamily="18" charset="-18"/>
                <a:sym typeface="Wingdings" panose="05000000000000000000" pitchFamily="2" charset="2"/>
              </a:rPr>
              <a:t> </a:t>
            </a:r>
            <a:r>
              <a:rPr lang="cs-CZ" sz="3500" b="1" i="1" dirty="0">
                <a:latin typeface="Amasis MT Pro" panose="02040504050005020304" pitchFamily="18" charset="-18"/>
                <a:sym typeface="Wingdings" panose="05000000000000000000" pitchFamily="2" charset="2"/>
              </a:rPr>
              <a:t>zachování bilanční rovnosti</a:t>
            </a:r>
            <a:r>
              <a:rPr lang="cs-CZ" sz="3500" dirty="0">
                <a:latin typeface="Amasis MT Pro" panose="02040504050005020304" pitchFamily="18" charset="-18"/>
                <a:sym typeface="Wingdings" panose="05000000000000000000" pitchFamily="2" charset="2"/>
              </a:rPr>
              <a:t>.</a:t>
            </a:r>
            <a:endParaRPr lang="cs-CZ" sz="3500" dirty="0">
              <a:latin typeface="Amasis MT Pro" panose="02040504050005020304" pitchFamily="18" charset="-18"/>
            </a:endParaRPr>
          </a:p>
          <a:p>
            <a:pPr>
              <a:spcBef>
                <a:spcPts val="0"/>
              </a:spcBef>
              <a:buFontTx/>
              <a:buChar char="-"/>
            </a:pPr>
            <a:r>
              <a:rPr lang="cs-CZ" sz="3500" dirty="0">
                <a:latin typeface="Amasis MT Pro" panose="02040504050005020304" pitchFamily="18" charset="-18"/>
              </a:rPr>
              <a:t>Aktiva by měla vyjadřovat výši v budoucnu očekávaného ekonomického prospěchu, závazky pak očekávané snížení ekonomického prospěchu.</a:t>
            </a:r>
          </a:p>
          <a:p>
            <a:pPr>
              <a:spcBef>
                <a:spcPts val="0"/>
              </a:spcBef>
              <a:buFontTx/>
              <a:buChar char="-"/>
            </a:pPr>
            <a:r>
              <a:rPr lang="cs-CZ" sz="3500" dirty="0">
                <a:latin typeface="Amasis MT Pro" panose="02040504050005020304" pitchFamily="18" charset="-18"/>
              </a:rPr>
              <a:t>Rozvaha je statický výkaz,  zachycuje aktiva a pasiva v daném okamžiku sestavování rozvahy.</a:t>
            </a:r>
          </a:p>
          <a:p>
            <a:pPr>
              <a:buFontTx/>
              <a:buChar char="-"/>
            </a:pPr>
            <a:endParaRPr lang="cs-CZ" sz="3500" dirty="0">
              <a:latin typeface="Amasis MT Pro" panose="02040504050005020304" pitchFamily="18" charset="-18"/>
            </a:endParaRPr>
          </a:p>
        </p:txBody>
      </p:sp>
    </p:spTree>
    <p:extLst>
      <p:ext uri="{BB962C8B-B14F-4D97-AF65-F5344CB8AC3E}">
        <p14:creationId xmlns:p14="http://schemas.microsoft.com/office/powerpoint/2010/main" val="2649680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B533743A-BC5A-4561-9AAD-9E9640B543D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ovéPole 4">
            <a:extLst>
              <a:ext uri="{FF2B5EF4-FFF2-40B4-BE49-F238E27FC236}">
                <a16:creationId xmlns:a16="http://schemas.microsoft.com/office/drawing/2014/main" id="{92B5671F-8408-453D-A152-344BFB285CE1}"/>
              </a:ext>
            </a:extLst>
          </p:cNvPr>
          <p:cNvSpPr txBox="1"/>
          <p:nvPr/>
        </p:nvSpPr>
        <p:spPr>
          <a:xfrm>
            <a:off x="168030" y="164123"/>
            <a:ext cx="11855939" cy="6093976"/>
          </a:xfrm>
          <a:prstGeom prst="rect">
            <a:avLst/>
          </a:prstGeom>
          <a:noFill/>
        </p:spPr>
        <p:txBody>
          <a:bodyPr wrap="square">
            <a:spAutoFit/>
          </a:bodyPr>
          <a:lstStyle/>
          <a:p>
            <a:r>
              <a:rPr lang="cs-CZ" sz="4000" b="1" dirty="0">
                <a:latin typeface="Amasis MT Pro" panose="02040504050005020304" pitchFamily="18" charset="-18"/>
              </a:rPr>
              <a:t>VÝKAZ ZISKŮ A ZTRÁTY </a:t>
            </a:r>
          </a:p>
          <a:p>
            <a:pPr marL="457200" indent="-457200">
              <a:buFontTx/>
              <a:buChar char="-"/>
            </a:pPr>
            <a:r>
              <a:rPr lang="cs-CZ" sz="3500" dirty="0">
                <a:latin typeface="Amasis MT Pro" panose="02040504050005020304" pitchFamily="18" charset="-18"/>
              </a:rPr>
              <a:t>Ukazuje, jakého výsledku hospodaření účetní jednotka dosáhla za sledované období, a porovnává s obdobím minulým. </a:t>
            </a:r>
          </a:p>
          <a:p>
            <a:pPr marL="457200" indent="-457200">
              <a:buFontTx/>
              <a:buChar char="-"/>
            </a:pPr>
            <a:r>
              <a:rPr lang="cs-CZ" sz="3500" dirty="0">
                <a:latin typeface="Amasis MT Pro" panose="02040504050005020304" pitchFamily="18" charset="-18"/>
              </a:rPr>
              <a:t>Výkaz zisku a ztráty je povinnou součástí účetní závěrky vyhotovené jak podle Mezinárodních standardů účetního výkaznictví (IFRS) a podle právní úpravy účetnictví platné v ČR.</a:t>
            </a:r>
          </a:p>
          <a:p>
            <a:pPr marL="457200" indent="-457200">
              <a:buFontTx/>
              <a:buChar char="-"/>
            </a:pPr>
            <a:r>
              <a:rPr lang="cs-CZ" sz="3500" b="1" i="1" dirty="0">
                <a:latin typeface="Amasis MT Pro" panose="02040504050005020304" pitchFamily="18" charset="-18"/>
              </a:rPr>
              <a:t>Výkaz zisků a ztráty vyjadřuje finanční výkonnost za určitý časový interval.</a:t>
            </a:r>
          </a:p>
          <a:p>
            <a:pPr marL="457200" indent="-457200">
              <a:buFontTx/>
              <a:buChar char="-"/>
            </a:pPr>
            <a:endParaRPr lang="cs-CZ" sz="3500" dirty="0">
              <a:latin typeface="Amasis MT Pro" panose="02040504050005020304" pitchFamily="18" charset="-18"/>
            </a:endParaRPr>
          </a:p>
        </p:txBody>
      </p:sp>
    </p:spTree>
    <p:extLst>
      <p:ext uri="{BB962C8B-B14F-4D97-AF65-F5344CB8AC3E}">
        <p14:creationId xmlns:p14="http://schemas.microsoft.com/office/powerpoint/2010/main" val="23939841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obsah 4">
            <a:extLst>
              <a:ext uri="{FF2B5EF4-FFF2-40B4-BE49-F238E27FC236}">
                <a16:creationId xmlns:a16="http://schemas.microsoft.com/office/drawing/2014/main" id="{0B279D7B-BFAA-4194-A7DC-514DA71164C5}"/>
              </a:ext>
            </a:extLst>
          </p:cNvPr>
          <p:cNvPicPr>
            <a:picLocks noChangeAspect="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tretch>
            <a:fillRect/>
          </a:stretch>
        </p:blipFill>
        <p:spPr>
          <a:xfrm>
            <a:off x="733324" y="547144"/>
            <a:ext cx="6338806" cy="5446755"/>
          </a:xfrm>
          <a:prstGeom prst="rect">
            <a:avLst/>
          </a:prstGeom>
        </p:spPr>
      </p:pic>
      <p:pic>
        <p:nvPicPr>
          <p:cNvPr id="5" name="Obrázek 4">
            <a:extLst>
              <a:ext uri="{FF2B5EF4-FFF2-40B4-BE49-F238E27FC236}">
                <a16:creationId xmlns:a16="http://schemas.microsoft.com/office/drawing/2014/main" id="{F56AECA8-363A-44EF-AA8C-1B28B5C8B609}"/>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05698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2039816" y="664307"/>
            <a:ext cx="7596554" cy="4401205"/>
          </a:xfrm>
          <a:prstGeom prst="rect">
            <a:avLst/>
          </a:prstGeom>
          <a:noFill/>
        </p:spPr>
        <p:txBody>
          <a:bodyPr wrap="square" rtlCol="0">
            <a:spAutoFit/>
          </a:bodyPr>
          <a:lstStyle/>
          <a:p>
            <a:pPr algn="ctr"/>
            <a:r>
              <a:rPr lang="cs-CZ" sz="7000" b="1" dirty="0">
                <a:latin typeface="Amasis MT Pro Medium" panose="02040604050005020304" pitchFamily="18" charset="-18"/>
              </a:rPr>
              <a:t>1.</a:t>
            </a:r>
          </a:p>
          <a:p>
            <a:pPr algn="ctr"/>
            <a:r>
              <a:rPr lang="cs-CZ" sz="7000" b="1" dirty="0">
                <a:latin typeface="Amasis MT Pro Medium" panose="02040604050005020304" pitchFamily="18" charset="-18"/>
              </a:rPr>
              <a:t>ÚČETNICTVÍ</a:t>
            </a:r>
          </a:p>
          <a:p>
            <a:pPr algn="ctr"/>
            <a:r>
              <a:rPr lang="cs-CZ" sz="7000" b="1" dirty="0">
                <a:latin typeface="Amasis MT Pro Medium" panose="02040604050005020304" pitchFamily="18" charset="-18"/>
              </a:rPr>
              <a:t>VÝKAZNICTVÍ</a:t>
            </a:r>
          </a:p>
          <a:p>
            <a:pPr algn="ctr"/>
            <a:r>
              <a:rPr lang="cs-CZ" sz="7000" b="1" dirty="0">
                <a:latin typeface="Amasis MT Pro Medium" panose="02040604050005020304" pitchFamily="18" charset="-18"/>
              </a:rPr>
              <a:t>ROZBORY</a:t>
            </a:r>
          </a:p>
        </p:txBody>
      </p:sp>
    </p:spTree>
    <p:extLst>
      <p:ext uri="{BB962C8B-B14F-4D97-AF65-F5344CB8AC3E}">
        <p14:creationId xmlns:p14="http://schemas.microsoft.com/office/powerpoint/2010/main" val="955979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1445457E-F8B6-4F0D-958E-F10B75BDBDA2}"/>
              </a:ext>
            </a:extLst>
          </p:cNvPr>
          <p:cNvPicPr>
            <a:picLocks noChangeAspect="1"/>
          </p:cNvPicPr>
          <p:nvPr/>
        </p:nvPicPr>
        <p:blipFill rotWithShape="1">
          <a:blip r:embed="rId2"/>
          <a:srcRect l="38817" t="22564" r="23362" b="15100"/>
          <a:stretch/>
        </p:blipFill>
        <p:spPr>
          <a:xfrm>
            <a:off x="2454031" y="0"/>
            <a:ext cx="6580554" cy="6802990"/>
          </a:xfrm>
          <a:prstGeom prst="rect">
            <a:avLst/>
          </a:prstGeom>
        </p:spPr>
      </p:pic>
      <p:pic>
        <p:nvPicPr>
          <p:cNvPr id="7" name="Obrázek 6">
            <a:extLst>
              <a:ext uri="{FF2B5EF4-FFF2-40B4-BE49-F238E27FC236}">
                <a16:creationId xmlns:a16="http://schemas.microsoft.com/office/drawing/2014/main" id="{7FD3EFEC-3FF5-4F56-93C2-D4DAA3C7BE77}"/>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8872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F267447F-2420-4199-BE27-B81587838BB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B08D5688-704C-4215-BAB4-0CE5663FBB3C}"/>
              </a:ext>
            </a:extLst>
          </p:cNvPr>
          <p:cNvSpPr>
            <a:spLocks noGrp="1"/>
          </p:cNvSpPr>
          <p:nvPr>
            <p:ph type="title"/>
          </p:nvPr>
        </p:nvSpPr>
        <p:spPr>
          <a:xfrm>
            <a:off x="201881" y="67994"/>
            <a:ext cx="10795659" cy="940192"/>
          </a:xfrm>
        </p:spPr>
        <p:txBody>
          <a:bodyPr>
            <a:normAutofit/>
          </a:bodyPr>
          <a:lstStyle/>
          <a:p>
            <a:r>
              <a:rPr lang="cs-CZ" sz="4000" b="1" dirty="0">
                <a:latin typeface="Amasis MT Pro" panose="02040504050005020304" pitchFamily="18" charset="-18"/>
              </a:rPr>
              <a:t>PŘEHLED O PENĚŽNÍCH TOCÍCH</a:t>
            </a:r>
          </a:p>
        </p:txBody>
      </p:sp>
      <p:sp>
        <p:nvSpPr>
          <p:cNvPr id="3" name="Zástupný obsah 2">
            <a:extLst>
              <a:ext uri="{FF2B5EF4-FFF2-40B4-BE49-F238E27FC236}">
                <a16:creationId xmlns:a16="http://schemas.microsoft.com/office/drawing/2014/main" id="{96CC2B15-6317-4C9F-B89F-239B06C05EDE}"/>
              </a:ext>
            </a:extLst>
          </p:cNvPr>
          <p:cNvSpPr>
            <a:spLocks noGrp="1"/>
          </p:cNvSpPr>
          <p:nvPr>
            <p:ph idx="1"/>
          </p:nvPr>
        </p:nvSpPr>
        <p:spPr>
          <a:xfrm>
            <a:off x="201881" y="1113106"/>
            <a:ext cx="11863449" cy="4351338"/>
          </a:xfrm>
        </p:spPr>
        <p:txBody>
          <a:bodyPr>
            <a:noAutofit/>
          </a:bodyPr>
          <a:lstStyle/>
          <a:p>
            <a:pPr marL="0" indent="0">
              <a:buNone/>
            </a:pPr>
            <a:r>
              <a:rPr lang="cs-CZ" sz="3500" dirty="0">
                <a:latin typeface="Amasis MT Pro" panose="02040504050005020304" pitchFamily="18" charset="-18"/>
              </a:rPr>
              <a:t>„Cash </a:t>
            </a:r>
            <a:r>
              <a:rPr lang="cs-CZ" sz="3500" dirty="0" err="1">
                <a:latin typeface="Amasis MT Pro" panose="02040504050005020304" pitchFamily="18" charset="-18"/>
              </a:rPr>
              <a:t>flow</a:t>
            </a:r>
            <a:r>
              <a:rPr lang="cs-CZ" sz="3500" dirty="0">
                <a:latin typeface="Amasis MT Pro" panose="02040504050005020304" pitchFamily="18" charset="-18"/>
              </a:rPr>
              <a:t> </a:t>
            </a:r>
            <a:r>
              <a:rPr lang="cs-CZ" sz="3500" dirty="0" err="1">
                <a:latin typeface="Amasis MT Pro" panose="02040504050005020304" pitchFamily="18" charset="-18"/>
              </a:rPr>
              <a:t>statement</a:t>
            </a:r>
            <a:r>
              <a:rPr lang="cs-CZ" sz="3500" dirty="0">
                <a:latin typeface="Amasis MT Pro" panose="02040504050005020304" pitchFamily="18" charset="-18"/>
              </a:rPr>
              <a:t>“</a:t>
            </a:r>
          </a:p>
          <a:p>
            <a:pPr>
              <a:buFontTx/>
              <a:buChar char="-"/>
            </a:pPr>
            <a:r>
              <a:rPr lang="cs-CZ" sz="3500" dirty="0">
                <a:latin typeface="Amasis MT Pro" panose="02040504050005020304" pitchFamily="18" charset="-18"/>
              </a:rPr>
              <a:t>Zobrazuje zdroj a využití peněžních prostředků a peněžních ekvivalentů podniku.</a:t>
            </a:r>
          </a:p>
          <a:p>
            <a:pPr>
              <a:buFontTx/>
              <a:buChar char="-"/>
            </a:pPr>
            <a:r>
              <a:rPr lang="cs-CZ" sz="3500" dirty="0">
                <a:latin typeface="Amasis MT Pro" panose="02040504050005020304" pitchFamily="18" charset="-18"/>
              </a:rPr>
              <a:t>Doplňuje rozvahu a výkaz zisků a ztráty o další rozměr, jímž se vrací k základní ekonomické kategorii.</a:t>
            </a:r>
          </a:p>
          <a:p>
            <a:pPr>
              <a:buFontTx/>
              <a:buChar char="-"/>
            </a:pPr>
            <a:r>
              <a:rPr lang="cs-CZ" sz="3500" dirty="0">
                <a:latin typeface="Amasis MT Pro" panose="02040504050005020304" pitchFamily="18" charset="-18"/>
              </a:rPr>
              <a:t> Výkaz informuje o tom, co se s penězi děje, a objasňuje, zdali zdrojem peněz a peněžních ekvivalentů pro činnost podniku byla interní výdělečná činnost podniku, nebo externí zdroje.</a:t>
            </a:r>
          </a:p>
        </p:txBody>
      </p:sp>
    </p:spTree>
    <p:extLst>
      <p:ext uri="{BB962C8B-B14F-4D97-AF65-F5344CB8AC3E}">
        <p14:creationId xmlns:p14="http://schemas.microsoft.com/office/powerpoint/2010/main" val="2356166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PŘEHLED O ZMĚNÁCH VLASTNÍHO KAPITÁLU</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fontScale="47500" lnSpcReduction="20000"/>
          </a:bodyPr>
          <a:lstStyle/>
          <a:p>
            <a:pPr>
              <a:lnSpc>
                <a:spcPct val="110000"/>
              </a:lnSpc>
              <a:spcBef>
                <a:spcPts val="600"/>
              </a:spcBef>
              <a:buFontTx/>
              <a:buChar char="-"/>
            </a:pPr>
            <a:r>
              <a:rPr lang="cs-CZ" sz="7400" dirty="0">
                <a:latin typeface="Amasis MT Pro" panose="02040504050005020304" pitchFamily="18" charset="-18"/>
              </a:rPr>
              <a:t>Podává detailní přehled o pohybech jednotlivých složek vlastního kapitálu během sledovaného období.</a:t>
            </a:r>
          </a:p>
          <a:p>
            <a:pPr>
              <a:lnSpc>
                <a:spcPct val="110000"/>
              </a:lnSpc>
              <a:spcBef>
                <a:spcPts val="600"/>
              </a:spcBef>
              <a:buFontTx/>
              <a:buChar char="-"/>
            </a:pPr>
            <a:r>
              <a:rPr lang="cs-CZ" sz="7400" dirty="0">
                <a:latin typeface="Amasis MT Pro" panose="02040504050005020304" pitchFamily="18" charset="-18"/>
              </a:rPr>
              <a:t>Rozdíl konečného a počátečního stavu vlastního kapitálu z rozvahy se tedy musí rovnat sumě všech pohybů uvedených ve výkazu.</a:t>
            </a:r>
          </a:p>
          <a:p>
            <a:pPr>
              <a:lnSpc>
                <a:spcPct val="110000"/>
              </a:lnSpc>
              <a:spcBef>
                <a:spcPts val="600"/>
              </a:spcBef>
              <a:buFontTx/>
              <a:buChar char="-"/>
            </a:pPr>
            <a:r>
              <a:rPr lang="cs-CZ" sz="7400" dirty="0">
                <a:latin typeface="Amasis MT Pro" panose="02040504050005020304" pitchFamily="18" charset="-18"/>
              </a:rPr>
              <a:t>Není vždy povinnou součástí účetní závěrky – musí jej vyhotovovat obvykle pouze obchodní společnosti, které jsou středními a velkými účetními jednotkami</a:t>
            </a:r>
          </a:p>
          <a:p>
            <a:pPr>
              <a:lnSpc>
                <a:spcPct val="110000"/>
              </a:lnSpc>
              <a:spcBef>
                <a:spcPts val="600"/>
              </a:spcBef>
              <a:buFontTx/>
              <a:buChar char="-"/>
            </a:pPr>
            <a:r>
              <a:rPr lang="cs-CZ" sz="7400" dirty="0">
                <a:latin typeface="Amasis MT Pro" panose="02040504050005020304" pitchFamily="18" charset="-18"/>
              </a:rPr>
              <a:t>Výkaz představuje rozpis položek vlastního kapitálu z rozvahy a podává informaci o jeho změnách za sledované období. </a:t>
            </a:r>
          </a:p>
          <a:p>
            <a:pPr marL="0" indent="0">
              <a:buNone/>
            </a:pPr>
            <a:endParaRPr lang="cs-CZ" dirty="0"/>
          </a:p>
        </p:txBody>
      </p:sp>
    </p:spTree>
    <p:extLst>
      <p:ext uri="{BB962C8B-B14F-4D97-AF65-F5344CB8AC3E}">
        <p14:creationId xmlns:p14="http://schemas.microsoft.com/office/powerpoint/2010/main" val="18175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1969477" y="1344246"/>
            <a:ext cx="7596554" cy="2246769"/>
          </a:xfrm>
          <a:prstGeom prst="rect">
            <a:avLst/>
          </a:prstGeom>
          <a:noFill/>
        </p:spPr>
        <p:txBody>
          <a:bodyPr wrap="square" rtlCol="0">
            <a:spAutoFit/>
          </a:bodyPr>
          <a:lstStyle/>
          <a:p>
            <a:pPr algn="ctr"/>
            <a:r>
              <a:rPr lang="cs-CZ" sz="7000" b="1" dirty="0">
                <a:latin typeface="Amasis MT Pro Medium" panose="02040604050005020304" pitchFamily="18" charset="-18"/>
              </a:rPr>
              <a:t>3.</a:t>
            </a:r>
          </a:p>
          <a:p>
            <a:pPr algn="ctr"/>
            <a:r>
              <a:rPr lang="cs-CZ" sz="7000" b="1" dirty="0">
                <a:latin typeface="Amasis MT Pro Medium" panose="02040604050005020304" pitchFamily="18" charset="-18"/>
              </a:rPr>
              <a:t>INVESTOVÁNÍ</a:t>
            </a:r>
          </a:p>
        </p:txBody>
      </p:sp>
    </p:spTree>
    <p:extLst>
      <p:ext uri="{BB962C8B-B14F-4D97-AF65-F5344CB8AC3E}">
        <p14:creationId xmlns:p14="http://schemas.microsoft.com/office/powerpoint/2010/main" val="237250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2249863" y="2770709"/>
            <a:ext cx="7692273" cy="1012413"/>
          </a:xfrm>
        </p:spPr>
        <p:txBody>
          <a:bodyPr>
            <a:noAutofit/>
          </a:bodyPr>
          <a:lstStyle/>
          <a:p>
            <a:pPr algn="ctr"/>
            <a:r>
              <a:rPr lang="cs-CZ" sz="5000" b="1" dirty="0">
                <a:latin typeface="Amasis MT Pro" panose="02040504050005020304" pitchFamily="18" charset="-18"/>
              </a:rPr>
              <a:t>SOUČASNÁ A BUDOUCÍ HODNOTA PENĚŽ</a:t>
            </a:r>
          </a:p>
        </p:txBody>
      </p:sp>
    </p:spTree>
    <p:extLst>
      <p:ext uri="{BB962C8B-B14F-4D97-AF65-F5344CB8AC3E}">
        <p14:creationId xmlns:p14="http://schemas.microsoft.com/office/powerpoint/2010/main" val="35249208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ÚROČENÍ</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Základní operace, ve které se projevuje časová hodnota peněz. </a:t>
            </a:r>
          </a:p>
          <a:p>
            <a:pPr>
              <a:lnSpc>
                <a:spcPct val="100000"/>
              </a:lnSpc>
              <a:spcBef>
                <a:spcPts val="0"/>
              </a:spcBef>
              <a:buFontTx/>
              <a:buChar char="-"/>
            </a:pPr>
            <a:r>
              <a:rPr lang="cs-CZ" sz="3500" b="1" dirty="0">
                <a:latin typeface="Amasis MT Pro" panose="02040504050005020304" pitchFamily="18" charset="-18"/>
              </a:rPr>
              <a:t>Úročení</a:t>
            </a:r>
            <a:r>
              <a:rPr lang="cs-CZ" sz="3500" dirty="0">
                <a:latin typeface="Amasis MT Pro" panose="02040504050005020304" pitchFamily="18" charset="-18"/>
              </a:rPr>
              <a:t> představuje odměnu banky střadateli za to, že se vzdal na určitý čas svých peněz a prostřednictvím banky je nabídl k užívání jiným subjektům. </a:t>
            </a:r>
          </a:p>
          <a:p>
            <a:pPr>
              <a:lnSpc>
                <a:spcPct val="100000"/>
              </a:lnSpc>
              <a:spcBef>
                <a:spcPts val="0"/>
              </a:spcBef>
              <a:buFontTx/>
              <a:buChar char="-"/>
            </a:pPr>
            <a:r>
              <a:rPr lang="cs-CZ" sz="3500" dirty="0">
                <a:latin typeface="Amasis MT Pro" panose="02040504050005020304" pitchFamily="18" charset="-18"/>
              </a:rPr>
              <a:t>Úrok je vyplácen v budoucnu, celková hodnota depozita včetně úroků představuje pro střadatele budoucí hodnotu peněz. </a:t>
            </a:r>
          </a:p>
          <a:p>
            <a:pPr>
              <a:lnSpc>
                <a:spcPct val="100000"/>
              </a:lnSpc>
              <a:spcBef>
                <a:spcPts val="0"/>
              </a:spcBef>
              <a:buFontTx/>
              <a:buChar char="-"/>
            </a:pPr>
            <a:r>
              <a:rPr lang="cs-CZ" sz="3500" dirty="0">
                <a:latin typeface="Amasis MT Pro" panose="02040504050005020304" pitchFamily="18" charset="-18"/>
              </a:rPr>
              <a:t>Úroková sazba závisí na sazbách v ekonomice a na celkové výši vložené částky (depozity).</a:t>
            </a:r>
          </a:p>
        </p:txBody>
      </p:sp>
    </p:spTree>
    <p:extLst>
      <p:ext uri="{BB962C8B-B14F-4D97-AF65-F5344CB8AC3E}">
        <p14:creationId xmlns:p14="http://schemas.microsoft.com/office/powerpoint/2010/main" val="1822968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75000"/>
            <a:alpha val="54000"/>
          </a:schemeClr>
        </a:solidFill>
        <a:effectLst/>
      </p:bgPr>
    </p:bg>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6FCF2EA7-0206-4B60-9BB1-FD95CBDCEFEF}"/>
              </a:ext>
            </a:extLst>
          </p:cNvPr>
          <p:cNvPicPr>
            <a:picLocks noChangeAspect="1"/>
          </p:cNvPicPr>
          <p:nvPr/>
        </p:nvPicPr>
        <p:blipFill rotWithShape="1">
          <a:blip r:embed="rId2">
            <a:duotone>
              <a:prstClr val="black"/>
              <a:schemeClr val="accent3">
                <a:tint val="45000"/>
                <a:satMod val="400000"/>
              </a:schemeClr>
            </a:duotone>
          </a:blip>
          <a:srcRect l="38747" t="32925" r="27834" b="39592"/>
          <a:stretch/>
        </p:blipFill>
        <p:spPr>
          <a:xfrm>
            <a:off x="293622" y="1933457"/>
            <a:ext cx="5594859" cy="2875728"/>
          </a:xfrm>
          <a:prstGeom prst="rect">
            <a:avLst/>
          </a:prstGeom>
        </p:spPr>
      </p:pic>
      <p:pic>
        <p:nvPicPr>
          <p:cNvPr id="6" name="Obrázek 5">
            <a:extLst>
              <a:ext uri="{FF2B5EF4-FFF2-40B4-BE49-F238E27FC236}">
                <a16:creationId xmlns:a16="http://schemas.microsoft.com/office/drawing/2014/main" id="{E9DA0038-DE4B-4E70-8760-D11B9D522492}"/>
              </a:ext>
            </a:extLst>
          </p:cNvPr>
          <p:cNvPicPr>
            <a:picLocks noChangeAspect="1"/>
          </p:cNvPicPr>
          <p:nvPr/>
        </p:nvPicPr>
        <p:blipFill rotWithShape="1">
          <a:blip r:embed="rId3">
            <a:duotone>
              <a:prstClr val="black"/>
              <a:schemeClr val="accent3">
                <a:tint val="45000"/>
                <a:satMod val="400000"/>
              </a:schemeClr>
            </a:duotone>
          </a:blip>
          <a:srcRect l="38174" t="45773" r="28684" b="30859"/>
          <a:stretch/>
        </p:blipFill>
        <p:spPr>
          <a:xfrm>
            <a:off x="6303521" y="2020174"/>
            <a:ext cx="5802378" cy="2918424"/>
          </a:xfrm>
          <a:prstGeom prst="rect">
            <a:avLst/>
          </a:prstGeom>
        </p:spPr>
      </p:pic>
    </p:spTree>
    <p:extLst>
      <p:ext uri="{BB962C8B-B14F-4D97-AF65-F5344CB8AC3E}">
        <p14:creationId xmlns:p14="http://schemas.microsoft.com/office/powerpoint/2010/main" val="4187705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ÚROČENÍ JEDNODUCHÉ</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cs-CZ" sz="4000" b="1" i="1" smtClean="0">
                          <a:latin typeface="Cambria Math" panose="02040503050406030204" pitchFamily="18" charset="0"/>
                        </a:rPr>
                        <m:t>𝑭𝑽</m:t>
                      </m:r>
                      <m:r>
                        <a:rPr lang="cs-CZ" sz="4000" b="1" i="1" smtClean="0">
                          <a:latin typeface="Cambria Math" panose="02040503050406030204" pitchFamily="18" charset="0"/>
                        </a:rPr>
                        <m:t>=</m:t>
                      </m:r>
                      <m:r>
                        <a:rPr lang="cs-CZ" sz="4000" b="1" i="1" smtClean="0">
                          <a:latin typeface="Cambria Math" panose="02040503050406030204" pitchFamily="18" charset="0"/>
                        </a:rPr>
                        <m:t>𝑿</m:t>
                      </m:r>
                      <m:r>
                        <a:rPr lang="cs-CZ" sz="4000" b="1" i="1" smtClean="0">
                          <a:latin typeface="Cambria Math" panose="02040503050406030204" pitchFamily="18" charset="0"/>
                        </a:rPr>
                        <m:t> ∗(</m:t>
                      </m:r>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𝒊</m:t>
                      </m:r>
                      <m:r>
                        <a:rPr lang="cs-CZ" sz="4000" b="1" i="1" smtClean="0">
                          <a:latin typeface="Cambria Math" panose="02040503050406030204" pitchFamily="18" charset="0"/>
                        </a:rPr>
                        <m:t>∗</m:t>
                      </m:r>
                      <m:r>
                        <a:rPr lang="cs-CZ" sz="4000" b="1" i="1" smtClean="0">
                          <a:latin typeface="Cambria Math" panose="02040503050406030204" pitchFamily="18" charset="0"/>
                        </a:rPr>
                        <m:t>𝒕</m:t>
                      </m:r>
                      <m:r>
                        <a:rPr lang="cs-CZ" sz="4000" b="1" i="1" smtClean="0">
                          <a:latin typeface="Cambria Math" panose="02040503050406030204" pitchFamily="18" charset="0"/>
                        </a:rPr>
                        <m:t>)</m:t>
                      </m:r>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FV…budoucí hodnota peněz „</a:t>
                </a:r>
                <a:r>
                  <a:rPr lang="cs-CZ" sz="3000" i="1" dirty="0" err="1">
                    <a:latin typeface="Amasis MT Pro" panose="02040504050005020304" pitchFamily="18" charset="-18"/>
                  </a:rPr>
                  <a:t>future</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X…počáteční 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úrokovacích období</a:t>
                </a:r>
              </a:p>
              <a:p>
                <a:pPr marL="0" indent="0">
                  <a:lnSpc>
                    <a:spcPct val="110000"/>
                  </a:lnSpc>
                  <a:spcBef>
                    <a:spcPts val="600"/>
                  </a:spcBef>
                  <a:buNone/>
                </a:pPr>
                <a:endParaRPr lang="cs-CZ" sz="3000" i="1" dirty="0">
                  <a:latin typeface="Amasis MT Pro" panose="02040504050005020304" pitchFamily="18" charset="-18"/>
                </a:endParaRPr>
              </a:p>
            </p:txBody>
          </p:sp>
        </mc:Choice>
        <mc:Fallback xmlns="">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14818057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ÚROČENÍ SLOŽENÉ </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cs-CZ" sz="4000" b="1" i="1" smtClean="0">
                          <a:latin typeface="Cambria Math" panose="02040503050406030204" pitchFamily="18" charset="0"/>
                        </a:rPr>
                        <m:t>𝑭𝑽</m:t>
                      </m:r>
                      <m:r>
                        <a:rPr lang="cs-CZ" sz="4000" b="1" i="1" smtClean="0">
                          <a:latin typeface="Cambria Math" panose="02040503050406030204" pitchFamily="18" charset="0"/>
                        </a:rPr>
                        <m:t>=</m:t>
                      </m:r>
                      <m:r>
                        <a:rPr lang="cs-CZ" sz="4000" b="1" i="1" smtClean="0">
                          <a:latin typeface="Cambria Math" panose="02040503050406030204" pitchFamily="18" charset="0"/>
                        </a:rPr>
                        <m:t>𝑿</m:t>
                      </m:r>
                      <m:r>
                        <a:rPr lang="cs-CZ" sz="4000" b="1" i="1" smtClean="0">
                          <a:latin typeface="Cambria Math" panose="02040503050406030204" pitchFamily="18" charset="0"/>
                        </a:rPr>
                        <m:t> ∗ </m:t>
                      </m:r>
                      <m:sSup>
                        <m:sSupPr>
                          <m:ctrlPr>
                            <a:rPr lang="cs-CZ" sz="4000" b="1" i="1" smtClean="0">
                              <a:latin typeface="Cambria Math" panose="02040503050406030204" pitchFamily="18" charset="0"/>
                            </a:rPr>
                          </m:ctrlPr>
                        </m:sSupPr>
                        <m:e>
                          <m:r>
                            <a:rPr lang="cs-CZ" sz="4000" b="1" i="1" smtClean="0">
                              <a:latin typeface="Cambria Math" panose="02040503050406030204" pitchFamily="18" charset="0"/>
                            </a:rPr>
                            <m:t>(</m:t>
                          </m:r>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𝒊</m:t>
                          </m:r>
                          <m:r>
                            <a:rPr lang="cs-CZ" sz="4000" b="1" i="1" smtClean="0">
                              <a:latin typeface="Cambria Math" panose="02040503050406030204" pitchFamily="18" charset="0"/>
                            </a:rPr>
                            <m:t>)</m:t>
                          </m:r>
                        </m:e>
                        <m:sup>
                          <m:r>
                            <a:rPr lang="cs-CZ" sz="4000" b="1" i="1" smtClean="0">
                              <a:latin typeface="Cambria Math" panose="02040503050406030204" pitchFamily="18" charset="0"/>
                            </a:rPr>
                            <m:t>𝒕</m:t>
                          </m:r>
                        </m:sup>
                      </m:sSup>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FV…budoucí hodnota peněz „</a:t>
                </a:r>
                <a:r>
                  <a:rPr lang="cs-CZ" sz="3000" i="1" dirty="0" err="1">
                    <a:latin typeface="Amasis MT Pro" panose="02040504050005020304" pitchFamily="18" charset="-18"/>
                  </a:rPr>
                  <a:t>future</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let</a:t>
                </a:r>
              </a:p>
              <a:p>
                <a:pPr marL="0" indent="0">
                  <a:lnSpc>
                    <a:spcPct val="110000"/>
                  </a:lnSpc>
                  <a:spcBef>
                    <a:spcPts val="600"/>
                  </a:spcBef>
                  <a:buNone/>
                </a:pPr>
                <a14:m>
                  <m:oMath xmlns:m="http://schemas.openxmlformats.org/officeDocument/2006/math">
                    <m:sSup>
                      <m:sSupPr>
                        <m:ctrlPr>
                          <a:rPr lang="cs-CZ" sz="2500" b="0" i="1" smtClean="0">
                            <a:latin typeface="Cambria Math" panose="02040503050406030204" pitchFamily="18" charset="0"/>
                          </a:rPr>
                        </m:ctrlPr>
                      </m:sSupPr>
                      <m:e>
                        <m:r>
                          <a:rPr lang="cs-CZ" sz="2500" b="0" i="1" smtClean="0">
                            <a:latin typeface="Cambria Math" panose="02040503050406030204" pitchFamily="18" charset="0"/>
                          </a:rPr>
                          <m:t>(1+</m:t>
                        </m:r>
                        <m:r>
                          <a:rPr lang="cs-CZ" sz="2500" b="0" i="1" smtClean="0">
                            <a:latin typeface="Cambria Math" panose="02040503050406030204" pitchFamily="18" charset="0"/>
                          </a:rPr>
                          <m:t>𝑖</m:t>
                        </m:r>
                        <m:r>
                          <a:rPr lang="cs-CZ" sz="2500" b="0" i="1" smtClean="0">
                            <a:latin typeface="Cambria Math" panose="02040503050406030204" pitchFamily="18" charset="0"/>
                          </a:rPr>
                          <m:t>)</m:t>
                        </m:r>
                      </m:e>
                      <m:sup>
                        <m:r>
                          <a:rPr lang="cs-CZ" sz="2500" b="0" i="1" smtClean="0">
                            <a:latin typeface="Cambria Math" panose="02040503050406030204" pitchFamily="18" charset="0"/>
                          </a:rPr>
                          <m:t>𝑡</m:t>
                        </m:r>
                      </m:sup>
                    </m:sSup>
                  </m:oMath>
                </a14:m>
                <a:r>
                  <a:rPr lang="cs-CZ" sz="3000" i="1" dirty="0">
                    <a:latin typeface="Amasis MT Pro" panose="02040504050005020304" pitchFamily="18" charset="-18"/>
                  </a:rPr>
                  <a:t>…úročitel</a:t>
                </a:r>
              </a:p>
            </p:txBody>
          </p:sp>
        </mc:Choice>
        <mc:Fallback xmlns="">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927060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362C3CA6-631D-44CB-BA3D-5DEE312AEE5A}"/>
              </a:ext>
            </a:extLst>
          </p:cNvPr>
          <p:cNvPicPr>
            <a:picLocks noChangeAspect="1"/>
          </p:cNvPicPr>
          <p:nvPr/>
        </p:nvPicPr>
        <p:blipFill rotWithShape="1">
          <a:blip r:embed="rId2">
            <a:extLst>
              <a:ext uri="{28A0092B-C50C-407E-A947-70E740481C1C}">
                <a14:useLocalDpi xmlns:a14="http://schemas.microsoft.com/office/drawing/2010/main" val="0"/>
              </a:ext>
            </a:extLst>
          </a:blip>
          <a:srcRect b="11612"/>
          <a:stretch/>
        </p:blipFill>
        <p:spPr>
          <a:xfrm>
            <a:off x="3393686" y="3279694"/>
            <a:ext cx="5404627" cy="3578306"/>
          </a:xfrm>
          <a:prstGeom prst="rect">
            <a:avLst/>
          </a:prstGeom>
        </p:spPr>
      </p:pic>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7" y="0"/>
            <a:ext cx="11841253" cy="1012413"/>
          </a:xfrm>
        </p:spPr>
        <p:txBody>
          <a:bodyPr>
            <a:noAutofit/>
          </a:bodyPr>
          <a:lstStyle/>
          <a:p>
            <a:r>
              <a:rPr lang="cs-CZ" sz="4000" b="1" dirty="0">
                <a:latin typeface="Amasis MT Pro" panose="02040504050005020304" pitchFamily="18" charset="-18"/>
              </a:rPr>
              <a:t>ÚROK</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2" y="815143"/>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Úrok neboli úroková míra představuje poměr výnosů, tedy odměny za půjčení kapitálu bance nebo od banky k celkové výši vloženého nebo půjčeného kapitálu v relativním nebo v procentním vyjádření. </a:t>
            </a:r>
          </a:p>
          <a:p>
            <a:pPr>
              <a:lnSpc>
                <a:spcPct val="100000"/>
              </a:lnSpc>
              <a:spcBef>
                <a:spcPts val="0"/>
              </a:spcBef>
              <a:buFontTx/>
              <a:buChar char="-"/>
            </a:pPr>
            <a:r>
              <a:rPr lang="cs-CZ" sz="3500" dirty="0">
                <a:latin typeface="Amasis MT Pro" panose="02040504050005020304" pitchFamily="18" charset="-18"/>
              </a:rPr>
              <a:t>Úroková sazba je fixní nebo variabilní - proměnlivá (finanční instituce můžou procento úroku snižovat či zvyšovat - doba fixace).</a:t>
            </a:r>
          </a:p>
          <a:p>
            <a:pPr marL="0" indent="0">
              <a:lnSpc>
                <a:spcPct val="100000"/>
              </a:lnSpc>
              <a:spcBef>
                <a:spcPts val="0"/>
              </a:spcBef>
              <a:buNone/>
            </a:pPr>
            <a:endParaRPr lang="cs-CZ" sz="3500" dirty="0">
              <a:latin typeface="Amasis MT Pro" panose="02040504050005020304" pitchFamily="18" charset="-18"/>
            </a:endParaRPr>
          </a:p>
        </p:txBody>
      </p:sp>
    </p:spTree>
    <p:extLst>
      <p:ext uri="{BB962C8B-B14F-4D97-AF65-F5344CB8AC3E}">
        <p14:creationId xmlns:p14="http://schemas.microsoft.com/office/powerpoint/2010/main" val="3520888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80BD844-D3E0-41E8-A945-E026E462FE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E99CF57F-A98E-4A8E-9C1C-0FA069687C42}"/>
              </a:ext>
            </a:extLst>
          </p:cNvPr>
          <p:cNvSpPr>
            <a:spLocks noGrp="1"/>
          </p:cNvSpPr>
          <p:nvPr>
            <p:ph type="title"/>
          </p:nvPr>
        </p:nvSpPr>
        <p:spPr>
          <a:xfrm>
            <a:off x="166077" y="83772"/>
            <a:ext cx="10515600" cy="1325563"/>
          </a:xfrm>
        </p:spPr>
        <p:txBody>
          <a:bodyPr>
            <a:normAutofit/>
          </a:bodyPr>
          <a:lstStyle/>
          <a:p>
            <a:r>
              <a:rPr lang="cs-CZ" sz="5000" b="1" dirty="0">
                <a:latin typeface="Amasis MT Pro" panose="02040504050005020304" pitchFamily="18" charset="-18"/>
              </a:rPr>
              <a:t>ÚČETNICTVÍ</a:t>
            </a:r>
          </a:p>
        </p:txBody>
      </p:sp>
      <p:sp>
        <p:nvSpPr>
          <p:cNvPr id="3" name="Zástupný obsah 2">
            <a:extLst>
              <a:ext uri="{FF2B5EF4-FFF2-40B4-BE49-F238E27FC236}">
                <a16:creationId xmlns:a16="http://schemas.microsoft.com/office/drawing/2014/main" id="{40972482-CAE2-46DA-B470-6B6B6BBDCAB2}"/>
              </a:ext>
            </a:extLst>
          </p:cNvPr>
          <p:cNvSpPr>
            <a:spLocks noGrp="1"/>
          </p:cNvSpPr>
          <p:nvPr>
            <p:ph idx="1"/>
          </p:nvPr>
        </p:nvSpPr>
        <p:spPr>
          <a:xfrm>
            <a:off x="351692" y="1137871"/>
            <a:ext cx="11488615" cy="4351338"/>
          </a:xfrm>
        </p:spPr>
        <p:txBody>
          <a:bodyPr>
            <a:noAutofit/>
          </a:bodyPr>
          <a:lstStyle/>
          <a:p>
            <a:pPr>
              <a:buFontTx/>
              <a:buChar char="-"/>
            </a:pPr>
            <a:r>
              <a:rPr lang="cs-CZ" sz="3500" b="1" i="1" dirty="0">
                <a:latin typeface="Amasis MT Pro" panose="02040504050005020304" pitchFamily="18" charset="-18"/>
              </a:rPr>
              <a:t>„Písemné zaznamenávání informací o hospodářských jevech v podniku v peněžních jednotkách.“</a:t>
            </a:r>
          </a:p>
          <a:p>
            <a:pPr>
              <a:buFontTx/>
              <a:buChar char="-"/>
            </a:pPr>
            <a:r>
              <a:rPr lang="cs-CZ" sz="3500" dirty="0">
                <a:latin typeface="Amasis MT Pro" panose="02040504050005020304" pitchFamily="18" charset="-18"/>
              </a:rPr>
              <a:t>V průběhu historického vývoje se oddělilo účetnictví zahrnující jednotku jako celek = </a:t>
            </a:r>
            <a:r>
              <a:rPr lang="cs-CZ" sz="3500" b="1" dirty="0">
                <a:latin typeface="Amasis MT Pro" panose="02040504050005020304" pitchFamily="18" charset="-18"/>
              </a:rPr>
              <a:t>finanční účetnictví</a:t>
            </a:r>
            <a:r>
              <a:rPr lang="cs-CZ" sz="3500" dirty="0">
                <a:latin typeface="Amasis MT Pro" panose="02040504050005020304" pitchFamily="18" charset="-18"/>
              </a:rPr>
              <a:t> od účetnictví věnovaného údajům pro řízení a rozhodování uvnitř jednotky = </a:t>
            </a:r>
            <a:r>
              <a:rPr lang="cs-CZ" sz="3500" b="1" dirty="0">
                <a:latin typeface="Amasis MT Pro" panose="02040504050005020304" pitchFamily="18" charset="-18"/>
              </a:rPr>
              <a:t>manažerské účetnictví</a:t>
            </a:r>
            <a:r>
              <a:rPr lang="cs-CZ" sz="3500" dirty="0">
                <a:latin typeface="Amasis MT Pro" panose="02040504050005020304" pitchFamily="18" charset="-18"/>
              </a:rPr>
              <a:t>.</a:t>
            </a:r>
          </a:p>
          <a:p>
            <a:pPr>
              <a:buFontTx/>
              <a:buChar char="-"/>
            </a:pPr>
            <a:r>
              <a:rPr lang="cs-CZ" sz="3500" dirty="0">
                <a:latin typeface="Amasis MT Pro" panose="02040504050005020304" pitchFamily="18" charset="-18"/>
              </a:rPr>
              <a:t>V současné podnikové praxi je finanční a vnitropodnikové (manažerské) účetnictví oddělené = </a:t>
            </a:r>
            <a:r>
              <a:rPr lang="cs-CZ" sz="3500" b="1" dirty="0">
                <a:latin typeface="Amasis MT Pro" panose="02040504050005020304" pitchFamily="18" charset="-18"/>
              </a:rPr>
              <a:t>dvouokruhové uspořádání.</a:t>
            </a:r>
          </a:p>
          <a:p>
            <a:pPr marL="0" indent="0">
              <a:buNone/>
            </a:pPr>
            <a:endParaRPr lang="cs-CZ" sz="4000" b="1" dirty="0">
              <a:latin typeface="Amasis MT Pro" panose="02040504050005020304" pitchFamily="18" charset="-18"/>
            </a:endParaRPr>
          </a:p>
        </p:txBody>
      </p:sp>
    </p:spTree>
    <p:extLst>
      <p:ext uri="{BB962C8B-B14F-4D97-AF65-F5344CB8AC3E}">
        <p14:creationId xmlns:p14="http://schemas.microsoft.com/office/powerpoint/2010/main" val="1906897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4C738E8F-81DF-4531-9534-469698121391}"/>
              </a:ext>
            </a:extLst>
          </p:cNvPr>
          <p:cNvPicPr>
            <a:picLocks noChangeAspect="1"/>
          </p:cNvPicPr>
          <p:nvPr/>
        </p:nvPicPr>
        <p:blipFill rotWithShape="1">
          <a:blip r:embed="rId2">
            <a:extLst>
              <a:ext uri="{28A0092B-C50C-407E-A947-70E740481C1C}">
                <a14:useLocalDpi xmlns:a14="http://schemas.microsoft.com/office/drawing/2010/main" val="0"/>
              </a:ext>
            </a:extLst>
          </a:blip>
          <a:srcRect b="12239"/>
          <a:stretch/>
        </p:blipFill>
        <p:spPr>
          <a:xfrm>
            <a:off x="3532553" y="4120912"/>
            <a:ext cx="4493847" cy="2737088"/>
          </a:xfrm>
          <a:prstGeom prst="rect">
            <a:avLst/>
          </a:prstGeom>
        </p:spPr>
      </p:pic>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7" y="0"/>
            <a:ext cx="11841253" cy="1012413"/>
          </a:xfrm>
        </p:spPr>
        <p:txBody>
          <a:bodyPr>
            <a:noAutofit/>
          </a:bodyPr>
          <a:lstStyle/>
          <a:p>
            <a:r>
              <a:rPr lang="cs-CZ" sz="4000" b="1" dirty="0">
                <a:latin typeface="Amasis MT Pro" panose="02040504050005020304" pitchFamily="18" charset="-18"/>
              </a:rPr>
              <a:t>RPSN</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2" y="815143"/>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Úrok n</a:t>
            </a:r>
            <a:r>
              <a:rPr lang="cs-CZ" sz="3500" b="0" i="0" dirty="0">
                <a:effectLst/>
                <a:latin typeface="Amasis MT Pro" panose="02040504050005020304" pitchFamily="18" charset="-18"/>
              </a:rPr>
              <a:t>eobsahuje poplatek za vyřízení úvěru, poplatek za vedení úvěrového účtu, případně další poplatky poskytujícího finančního ústavu, proto je pro klienta důležitějším údajem tzv. </a:t>
            </a:r>
          </a:p>
          <a:p>
            <a:pPr>
              <a:lnSpc>
                <a:spcPct val="100000"/>
              </a:lnSpc>
              <a:spcBef>
                <a:spcPts val="0"/>
              </a:spcBef>
              <a:buFontTx/>
              <a:buChar char="-"/>
            </a:pPr>
            <a:r>
              <a:rPr lang="cs-CZ" sz="3500" b="1" i="1" dirty="0">
                <a:latin typeface="Amasis MT Pro" panose="02040504050005020304" pitchFamily="18" charset="-18"/>
              </a:rPr>
              <a:t>R</a:t>
            </a:r>
            <a:r>
              <a:rPr lang="cs-CZ" sz="3500" b="1" i="1" dirty="0">
                <a:effectLst/>
                <a:latin typeface="Amasis MT Pro" panose="02040504050005020304" pitchFamily="18" charset="-18"/>
              </a:rPr>
              <a:t>oční procentní sazba nákladů  </a:t>
            </a:r>
            <a:r>
              <a:rPr lang="cs-CZ" sz="3500" b="1" i="1" dirty="0">
                <a:latin typeface="Amasis MT Pro" panose="02040504050005020304" pitchFamily="18" charset="-18"/>
              </a:rPr>
              <a:t>      </a:t>
            </a:r>
            <a:r>
              <a:rPr lang="cs-CZ" sz="3500" b="0" i="0" dirty="0">
                <a:effectLst/>
                <a:latin typeface="Amasis MT Pro" panose="02040504050005020304" pitchFamily="18" charset="-18"/>
              </a:rPr>
              <a:t>částka všech poplatků a nákladů, které zaplatíme poskytovateli úvěru.</a:t>
            </a:r>
            <a:endParaRPr lang="cs-CZ" sz="3500" dirty="0">
              <a:latin typeface="Amasis MT Pro" panose="02040504050005020304" pitchFamily="18" charset="-18"/>
            </a:endParaRPr>
          </a:p>
        </p:txBody>
      </p:sp>
      <p:sp>
        <p:nvSpPr>
          <p:cNvPr id="5" name="Šipka: doprava 4">
            <a:extLst>
              <a:ext uri="{FF2B5EF4-FFF2-40B4-BE49-F238E27FC236}">
                <a16:creationId xmlns:a16="http://schemas.microsoft.com/office/drawing/2014/main" id="{E3006E71-247A-4C65-B57E-CF7F3ABFD6DE}"/>
              </a:ext>
            </a:extLst>
          </p:cNvPr>
          <p:cNvSpPr/>
          <p:nvPr/>
        </p:nvSpPr>
        <p:spPr>
          <a:xfrm>
            <a:off x="6893170" y="3085123"/>
            <a:ext cx="679938" cy="414216"/>
          </a:xfrm>
          <a:prstGeom prst="rightArrow">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28575">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cs-CZ"/>
          </a:p>
        </p:txBody>
      </p:sp>
      <p:sp>
        <p:nvSpPr>
          <p:cNvPr id="8" name="TextovéPole 7">
            <a:extLst>
              <a:ext uri="{FF2B5EF4-FFF2-40B4-BE49-F238E27FC236}">
                <a16:creationId xmlns:a16="http://schemas.microsoft.com/office/drawing/2014/main" id="{E9290A95-9E08-4F2A-BB89-998504BA513C}"/>
              </a:ext>
            </a:extLst>
          </p:cNvPr>
          <p:cNvSpPr txBox="1"/>
          <p:nvPr/>
        </p:nvSpPr>
        <p:spPr>
          <a:xfrm>
            <a:off x="4204677" y="5380041"/>
            <a:ext cx="984737" cy="400110"/>
          </a:xfrm>
          <a:prstGeom prst="rect">
            <a:avLst/>
          </a:prstGeom>
          <a:noFill/>
        </p:spPr>
        <p:txBody>
          <a:bodyPr wrap="square" rtlCol="0">
            <a:spAutoFit/>
          </a:bodyPr>
          <a:lstStyle/>
          <a:p>
            <a:r>
              <a:rPr lang="cs-CZ" sz="2000" b="1" dirty="0">
                <a:latin typeface="Amasis MT Pro" panose="02040504050005020304" pitchFamily="18" charset="-18"/>
              </a:rPr>
              <a:t>ÚROK</a:t>
            </a:r>
          </a:p>
        </p:txBody>
      </p:sp>
      <p:sp>
        <p:nvSpPr>
          <p:cNvPr id="9" name="TextovéPole 8">
            <a:extLst>
              <a:ext uri="{FF2B5EF4-FFF2-40B4-BE49-F238E27FC236}">
                <a16:creationId xmlns:a16="http://schemas.microsoft.com/office/drawing/2014/main" id="{B15B0A9A-2B70-4200-A6ED-9F68E094AB6D}"/>
              </a:ext>
            </a:extLst>
          </p:cNvPr>
          <p:cNvSpPr txBox="1"/>
          <p:nvPr/>
        </p:nvSpPr>
        <p:spPr>
          <a:xfrm>
            <a:off x="6400801" y="6036606"/>
            <a:ext cx="984737" cy="400110"/>
          </a:xfrm>
          <a:prstGeom prst="rect">
            <a:avLst/>
          </a:prstGeom>
          <a:noFill/>
        </p:spPr>
        <p:txBody>
          <a:bodyPr wrap="square" rtlCol="0">
            <a:spAutoFit/>
          </a:bodyPr>
          <a:lstStyle/>
          <a:p>
            <a:r>
              <a:rPr lang="cs-CZ" sz="2000" b="1" dirty="0">
                <a:latin typeface="Amasis MT Pro" panose="02040504050005020304" pitchFamily="18" charset="-18"/>
              </a:rPr>
              <a:t>RPSN</a:t>
            </a:r>
          </a:p>
        </p:txBody>
      </p:sp>
    </p:spTree>
    <p:extLst>
      <p:ext uri="{BB962C8B-B14F-4D97-AF65-F5344CB8AC3E}">
        <p14:creationId xmlns:p14="http://schemas.microsoft.com/office/powerpoint/2010/main" val="2444736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7" y="0"/>
            <a:ext cx="11841253" cy="1012413"/>
          </a:xfrm>
        </p:spPr>
        <p:txBody>
          <a:bodyPr>
            <a:noAutofit/>
          </a:bodyPr>
          <a:lstStyle/>
          <a:p>
            <a:pPr>
              <a:lnSpc>
                <a:spcPct val="100000"/>
              </a:lnSpc>
              <a:spcBef>
                <a:spcPts val="0"/>
              </a:spcBef>
            </a:pPr>
            <a:r>
              <a:rPr lang="cs-CZ" sz="4000" b="1" dirty="0">
                <a:latin typeface="Amasis MT Pro" panose="02040504050005020304" pitchFamily="18" charset="-18"/>
              </a:rPr>
              <a:t>DRUHY ÚROKOVÉ MÍRY</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2" y="815143"/>
            <a:ext cx="11726882" cy="5836722"/>
          </a:xfrm>
        </p:spPr>
        <p:txBody>
          <a:bodyPr>
            <a:noAutofit/>
          </a:bodyPr>
          <a:lstStyle/>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nominální</a:t>
            </a:r>
            <a:r>
              <a:rPr lang="cs-CZ" sz="3500" dirty="0">
                <a:latin typeface="Amasis MT Pro" panose="02040504050005020304" pitchFamily="18" charset="-18"/>
              </a:rPr>
              <a:t> - úroková míra neupravená o inflaci, je obvykle stanovena v úvěrové smlouvě,</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reálná</a:t>
            </a:r>
            <a:r>
              <a:rPr lang="cs-CZ" sz="3500" dirty="0">
                <a:latin typeface="Amasis MT Pro" panose="02040504050005020304" pitchFamily="18" charset="-18"/>
              </a:rPr>
              <a:t> - nominální úroková míra upravená o vliv inflace, </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efektivní </a:t>
            </a:r>
            <a:r>
              <a:rPr lang="cs-CZ" sz="3500" dirty="0">
                <a:latin typeface="Amasis MT Pro" panose="02040504050005020304" pitchFamily="18" charset="-18"/>
              </a:rPr>
              <a:t>- roční nominální úroková míra skládaná v kratší časové frekvenci (měsíc, den)</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požadovaná</a:t>
            </a:r>
            <a:r>
              <a:rPr lang="cs-CZ" sz="3500" dirty="0">
                <a:latin typeface="Amasis MT Pro" panose="02040504050005020304" pitchFamily="18" charset="-18"/>
              </a:rPr>
              <a:t> - představuje oportunitní výnos nebo náklady obětované příležitosti. </a:t>
            </a:r>
          </a:p>
          <a:p>
            <a:pPr>
              <a:lnSpc>
                <a:spcPct val="100000"/>
              </a:lnSpc>
              <a:spcBef>
                <a:spcPts val="0"/>
              </a:spcBef>
              <a:buFont typeface="Wingdings" panose="05000000000000000000" pitchFamily="2" charset="2"/>
              <a:buChar char="§"/>
            </a:pPr>
            <a:endParaRPr lang="cs-CZ" sz="3500" dirty="0">
              <a:latin typeface="Amasis MT Pro" panose="02040504050005020304" pitchFamily="18" charset="-18"/>
            </a:endParaRPr>
          </a:p>
        </p:txBody>
      </p:sp>
    </p:spTree>
    <p:extLst>
      <p:ext uri="{BB962C8B-B14F-4D97-AF65-F5344CB8AC3E}">
        <p14:creationId xmlns:p14="http://schemas.microsoft.com/office/powerpoint/2010/main" val="16846622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32559" y="135474"/>
            <a:ext cx="11959441" cy="5836722"/>
          </a:xfrm>
        </p:spPr>
        <p:txBody>
          <a:bodyPr>
            <a:noAutofit/>
          </a:bodyPr>
          <a:lstStyle/>
          <a:p>
            <a:pPr marL="0" indent="0" algn="l">
              <a:buNone/>
            </a:pPr>
            <a:r>
              <a:rPr lang="cs-CZ" sz="3500" b="0" i="0" dirty="0">
                <a:effectLst/>
                <a:latin typeface="Amasis MT Pro" panose="02040504050005020304" pitchFamily="18" charset="-18"/>
              </a:rPr>
              <a:t>ČNB nastavuje svoji měnovou politiku prostřednictvím sazeb. </a:t>
            </a:r>
          </a:p>
          <a:p>
            <a:pPr>
              <a:buFont typeface="Wingdings" panose="05000000000000000000" pitchFamily="2" charset="2"/>
              <a:buChar char="§"/>
            </a:pPr>
            <a:r>
              <a:rPr lang="cs-CZ" sz="3500" b="1" i="0" dirty="0">
                <a:effectLst/>
                <a:latin typeface="Amasis MT Pro" panose="02040504050005020304" pitchFamily="18" charset="-18"/>
              </a:rPr>
              <a:t> Limitní úroková sazba – „</a:t>
            </a:r>
            <a:r>
              <a:rPr lang="cs-CZ" sz="3500" b="1" i="0" dirty="0" err="1">
                <a:effectLst/>
                <a:latin typeface="Amasis MT Pro" panose="02040504050005020304" pitchFamily="18" charset="-18"/>
              </a:rPr>
              <a:t>repo</a:t>
            </a:r>
            <a:r>
              <a:rPr lang="cs-CZ" sz="3500" b="1" i="0" dirty="0">
                <a:effectLst/>
                <a:latin typeface="Amasis MT Pro" panose="02040504050005020304" pitchFamily="18" charset="-18"/>
              </a:rPr>
              <a:t> sazba“</a:t>
            </a:r>
            <a:endParaRPr lang="cs-CZ" sz="3500" dirty="0">
              <a:latin typeface="Amasis MT Pro" panose="02040504050005020304" pitchFamily="18" charset="-18"/>
            </a:endParaRPr>
          </a:p>
          <a:p>
            <a:pPr algn="l">
              <a:buFontTx/>
              <a:buChar char="-"/>
            </a:pPr>
            <a:r>
              <a:rPr lang="cs-CZ" sz="3500" dirty="0">
                <a:latin typeface="Amasis MT Pro" panose="02040504050005020304" pitchFamily="18" charset="-18"/>
              </a:rPr>
              <a:t>Je klíčovou sazbou ČNB </a:t>
            </a:r>
            <a:r>
              <a:rPr lang="cs-CZ" sz="3500" b="0" i="0" dirty="0">
                <a:effectLst/>
                <a:latin typeface="Amasis MT Pro" panose="02040504050005020304" pitchFamily="18" charset="-18"/>
              </a:rPr>
              <a:t>pro dvoutýdenní </a:t>
            </a:r>
            <a:r>
              <a:rPr lang="cs-CZ" sz="3500" b="0" i="0" dirty="0" err="1">
                <a:effectLst/>
                <a:latin typeface="Amasis MT Pro" panose="02040504050005020304" pitchFamily="18" charset="-18"/>
              </a:rPr>
              <a:t>repo</a:t>
            </a:r>
            <a:r>
              <a:rPr lang="cs-CZ" sz="3500" b="0" i="0" dirty="0">
                <a:effectLst/>
                <a:latin typeface="Amasis MT Pro" panose="02040504050005020304" pitchFamily="18" charset="-18"/>
              </a:rPr>
              <a:t> operace.</a:t>
            </a:r>
          </a:p>
          <a:p>
            <a:pPr marL="0" indent="0" algn="l">
              <a:buNone/>
            </a:pPr>
            <a:r>
              <a:rPr lang="cs-CZ" sz="3500" dirty="0">
                <a:latin typeface="Amasis MT Pro" panose="02040504050005020304" pitchFamily="18" charset="-18"/>
              </a:rPr>
              <a:t>-  S</a:t>
            </a:r>
            <a:r>
              <a:rPr lang="cs-CZ" sz="3500" b="0" i="0" dirty="0">
                <a:effectLst/>
                <a:latin typeface="Amasis MT Pro" panose="02040504050005020304" pitchFamily="18" charset="-18"/>
              </a:rPr>
              <a:t>azbou je úročena nadbytečná likvidita komerčních bank, kterou si ukládají u ČNB. </a:t>
            </a:r>
            <a:endParaRPr lang="cs-CZ" sz="3500" b="1" i="0" dirty="0">
              <a:effectLst/>
              <a:latin typeface="Amasis MT Pro" panose="02040504050005020304" pitchFamily="18" charset="-18"/>
            </a:endParaRPr>
          </a:p>
          <a:p>
            <a:pPr algn="l">
              <a:buFont typeface="Wingdings" panose="05000000000000000000" pitchFamily="2" charset="2"/>
              <a:buChar char="§"/>
            </a:pPr>
            <a:r>
              <a:rPr lang="cs-CZ" sz="3500" b="1" i="0" dirty="0">
                <a:effectLst/>
                <a:latin typeface="Amasis MT Pro" panose="02040504050005020304" pitchFamily="18" charset="-18"/>
              </a:rPr>
              <a:t> Diskontní úroková sazba</a:t>
            </a:r>
          </a:p>
          <a:p>
            <a:pPr algn="l">
              <a:buFontTx/>
              <a:buChar char="-"/>
            </a:pPr>
            <a:r>
              <a:rPr lang="cs-CZ" sz="3500" dirty="0">
                <a:latin typeface="Amasis MT Pro" panose="02040504050005020304" pitchFamily="18" charset="-18"/>
              </a:rPr>
              <a:t>S</a:t>
            </a:r>
            <a:r>
              <a:rPr lang="cs-CZ" sz="3500" b="0" i="0" dirty="0">
                <a:effectLst/>
                <a:latin typeface="Amasis MT Pro" panose="02040504050005020304" pitchFamily="18" charset="-18"/>
              </a:rPr>
              <a:t>azba, kterou se úročí vklady, které komerční banky uloží přes noc do CB</a:t>
            </a:r>
            <a:r>
              <a:rPr lang="cs-CZ" sz="3500" dirty="0">
                <a:latin typeface="Amasis MT Pro" panose="02040504050005020304" pitchFamily="18" charset="-18"/>
              </a:rPr>
              <a:t>.</a:t>
            </a:r>
            <a:r>
              <a:rPr lang="cs-CZ" sz="3500" b="0" i="0" dirty="0">
                <a:effectLst/>
                <a:latin typeface="Amasis MT Pro" panose="02040504050005020304" pitchFamily="18" charset="-18"/>
              </a:rPr>
              <a:t> </a:t>
            </a:r>
          </a:p>
          <a:p>
            <a:pPr algn="l">
              <a:buFont typeface="Wingdings" panose="05000000000000000000" pitchFamily="2" charset="2"/>
              <a:buChar char="§"/>
            </a:pPr>
            <a:r>
              <a:rPr lang="cs-CZ" sz="3500" dirty="0">
                <a:latin typeface="Amasis MT Pro" panose="02040504050005020304" pitchFamily="18" charset="-18"/>
              </a:rPr>
              <a:t> </a:t>
            </a:r>
            <a:r>
              <a:rPr lang="cs-CZ" sz="3500" b="1" i="0" dirty="0">
                <a:effectLst/>
                <a:latin typeface="Amasis MT Pro" panose="02040504050005020304" pitchFamily="18" charset="-18"/>
              </a:rPr>
              <a:t>Lombardní úroková sazba</a:t>
            </a:r>
            <a:endParaRPr lang="cs-CZ" sz="3500" dirty="0">
              <a:latin typeface="Amasis MT Pro" panose="02040504050005020304" pitchFamily="18" charset="-18"/>
            </a:endParaRPr>
          </a:p>
          <a:p>
            <a:pPr marL="0" indent="0" algn="l">
              <a:buNone/>
            </a:pPr>
            <a:r>
              <a:rPr lang="cs-CZ" sz="3500" dirty="0">
                <a:latin typeface="Amasis MT Pro" panose="02040504050005020304" pitchFamily="18" charset="-18"/>
              </a:rPr>
              <a:t>- Ú</a:t>
            </a:r>
            <a:r>
              <a:rPr lang="cs-CZ" sz="3500" b="0" i="0" dirty="0">
                <a:effectLst/>
                <a:latin typeface="Amasis MT Pro" panose="02040504050005020304" pitchFamily="18" charset="-18"/>
              </a:rPr>
              <a:t>roková sazba účtovaná </a:t>
            </a:r>
            <a:r>
              <a:rPr lang="cs-CZ" sz="3500" dirty="0">
                <a:latin typeface="Amasis MT Pro" panose="02040504050005020304" pitchFamily="18" charset="-18"/>
              </a:rPr>
              <a:t>komerčním bankám</a:t>
            </a:r>
            <a:r>
              <a:rPr lang="cs-CZ" sz="3500" b="0" i="0" dirty="0">
                <a:effectLst/>
                <a:latin typeface="Amasis MT Pro" panose="02040504050005020304" pitchFamily="18" charset="-18"/>
              </a:rPr>
              <a:t> za půjčky, které jim CB poskytne přes noc. </a:t>
            </a:r>
            <a:endParaRPr lang="cs-CZ" sz="3500" dirty="0">
              <a:latin typeface="Amasis MT Pro" panose="02040504050005020304" pitchFamily="18" charset="-18"/>
            </a:endParaRPr>
          </a:p>
        </p:txBody>
      </p:sp>
    </p:spTree>
    <p:extLst>
      <p:ext uri="{BB962C8B-B14F-4D97-AF65-F5344CB8AC3E}">
        <p14:creationId xmlns:p14="http://schemas.microsoft.com/office/powerpoint/2010/main" val="20357375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DISKONTOVÁNÍ</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U diskontování platí opačná logika než u úroční. </a:t>
            </a:r>
          </a:p>
          <a:p>
            <a:pPr>
              <a:lnSpc>
                <a:spcPct val="100000"/>
              </a:lnSpc>
              <a:spcBef>
                <a:spcPts val="0"/>
              </a:spcBef>
              <a:buFontTx/>
              <a:buChar char="-"/>
            </a:pPr>
            <a:r>
              <a:rPr lang="cs-CZ" sz="3500" dirty="0">
                <a:latin typeface="Amasis MT Pro" panose="02040504050005020304" pitchFamily="18" charset="-18"/>
              </a:rPr>
              <a:t>Podnik si u banky vypůjčí určitou částku peněz, kterou potřebuje pro realizaci projektu. </a:t>
            </a:r>
          </a:p>
          <a:p>
            <a:pPr>
              <a:lnSpc>
                <a:spcPct val="100000"/>
              </a:lnSpc>
              <a:spcBef>
                <a:spcPts val="0"/>
              </a:spcBef>
              <a:buFontTx/>
              <a:buChar char="-"/>
            </a:pPr>
            <a:r>
              <a:rPr lang="cs-CZ" sz="3500" dirty="0">
                <a:latin typeface="Amasis MT Pro" panose="02040504050005020304" pitchFamily="18" charset="-18"/>
              </a:rPr>
              <a:t>Částka představuje současnou hodnotu očekávaných budoucích výnosů projektu. </a:t>
            </a:r>
          </a:p>
          <a:p>
            <a:pPr>
              <a:lnSpc>
                <a:spcPct val="100000"/>
              </a:lnSpc>
              <a:spcBef>
                <a:spcPts val="0"/>
              </a:spcBef>
              <a:buFontTx/>
              <a:buChar char="-"/>
            </a:pPr>
            <a:r>
              <a:rPr lang="cs-CZ" sz="3500" dirty="0">
                <a:latin typeface="Amasis MT Pro" panose="02040504050005020304" pitchFamily="18" charset="-18"/>
              </a:rPr>
              <a:t>Půjčka je diskontovaná hodnota budoucích hotovostních toků, které bude muset podnik splatit. </a:t>
            </a:r>
          </a:p>
          <a:p>
            <a:pPr>
              <a:lnSpc>
                <a:spcPct val="100000"/>
              </a:lnSpc>
              <a:spcBef>
                <a:spcPts val="0"/>
              </a:spcBef>
              <a:buFontTx/>
              <a:buChar char="-"/>
            </a:pPr>
            <a:r>
              <a:rPr lang="cs-CZ" sz="3500" dirty="0">
                <a:latin typeface="Amasis MT Pro" panose="02040504050005020304" pitchFamily="18" charset="-18"/>
              </a:rPr>
              <a:t>Podnik musí očekávat, že projekt vydělá více než jen půjčenou částku, tedy že pokryje nejen náklady financování projektu, ale přinese i zisk. </a:t>
            </a:r>
          </a:p>
        </p:txBody>
      </p:sp>
    </p:spTree>
    <p:extLst>
      <p:ext uri="{BB962C8B-B14F-4D97-AF65-F5344CB8AC3E}">
        <p14:creationId xmlns:p14="http://schemas.microsoft.com/office/powerpoint/2010/main" val="1348558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DISKONTOVÁNÍ </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cs-CZ" sz="4000" b="1" i="1" smtClean="0">
                          <a:latin typeface="Cambria Math" panose="02040503050406030204" pitchFamily="18" charset="0"/>
                        </a:rPr>
                        <m:t>𝑷𝑽</m:t>
                      </m:r>
                      <m:r>
                        <a:rPr lang="cs-CZ" sz="4000" b="1" i="1" smtClean="0">
                          <a:latin typeface="Cambria Math" panose="02040503050406030204" pitchFamily="18" charset="0"/>
                        </a:rPr>
                        <m:t>= </m:t>
                      </m:r>
                      <m:f>
                        <m:fPr>
                          <m:ctrlPr>
                            <a:rPr lang="cs-CZ" sz="4000" b="1" i="1" smtClean="0">
                              <a:latin typeface="Cambria Math" panose="02040503050406030204" pitchFamily="18" charset="0"/>
                            </a:rPr>
                          </m:ctrlPr>
                        </m:fPr>
                        <m:num>
                          <m:r>
                            <a:rPr lang="cs-CZ" sz="4000" b="1" i="1" smtClean="0">
                              <a:latin typeface="Cambria Math" panose="02040503050406030204" pitchFamily="18" charset="0"/>
                            </a:rPr>
                            <m:t>𝑿</m:t>
                          </m:r>
                        </m:num>
                        <m:den>
                          <m:sSup>
                            <m:sSupPr>
                              <m:ctrlPr>
                                <a:rPr lang="cs-CZ" sz="4000" b="1" i="1">
                                  <a:latin typeface="Cambria Math" panose="02040503050406030204" pitchFamily="18" charset="0"/>
                                </a:rPr>
                              </m:ctrlPr>
                            </m:sSupPr>
                            <m:e>
                              <m:r>
                                <a:rPr lang="cs-CZ" sz="4000" b="1" i="1">
                                  <a:latin typeface="Cambria Math" panose="02040503050406030204" pitchFamily="18" charset="0"/>
                                </a:rPr>
                                <m:t>(</m:t>
                              </m:r>
                              <m:r>
                                <a:rPr lang="cs-CZ" sz="4000" b="1" i="1">
                                  <a:latin typeface="Cambria Math" panose="02040503050406030204" pitchFamily="18" charset="0"/>
                                </a:rPr>
                                <m:t>𝟏</m:t>
                              </m:r>
                              <m:r>
                                <a:rPr lang="cs-CZ" sz="4000" b="1" i="1">
                                  <a:latin typeface="Cambria Math" panose="02040503050406030204" pitchFamily="18" charset="0"/>
                                </a:rPr>
                                <m:t>+</m:t>
                              </m:r>
                              <m:r>
                                <a:rPr lang="cs-CZ" sz="4000" b="1" i="1" smtClean="0">
                                  <a:latin typeface="Cambria Math" panose="02040503050406030204" pitchFamily="18" charset="0"/>
                                </a:rPr>
                                <m:t>𝒊</m:t>
                              </m:r>
                              <m:r>
                                <a:rPr lang="cs-CZ" sz="4000" b="1" i="1">
                                  <a:latin typeface="Cambria Math" panose="02040503050406030204" pitchFamily="18" charset="0"/>
                                </a:rPr>
                                <m:t>)</m:t>
                              </m:r>
                            </m:e>
                            <m:sup>
                              <m:r>
                                <a:rPr lang="cs-CZ" sz="4000" b="1" i="1">
                                  <a:latin typeface="Cambria Math" panose="02040503050406030204" pitchFamily="18" charset="0"/>
                                </a:rPr>
                                <m:t>𝒕</m:t>
                              </m:r>
                            </m:sup>
                          </m:sSup>
                        </m:den>
                      </m:f>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PV…současná hodnota peněz „</a:t>
                </a:r>
                <a:r>
                  <a:rPr lang="cs-CZ" sz="3000" i="1" dirty="0" err="1">
                    <a:latin typeface="Amasis MT Pro" panose="02040504050005020304" pitchFamily="18" charset="-18"/>
                  </a:rPr>
                  <a:t>present</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let</a:t>
                </a:r>
              </a:p>
              <a:p>
                <a:pPr marL="0" indent="0">
                  <a:lnSpc>
                    <a:spcPct val="110000"/>
                  </a:lnSpc>
                  <a:spcBef>
                    <a:spcPts val="600"/>
                  </a:spcBef>
                  <a:buNone/>
                </a:pPr>
                <a14:m>
                  <m:oMath xmlns:m="http://schemas.openxmlformats.org/officeDocument/2006/math">
                    <m:f>
                      <m:fPr>
                        <m:ctrlPr>
                          <a:rPr lang="cs-CZ" sz="2500" b="0" i="1" smtClean="0">
                            <a:latin typeface="Cambria Math" panose="02040503050406030204" pitchFamily="18" charset="0"/>
                          </a:rPr>
                        </m:ctrlPr>
                      </m:fPr>
                      <m:num>
                        <m:r>
                          <a:rPr lang="cs-CZ" sz="2500" b="0" i="1" smtClean="0">
                            <a:latin typeface="Cambria Math" panose="02040503050406030204" pitchFamily="18" charset="0"/>
                          </a:rPr>
                          <m:t>1</m:t>
                        </m:r>
                      </m:num>
                      <m:den>
                        <m:sSup>
                          <m:sSupPr>
                            <m:ctrlPr>
                              <a:rPr lang="cs-CZ" sz="2500" i="1">
                                <a:latin typeface="Cambria Math" panose="02040503050406030204" pitchFamily="18" charset="0"/>
                              </a:rPr>
                            </m:ctrlPr>
                          </m:sSupPr>
                          <m:e>
                            <m:r>
                              <a:rPr lang="cs-CZ" sz="2500" i="1">
                                <a:latin typeface="Cambria Math" panose="02040503050406030204" pitchFamily="18" charset="0"/>
                              </a:rPr>
                              <m:t>(1+</m:t>
                            </m:r>
                            <m:r>
                              <a:rPr lang="cs-CZ" sz="2500" b="0" i="1" smtClean="0">
                                <a:latin typeface="Cambria Math" panose="02040503050406030204" pitchFamily="18" charset="0"/>
                              </a:rPr>
                              <m:t>𝑖</m:t>
                            </m:r>
                            <m:r>
                              <a:rPr lang="cs-CZ" sz="2500" i="1">
                                <a:latin typeface="Cambria Math" panose="02040503050406030204" pitchFamily="18" charset="0"/>
                              </a:rPr>
                              <m:t>)</m:t>
                            </m:r>
                          </m:e>
                          <m:sup>
                            <m:r>
                              <a:rPr lang="cs-CZ" sz="2500" i="1">
                                <a:latin typeface="Cambria Math" panose="02040503050406030204" pitchFamily="18" charset="0"/>
                              </a:rPr>
                              <m:t>𝑡</m:t>
                            </m:r>
                          </m:sup>
                        </m:sSup>
                      </m:den>
                    </m:f>
                  </m:oMath>
                </a14:m>
                <a:r>
                  <a:rPr lang="cs-CZ" sz="3000" i="1" dirty="0">
                    <a:latin typeface="Amasis MT Pro" panose="02040504050005020304" pitchFamily="18" charset="-18"/>
                  </a:rPr>
                  <a:t>…odúročitel</a:t>
                </a:r>
              </a:p>
            </p:txBody>
          </p:sp>
        </mc:Choice>
        <mc:Fallback xmlns="">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38362231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914400" y="121005"/>
            <a:ext cx="11841253" cy="1012413"/>
          </a:xfrm>
        </p:spPr>
        <p:txBody>
          <a:bodyPr>
            <a:noAutofit/>
          </a:bodyPr>
          <a:lstStyle/>
          <a:p>
            <a:r>
              <a:rPr lang="cs-CZ" sz="4000" b="1" dirty="0">
                <a:latin typeface="Amasis MT Pro" panose="02040504050005020304" pitchFamily="18" charset="-18"/>
              </a:rPr>
              <a:t> PŘÍKLAD - DISKONTOVÁNÍ </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r>
                  <a:rPr lang="cs-CZ" sz="3200" b="0" i="1" dirty="0">
                    <a:solidFill>
                      <a:srgbClr val="202122"/>
                    </a:solidFill>
                    <a:effectLst/>
                    <a:latin typeface="Amasis MT Pro" panose="02040504050005020304" pitchFamily="18" charset="-18"/>
                  </a:rPr>
                  <a:t>Investiční projekt: Na začátku prvního roku nakoupíme stroj za 100 000 Kč, který bude po dobu 5 let přinášet zisk </a:t>
                </a:r>
                <a:r>
                  <a:rPr lang="cs-CZ" sz="3200" i="1" dirty="0">
                    <a:solidFill>
                      <a:srgbClr val="202122"/>
                    </a:solidFill>
                    <a:latin typeface="Amasis MT Pro" panose="02040504050005020304" pitchFamily="18" charset="-18"/>
                  </a:rPr>
                  <a:t>3</a:t>
                </a:r>
                <a:r>
                  <a:rPr lang="cs-CZ" sz="3200" b="0" i="1" dirty="0">
                    <a:solidFill>
                      <a:srgbClr val="202122"/>
                    </a:solidFill>
                    <a:effectLst/>
                    <a:latin typeface="Amasis MT Pro" panose="02040504050005020304" pitchFamily="18" charset="-18"/>
                  </a:rPr>
                  <a:t>0 000 Kč. Na konci pátého roku bude stroj prodán za 10 000 Kč. K diskontování použijeme úrokovou míru 10 %. Vliv daní a inflace neuvažujeme.</a:t>
                </a:r>
                <a:endParaRPr lang="cs-CZ" sz="3200" b="0" i="1" dirty="0">
                  <a:latin typeface="Amasis MT Pro" panose="02040504050005020304" pitchFamily="18" charset="-18"/>
                </a:endParaRPr>
              </a:p>
              <a:p>
                <a:pPr marL="0" indent="0">
                  <a:lnSpc>
                    <a:spcPct val="110000"/>
                  </a:lnSpc>
                  <a:spcBef>
                    <a:spcPts val="600"/>
                  </a:spcBef>
                  <a:buNone/>
                </a:pPr>
                <a14:m>
                  <m:oMath xmlns:m="http://schemas.openxmlformats.org/officeDocument/2006/math">
                    <m:r>
                      <a:rPr lang="cs-CZ" sz="3500" b="1" i="1" smtClean="0">
                        <a:latin typeface="Cambria Math" panose="02040503050406030204" pitchFamily="18" charset="0"/>
                      </a:rPr>
                      <m:t>𝑷𝑽</m:t>
                    </m:r>
                    <m:r>
                      <a:rPr lang="cs-CZ" sz="3500" b="1" i="1" smtClean="0">
                        <a:latin typeface="Cambria Math" panose="02040503050406030204" pitchFamily="18" charset="0"/>
                      </a:rPr>
                      <m:t>= </m:t>
                    </m:r>
                    <m:f>
                      <m:fPr>
                        <m:ctrlPr>
                          <a:rPr lang="cs-CZ" sz="3500" b="1" i="1" smtClean="0">
                            <a:latin typeface="Cambria Math" panose="02040503050406030204" pitchFamily="18" charset="0"/>
                          </a:rPr>
                        </m:ctrlPr>
                      </m:fPr>
                      <m:num>
                        <m:r>
                          <a:rPr lang="cs-CZ" sz="3500" b="1" i="1" smtClean="0">
                            <a:latin typeface="Cambria Math" panose="02040503050406030204" pitchFamily="18" charset="0"/>
                          </a:rPr>
                          <m:t>𝑿</m:t>
                        </m:r>
                      </m:num>
                      <m:den>
                        <m:sSup>
                          <m:sSupPr>
                            <m:ctrlPr>
                              <a:rPr lang="cs-CZ" sz="3500" b="1" i="1">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smtClean="0">
                                <a:latin typeface="Cambria Math" panose="02040503050406030204" pitchFamily="18" charset="0"/>
                              </a:rPr>
                              <m:t>𝒊</m:t>
                            </m:r>
                            <m:r>
                              <a:rPr lang="cs-CZ" sz="3500" b="1" i="1">
                                <a:latin typeface="Cambria Math" panose="02040503050406030204" pitchFamily="18" charset="0"/>
                              </a:rPr>
                              <m:t>)</m:t>
                            </m:r>
                          </m:e>
                          <m:sup>
                            <m:r>
                              <a:rPr lang="cs-CZ" sz="3500" b="1" i="1">
                                <a:latin typeface="Cambria Math" panose="02040503050406030204" pitchFamily="18" charset="0"/>
                              </a:rPr>
                              <m:t>𝒕</m:t>
                            </m:r>
                          </m:sup>
                        </m:sSup>
                      </m:den>
                    </m:f>
                    <m:r>
                      <a:rPr lang="cs-CZ" sz="3500" b="1" i="0" smtClean="0">
                        <a:latin typeface="Cambria Math" panose="02040503050406030204" pitchFamily="18" charset="0"/>
                      </a:rPr>
                      <m:t>=</m:t>
                    </m:r>
                    <m:f>
                      <m:fPr>
                        <m:ctrlPr>
                          <a:rPr lang="cs-CZ" sz="3500" b="1" i="1" smtClean="0">
                            <a:latin typeface="Cambria Math" panose="02040503050406030204" pitchFamily="18" charset="0"/>
                          </a:rPr>
                        </m:ctrlPr>
                      </m:fPr>
                      <m:num>
                        <m:r>
                          <a:rPr lang="cs-CZ" sz="3500" b="1" i="1" smtClean="0">
                            <a:latin typeface="Cambria Math" panose="02040503050406030204" pitchFamily="18" charset="0"/>
                          </a:rPr>
                          <m:t>𝟑𝟎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smtClean="0">
                                <a:latin typeface="Cambria Math" panose="02040503050406030204" pitchFamily="18" charset="0"/>
                              </a:rPr>
                            </m:ctrlPr>
                          </m:sSupPr>
                          <m:e>
                            <m:r>
                              <a:rPr lang="cs-CZ" sz="3500" b="1" i="1" smtClean="0">
                                <a:latin typeface="Cambria Math" panose="02040503050406030204" pitchFamily="18" charset="0"/>
                              </a:rPr>
                              <m:t>(</m:t>
                            </m:r>
                            <m:r>
                              <a:rPr lang="cs-CZ" sz="3500" b="1" i="1" smtClean="0">
                                <a:latin typeface="Cambria Math" panose="02040503050406030204" pitchFamily="18" charset="0"/>
                              </a:rPr>
                              <m:t>𝟏</m:t>
                            </m:r>
                            <m:r>
                              <a:rPr lang="cs-CZ" sz="3500" b="1" i="1" smtClean="0">
                                <a:latin typeface="Cambria Math" panose="02040503050406030204" pitchFamily="18" charset="0"/>
                              </a:rPr>
                              <m:t>+</m:t>
                            </m:r>
                            <m:r>
                              <a:rPr lang="cs-CZ" sz="3500" b="1" i="1" smtClean="0">
                                <a:latin typeface="Cambria Math" panose="02040503050406030204" pitchFamily="18" charset="0"/>
                              </a:rPr>
                              <m:t>𝟎</m:t>
                            </m:r>
                            <m:r>
                              <a:rPr lang="cs-CZ" sz="3500" b="1" i="1" smtClean="0">
                                <a:latin typeface="Cambria Math" panose="02040503050406030204" pitchFamily="18" charset="0"/>
                              </a:rPr>
                              <m:t>,</m:t>
                            </m:r>
                            <m:r>
                              <a:rPr lang="cs-CZ" sz="3500" b="1" i="1" smtClean="0">
                                <a:latin typeface="Cambria Math" panose="02040503050406030204" pitchFamily="18" charset="0"/>
                              </a:rPr>
                              <m:t>𝟏</m:t>
                            </m:r>
                            <m:r>
                              <a:rPr lang="cs-CZ" sz="3500" b="1" i="1" smtClean="0">
                                <a:latin typeface="Cambria Math" panose="02040503050406030204" pitchFamily="18" charset="0"/>
                              </a:rPr>
                              <m:t>)</m:t>
                            </m:r>
                          </m:e>
                          <m:sup>
                            <m:r>
                              <a:rPr lang="cs-CZ" sz="3500" b="1" i="1" smtClean="0">
                                <a:latin typeface="Cambria Math" panose="02040503050406030204" pitchFamily="18" charset="0"/>
                              </a:rPr>
                              <m:t>𝟏</m:t>
                            </m:r>
                          </m:sup>
                        </m:sSup>
                      </m:den>
                    </m:f>
                    <m:r>
                      <a:rPr lang="cs-CZ" sz="3500" b="1" i="1" smtClean="0">
                        <a:latin typeface="Cambria Math" panose="02040503050406030204" pitchFamily="18" charset="0"/>
                      </a:rPr>
                      <m:t>+</m:t>
                    </m:r>
                    <m:f>
                      <m:fPr>
                        <m:ctrlPr>
                          <a:rPr lang="cs-CZ" sz="3500" b="1" i="1">
                            <a:latin typeface="Cambria Math" panose="02040503050406030204" pitchFamily="18" charset="0"/>
                          </a:rPr>
                        </m:ctrlPr>
                      </m:fPr>
                      <m:num>
                        <m:r>
                          <a:rPr lang="cs-CZ" sz="3500" b="1" i="1">
                            <a:latin typeface="Cambria Math" panose="02040503050406030204" pitchFamily="18" charset="0"/>
                          </a:rPr>
                          <m:t>𝟑𝟎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a:latin typeface="Cambria Math" panose="02040503050406030204" pitchFamily="18" charset="0"/>
                              </a:rPr>
                              <m:t>𝟎</m:t>
                            </m:r>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e>
                          <m:sup>
                            <m:r>
                              <a:rPr lang="cs-CZ" sz="3500" b="1" i="1" smtClean="0">
                                <a:latin typeface="Cambria Math" panose="02040503050406030204" pitchFamily="18" charset="0"/>
                              </a:rPr>
                              <m:t>𝟐</m:t>
                            </m:r>
                          </m:sup>
                        </m:sSup>
                      </m:den>
                    </m:f>
                    <m:r>
                      <a:rPr lang="cs-CZ" sz="3500" b="1" i="1" smtClean="0">
                        <a:latin typeface="Cambria Math" panose="02040503050406030204" pitchFamily="18" charset="0"/>
                      </a:rPr>
                      <m:t>+</m:t>
                    </m:r>
                  </m:oMath>
                </a14:m>
                <a:r>
                  <a:rPr lang="cs-CZ" sz="3500" b="1" dirty="0">
                    <a:latin typeface="Amasis MT Pro" panose="02040504050005020304" pitchFamily="18" charset="-18"/>
                  </a:rPr>
                  <a:t> </a:t>
                </a:r>
                <a14:m>
                  <m:oMath xmlns:m="http://schemas.openxmlformats.org/officeDocument/2006/math">
                    <m:f>
                      <m:fPr>
                        <m:ctrlPr>
                          <a:rPr lang="cs-CZ" sz="3500" b="1" i="1">
                            <a:latin typeface="Cambria Math" panose="02040503050406030204" pitchFamily="18" charset="0"/>
                          </a:rPr>
                        </m:ctrlPr>
                      </m:fPr>
                      <m:num>
                        <m:r>
                          <a:rPr lang="cs-CZ" sz="3500" b="1" i="1">
                            <a:latin typeface="Cambria Math" panose="02040503050406030204" pitchFamily="18" charset="0"/>
                          </a:rPr>
                          <m:t>𝟑𝟎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smtClean="0">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a:latin typeface="Cambria Math" panose="02040503050406030204" pitchFamily="18" charset="0"/>
                              </a:rPr>
                              <m:t>𝟎</m:t>
                            </m:r>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e>
                          <m:sup>
                            <m:r>
                              <a:rPr lang="cs-CZ" sz="3500" b="1" i="1" smtClean="0">
                                <a:latin typeface="Cambria Math" panose="02040503050406030204" pitchFamily="18" charset="0"/>
                              </a:rPr>
                              <m:t>𝟑</m:t>
                            </m:r>
                          </m:sup>
                        </m:sSup>
                      </m:den>
                    </m:f>
                    <m:r>
                      <a:rPr lang="cs-CZ" sz="3500" b="1" i="1" smtClean="0">
                        <a:latin typeface="Cambria Math" panose="02040503050406030204" pitchFamily="18" charset="0"/>
                      </a:rPr>
                      <m:t>+</m:t>
                    </m:r>
                  </m:oMath>
                </a14:m>
                <a:r>
                  <a:rPr lang="cs-CZ" sz="3500" b="1" dirty="0">
                    <a:latin typeface="Amasis MT Pro" panose="02040504050005020304" pitchFamily="18" charset="-18"/>
                  </a:rPr>
                  <a:t> </a:t>
                </a:r>
                <a14:m>
                  <m:oMath xmlns:m="http://schemas.openxmlformats.org/officeDocument/2006/math">
                    <m:f>
                      <m:fPr>
                        <m:ctrlPr>
                          <a:rPr lang="cs-CZ" sz="3500" b="1" i="1">
                            <a:latin typeface="Cambria Math" panose="02040503050406030204" pitchFamily="18" charset="0"/>
                          </a:rPr>
                        </m:ctrlPr>
                      </m:fPr>
                      <m:num>
                        <m:r>
                          <a:rPr lang="cs-CZ" sz="3500" b="1" i="1">
                            <a:latin typeface="Cambria Math" panose="02040503050406030204" pitchFamily="18" charset="0"/>
                          </a:rPr>
                          <m:t>𝟑𝟎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a:latin typeface="Cambria Math" panose="02040503050406030204" pitchFamily="18" charset="0"/>
                              </a:rPr>
                              <m:t>𝟎</m:t>
                            </m:r>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e>
                          <m:sup>
                            <m:r>
                              <a:rPr lang="cs-CZ" sz="3500" b="1" i="1" smtClean="0">
                                <a:latin typeface="Cambria Math" panose="02040503050406030204" pitchFamily="18" charset="0"/>
                              </a:rPr>
                              <m:t>𝟒</m:t>
                            </m:r>
                          </m:sup>
                        </m:sSup>
                      </m:den>
                    </m:f>
                    <m:r>
                      <a:rPr lang="cs-CZ" sz="3500" b="1" i="1" smtClean="0">
                        <a:latin typeface="Cambria Math" panose="02040503050406030204" pitchFamily="18" charset="0"/>
                      </a:rPr>
                      <m:t>+</m:t>
                    </m:r>
                    <m:f>
                      <m:fPr>
                        <m:ctrlPr>
                          <a:rPr lang="cs-CZ" sz="3500" b="1" i="1">
                            <a:latin typeface="Cambria Math" panose="02040503050406030204" pitchFamily="18" charset="0"/>
                          </a:rPr>
                        </m:ctrlPr>
                      </m:fPr>
                      <m:num>
                        <m:r>
                          <a:rPr lang="cs-CZ" sz="3500" b="1" i="1" smtClean="0">
                            <a:latin typeface="Cambria Math" panose="02040503050406030204" pitchFamily="18" charset="0"/>
                          </a:rPr>
                          <m:t>𝟏𝟎</m:t>
                        </m:r>
                        <m:r>
                          <a:rPr lang="cs-CZ" sz="3500" b="1" i="1" smtClean="0">
                            <a:latin typeface="Cambria Math" panose="02040503050406030204" pitchFamily="18" charset="0"/>
                          </a:rPr>
                          <m:t> </m:t>
                        </m:r>
                        <m:r>
                          <a:rPr lang="cs-CZ" sz="3500" b="1" i="1" smtClean="0">
                            <a:latin typeface="Cambria Math" panose="02040503050406030204" pitchFamily="18" charset="0"/>
                          </a:rPr>
                          <m:t>𝟎𝟎𝟎</m:t>
                        </m:r>
                      </m:num>
                      <m:den>
                        <m:sSup>
                          <m:sSupPr>
                            <m:ctrlPr>
                              <a:rPr lang="cs-CZ" sz="3500" b="1" i="1">
                                <a:latin typeface="Cambria Math" panose="02040503050406030204" pitchFamily="18" charset="0"/>
                              </a:rPr>
                            </m:ctrlPr>
                          </m:sSupPr>
                          <m:e>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r>
                              <a:rPr lang="cs-CZ" sz="3500" b="1" i="1">
                                <a:latin typeface="Cambria Math" panose="02040503050406030204" pitchFamily="18" charset="0"/>
                              </a:rPr>
                              <m:t>𝟎</m:t>
                            </m:r>
                            <m:r>
                              <a:rPr lang="cs-CZ" sz="3500" b="1" i="1">
                                <a:latin typeface="Cambria Math" panose="02040503050406030204" pitchFamily="18" charset="0"/>
                              </a:rPr>
                              <m:t>,</m:t>
                            </m:r>
                            <m:r>
                              <a:rPr lang="cs-CZ" sz="3500" b="1" i="1">
                                <a:latin typeface="Cambria Math" panose="02040503050406030204" pitchFamily="18" charset="0"/>
                              </a:rPr>
                              <m:t>𝟏</m:t>
                            </m:r>
                            <m:r>
                              <a:rPr lang="cs-CZ" sz="3500" b="1" i="1">
                                <a:latin typeface="Cambria Math" panose="02040503050406030204" pitchFamily="18" charset="0"/>
                              </a:rPr>
                              <m:t>)</m:t>
                            </m:r>
                          </m:e>
                          <m:sup>
                            <m:r>
                              <a:rPr lang="cs-CZ" sz="3500" b="1" i="1" smtClean="0">
                                <a:latin typeface="Cambria Math" panose="02040503050406030204" pitchFamily="18" charset="0"/>
                              </a:rPr>
                              <m:t>𝟓</m:t>
                            </m:r>
                          </m:sup>
                        </m:sSup>
                      </m:den>
                    </m:f>
                    <m:r>
                      <a:rPr lang="cs-CZ" sz="3500" b="1" i="1" smtClean="0">
                        <a:latin typeface="Cambria Math" panose="02040503050406030204" pitchFamily="18" charset="0"/>
                      </a:rPr>
                      <m:t>=</m:t>
                    </m:r>
                  </m:oMath>
                </a14:m>
                <a:r>
                  <a:rPr lang="cs-CZ" sz="3500" b="1" dirty="0">
                    <a:latin typeface="Amasis MT Pro" panose="02040504050005020304" pitchFamily="18" charset="-18"/>
                  </a:rPr>
                  <a:t>_________</a:t>
                </a:r>
              </a:p>
              <a:p>
                <a:pPr marL="0" indent="0">
                  <a:lnSpc>
                    <a:spcPct val="110000"/>
                  </a:lnSpc>
                  <a:spcBef>
                    <a:spcPts val="600"/>
                  </a:spcBef>
                  <a:buNone/>
                </a:pPr>
                <a:r>
                  <a:rPr lang="cs-CZ" sz="3500" b="1" dirty="0">
                    <a:latin typeface="Amasis MT Pro" panose="02040504050005020304" pitchFamily="18" charset="-18"/>
                  </a:rPr>
                  <a:t>PV = 100 000 - _______ = ______</a:t>
                </a:r>
              </a:p>
            </p:txBody>
          </p:sp>
        </mc:Choice>
        <mc:Fallback xmlns="">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560" r="-1976"/>
                </a:stretch>
              </a:blipFill>
            </p:spPr>
            <p:txBody>
              <a:bodyPr/>
              <a:lstStyle/>
              <a:p>
                <a:r>
                  <a:rPr lang="cs-CZ">
                    <a:noFill/>
                  </a:rPr>
                  <a:t> </a:t>
                </a:r>
              </a:p>
            </p:txBody>
          </p:sp>
        </mc:Fallback>
      </mc:AlternateContent>
      <p:pic>
        <p:nvPicPr>
          <p:cNvPr id="6" name="Grafický objekt 5" descr="Kalkulačka se souvislou výplní">
            <a:extLst>
              <a:ext uri="{FF2B5EF4-FFF2-40B4-BE49-F238E27FC236}">
                <a16:creationId xmlns:a16="http://schemas.microsoft.com/office/drawing/2014/main" id="{6DCE5E46-9846-46D4-B085-62B58DF221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5373" y="170011"/>
            <a:ext cx="914400" cy="914400"/>
          </a:xfrm>
          <a:prstGeom prst="rect">
            <a:avLst/>
          </a:prstGeom>
        </p:spPr>
      </p:pic>
    </p:spTree>
    <p:extLst>
      <p:ext uri="{BB962C8B-B14F-4D97-AF65-F5344CB8AC3E}">
        <p14:creationId xmlns:p14="http://schemas.microsoft.com/office/powerpoint/2010/main" val="3928542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2249863" y="2770709"/>
            <a:ext cx="7692273" cy="1012413"/>
          </a:xfrm>
        </p:spPr>
        <p:txBody>
          <a:bodyPr>
            <a:noAutofit/>
          </a:bodyPr>
          <a:lstStyle/>
          <a:p>
            <a:pPr algn="ctr"/>
            <a:r>
              <a:rPr lang="cs-CZ" sz="5000" b="1" dirty="0">
                <a:latin typeface="Amasis MT Pro" panose="02040504050005020304" pitchFamily="18" charset="-18"/>
              </a:rPr>
              <a:t>SOUČASNÁ A BUDOUCÍ HODNOTA PLATEB</a:t>
            </a:r>
          </a:p>
        </p:txBody>
      </p:sp>
    </p:spTree>
    <p:extLst>
      <p:ext uri="{BB962C8B-B14F-4D97-AF65-F5344CB8AC3E}">
        <p14:creationId xmlns:p14="http://schemas.microsoft.com/office/powerpoint/2010/main" val="13220996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65946" y="230198"/>
            <a:ext cx="11726882" cy="5836722"/>
          </a:xfrm>
        </p:spPr>
        <p:txBody>
          <a:bodyPr>
            <a:noAutofit/>
          </a:bodyPr>
          <a:lstStyle/>
          <a:p>
            <a:pPr marL="0" indent="0">
              <a:lnSpc>
                <a:spcPct val="100000"/>
              </a:lnSpc>
              <a:spcBef>
                <a:spcPts val="0"/>
              </a:spcBef>
              <a:buNone/>
            </a:pPr>
            <a:r>
              <a:rPr lang="cs-CZ" sz="4000" b="1" dirty="0">
                <a:latin typeface="Amasis MT Pro" panose="02040504050005020304" pitchFamily="18" charset="-18"/>
              </a:rPr>
              <a:t>ANUITA</a:t>
            </a:r>
          </a:p>
          <a:p>
            <a:pPr>
              <a:lnSpc>
                <a:spcPct val="100000"/>
              </a:lnSpc>
              <a:spcBef>
                <a:spcPts val="0"/>
              </a:spcBef>
              <a:buFontTx/>
              <a:buChar char="-"/>
            </a:pPr>
            <a:r>
              <a:rPr lang="cs-CZ" sz="3500" dirty="0">
                <a:latin typeface="Amasis MT Pro" panose="02040504050005020304" pitchFamily="18" charset="-18"/>
              </a:rPr>
              <a:t>Je stálá, zpravidla měsíční, platba dlouhodobého dluhu, úvěru nebo termínovanému vkladu.</a:t>
            </a:r>
          </a:p>
          <a:p>
            <a:pPr>
              <a:lnSpc>
                <a:spcPct val="100000"/>
              </a:lnSpc>
              <a:spcBef>
                <a:spcPts val="0"/>
              </a:spcBef>
              <a:buFontTx/>
              <a:buChar char="-"/>
            </a:pPr>
            <a:r>
              <a:rPr lang="cs-CZ" sz="3500" dirty="0">
                <a:latin typeface="Amasis MT Pro" panose="02040504050005020304" pitchFamily="18" charset="-18"/>
              </a:rPr>
              <a:t>V případě hypotéčního úvěru se anuitní splátka vypočte na samém počátku a zůstává stále stejná po dobu fixace úrokové sazby. </a:t>
            </a:r>
          </a:p>
          <a:p>
            <a:pPr>
              <a:lnSpc>
                <a:spcPct val="100000"/>
              </a:lnSpc>
              <a:spcBef>
                <a:spcPts val="0"/>
              </a:spcBef>
              <a:buFontTx/>
              <a:buChar char="-"/>
            </a:pPr>
            <a:r>
              <a:rPr lang="cs-CZ" sz="3500" dirty="0">
                <a:latin typeface="Amasis MT Pro" panose="02040504050005020304" pitchFamily="18" charset="-18"/>
              </a:rPr>
              <a:t>Anuitní splátka se přitom skládá z úmoru jistiny a úroku. </a:t>
            </a:r>
          </a:p>
          <a:p>
            <a:pPr>
              <a:lnSpc>
                <a:spcPct val="100000"/>
              </a:lnSpc>
              <a:spcBef>
                <a:spcPts val="0"/>
              </a:spcBef>
              <a:buFontTx/>
              <a:buChar char="-"/>
            </a:pPr>
            <a:r>
              <a:rPr lang="cs-CZ" sz="3500" dirty="0">
                <a:latin typeface="Amasis MT Pro" panose="02040504050005020304" pitchFamily="18" charset="-18"/>
              </a:rPr>
              <a:t>Na začátku (kdy je vysoká jistina) ve splátce převažuje úrok, postupně roste podíl splácení jistiny. Výše anuitní splátky se dříve zjišťovala pomocí úrokových tabulek, dnes ji jednoduše spočítá Excel, nebo bankovní systémy. </a:t>
            </a:r>
          </a:p>
        </p:txBody>
      </p:sp>
    </p:spTree>
    <p:extLst>
      <p:ext uri="{BB962C8B-B14F-4D97-AF65-F5344CB8AC3E}">
        <p14:creationId xmlns:p14="http://schemas.microsoft.com/office/powerpoint/2010/main" val="10921666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65946" y="23019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Anuita je série pravidelných plateb ve stejné výši za určité období. </a:t>
            </a:r>
          </a:p>
          <a:p>
            <a:pPr>
              <a:lnSpc>
                <a:spcPct val="100000"/>
              </a:lnSpc>
              <a:spcBef>
                <a:spcPts val="0"/>
              </a:spcBef>
              <a:buFontTx/>
              <a:buChar char="-"/>
            </a:pPr>
            <a:r>
              <a:rPr lang="cs-CZ" sz="3500" dirty="0">
                <a:latin typeface="Amasis MT Pro" panose="02040504050005020304" pitchFamily="18" charset="-18"/>
              </a:rPr>
              <a:t>Vzhledem k tomu, že platba anuity může nastat buď na začátku, nebo na konci úrokového období rozlišujeme ji na:</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anuitu polhůtní </a:t>
            </a:r>
            <a:r>
              <a:rPr lang="cs-CZ" sz="3500" dirty="0">
                <a:latin typeface="Amasis MT Pro" panose="02040504050005020304" pitchFamily="18" charset="-18"/>
              </a:rPr>
              <a:t>(placenou pozadu, tedy na konci úrokového období),</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anuitu předlhůtní </a:t>
            </a:r>
            <a:r>
              <a:rPr lang="cs-CZ" sz="3500" dirty="0">
                <a:latin typeface="Amasis MT Pro" panose="02040504050005020304" pitchFamily="18" charset="-18"/>
              </a:rPr>
              <a:t>(placenou dopředu, tedy na počátku úrokového období). </a:t>
            </a:r>
          </a:p>
        </p:txBody>
      </p:sp>
    </p:spTree>
    <p:extLst>
      <p:ext uri="{BB962C8B-B14F-4D97-AF65-F5344CB8AC3E}">
        <p14:creationId xmlns:p14="http://schemas.microsoft.com/office/powerpoint/2010/main" val="29444442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SOUČASNOU HODNOTU ANUITY</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sSub>
                        <m:sSubPr>
                          <m:ctrlPr>
                            <a:rPr lang="cs-CZ" sz="4000" b="1" i="1" smtClean="0">
                              <a:latin typeface="Cambria Math" panose="02040503050406030204" pitchFamily="18" charset="0"/>
                            </a:rPr>
                          </m:ctrlPr>
                        </m:sSubPr>
                        <m:e>
                          <m:r>
                            <a:rPr lang="cs-CZ" sz="4000" b="1" i="1" smtClean="0">
                              <a:latin typeface="Cambria Math" panose="02040503050406030204" pitchFamily="18" charset="0"/>
                            </a:rPr>
                            <m:t>𝑷𝑽</m:t>
                          </m:r>
                        </m:e>
                        <m:sub>
                          <m:r>
                            <a:rPr lang="cs-CZ" sz="4000" b="1" i="1" smtClean="0">
                              <a:latin typeface="Cambria Math" panose="02040503050406030204" pitchFamily="18" charset="0"/>
                            </a:rPr>
                            <m:t>𝑨</m:t>
                          </m:r>
                        </m:sub>
                      </m:sSub>
                      <m:r>
                        <a:rPr lang="cs-CZ" sz="4000" b="1" i="1" smtClean="0">
                          <a:latin typeface="Cambria Math" panose="02040503050406030204" pitchFamily="18" charset="0"/>
                        </a:rPr>
                        <m:t>=</m:t>
                      </m:r>
                      <m:r>
                        <a:rPr lang="cs-CZ" sz="4000" b="1" i="1" smtClean="0">
                          <a:latin typeface="Cambria Math" panose="02040503050406030204" pitchFamily="18" charset="0"/>
                        </a:rPr>
                        <m:t>𝑿</m:t>
                      </m:r>
                      <m:r>
                        <a:rPr lang="cs-CZ" sz="4000" b="1" i="1" smtClean="0">
                          <a:latin typeface="Cambria Math" panose="02040503050406030204" pitchFamily="18" charset="0"/>
                        </a:rPr>
                        <m:t>∗</m:t>
                      </m:r>
                      <m:f>
                        <m:fPr>
                          <m:ctrlPr>
                            <a:rPr lang="cs-CZ" sz="4000" b="1" i="1" smtClean="0">
                              <a:latin typeface="Cambria Math" panose="02040503050406030204" pitchFamily="18" charset="0"/>
                            </a:rPr>
                          </m:ctrlPr>
                        </m:fPr>
                        <m:num>
                          <m:sSup>
                            <m:sSupPr>
                              <m:ctrlPr>
                                <a:rPr lang="cs-CZ" sz="4000" b="1" i="1" smtClean="0">
                                  <a:latin typeface="Cambria Math" panose="02040503050406030204" pitchFamily="18" charset="0"/>
                                </a:rPr>
                              </m:ctrlPr>
                            </m:sSupPr>
                            <m:e>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𝒊</m:t>
                              </m:r>
                              <m:r>
                                <a:rPr lang="cs-CZ" sz="4000" b="1" i="1" smtClean="0">
                                  <a:latin typeface="Cambria Math" panose="02040503050406030204" pitchFamily="18" charset="0"/>
                                </a:rPr>
                                <m:t>)</m:t>
                              </m:r>
                            </m:e>
                            <m:sup>
                              <m:r>
                                <a:rPr lang="cs-CZ" sz="4000" b="1" i="1" smtClean="0">
                                  <a:latin typeface="Cambria Math" panose="02040503050406030204" pitchFamily="18" charset="0"/>
                                </a:rPr>
                                <m:t>−</m:t>
                              </m:r>
                              <m:r>
                                <a:rPr lang="cs-CZ" sz="4000" b="1" i="1" smtClean="0">
                                  <a:latin typeface="Cambria Math" panose="02040503050406030204" pitchFamily="18" charset="0"/>
                                </a:rPr>
                                <m:t>𝒕</m:t>
                              </m:r>
                            </m:sup>
                          </m:sSup>
                        </m:num>
                        <m:den>
                          <m:r>
                            <a:rPr lang="cs-CZ" sz="4000" b="1" i="1" smtClean="0">
                              <a:latin typeface="Cambria Math" panose="02040503050406030204" pitchFamily="18" charset="0"/>
                            </a:rPr>
                            <m:t>𝒊</m:t>
                          </m:r>
                        </m:den>
                      </m:f>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PV</a:t>
                </a:r>
                <a:r>
                  <a:rPr lang="cs-CZ" sz="3000" i="1" baseline="-25000" dirty="0">
                    <a:latin typeface="Amasis MT Pro" panose="02040504050005020304" pitchFamily="18" charset="-18"/>
                  </a:rPr>
                  <a:t>A</a:t>
                </a:r>
                <a:r>
                  <a:rPr lang="cs-CZ" sz="3000" i="1" dirty="0">
                    <a:latin typeface="Amasis MT Pro" panose="02040504050005020304" pitchFamily="18" charset="-18"/>
                  </a:rPr>
                  <a:t>…současná hodnota peněz „</a:t>
                </a:r>
                <a:r>
                  <a:rPr lang="cs-CZ" sz="3000" i="1" dirty="0" err="1">
                    <a:latin typeface="Amasis MT Pro" panose="02040504050005020304" pitchFamily="18" charset="-18"/>
                  </a:rPr>
                  <a:t>present</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let</a:t>
                </a:r>
              </a:p>
              <a:p>
                <a:pPr marL="0" indent="0">
                  <a:lnSpc>
                    <a:spcPct val="110000"/>
                  </a:lnSpc>
                  <a:spcBef>
                    <a:spcPts val="600"/>
                  </a:spcBef>
                  <a:buNone/>
                </a:pPr>
                <a:endParaRPr lang="cs-CZ" sz="3000" i="1" dirty="0">
                  <a:latin typeface="Amasis MT Pro" panose="02040504050005020304" pitchFamily="18" charset="-18"/>
                </a:endParaRPr>
              </a:p>
            </p:txBody>
          </p:sp>
        </mc:Choice>
        <mc:Fallback xmlns="">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931101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33C6345B-3E0C-4B74-AA3B-1DF0859C4DAD}"/>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ovéPole 6">
            <a:extLst>
              <a:ext uri="{FF2B5EF4-FFF2-40B4-BE49-F238E27FC236}">
                <a16:creationId xmlns:a16="http://schemas.microsoft.com/office/drawing/2014/main" id="{E185E154-D2D2-4EB3-B852-A38B5021367D}"/>
              </a:ext>
            </a:extLst>
          </p:cNvPr>
          <p:cNvSpPr txBox="1"/>
          <p:nvPr/>
        </p:nvSpPr>
        <p:spPr>
          <a:xfrm>
            <a:off x="139213" y="59225"/>
            <a:ext cx="11937173" cy="6940361"/>
          </a:xfrm>
          <a:prstGeom prst="rect">
            <a:avLst/>
          </a:prstGeom>
          <a:noFill/>
        </p:spPr>
        <p:txBody>
          <a:bodyPr wrap="square" rtlCol="0">
            <a:spAutoFit/>
          </a:bodyPr>
          <a:lstStyle/>
          <a:p>
            <a:r>
              <a:rPr lang="cs-CZ" sz="5000" b="1" dirty="0">
                <a:effectLst/>
                <a:latin typeface="Amasis MT Pro" panose="02040504050005020304" pitchFamily="18" charset="-18"/>
              </a:rPr>
              <a:t>FINANČNÍ ÚČETNICTVÍ</a:t>
            </a:r>
          </a:p>
          <a:p>
            <a:pPr marL="285750" indent="-285750">
              <a:buFontTx/>
              <a:buChar char="-"/>
            </a:pPr>
            <a:r>
              <a:rPr lang="cs-CZ" sz="3500" dirty="0">
                <a:latin typeface="Amasis MT Pro" panose="02040504050005020304" pitchFamily="18" charset="-18"/>
              </a:rPr>
              <a:t>Cílem FÚ je poskytnout informace externím subjektům, uživatelům.</a:t>
            </a:r>
          </a:p>
          <a:p>
            <a:pPr marL="285750" indent="-285750">
              <a:buFontTx/>
              <a:buChar char="-"/>
            </a:pPr>
            <a:r>
              <a:rPr lang="cs-CZ" sz="3500" dirty="0">
                <a:latin typeface="Amasis MT Pro" panose="02040504050005020304" pitchFamily="18" charset="-18"/>
              </a:rPr>
              <a:t>Je informační základnou pro podnikové početnictví.</a:t>
            </a:r>
          </a:p>
          <a:p>
            <a:pPr marL="285750" indent="-285750">
              <a:buFontTx/>
              <a:buChar char="-"/>
            </a:pPr>
            <a:r>
              <a:rPr lang="cs-CZ" sz="3500" dirty="0">
                <a:latin typeface="Amasis MT Pro" panose="02040504050005020304" pitchFamily="18" charset="-18"/>
              </a:rPr>
              <a:t>Zobrazuje se přesnými metodickými postupy hospodaření podniku v průběhu jeho celého životního cyklu. </a:t>
            </a:r>
          </a:p>
          <a:p>
            <a:pPr marL="285750" indent="-285750">
              <a:buFontTx/>
              <a:buChar char="-"/>
            </a:pPr>
            <a:r>
              <a:rPr lang="cs-CZ" sz="3500" dirty="0">
                <a:latin typeface="Amasis MT Pro" panose="02040504050005020304" pitchFamily="18" charset="-18"/>
              </a:rPr>
              <a:t>Finanční účetnictví prezentuje v pravidelných časových intervalech souhrnné údaje o finančně-majetkové situaci podniku a docílené výkonnosti v podobě výkazů účetní závěrky. </a:t>
            </a:r>
          </a:p>
          <a:p>
            <a:pPr marL="285750" indent="-285750">
              <a:buFontTx/>
              <a:buChar char="-"/>
            </a:pPr>
            <a:r>
              <a:rPr lang="cs-CZ" sz="3500" dirty="0">
                <a:latin typeface="Amasis MT Pro" panose="02040504050005020304" pitchFamily="18" charset="-18"/>
              </a:rPr>
              <a:t>Finančním účetnictvím je vytváření uspořádaných účetních záznamů o průběhu hospodaření podniku.</a:t>
            </a:r>
          </a:p>
        </p:txBody>
      </p:sp>
    </p:spTree>
    <p:extLst>
      <p:ext uri="{BB962C8B-B14F-4D97-AF65-F5344CB8AC3E}">
        <p14:creationId xmlns:p14="http://schemas.microsoft.com/office/powerpoint/2010/main" val="4269190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BUDOUCÍ HODNOTU ANUITY</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sSub>
                        <m:sSubPr>
                          <m:ctrlPr>
                            <a:rPr lang="cs-CZ" sz="4000" b="1" i="1" smtClean="0">
                              <a:latin typeface="Cambria Math" panose="02040503050406030204" pitchFamily="18" charset="0"/>
                            </a:rPr>
                          </m:ctrlPr>
                        </m:sSubPr>
                        <m:e>
                          <m:r>
                            <a:rPr lang="cs-CZ" sz="4000" b="1" i="1" smtClean="0">
                              <a:latin typeface="Cambria Math" panose="02040503050406030204" pitchFamily="18" charset="0"/>
                            </a:rPr>
                            <m:t>𝑭𝑽</m:t>
                          </m:r>
                        </m:e>
                        <m:sub>
                          <m:r>
                            <a:rPr lang="cs-CZ" sz="4000" b="1" i="1" smtClean="0">
                              <a:latin typeface="Cambria Math" panose="02040503050406030204" pitchFamily="18" charset="0"/>
                            </a:rPr>
                            <m:t>𝑨</m:t>
                          </m:r>
                        </m:sub>
                      </m:sSub>
                      <m:r>
                        <a:rPr lang="cs-CZ" sz="4000" b="1" i="1" smtClean="0">
                          <a:latin typeface="Cambria Math" panose="02040503050406030204" pitchFamily="18" charset="0"/>
                        </a:rPr>
                        <m:t>=</m:t>
                      </m:r>
                      <m:r>
                        <a:rPr lang="cs-CZ" sz="4000" b="1" i="1" smtClean="0">
                          <a:latin typeface="Cambria Math" panose="02040503050406030204" pitchFamily="18" charset="0"/>
                        </a:rPr>
                        <m:t>𝑿</m:t>
                      </m:r>
                      <m:r>
                        <a:rPr lang="cs-CZ" sz="4000" b="1" i="1" smtClean="0">
                          <a:latin typeface="Cambria Math" panose="02040503050406030204" pitchFamily="18" charset="0"/>
                        </a:rPr>
                        <m:t>∗</m:t>
                      </m:r>
                      <m:f>
                        <m:fPr>
                          <m:ctrlPr>
                            <a:rPr lang="cs-CZ" sz="4000" b="1" i="1" smtClean="0">
                              <a:latin typeface="Cambria Math" panose="02040503050406030204" pitchFamily="18" charset="0"/>
                            </a:rPr>
                          </m:ctrlPr>
                        </m:fPr>
                        <m:num>
                          <m:sSup>
                            <m:sSupPr>
                              <m:ctrlPr>
                                <a:rPr lang="cs-CZ" sz="4000" b="1" i="1" smtClean="0">
                                  <a:latin typeface="Cambria Math" panose="02040503050406030204" pitchFamily="18" charset="0"/>
                                </a:rPr>
                              </m:ctrlPr>
                            </m:sSupPr>
                            <m:e>
                              <m:r>
                                <a:rPr lang="cs-CZ" sz="4000" b="1" i="1" smtClean="0">
                                  <a:latin typeface="Cambria Math" panose="02040503050406030204" pitchFamily="18" charset="0"/>
                                </a:rPr>
                                <m:t>(</m:t>
                              </m:r>
                              <m:r>
                                <a:rPr lang="cs-CZ" sz="4000" b="1" i="1" smtClean="0">
                                  <a:latin typeface="Cambria Math" panose="02040503050406030204" pitchFamily="18" charset="0"/>
                                </a:rPr>
                                <m:t>𝟏</m:t>
                              </m:r>
                              <m:r>
                                <a:rPr lang="cs-CZ" sz="4000" b="1" i="1" smtClean="0">
                                  <a:latin typeface="Cambria Math" panose="02040503050406030204" pitchFamily="18" charset="0"/>
                                </a:rPr>
                                <m:t>+</m:t>
                              </m:r>
                              <m:r>
                                <a:rPr lang="cs-CZ" sz="4000" b="1" i="1" smtClean="0">
                                  <a:latin typeface="Cambria Math" panose="02040503050406030204" pitchFamily="18" charset="0"/>
                                </a:rPr>
                                <m:t>𝒊</m:t>
                              </m:r>
                              <m:r>
                                <a:rPr lang="cs-CZ" sz="4000" b="1" i="1" smtClean="0">
                                  <a:latin typeface="Cambria Math" panose="02040503050406030204" pitchFamily="18" charset="0"/>
                                </a:rPr>
                                <m:t>)</m:t>
                              </m:r>
                            </m:e>
                            <m:sup>
                              <m:r>
                                <a:rPr lang="cs-CZ" sz="4000" b="1" i="1" smtClean="0">
                                  <a:latin typeface="Cambria Math" panose="02040503050406030204" pitchFamily="18" charset="0"/>
                                </a:rPr>
                                <m:t>𝒕</m:t>
                              </m:r>
                            </m:sup>
                          </m:sSup>
                          <m:r>
                            <a:rPr lang="cs-CZ" sz="4000" b="1" i="1" smtClean="0">
                              <a:latin typeface="Cambria Math" panose="02040503050406030204" pitchFamily="18" charset="0"/>
                            </a:rPr>
                            <m:t>−</m:t>
                          </m:r>
                          <m:r>
                            <a:rPr lang="cs-CZ" sz="4000" b="1" i="1" smtClean="0">
                              <a:latin typeface="Cambria Math" panose="02040503050406030204" pitchFamily="18" charset="0"/>
                            </a:rPr>
                            <m:t>𝟏</m:t>
                          </m:r>
                        </m:num>
                        <m:den>
                          <m:r>
                            <a:rPr lang="cs-CZ" sz="4000" b="1" i="1" smtClean="0">
                              <a:latin typeface="Cambria Math" panose="02040503050406030204" pitchFamily="18" charset="0"/>
                            </a:rPr>
                            <m:t>𝒊</m:t>
                          </m:r>
                        </m:den>
                      </m:f>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FV</a:t>
                </a:r>
                <a:r>
                  <a:rPr lang="cs-CZ" sz="3000" i="1" baseline="-25000" dirty="0">
                    <a:latin typeface="Amasis MT Pro" panose="02040504050005020304" pitchFamily="18" charset="-18"/>
                  </a:rPr>
                  <a:t>A</a:t>
                </a:r>
                <a:r>
                  <a:rPr lang="cs-CZ" sz="3000" i="1" dirty="0">
                    <a:latin typeface="Amasis MT Pro" panose="02040504050005020304" pitchFamily="18" charset="-18"/>
                  </a:rPr>
                  <a:t>…budoucí hodnota peněz „</a:t>
                </a:r>
                <a:r>
                  <a:rPr lang="cs-CZ" sz="3000" i="1" dirty="0" err="1">
                    <a:latin typeface="Amasis MT Pro" panose="02040504050005020304" pitchFamily="18" charset="-18"/>
                  </a:rPr>
                  <a:t>future</a:t>
                </a:r>
                <a:r>
                  <a:rPr lang="cs-CZ" sz="3000" i="1" dirty="0">
                    <a:latin typeface="Amasis MT Pro" panose="02040504050005020304" pitchFamily="18" charset="-18"/>
                  </a:rPr>
                  <a:t> </a:t>
                </a:r>
                <a:r>
                  <a:rPr lang="cs-CZ" sz="3000" i="1" dirty="0" err="1">
                    <a:latin typeface="Amasis MT Pro" panose="02040504050005020304" pitchFamily="18" charset="-18"/>
                  </a:rPr>
                  <a:t>value</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X…vložená částka</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r>
                  <a:rPr lang="cs-CZ" sz="3000" i="1" dirty="0">
                    <a:latin typeface="Amasis MT Pro" panose="02040504050005020304" pitchFamily="18" charset="-18"/>
                  </a:rPr>
                  <a:t>t….počet let</a:t>
                </a:r>
              </a:p>
              <a:p>
                <a:pPr marL="0" indent="0">
                  <a:lnSpc>
                    <a:spcPct val="110000"/>
                  </a:lnSpc>
                  <a:spcBef>
                    <a:spcPts val="600"/>
                  </a:spcBef>
                  <a:buNone/>
                </a:pPr>
                <a:endParaRPr lang="cs-CZ" sz="3000" i="1" dirty="0">
                  <a:latin typeface="Amasis MT Pro" panose="02040504050005020304" pitchFamily="18" charset="-18"/>
                </a:endParaRPr>
              </a:p>
            </p:txBody>
          </p:sp>
        </mc:Choice>
        <mc:Fallback xmlns="">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35928610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65946" y="230198"/>
            <a:ext cx="11726882" cy="5836722"/>
          </a:xfrm>
        </p:spPr>
        <p:txBody>
          <a:bodyPr>
            <a:noAutofit/>
          </a:bodyPr>
          <a:lstStyle/>
          <a:p>
            <a:pPr marL="0" indent="0">
              <a:lnSpc>
                <a:spcPct val="100000"/>
              </a:lnSpc>
              <a:spcBef>
                <a:spcPts val="0"/>
              </a:spcBef>
              <a:buNone/>
            </a:pPr>
            <a:r>
              <a:rPr lang="cs-CZ" sz="4000" b="1" dirty="0">
                <a:latin typeface="Amasis MT Pro" panose="02040504050005020304" pitchFamily="18" charset="-18"/>
              </a:rPr>
              <a:t>PERPETUITA</a:t>
            </a:r>
          </a:p>
          <a:p>
            <a:pPr>
              <a:lnSpc>
                <a:spcPct val="100000"/>
              </a:lnSpc>
              <a:spcBef>
                <a:spcPts val="0"/>
              </a:spcBef>
              <a:buFontTx/>
              <a:buChar char="-"/>
            </a:pPr>
            <a:r>
              <a:rPr lang="cs-CZ" sz="3500" dirty="0">
                <a:latin typeface="Amasis MT Pro" panose="02040504050005020304" pitchFamily="18" charset="-18"/>
              </a:rPr>
              <a:t>Stálá částka kterou klient obdrží od banky, když uloží u banky jednorázově větší objem peněz.</a:t>
            </a:r>
          </a:p>
          <a:p>
            <a:pPr>
              <a:lnSpc>
                <a:spcPct val="100000"/>
              </a:lnSpc>
              <a:spcBef>
                <a:spcPts val="0"/>
              </a:spcBef>
              <a:buFontTx/>
              <a:buChar char="-"/>
            </a:pPr>
            <a:r>
              <a:rPr lang="cs-CZ" sz="3500" dirty="0">
                <a:latin typeface="Amasis MT Pro" panose="02040504050005020304" pitchFamily="18" charset="-18"/>
              </a:rPr>
              <a:t>Zpět po sjednanou dobu dostává pravidelnou rovnoměrnou splátku, která obsahuje navrácení jistiny i navíc i úrok.</a:t>
            </a:r>
          </a:p>
          <a:p>
            <a:pPr>
              <a:lnSpc>
                <a:spcPct val="100000"/>
              </a:lnSpc>
              <a:spcBef>
                <a:spcPts val="0"/>
              </a:spcBef>
              <a:buFontTx/>
              <a:buChar char="-"/>
            </a:pPr>
            <a:r>
              <a:rPr lang="cs-CZ" sz="3500" dirty="0">
                <a:latin typeface="Amasis MT Pro" panose="02040504050005020304" pitchFamily="18" charset="-18"/>
              </a:rPr>
              <a:t>Jedním z klasických příkladů anuity může být i reverzní hypotéka, která se v západních zemích využívá jako zajištění na stáří. Klient finanční instituci zastaví svoji nezatíženou nemovitost a tím získá na sjednané období měsíční rentu.</a:t>
            </a:r>
          </a:p>
        </p:txBody>
      </p:sp>
    </p:spTree>
    <p:extLst>
      <p:ext uri="{BB962C8B-B14F-4D97-AF65-F5344CB8AC3E}">
        <p14:creationId xmlns:p14="http://schemas.microsoft.com/office/powerpoint/2010/main" val="23539517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VZOREC PRO SOUČASNOU HODNOTU PERPETUITY</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rmAutofit/>
              </a:bodyPr>
              <a:lstStyle/>
              <a:p>
                <a:pPr marL="0" indent="0">
                  <a:lnSpc>
                    <a:spcPct val="110000"/>
                  </a:lnSpc>
                  <a:spcBef>
                    <a:spcPts val="600"/>
                  </a:spcBef>
                  <a:buNone/>
                </a:pPr>
                <a:endParaRPr lang="cs-CZ" b="0" i="1" dirty="0">
                  <a:latin typeface="Cambria Math" panose="02040503050406030204" pitchFamily="18" charset="0"/>
                </a:endParaRPr>
              </a:p>
              <a:p>
                <a:pPr marL="0" indent="0">
                  <a:lnSpc>
                    <a:spcPct val="110000"/>
                  </a:lnSpc>
                  <a:spcBef>
                    <a:spcPts val="600"/>
                  </a:spcBef>
                  <a:buNone/>
                </a:pPr>
                <a14:m>
                  <m:oMathPara xmlns:m="http://schemas.openxmlformats.org/officeDocument/2006/math">
                    <m:oMathParaPr>
                      <m:jc m:val="centerGroup"/>
                    </m:oMathParaPr>
                    <m:oMath xmlns:m="http://schemas.openxmlformats.org/officeDocument/2006/math">
                      <m:r>
                        <a:rPr lang="cs-CZ" sz="4000" b="1" i="1" smtClean="0">
                          <a:latin typeface="Cambria Math" panose="02040503050406030204" pitchFamily="18" charset="0"/>
                        </a:rPr>
                        <m:t>𝑷</m:t>
                      </m:r>
                      <m:r>
                        <a:rPr lang="cs-CZ" sz="4000" b="1" i="1" smtClean="0">
                          <a:latin typeface="Cambria Math" panose="02040503050406030204" pitchFamily="18" charset="0"/>
                        </a:rPr>
                        <m:t>=</m:t>
                      </m:r>
                      <m:f>
                        <m:fPr>
                          <m:ctrlPr>
                            <a:rPr lang="cs-CZ" sz="4000" b="1" i="1" smtClean="0">
                              <a:latin typeface="Cambria Math" panose="02040503050406030204" pitchFamily="18" charset="0"/>
                            </a:rPr>
                          </m:ctrlPr>
                        </m:fPr>
                        <m:num>
                          <m:r>
                            <a:rPr lang="cs-CZ" sz="4000" b="1" i="1" smtClean="0">
                              <a:latin typeface="Cambria Math" panose="02040503050406030204" pitchFamily="18" charset="0"/>
                            </a:rPr>
                            <m:t>𝑫𝑰𝑽𝑰𝑫𝑬𝑵𝑫𝑨</m:t>
                          </m:r>
                        </m:num>
                        <m:den>
                          <m:r>
                            <a:rPr lang="cs-CZ" sz="4000" b="1" i="1" smtClean="0">
                              <a:latin typeface="Cambria Math" panose="02040503050406030204" pitchFamily="18" charset="0"/>
                            </a:rPr>
                            <m:t>𝒊</m:t>
                          </m:r>
                        </m:den>
                      </m:f>
                    </m:oMath>
                  </m:oMathPara>
                </a14:m>
                <a:endParaRPr lang="cs-CZ" sz="4000" b="1" dirty="0"/>
              </a:p>
              <a:p>
                <a:pPr marL="0" indent="0">
                  <a:lnSpc>
                    <a:spcPct val="110000"/>
                  </a:lnSpc>
                  <a:spcBef>
                    <a:spcPts val="600"/>
                  </a:spcBef>
                  <a:buNone/>
                </a:pPr>
                <a:r>
                  <a:rPr lang="cs-CZ" sz="3000" i="1" dirty="0">
                    <a:latin typeface="Amasis MT Pro" panose="02040504050005020304" pitchFamily="18" charset="-18"/>
                  </a:rPr>
                  <a:t>P…současná hodnota </a:t>
                </a:r>
                <a:r>
                  <a:rPr lang="cs-CZ" sz="3000" i="1" dirty="0" err="1">
                    <a:latin typeface="Amasis MT Pro" panose="02040504050005020304" pitchFamily="18" charset="-18"/>
                  </a:rPr>
                  <a:t>perpetuity</a:t>
                </a:r>
                <a:r>
                  <a:rPr lang="cs-CZ" sz="3000" i="1" dirty="0">
                    <a:latin typeface="Amasis MT Pro" panose="02040504050005020304" pitchFamily="18" charset="-18"/>
                  </a:rPr>
                  <a:t> v Kč</a:t>
                </a:r>
              </a:p>
              <a:p>
                <a:pPr marL="0" indent="0">
                  <a:lnSpc>
                    <a:spcPct val="110000"/>
                  </a:lnSpc>
                  <a:spcBef>
                    <a:spcPts val="600"/>
                  </a:spcBef>
                  <a:buNone/>
                </a:pPr>
                <a:r>
                  <a:rPr lang="cs-CZ" sz="3000" i="1" dirty="0">
                    <a:latin typeface="Amasis MT Pro" panose="02040504050005020304" pitchFamily="18" charset="-18"/>
                  </a:rPr>
                  <a:t>i…úroková míra v setinách</a:t>
                </a:r>
              </a:p>
              <a:p>
                <a:pPr marL="0" indent="0">
                  <a:lnSpc>
                    <a:spcPct val="110000"/>
                  </a:lnSpc>
                  <a:spcBef>
                    <a:spcPts val="600"/>
                  </a:spcBef>
                  <a:buNone/>
                </a:pPr>
                <a:endParaRPr lang="cs-CZ" sz="3000" i="1" dirty="0">
                  <a:latin typeface="Amasis MT Pro" panose="02040504050005020304" pitchFamily="18" charset="-18"/>
                </a:endParaRPr>
              </a:p>
            </p:txBody>
          </p:sp>
        </mc:Choice>
        <mc:Fallback xmlns="">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75373" y="908928"/>
                <a:ext cx="11726882" cy="5836722"/>
              </a:xfrm>
              <a:blipFill>
                <a:blip r:embed="rId3"/>
                <a:stretch>
                  <a:fillRect l="-1248"/>
                </a:stretch>
              </a:blipFill>
            </p:spPr>
            <p:txBody>
              <a:bodyPr/>
              <a:lstStyle/>
              <a:p>
                <a:r>
                  <a:rPr lang="cs-CZ">
                    <a:noFill/>
                  </a:rPr>
                  <a:t> </a:t>
                </a:r>
              </a:p>
            </p:txBody>
          </p:sp>
        </mc:Fallback>
      </mc:AlternateContent>
    </p:spTree>
    <p:extLst>
      <p:ext uri="{BB962C8B-B14F-4D97-AF65-F5344CB8AC3E}">
        <p14:creationId xmlns:p14="http://schemas.microsoft.com/office/powerpoint/2010/main" val="7011510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2249863" y="2770709"/>
            <a:ext cx="7692273" cy="1012413"/>
          </a:xfrm>
        </p:spPr>
        <p:txBody>
          <a:bodyPr>
            <a:noAutofit/>
          </a:bodyPr>
          <a:lstStyle/>
          <a:p>
            <a:pPr algn="ctr"/>
            <a:r>
              <a:rPr lang="cs-CZ" sz="5000" b="1" dirty="0">
                <a:latin typeface="Amasis MT Pro" panose="02040504050005020304" pitchFamily="18" charset="-18"/>
              </a:rPr>
              <a:t>RIZIKO V INVESTIČNÍCH ROZHODOVÁNÍ</a:t>
            </a:r>
          </a:p>
        </p:txBody>
      </p:sp>
    </p:spTree>
    <p:extLst>
      <p:ext uri="{BB962C8B-B14F-4D97-AF65-F5344CB8AC3E}">
        <p14:creationId xmlns:p14="http://schemas.microsoft.com/office/powerpoint/2010/main" val="21561223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32559" y="164210"/>
            <a:ext cx="11726882" cy="5836722"/>
          </a:xfrm>
        </p:spPr>
        <p:txBody>
          <a:bodyPr>
            <a:noAutofit/>
          </a:bodyPr>
          <a:lstStyle/>
          <a:p>
            <a:pPr marL="0" indent="0">
              <a:lnSpc>
                <a:spcPct val="100000"/>
              </a:lnSpc>
              <a:spcBef>
                <a:spcPts val="0"/>
              </a:spcBef>
              <a:buNone/>
            </a:pPr>
            <a:r>
              <a:rPr lang="cs-CZ" sz="4000" b="1" dirty="0">
                <a:latin typeface="Amasis MT Pro" panose="02040504050005020304" pitchFamily="18" charset="-18"/>
              </a:rPr>
              <a:t>RIZIKO</a:t>
            </a:r>
          </a:p>
          <a:p>
            <a:pPr>
              <a:lnSpc>
                <a:spcPct val="100000"/>
              </a:lnSpc>
              <a:spcBef>
                <a:spcPts val="0"/>
              </a:spcBef>
              <a:buFontTx/>
              <a:buChar char="-"/>
            </a:pPr>
            <a:r>
              <a:rPr lang="cs-CZ" sz="3500" dirty="0">
                <a:latin typeface="Amasis MT Pro" panose="02040504050005020304" pitchFamily="18" charset="-18"/>
              </a:rPr>
              <a:t>Riziko je pravděpodobnost, že v daná možnost nastane, resp. nenastane.</a:t>
            </a:r>
          </a:p>
          <a:p>
            <a:pPr>
              <a:lnSpc>
                <a:spcPct val="100000"/>
              </a:lnSpc>
              <a:spcBef>
                <a:spcPts val="0"/>
              </a:spcBef>
              <a:buFontTx/>
              <a:buChar char="-"/>
            </a:pPr>
            <a:r>
              <a:rPr lang="cs-CZ" sz="3500" dirty="0">
                <a:latin typeface="Amasis MT Pro" panose="02040504050005020304" pitchFamily="18" charset="-18"/>
              </a:rPr>
              <a:t>Riziko je druh nejistoty, při kterém lze kvantifikovat pravděpodobnosti vzniku odchylek. </a:t>
            </a:r>
          </a:p>
          <a:p>
            <a:pPr>
              <a:lnSpc>
                <a:spcPct val="100000"/>
              </a:lnSpc>
              <a:spcBef>
                <a:spcPts val="0"/>
              </a:spcBef>
              <a:buFontTx/>
              <a:buChar char="-"/>
            </a:pPr>
            <a:r>
              <a:rPr lang="cs-CZ" sz="3500" dirty="0">
                <a:latin typeface="Amasis MT Pro" panose="02040504050005020304" pitchFamily="18" charset="-18"/>
              </a:rPr>
              <a:t>Riziko je významným atributem podnikových financí a podnik se musí jeho řízením velmi významně zabývat. </a:t>
            </a:r>
          </a:p>
          <a:p>
            <a:pPr>
              <a:lnSpc>
                <a:spcPct val="100000"/>
              </a:lnSpc>
              <a:spcBef>
                <a:spcPts val="0"/>
              </a:spcBef>
              <a:buFontTx/>
              <a:buChar char="-"/>
            </a:pPr>
            <a:r>
              <a:rPr lang="cs-CZ" sz="3500" dirty="0">
                <a:latin typeface="Amasis MT Pro" panose="02040504050005020304" pitchFamily="18" charset="-18"/>
              </a:rPr>
              <a:t>Platí, že koruna získaná bez rizika nebo s menším rizikem má větší hodnotu, než stejná koruna získaná s rizikem či větším rizikem.</a:t>
            </a:r>
          </a:p>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 systematické </a:t>
            </a:r>
            <a:r>
              <a:rPr lang="cs-CZ" sz="3500" dirty="0">
                <a:latin typeface="Amasis MT Pro" panose="02040504050005020304" pitchFamily="18" charset="-18"/>
              </a:rPr>
              <a:t>- postihuje všechny podniky </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a:t>
            </a:r>
            <a:r>
              <a:rPr lang="cs-CZ" sz="3500" b="1" dirty="0">
                <a:latin typeface="Amasis MT Pro" panose="02040504050005020304" pitchFamily="18" charset="-18"/>
              </a:rPr>
              <a:t>nesystematické</a:t>
            </a:r>
            <a:r>
              <a:rPr lang="cs-CZ" sz="3500" dirty="0">
                <a:latin typeface="Amasis MT Pro" panose="02040504050005020304" pitchFamily="18" charset="-18"/>
              </a:rPr>
              <a:t> - postihuje vybrané subjekty</a:t>
            </a:r>
          </a:p>
        </p:txBody>
      </p:sp>
    </p:spTree>
    <p:extLst>
      <p:ext uri="{BB962C8B-B14F-4D97-AF65-F5344CB8AC3E}">
        <p14:creationId xmlns:p14="http://schemas.microsoft.com/office/powerpoint/2010/main" val="32411444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ázek 9" descr="Obsah obrázku text, bílá tabule&#10;&#10;Popis byl vytvořen automaticky">
            <a:extLst>
              <a:ext uri="{FF2B5EF4-FFF2-40B4-BE49-F238E27FC236}">
                <a16:creationId xmlns:a16="http://schemas.microsoft.com/office/drawing/2014/main" id="{0CE1B2AD-0170-4B2C-8822-9C62F61FDD22}"/>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5247440" y="2221773"/>
            <a:ext cx="6944560" cy="4636227"/>
          </a:xfrm>
          <a:prstGeom prst="rect">
            <a:avLst/>
          </a:prstGeom>
        </p:spPr>
      </p:pic>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32559" y="277332"/>
            <a:ext cx="11726882" cy="5836722"/>
          </a:xfrm>
        </p:spPr>
        <p:txBody>
          <a:bodyPr>
            <a:noAutofit/>
          </a:bodyPr>
          <a:lstStyle/>
          <a:p>
            <a:pPr marL="0" indent="0">
              <a:lnSpc>
                <a:spcPct val="100000"/>
              </a:lnSpc>
              <a:spcBef>
                <a:spcPts val="0"/>
              </a:spcBef>
              <a:buNone/>
            </a:pPr>
            <a:r>
              <a:rPr lang="cs-CZ" sz="4000" b="1" dirty="0">
                <a:latin typeface="Amasis MT Pro" panose="02040504050005020304" pitchFamily="18" charset="-18"/>
              </a:rPr>
              <a:t>DRUHY RIZIK</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ovlivnitelné,</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neovlivnitelné, </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celkové podnikatelské riziko,</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investiční,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inovační,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provozní,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finanční,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tržní,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technologické,</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technické,</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riziko obchodní (marketingové, manažerské).</a:t>
            </a:r>
          </a:p>
        </p:txBody>
      </p:sp>
    </p:spTree>
    <p:extLst>
      <p:ext uri="{BB962C8B-B14F-4D97-AF65-F5344CB8AC3E}">
        <p14:creationId xmlns:p14="http://schemas.microsoft.com/office/powerpoint/2010/main" val="2917834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PODNIKATELSKÉ RIZIKO</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Celkové podnikatelské riziko představuje možnost, že výsledky podnikání nebudou odpovídat původním představám (dosažená výnosnost bude nižší než výnosnost požadovaná)</a:t>
            </a:r>
          </a:p>
          <a:p>
            <a:pPr>
              <a:lnSpc>
                <a:spcPct val="100000"/>
              </a:lnSpc>
              <a:spcBef>
                <a:spcPts val="0"/>
              </a:spcBef>
              <a:buFontTx/>
              <a:buChar char="-"/>
            </a:pPr>
            <a:r>
              <a:rPr lang="cs-CZ" sz="3500" dirty="0">
                <a:latin typeface="Amasis MT Pro" panose="02040504050005020304" pitchFamily="18" charset="-18"/>
              </a:rPr>
              <a:t>Celkové podnikatelské riziko odráží veškerá rizika, která se v podniku mohou vyskytovat a která se pak souhrnně projeví v úspěchu či neúspěchu podnikání. </a:t>
            </a:r>
          </a:p>
        </p:txBody>
      </p:sp>
    </p:spTree>
    <p:extLst>
      <p:ext uri="{BB962C8B-B14F-4D97-AF65-F5344CB8AC3E}">
        <p14:creationId xmlns:p14="http://schemas.microsoft.com/office/powerpoint/2010/main" val="244042832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INVESTIČNÍ RIZIKO</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cs typeface="Times New Roman" panose="02020603050405020304" pitchFamily="18" charset="0"/>
              </a:rPr>
              <a:t>Spočívá v možnosti neúspěchu realizovaných investic, a tím i v poklesu tržní hodnoty podniku. </a:t>
            </a:r>
          </a:p>
          <a:p>
            <a:pPr>
              <a:lnSpc>
                <a:spcPct val="100000"/>
              </a:lnSpc>
              <a:spcBef>
                <a:spcPts val="0"/>
              </a:spcBef>
              <a:buFontTx/>
              <a:buChar char="-"/>
            </a:pPr>
            <a:r>
              <a:rPr lang="cs-CZ" sz="3500" dirty="0">
                <a:latin typeface="Amasis MT Pro" panose="02040504050005020304" pitchFamily="18" charset="-18"/>
                <a:cs typeface="Times New Roman" panose="02020603050405020304" pitchFamily="18" charset="0"/>
              </a:rPr>
              <a:t>Investiční rozhodování podniku patří mezi klíčové rozhodovací procesy podniku a může velmi významně pozitivně, ale i negativně ovlivnit tržní hodnotu podniku.</a:t>
            </a:r>
          </a:p>
        </p:txBody>
      </p:sp>
    </p:spTree>
    <p:extLst>
      <p:ext uri="{BB962C8B-B14F-4D97-AF65-F5344CB8AC3E}">
        <p14:creationId xmlns:p14="http://schemas.microsoft.com/office/powerpoint/2010/main" val="606858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OPATŘENÍ PROTI RIZIKŮM</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marL="0" indent="0">
              <a:lnSpc>
                <a:spcPct val="100000"/>
              </a:lnSpc>
              <a:spcBef>
                <a:spcPts val="0"/>
              </a:spcBef>
              <a:buNone/>
            </a:pPr>
            <a:r>
              <a:rPr lang="cs-CZ" sz="3500" i="1" dirty="0">
                <a:latin typeface="Times New Roman" panose="02020603050405020304" pitchFamily="18" charset="0"/>
                <a:cs typeface="Times New Roman" panose="02020603050405020304" pitchFamily="18" charset="0"/>
              </a:rPr>
              <a:t>■ </a:t>
            </a:r>
            <a:r>
              <a:rPr lang="cs-CZ" sz="3500" b="1" i="1" dirty="0">
                <a:latin typeface="Amasis MT Pro" panose="02040504050005020304" pitchFamily="18" charset="-18"/>
                <a:cs typeface="Times New Roman" panose="02020603050405020304" pitchFamily="18" charset="0"/>
              </a:rPr>
              <a:t>interní způsoby ochrany proti riziku, </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vytváření rezerv,</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diverzifikace rizika,</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řízení pohledávek </a:t>
            </a:r>
            <a:r>
              <a:rPr lang="cs-CZ" sz="3500" i="1" dirty="0">
                <a:latin typeface="Amasis MT Pro" panose="02040504050005020304" pitchFamily="18" charset="-18"/>
                <a:cs typeface="Times New Roman" panose="02020603050405020304" pitchFamily="18" charset="0"/>
              </a:rPr>
              <a:t>(</a:t>
            </a:r>
            <a:r>
              <a:rPr lang="cs-CZ" sz="3500" i="1" dirty="0" err="1">
                <a:latin typeface="Amasis MT Pro" panose="02040504050005020304" pitchFamily="18" charset="-18"/>
                <a:cs typeface="Times New Roman" panose="02020603050405020304" pitchFamily="18" charset="0"/>
              </a:rPr>
              <a:t>leading</a:t>
            </a:r>
            <a:r>
              <a:rPr lang="cs-CZ" sz="3500" i="1" dirty="0">
                <a:latin typeface="Amasis MT Pro" panose="02040504050005020304" pitchFamily="18" charset="-18"/>
                <a:cs typeface="Times New Roman" panose="02020603050405020304" pitchFamily="18" charset="0"/>
              </a:rPr>
              <a:t>, </a:t>
            </a:r>
            <a:r>
              <a:rPr lang="cs-CZ" sz="3500" i="1" dirty="0" err="1">
                <a:latin typeface="Amasis MT Pro" panose="02040504050005020304" pitchFamily="18" charset="-18"/>
                <a:cs typeface="Times New Roman" panose="02020603050405020304" pitchFamily="18" charset="0"/>
              </a:rPr>
              <a:t>lagging</a:t>
            </a:r>
            <a:r>
              <a:rPr lang="cs-CZ" sz="3500" i="1" dirty="0">
                <a:latin typeface="Amasis MT Pro" panose="02040504050005020304" pitchFamily="18" charset="-18"/>
                <a:cs typeface="Times New Roman" panose="02020603050405020304" pitchFamily="18" charset="0"/>
              </a:rPr>
              <a:t>, </a:t>
            </a:r>
            <a:r>
              <a:rPr lang="cs-CZ" sz="3500" i="1" dirty="0" err="1">
                <a:latin typeface="Amasis MT Pro" panose="02040504050005020304" pitchFamily="18" charset="-18"/>
                <a:cs typeface="Times New Roman" panose="02020603050405020304" pitchFamily="18" charset="0"/>
              </a:rPr>
              <a:t>netting</a:t>
            </a:r>
            <a:r>
              <a:rPr lang="cs-CZ" sz="3500" i="1" dirty="0">
                <a:latin typeface="Amasis MT Pro" panose="02040504050005020304" pitchFamily="18" charset="-18"/>
                <a:cs typeface="Times New Roman" panose="02020603050405020304" pitchFamily="18" charset="0"/>
              </a:rPr>
              <a:t>, </a:t>
            </a:r>
            <a:r>
              <a:rPr lang="cs-CZ" sz="3500" i="1" dirty="0" err="1">
                <a:latin typeface="Amasis MT Pro" panose="02040504050005020304" pitchFamily="18" charset="-18"/>
                <a:cs typeface="Times New Roman" panose="02020603050405020304" pitchFamily="18" charset="0"/>
              </a:rPr>
              <a:t>matching</a:t>
            </a:r>
            <a:r>
              <a:rPr lang="cs-CZ" sz="3500" i="1" dirty="0">
                <a:latin typeface="Amasis MT Pro" panose="02040504050005020304" pitchFamily="18" charset="-18"/>
                <a:cs typeface="Times New Roman" panose="02020603050405020304" pitchFamily="18" charset="0"/>
              </a:rPr>
              <a:t>),</a:t>
            </a:r>
          </a:p>
          <a:p>
            <a:pPr marL="0" indent="0">
              <a:lnSpc>
                <a:spcPct val="100000"/>
              </a:lnSpc>
              <a:spcBef>
                <a:spcPts val="0"/>
              </a:spcBef>
              <a:buNone/>
            </a:pPr>
            <a:r>
              <a:rPr lang="cs-CZ" sz="3500" i="1" dirty="0">
                <a:latin typeface="Amasis MT Pro" panose="02040504050005020304" pitchFamily="18" charset="-18"/>
                <a:cs typeface="Times New Roman" panose="02020603050405020304" pitchFamily="18" charset="0"/>
              </a:rPr>
              <a:t>■ </a:t>
            </a:r>
            <a:r>
              <a:rPr lang="cs-CZ" sz="3500" b="1" i="1" dirty="0">
                <a:latin typeface="Amasis MT Pro" panose="02040504050005020304" pitchFamily="18" charset="-18"/>
                <a:cs typeface="Times New Roman" panose="02020603050405020304" pitchFamily="18" charset="0"/>
              </a:rPr>
              <a:t>externí způsoby ochrany proti riziku, </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transfer rizika </a:t>
            </a:r>
            <a:r>
              <a:rPr lang="cs-CZ" sz="3500" i="1" dirty="0">
                <a:latin typeface="Amasis MT Pro" panose="02040504050005020304" pitchFamily="18" charset="-18"/>
                <a:cs typeface="Times New Roman" panose="02020603050405020304" pitchFamily="18" charset="0"/>
              </a:rPr>
              <a:t>(dodavatel, odběratel, banka, </a:t>
            </a:r>
            <a:r>
              <a:rPr lang="cs-CZ" sz="3500" i="1" dirty="0" err="1">
                <a:latin typeface="Amasis MT Pro" panose="02040504050005020304" pitchFamily="18" charset="-18"/>
                <a:cs typeface="Times New Roman" panose="02020603050405020304" pitchFamily="18" charset="0"/>
              </a:rPr>
              <a:t>leasingovka</a:t>
            </a:r>
            <a:r>
              <a:rPr lang="cs-CZ" sz="3500" i="1" dirty="0">
                <a:latin typeface="Amasis MT Pro" panose="02040504050005020304" pitchFamily="18" charset="-18"/>
                <a:cs typeface="Times New Roman" panose="02020603050405020304" pitchFamily="18" charset="0"/>
              </a:rPr>
              <a:t>),</a:t>
            </a:r>
          </a:p>
          <a:p>
            <a:pPr lvl="1">
              <a:lnSpc>
                <a:spcPct val="100000"/>
              </a:lnSpc>
              <a:spcBef>
                <a:spcPts val="0"/>
              </a:spcBef>
              <a:buFont typeface="Wingdings" panose="05000000000000000000" pitchFamily="2" charset="2"/>
              <a:buChar char="§"/>
            </a:pPr>
            <a:r>
              <a:rPr lang="cs-CZ" sz="3500" i="1" dirty="0">
                <a:latin typeface="Amasis MT Pro" panose="02040504050005020304" pitchFamily="18" charset="-18"/>
                <a:cs typeface="Times New Roman" panose="02020603050405020304" pitchFamily="18" charset="0"/>
              </a:rPr>
              <a:t> </a:t>
            </a:r>
            <a:r>
              <a:rPr lang="cs-CZ" sz="3500" b="1" i="1" dirty="0">
                <a:latin typeface="Amasis MT Pro" panose="02040504050005020304" pitchFamily="18" charset="-18"/>
                <a:cs typeface="Times New Roman" panose="02020603050405020304" pitchFamily="18" charset="0"/>
              </a:rPr>
              <a:t>pojištění, </a:t>
            </a:r>
          </a:p>
          <a:p>
            <a:pPr marL="0" indent="0">
              <a:lnSpc>
                <a:spcPct val="100000"/>
              </a:lnSpc>
              <a:spcBef>
                <a:spcPts val="0"/>
              </a:spcBef>
              <a:buNone/>
            </a:pPr>
            <a:r>
              <a:rPr lang="cs-CZ" sz="3500" i="1" dirty="0">
                <a:latin typeface="Amasis MT Pro" panose="02040504050005020304" pitchFamily="18" charset="-18"/>
                <a:cs typeface="Times New Roman" panose="02020603050405020304" pitchFamily="18" charset="0"/>
              </a:rPr>
              <a:t>■ </a:t>
            </a:r>
            <a:r>
              <a:rPr lang="cs-CZ" sz="3500" b="1" i="1" dirty="0">
                <a:latin typeface="Amasis MT Pro" panose="02040504050005020304" pitchFamily="18" charset="-18"/>
                <a:cs typeface="Times New Roman" panose="02020603050405020304" pitchFamily="18" charset="0"/>
              </a:rPr>
              <a:t>specifické způsoby ochrany proti riziku.</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volba příslušné právní formy – ručení </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etapizace projektů.</a:t>
            </a:r>
          </a:p>
        </p:txBody>
      </p:sp>
    </p:spTree>
    <p:extLst>
      <p:ext uri="{BB962C8B-B14F-4D97-AF65-F5344CB8AC3E}">
        <p14:creationId xmlns:p14="http://schemas.microsoft.com/office/powerpoint/2010/main" val="35598025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5449E903-8BEC-4FF9-8804-DF11CDA1C4F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CA912490-903F-4E59-8FD9-7F7AA26C9425}"/>
              </a:ext>
            </a:extLst>
          </p:cNvPr>
          <p:cNvSpPr>
            <a:spLocks noGrp="1"/>
          </p:cNvSpPr>
          <p:nvPr>
            <p:ph type="title"/>
          </p:nvPr>
        </p:nvSpPr>
        <p:spPr>
          <a:xfrm>
            <a:off x="357433" y="137899"/>
            <a:ext cx="10515600" cy="1325563"/>
          </a:xfrm>
        </p:spPr>
        <p:txBody>
          <a:bodyPr>
            <a:normAutofit/>
          </a:bodyPr>
          <a:lstStyle/>
          <a:p>
            <a:r>
              <a:rPr lang="cs-CZ" sz="4000" b="1" dirty="0">
                <a:latin typeface="Amasis MT Pro" panose="02040504050005020304" pitchFamily="18" charset="-18"/>
              </a:rPr>
              <a:t>ŘÍZENÍ POHLEDÁVEK</a:t>
            </a:r>
          </a:p>
        </p:txBody>
      </p:sp>
      <p:sp>
        <p:nvSpPr>
          <p:cNvPr id="3" name="Zástupný obsah 2">
            <a:extLst>
              <a:ext uri="{FF2B5EF4-FFF2-40B4-BE49-F238E27FC236}">
                <a16:creationId xmlns:a16="http://schemas.microsoft.com/office/drawing/2014/main" id="{AE30BD57-CE46-429B-A2FB-CA64649837E6}"/>
              </a:ext>
            </a:extLst>
          </p:cNvPr>
          <p:cNvSpPr>
            <a:spLocks noGrp="1"/>
          </p:cNvSpPr>
          <p:nvPr>
            <p:ph idx="1"/>
          </p:nvPr>
        </p:nvSpPr>
        <p:spPr>
          <a:xfrm>
            <a:off x="357432" y="1043200"/>
            <a:ext cx="11558047" cy="4351338"/>
          </a:xfrm>
        </p:spPr>
        <p:txBody>
          <a:bodyPr>
            <a:noAutofit/>
          </a:bodyPr>
          <a:lstStyle/>
          <a:p>
            <a:pPr>
              <a:buFont typeface="Wingdings" panose="05000000000000000000" pitchFamily="2" charset="2"/>
              <a:buChar char="§"/>
            </a:pPr>
            <a:r>
              <a:rPr lang="cs-CZ" sz="3500" b="1" dirty="0">
                <a:latin typeface="Amasis MT Pro" panose="02040504050005020304" pitchFamily="18" charset="-18"/>
              </a:rPr>
              <a:t> </a:t>
            </a:r>
            <a:r>
              <a:rPr lang="cs-CZ" sz="3500" b="1" dirty="0" err="1">
                <a:latin typeface="Amasis MT Pro" panose="02040504050005020304" pitchFamily="18" charset="-18"/>
              </a:rPr>
              <a:t>Leading</a:t>
            </a:r>
            <a:r>
              <a:rPr lang="cs-CZ" sz="3500" b="1" dirty="0">
                <a:latin typeface="Amasis MT Pro" panose="02040504050005020304" pitchFamily="18" charset="-18"/>
              </a:rPr>
              <a:t> </a:t>
            </a:r>
            <a:r>
              <a:rPr lang="cs-CZ" sz="3500" dirty="0">
                <a:latin typeface="Amasis MT Pro" panose="02040504050005020304" pitchFamily="18" charset="-18"/>
              </a:rPr>
              <a:t>představuje urychlení úhrady závazku v zahraniční měně v případě, že očekáváme znehodnocení domácí měny. </a:t>
            </a:r>
          </a:p>
          <a:p>
            <a:pPr>
              <a:buFont typeface="Wingdings" panose="05000000000000000000" pitchFamily="2" charset="2"/>
              <a:buChar char="§"/>
            </a:pPr>
            <a:r>
              <a:rPr lang="cs-CZ" sz="3500" dirty="0">
                <a:latin typeface="Amasis MT Pro" panose="02040504050005020304" pitchFamily="18" charset="-18"/>
              </a:rPr>
              <a:t> </a:t>
            </a:r>
            <a:r>
              <a:rPr lang="cs-CZ" sz="3500" b="1" dirty="0" err="1">
                <a:latin typeface="Amasis MT Pro" panose="02040504050005020304" pitchFamily="18" charset="-18"/>
              </a:rPr>
              <a:t>Lagging</a:t>
            </a:r>
            <a:r>
              <a:rPr lang="cs-CZ" sz="3500" dirty="0">
                <a:latin typeface="Amasis MT Pro" panose="02040504050005020304" pitchFamily="18" charset="-18"/>
              </a:rPr>
              <a:t> je opačnou technikou, která spočívá ve zpoždění úhrady závazku v zahraniční měně, pokud očekáváme apreciaci (zhodnocení) domácí měny. </a:t>
            </a:r>
          </a:p>
          <a:p>
            <a:pPr>
              <a:buFont typeface="Wingdings" panose="05000000000000000000" pitchFamily="2" charset="2"/>
              <a:buChar char="§"/>
            </a:pPr>
            <a:r>
              <a:rPr lang="cs-CZ" sz="3500" b="1" dirty="0">
                <a:latin typeface="Amasis MT Pro" panose="02040504050005020304" pitchFamily="18" charset="-18"/>
              </a:rPr>
              <a:t> </a:t>
            </a:r>
            <a:r>
              <a:rPr lang="cs-CZ" sz="3500" b="1" dirty="0" err="1">
                <a:latin typeface="Amasis MT Pro" panose="02040504050005020304" pitchFamily="18" charset="-18"/>
              </a:rPr>
              <a:t>Netting</a:t>
            </a:r>
            <a:r>
              <a:rPr lang="cs-CZ" sz="3500" b="1" dirty="0">
                <a:latin typeface="Amasis MT Pro" panose="02040504050005020304" pitchFamily="18" charset="-18"/>
              </a:rPr>
              <a:t> </a:t>
            </a:r>
            <a:r>
              <a:rPr lang="cs-CZ" sz="3500" dirty="0">
                <a:latin typeface="Amasis MT Pro" panose="02040504050005020304" pitchFamily="18" charset="-18"/>
              </a:rPr>
              <a:t>spočívá ve vzájemném započítávání pohledávek a závazků v cizí měně mezi obchodními partnery. </a:t>
            </a:r>
          </a:p>
          <a:p>
            <a:pPr>
              <a:buFont typeface="Wingdings" panose="05000000000000000000" pitchFamily="2" charset="2"/>
              <a:buChar char="§"/>
            </a:pPr>
            <a:r>
              <a:rPr lang="cs-CZ" sz="3500" b="1" dirty="0">
                <a:latin typeface="Amasis MT Pro" panose="02040504050005020304" pitchFamily="18" charset="-18"/>
              </a:rPr>
              <a:t> </a:t>
            </a:r>
            <a:r>
              <a:rPr lang="cs-CZ" sz="3500" b="1" dirty="0" err="1">
                <a:latin typeface="Amasis MT Pro" panose="02040504050005020304" pitchFamily="18" charset="-18"/>
              </a:rPr>
              <a:t>Matching</a:t>
            </a:r>
            <a:r>
              <a:rPr lang="cs-CZ" sz="3500" dirty="0">
                <a:latin typeface="Amasis MT Pro" panose="02040504050005020304" pitchFamily="18" charset="-18"/>
              </a:rPr>
              <a:t> představuje oproti </a:t>
            </a:r>
            <a:r>
              <a:rPr lang="cs-CZ" sz="3500" dirty="0" err="1">
                <a:latin typeface="Amasis MT Pro" panose="02040504050005020304" pitchFamily="18" charset="-18"/>
              </a:rPr>
              <a:t>nettingu</a:t>
            </a:r>
            <a:r>
              <a:rPr lang="cs-CZ" sz="3500" dirty="0">
                <a:latin typeface="Amasis MT Pro" panose="02040504050005020304" pitchFamily="18" charset="-18"/>
              </a:rPr>
              <a:t> také možnost využít vztah ke třetí straně.</a:t>
            </a:r>
          </a:p>
        </p:txBody>
      </p:sp>
    </p:spTree>
    <p:extLst>
      <p:ext uri="{BB962C8B-B14F-4D97-AF65-F5344CB8AC3E}">
        <p14:creationId xmlns:p14="http://schemas.microsoft.com/office/powerpoint/2010/main" val="3145737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4C0E00C0-113B-4645-8DFE-521F71DD760C}"/>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ovéPole 6">
            <a:extLst>
              <a:ext uri="{FF2B5EF4-FFF2-40B4-BE49-F238E27FC236}">
                <a16:creationId xmlns:a16="http://schemas.microsoft.com/office/drawing/2014/main" id="{E185E154-D2D2-4EB3-B852-A38B5021367D}"/>
              </a:ext>
            </a:extLst>
          </p:cNvPr>
          <p:cNvSpPr txBox="1"/>
          <p:nvPr/>
        </p:nvSpPr>
        <p:spPr>
          <a:xfrm>
            <a:off x="115184" y="222809"/>
            <a:ext cx="11710237" cy="6786473"/>
          </a:xfrm>
          <a:prstGeom prst="rect">
            <a:avLst/>
          </a:prstGeom>
          <a:noFill/>
        </p:spPr>
        <p:txBody>
          <a:bodyPr wrap="square" rtlCol="0">
            <a:spAutoFit/>
          </a:bodyPr>
          <a:lstStyle/>
          <a:p>
            <a:r>
              <a:rPr lang="cs-CZ" sz="5000" b="1" dirty="0">
                <a:effectLst/>
                <a:latin typeface="Amasis MT Pro" panose="02040504050005020304" pitchFamily="18" charset="-18"/>
              </a:rPr>
              <a:t>MANAŽERSKÉ ÚČETNICTVÍ </a:t>
            </a:r>
          </a:p>
          <a:p>
            <a:pPr marL="457200" indent="-457200">
              <a:buFontTx/>
              <a:buChar char="-"/>
            </a:pPr>
            <a:r>
              <a:rPr lang="cs-CZ" sz="3500" dirty="0">
                <a:effectLst/>
                <a:latin typeface="Amasis MT Pro" panose="02040504050005020304" pitchFamily="18" charset="-18"/>
              </a:rPr>
              <a:t>Cílem MÚ je poskytnout informace interním subjektům k řízení vnitřních podnikových procesů.</a:t>
            </a:r>
          </a:p>
          <a:p>
            <a:pPr marL="457200" indent="-457200">
              <a:buFontTx/>
              <a:buChar char="-"/>
            </a:pPr>
            <a:r>
              <a:rPr lang="cs-CZ" sz="3500" dirty="0">
                <a:latin typeface="Amasis MT Pro" panose="02040504050005020304" pitchFamily="18" charset="-18"/>
              </a:rPr>
              <a:t>Výstupy MÚ jsou podkladem pro manažerská rozhodnutí na všech stupních podnikového vedení. </a:t>
            </a:r>
          </a:p>
          <a:p>
            <a:pPr marL="457200" indent="-457200">
              <a:buFontTx/>
              <a:buChar char="-"/>
            </a:pPr>
            <a:r>
              <a:rPr lang="cs-CZ" sz="3500" dirty="0">
                <a:latin typeface="Amasis MT Pro" panose="02040504050005020304" pitchFamily="18" charset="-18"/>
              </a:rPr>
              <a:t>Manažerské účetnictví je věnovaného údajům pro řízení a rozhodování uvnitř jednotky a je orientované na údaje pro příslušné užití v rámci jednotky.</a:t>
            </a:r>
          </a:p>
          <a:p>
            <a:pPr marL="457200" indent="-457200">
              <a:buFontTx/>
              <a:buChar char="-"/>
            </a:pPr>
            <a:r>
              <a:rPr lang="cs-CZ" sz="3500" dirty="0">
                <a:effectLst/>
                <a:latin typeface="Amasis MT Pro" panose="02040504050005020304" pitchFamily="18" charset="-18"/>
              </a:rPr>
              <a:t>Složkami manažerského účetnictví je:</a:t>
            </a:r>
          </a:p>
          <a:p>
            <a:pPr marL="914400" lvl="1" indent="-457200">
              <a:buFont typeface="Wingdings" panose="05000000000000000000" pitchFamily="2" charset="2"/>
              <a:buChar char="§"/>
            </a:pPr>
            <a:r>
              <a:rPr lang="cs-CZ" sz="3000" b="1" dirty="0">
                <a:latin typeface="Amasis MT Pro" panose="02040504050005020304" pitchFamily="18" charset="-18"/>
              </a:rPr>
              <a:t>vnitropodnikové účetnictví </a:t>
            </a:r>
            <a:r>
              <a:rPr lang="cs-CZ" sz="3000" dirty="0">
                <a:latin typeface="Amasis MT Pro" panose="02040504050005020304" pitchFamily="18" charset="-18"/>
              </a:rPr>
              <a:t>(náklady a výnosy činností),</a:t>
            </a:r>
          </a:p>
          <a:p>
            <a:pPr marL="914400" lvl="1" indent="-457200">
              <a:buFont typeface="Wingdings" panose="05000000000000000000" pitchFamily="2" charset="2"/>
              <a:buChar char="§"/>
            </a:pPr>
            <a:r>
              <a:rPr lang="cs-CZ" sz="3000" b="1" dirty="0">
                <a:effectLst/>
                <a:latin typeface="Amasis MT Pro" panose="02040504050005020304" pitchFamily="18" charset="-18"/>
              </a:rPr>
              <a:t>kalkulace</a:t>
            </a:r>
            <a:r>
              <a:rPr lang="cs-CZ" sz="3000" dirty="0">
                <a:effectLst/>
                <a:latin typeface="Amasis MT Pro" panose="02040504050005020304" pitchFamily="18" charset="-18"/>
              </a:rPr>
              <a:t> (náklady na jednotku výkonu),</a:t>
            </a:r>
          </a:p>
          <a:p>
            <a:pPr marL="914400" lvl="1" indent="-457200">
              <a:buFont typeface="Wingdings" panose="05000000000000000000" pitchFamily="2" charset="2"/>
              <a:buChar char="§"/>
            </a:pPr>
            <a:r>
              <a:rPr lang="cs-CZ" sz="3000" b="1" dirty="0">
                <a:latin typeface="Amasis MT Pro" panose="02040504050005020304" pitchFamily="18" charset="-18"/>
              </a:rPr>
              <a:t>rozpočetnictví </a:t>
            </a:r>
            <a:r>
              <a:rPr lang="cs-CZ" sz="3000" dirty="0">
                <a:latin typeface="Amasis MT Pro" panose="02040504050005020304" pitchFamily="18" charset="-18"/>
              </a:rPr>
              <a:t>(plánování výkonů jednotlivých útvarů).</a:t>
            </a:r>
            <a:endParaRPr lang="cs-CZ" sz="3000" dirty="0">
              <a:effectLst/>
              <a:latin typeface="Amasis MT Pro" panose="02040504050005020304" pitchFamily="18" charset="-18"/>
            </a:endParaRPr>
          </a:p>
        </p:txBody>
      </p:sp>
    </p:spTree>
    <p:extLst>
      <p:ext uri="{BB962C8B-B14F-4D97-AF65-F5344CB8AC3E}">
        <p14:creationId xmlns:p14="http://schemas.microsoft.com/office/powerpoint/2010/main" val="34837802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MĚŘENÍ RIZIKA</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Základním předpokladem minimalizace rizika je jeho identifikace a měření. </a:t>
            </a:r>
          </a:p>
          <a:p>
            <a:pPr>
              <a:lnSpc>
                <a:spcPct val="100000"/>
              </a:lnSpc>
              <a:spcBef>
                <a:spcPts val="0"/>
              </a:spcBef>
              <a:buFontTx/>
              <a:buChar char="-"/>
            </a:pPr>
            <a:r>
              <a:rPr lang="cs-CZ" sz="3500" dirty="0">
                <a:latin typeface="Amasis MT Pro" panose="02040504050005020304" pitchFamily="18" charset="-18"/>
              </a:rPr>
              <a:t>K měření rizika slouží nástroje statistiky - pravděpodobnosti. </a:t>
            </a:r>
          </a:p>
          <a:p>
            <a:pPr>
              <a:lnSpc>
                <a:spcPct val="100000"/>
              </a:lnSpc>
              <a:spcBef>
                <a:spcPts val="0"/>
              </a:spcBef>
              <a:buFontTx/>
              <a:buChar char="-"/>
            </a:pPr>
            <a:r>
              <a:rPr lang="cs-CZ" sz="3500" dirty="0">
                <a:latin typeface="Amasis MT Pro" panose="02040504050005020304" pitchFamily="18" charset="-18"/>
              </a:rPr>
              <a:t>Pro kvantifikaci rizika jsou využívány statistické metody určování variability, konkrétně rozptyl  a směrodatná odchylka ,</a:t>
            </a:r>
          </a:p>
          <a:p>
            <a:pPr>
              <a:lnSpc>
                <a:spcPct val="100000"/>
              </a:lnSpc>
              <a:spcBef>
                <a:spcPts val="0"/>
              </a:spcBef>
              <a:buFontTx/>
              <a:buChar char="-"/>
            </a:pPr>
            <a:r>
              <a:rPr lang="cs-CZ" sz="3500" dirty="0">
                <a:latin typeface="Amasis MT Pro" panose="02040504050005020304" pitchFamily="18" charset="-18"/>
              </a:rPr>
              <a:t>Důležitým vstupním parametrem výpočtu je očekávaná střední hodnota, která vyjadřuje očekávaný výnos v množině pravděpodobných výnosů. </a:t>
            </a:r>
            <a:endParaRPr lang="cs-CZ" sz="3500" dirty="0">
              <a:latin typeface="Amasis MT Pro" panose="02040504050005020304" pitchFamily="18" charset="-18"/>
              <a:cs typeface="Times New Roman" panose="02020603050405020304" pitchFamily="18" charset="0"/>
            </a:endParaRPr>
          </a:p>
        </p:txBody>
      </p:sp>
    </p:spTree>
    <p:extLst>
      <p:ext uri="{BB962C8B-B14F-4D97-AF65-F5344CB8AC3E}">
        <p14:creationId xmlns:p14="http://schemas.microsoft.com/office/powerpoint/2010/main" val="3183706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1762086" y="1099149"/>
            <a:ext cx="8909055" cy="4401205"/>
          </a:xfrm>
          <a:prstGeom prst="rect">
            <a:avLst/>
          </a:prstGeom>
          <a:noFill/>
        </p:spPr>
        <p:txBody>
          <a:bodyPr wrap="square" rtlCol="0">
            <a:spAutoFit/>
          </a:bodyPr>
          <a:lstStyle/>
          <a:p>
            <a:pPr algn="ctr"/>
            <a:r>
              <a:rPr lang="cs-CZ" sz="7000" b="1" dirty="0">
                <a:latin typeface="Amasis MT Pro Medium" panose="02040604050005020304" pitchFamily="18" charset="-18"/>
              </a:rPr>
              <a:t>4.</a:t>
            </a:r>
          </a:p>
          <a:p>
            <a:pPr algn="ctr"/>
            <a:r>
              <a:rPr lang="cs-CZ" sz="7000" b="1" dirty="0">
                <a:latin typeface="Amasis MT Pro Medium" panose="02040604050005020304" pitchFamily="18" charset="-18"/>
              </a:rPr>
              <a:t>VYHODNOCENÍ VÝSLEDKŮ FINANČNÍ ANALÝZY</a:t>
            </a:r>
          </a:p>
        </p:txBody>
      </p:sp>
    </p:spTree>
    <p:extLst>
      <p:ext uri="{BB962C8B-B14F-4D97-AF65-F5344CB8AC3E}">
        <p14:creationId xmlns:p14="http://schemas.microsoft.com/office/powerpoint/2010/main" val="17962453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POMĚROVÍ UKAZATELE</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cs typeface="Times New Roman" panose="02020603050405020304" pitchFamily="18" charset="0"/>
              </a:rPr>
              <a:t>Hodnotíme:</a:t>
            </a:r>
          </a:p>
          <a:p>
            <a:pPr lvl="1">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časovou řadu,</a:t>
            </a:r>
          </a:p>
          <a:p>
            <a:pPr lvl="1">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trend,</a:t>
            </a:r>
          </a:p>
          <a:p>
            <a:pPr lvl="1">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maximum a minimum,</a:t>
            </a:r>
          </a:p>
          <a:p>
            <a:pPr lvl="1">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extrémní výkyvy,</a:t>
            </a:r>
          </a:p>
          <a:p>
            <a:pPr lvl="1">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oborový průměr,</a:t>
            </a:r>
          </a:p>
          <a:p>
            <a:pPr lvl="1">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doporučované hodnoty,</a:t>
            </a:r>
          </a:p>
          <a:p>
            <a:pPr lvl="1">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mezipodnikové zpracování.</a:t>
            </a:r>
          </a:p>
          <a:p>
            <a:pPr marL="457200" lvl="1" indent="-457200">
              <a:lnSpc>
                <a:spcPct val="100000"/>
              </a:lnSpc>
              <a:spcBef>
                <a:spcPts val="0"/>
              </a:spcBef>
              <a:buFontTx/>
              <a:buChar char="-"/>
            </a:pPr>
            <a:r>
              <a:rPr lang="cs-CZ" sz="3500" dirty="0">
                <a:latin typeface="Amasis MT Pro" panose="02040504050005020304" pitchFamily="18" charset="-18"/>
                <a:cs typeface="Times New Roman" panose="02020603050405020304" pitchFamily="18" charset="0"/>
              </a:rPr>
              <a:t>Zpracováváme:</a:t>
            </a:r>
          </a:p>
          <a:p>
            <a:pPr marL="914400" lvl="2" indent="-457200">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výpočet ukazatele,</a:t>
            </a:r>
          </a:p>
          <a:p>
            <a:pPr marL="914400" lvl="2" indent="-457200">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tabulka výsledků ukazatelů v čase,</a:t>
            </a:r>
          </a:p>
          <a:p>
            <a:pPr marL="914400" lvl="2" indent="-457200">
              <a:lnSpc>
                <a:spcPct val="100000"/>
              </a:lnSpc>
              <a:spcBef>
                <a:spcPts val="0"/>
              </a:spcBef>
              <a:buFont typeface="Wingdings" panose="05000000000000000000" pitchFamily="2" charset="2"/>
              <a:buChar char="§"/>
            </a:pPr>
            <a:r>
              <a:rPr lang="cs-CZ" sz="3000" b="1" i="1" dirty="0">
                <a:latin typeface="Amasis MT Pro" panose="02040504050005020304" pitchFamily="18" charset="-18"/>
                <a:cs typeface="Times New Roman" panose="02020603050405020304" pitchFamily="18" charset="0"/>
              </a:rPr>
              <a:t>grafické znázornění ukazatelů v čase.</a:t>
            </a:r>
          </a:p>
        </p:txBody>
      </p:sp>
    </p:spTree>
    <p:extLst>
      <p:ext uri="{BB962C8B-B14F-4D97-AF65-F5344CB8AC3E}">
        <p14:creationId xmlns:p14="http://schemas.microsoft.com/office/powerpoint/2010/main" val="11117817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UKAZATELÉ PŘIDANÉ HODNOTY</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69536"/>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Ukazatele MVA a EVA vytvořili v první polovině 90. let američtí ekonomové.</a:t>
            </a:r>
          </a:p>
          <a:p>
            <a:pPr>
              <a:lnSpc>
                <a:spcPct val="100000"/>
              </a:lnSpc>
              <a:spcBef>
                <a:spcPts val="0"/>
              </a:spcBef>
              <a:buFontTx/>
              <a:buChar char="-"/>
            </a:pPr>
            <a:r>
              <a:rPr lang="cs-CZ" sz="3500" dirty="0">
                <a:latin typeface="Amasis MT Pro" panose="02040504050005020304" pitchFamily="18" charset="-18"/>
              </a:rPr>
              <a:t>Jejich použití se rychle rozšířilo do Evropy i do ČR. </a:t>
            </a:r>
          </a:p>
          <a:p>
            <a:pPr>
              <a:lnSpc>
                <a:spcPct val="100000"/>
              </a:lnSpc>
              <a:spcBef>
                <a:spcPts val="0"/>
              </a:spcBef>
              <a:buFontTx/>
              <a:buChar char="-"/>
            </a:pPr>
            <a:r>
              <a:rPr lang="cs-CZ" sz="3500" dirty="0">
                <a:latin typeface="Amasis MT Pro" panose="02040504050005020304" pitchFamily="18" charset="-18"/>
              </a:rPr>
              <a:t>MVA i EVA jsou registrované ochranné známky, jejich přesná metodika je součástí know-how společnosti Stern </a:t>
            </a:r>
            <a:r>
              <a:rPr lang="cs-CZ" sz="3500" dirty="0" err="1">
                <a:latin typeface="Amasis MT Pro" panose="02040504050005020304" pitchFamily="18" charset="-18"/>
              </a:rPr>
              <a:t>Value</a:t>
            </a:r>
            <a:r>
              <a:rPr lang="cs-CZ" sz="3500" dirty="0">
                <a:latin typeface="Amasis MT Pro" panose="02040504050005020304" pitchFamily="18" charset="-18"/>
              </a:rPr>
              <a:t> Management.</a:t>
            </a:r>
          </a:p>
          <a:p>
            <a:pPr marL="0" indent="0">
              <a:lnSpc>
                <a:spcPct val="100000"/>
              </a:lnSpc>
              <a:spcBef>
                <a:spcPts val="0"/>
              </a:spcBef>
              <a:buNone/>
            </a:pPr>
            <a:endParaRPr lang="cs-CZ" sz="3500" dirty="0">
              <a:latin typeface="Amasis MT Pro" panose="02040504050005020304" pitchFamily="18" charset="-18"/>
            </a:endParaRP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a:t>
            </a:r>
          </a:p>
          <a:p>
            <a:pPr marL="0" indent="0">
              <a:lnSpc>
                <a:spcPct val="100000"/>
              </a:lnSpc>
              <a:spcBef>
                <a:spcPts val="0"/>
              </a:spcBef>
              <a:buNone/>
            </a:pPr>
            <a:endParaRPr lang="cs-CZ" sz="2000" b="1" i="1" dirty="0">
              <a:latin typeface="Amasis MT Pro" panose="02040504050005020304" pitchFamily="18" charset="-18"/>
              <a:cs typeface="Times New Roman" panose="02020603050405020304" pitchFamily="18" charset="0"/>
            </a:endParaRPr>
          </a:p>
          <a:p>
            <a:pPr>
              <a:lnSpc>
                <a:spcPct val="100000"/>
              </a:lnSpc>
              <a:spcBef>
                <a:spcPts val="0"/>
              </a:spcBef>
              <a:buFont typeface="Wingdings" panose="05000000000000000000" pitchFamily="2" charset="2"/>
              <a:buChar char="§"/>
            </a:pPr>
            <a:r>
              <a:rPr lang="cs-CZ" sz="3500" b="1" i="1" dirty="0">
                <a:latin typeface="Amasis MT Pro" panose="02040504050005020304" pitchFamily="18" charset="-18"/>
                <a:cs typeface="Times New Roman" panose="02020603050405020304" pitchFamily="18" charset="0"/>
              </a:rPr>
              <a:t> </a:t>
            </a:r>
          </a:p>
          <a:p>
            <a:pPr>
              <a:lnSpc>
                <a:spcPct val="100000"/>
              </a:lnSpc>
              <a:spcBef>
                <a:spcPts val="0"/>
              </a:spcBef>
              <a:buFont typeface="Wingdings" panose="05000000000000000000" pitchFamily="2" charset="2"/>
              <a:buChar char="§"/>
            </a:pPr>
            <a:endParaRPr lang="cs-CZ" sz="3500" b="1" i="1" dirty="0">
              <a:latin typeface="Amasis MT Pro" panose="02040504050005020304" pitchFamily="18" charset="-18"/>
              <a:cs typeface="Times New Roman" panose="02020603050405020304" pitchFamily="18" charset="0"/>
            </a:endParaRPr>
          </a:p>
        </p:txBody>
      </p:sp>
      <p:sp>
        <p:nvSpPr>
          <p:cNvPr id="6" name="TextovéPole 5">
            <a:extLst>
              <a:ext uri="{FF2B5EF4-FFF2-40B4-BE49-F238E27FC236}">
                <a16:creationId xmlns:a16="http://schemas.microsoft.com/office/drawing/2014/main" id="{EAC63EE0-42A9-4D5A-8335-1FB60D5FB89C}"/>
              </a:ext>
            </a:extLst>
          </p:cNvPr>
          <p:cNvSpPr txBox="1"/>
          <p:nvPr/>
        </p:nvSpPr>
        <p:spPr>
          <a:xfrm rot="10800000" flipV="1">
            <a:off x="508000" y="4564285"/>
            <a:ext cx="2148058" cy="861774"/>
          </a:xfrm>
          <a:prstGeom prst="rect">
            <a:avLst/>
          </a:prstGeom>
          <a:noFill/>
        </p:spPr>
        <p:txBody>
          <a:bodyPr wrap="square" rtlCol="0">
            <a:spAutoFit/>
          </a:bodyPr>
          <a:lstStyle/>
          <a:p>
            <a:r>
              <a:rPr lang="cs-CZ" sz="5000" dirty="0">
                <a:ln w="0"/>
                <a:effectLst>
                  <a:outerShdw blurRad="38100" dist="19050" dir="2700000" algn="tl" rotWithShape="0">
                    <a:schemeClr val="dk1">
                      <a:alpha val="40000"/>
                    </a:schemeClr>
                  </a:outerShdw>
                </a:effectLst>
                <a:latin typeface="Amasis MT Pro" panose="02040504050005020304" pitchFamily="18" charset="-18"/>
              </a:rPr>
              <a:t>MVA</a:t>
            </a:r>
          </a:p>
        </p:txBody>
      </p:sp>
      <p:sp>
        <p:nvSpPr>
          <p:cNvPr id="7" name="TextovéPole 6">
            <a:extLst>
              <a:ext uri="{FF2B5EF4-FFF2-40B4-BE49-F238E27FC236}">
                <a16:creationId xmlns:a16="http://schemas.microsoft.com/office/drawing/2014/main" id="{00332BDE-9AAD-4ABA-B1B1-0D5A30444C63}"/>
              </a:ext>
            </a:extLst>
          </p:cNvPr>
          <p:cNvSpPr txBox="1"/>
          <p:nvPr/>
        </p:nvSpPr>
        <p:spPr>
          <a:xfrm rot="10800000" flipV="1">
            <a:off x="508000" y="5421471"/>
            <a:ext cx="2148058" cy="861774"/>
          </a:xfrm>
          <a:prstGeom prst="rect">
            <a:avLst/>
          </a:prstGeom>
          <a:noFill/>
        </p:spPr>
        <p:txBody>
          <a:bodyPr wrap="square" rtlCol="0">
            <a:spAutoFit/>
          </a:bodyPr>
          <a:lstStyle/>
          <a:p>
            <a:r>
              <a:rPr lang="cs-CZ" sz="5000" dirty="0">
                <a:ln w="0"/>
                <a:effectLst>
                  <a:outerShdw blurRad="38100" dist="19050" dir="2700000" algn="tl" rotWithShape="0">
                    <a:schemeClr val="dk1">
                      <a:alpha val="40000"/>
                    </a:schemeClr>
                  </a:outerShdw>
                </a:effectLst>
                <a:latin typeface="Amasis MT Pro" panose="02040504050005020304" pitchFamily="18" charset="-18"/>
              </a:rPr>
              <a:t>EVA</a:t>
            </a:r>
          </a:p>
        </p:txBody>
      </p:sp>
    </p:spTree>
    <p:extLst>
      <p:ext uri="{BB962C8B-B14F-4D97-AF65-F5344CB8AC3E}">
        <p14:creationId xmlns:p14="http://schemas.microsoft.com/office/powerpoint/2010/main" val="18678747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5000" b="1" dirty="0">
                <a:latin typeface="Amasis MT Pro" panose="02040504050005020304" pitchFamily="18" charset="-18"/>
              </a:rPr>
              <a:t>MVA</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a:latin typeface="Amasis MT Pro" panose="02040504050005020304" pitchFamily="18" charset="-18"/>
              </a:rPr>
              <a:t>Market </a:t>
            </a:r>
            <a:r>
              <a:rPr lang="cs-CZ" sz="3500" dirty="0" err="1">
                <a:latin typeface="Amasis MT Pro" panose="02040504050005020304" pitchFamily="18" charset="-18"/>
              </a:rPr>
              <a:t>Value</a:t>
            </a:r>
            <a:r>
              <a:rPr lang="cs-CZ" sz="3500" dirty="0">
                <a:latin typeface="Amasis MT Pro" panose="02040504050005020304" pitchFamily="18" charset="-18"/>
              </a:rPr>
              <a:t> </a:t>
            </a:r>
            <a:r>
              <a:rPr lang="cs-CZ" sz="3500" dirty="0" err="1">
                <a:latin typeface="Amasis MT Pro" panose="02040504050005020304" pitchFamily="18" charset="-18"/>
              </a:rPr>
              <a:t>Added</a:t>
            </a:r>
            <a:endParaRPr lang="cs-CZ" sz="3500" dirty="0">
              <a:latin typeface="Amasis MT Pro" panose="02040504050005020304" pitchFamily="18" charset="-18"/>
            </a:endParaRPr>
          </a:p>
          <a:p>
            <a:pPr>
              <a:lnSpc>
                <a:spcPct val="100000"/>
              </a:lnSpc>
              <a:spcBef>
                <a:spcPts val="0"/>
              </a:spcBef>
              <a:buFontTx/>
              <a:buChar char="-"/>
            </a:pPr>
            <a:r>
              <a:rPr lang="cs-CZ" sz="3500" dirty="0">
                <a:latin typeface="Amasis MT Pro" panose="02040504050005020304" pitchFamily="18" charset="-18"/>
              </a:rPr>
              <a:t>Ukazatel, prostřednictvím kterého můžeme měřit výkonnost podniku. </a:t>
            </a:r>
          </a:p>
          <a:p>
            <a:pPr>
              <a:lnSpc>
                <a:spcPct val="100000"/>
              </a:lnSpc>
              <a:spcBef>
                <a:spcPts val="0"/>
              </a:spcBef>
              <a:buFontTx/>
              <a:buChar char="-"/>
            </a:pPr>
            <a:r>
              <a:rPr lang="cs-CZ" sz="3500" dirty="0">
                <a:latin typeface="Amasis MT Pro" panose="02040504050005020304" pitchFamily="18" charset="-18"/>
              </a:rPr>
              <a:t>Vypočítá se jako rozdíl tržní hodnoty akcií, tj. částky, kterou by nyní akcionáři získali prodejem svých akcií, a investovaného kapitálu, tj. částky, kterou do podniku vložili při jeho založení.</a:t>
            </a:r>
          </a:p>
        </p:txBody>
      </p:sp>
    </p:spTree>
    <p:extLst>
      <p:ext uri="{BB962C8B-B14F-4D97-AF65-F5344CB8AC3E}">
        <p14:creationId xmlns:p14="http://schemas.microsoft.com/office/powerpoint/2010/main" val="261622911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5000" b="1" dirty="0">
                <a:latin typeface="Amasis MT Pro" panose="02040504050005020304" pitchFamily="18" charset="-18"/>
              </a:rPr>
              <a:t>EVA</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08928"/>
            <a:ext cx="11726882" cy="5836722"/>
          </a:xfrm>
        </p:spPr>
        <p:txBody>
          <a:bodyPr>
            <a:noAutofit/>
          </a:bodyPr>
          <a:lstStyle/>
          <a:p>
            <a:pPr>
              <a:lnSpc>
                <a:spcPct val="100000"/>
              </a:lnSpc>
              <a:spcBef>
                <a:spcPts val="0"/>
              </a:spcBef>
              <a:buFontTx/>
              <a:buChar char="-"/>
            </a:pPr>
            <a:r>
              <a:rPr lang="cs-CZ" sz="3500" dirty="0" err="1">
                <a:latin typeface="Amasis MT Pro" panose="02040504050005020304" pitchFamily="18" charset="-18"/>
              </a:rPr>
              <a:t>Economic</a:t>
            </a:r>
            <a:r>
              <a:rPr lang="cs-CZ" sz="3500" dirty="0">
                <a:latin typeface="Amasis MT Pro" panose="02040504050005020304" pitchFamily="18" charset="-18"/>
              </a:rPr>
              <a:t> </a:t>
            </a:r>
            <a:r>
              <a:rPr lang="cs-CZ" sz="3500" dirty="0" err="1">
                <a:latin typeface="Amasis MT Pro" panose="02040504050005020304" pitchFamily="18" charset="-18"/>
              </a:rPr>
              <a:t>Value</a:t>
            </a:r>
            <a:r>
              <a:rPr lang="cs-CZ" sz="3500" dirty="0">
                <a:latin typeface="Amasis MT Pro" panose="02040504050005020304" pitchFamily="18" charset="-18"/>
              </a:rPr>
              <a:t> </a:t>
            </a:r>
            <a:r>
              <a:rPr lang="cs-CZ" sz="3500" dirty="0" err="1">
                <a:latin typeface="Amasis MT Pro" panose="02040504050005020304" pitchFamily="18" charset="-18"/>
              </a:rPr>
              <a:t>Added</a:t>
            </a:r>
            <a:endParaRPr lang="cs-CZ" sz="3500" dirty="0">
              <a:latin typeface="Amasis MT Pro" panose="02040504050005020304" pitchFamily="18" charset="-18"/>
            </a:endParaRPr>
          </a:p>
          <a:p>
            <a:pPr>
              <a:lnSpc>
                <a:spcPct val="100000"/>
              </a:lnSpc>
              <a:spcBef>
                <a:spcPts val="0"/>
              </a:spcBef>
              <a:buFontTx/>
              <a:buChar char="-"/>
            </a:pPr>
            <a:r>
              <a:rPr lang="cs-CZ" sz="3500" dirty="0">
                <a:latin typeface="Amasis MT Pro" panose="02040504050005020304" pitchFamily="18" charset="-18"/>
              </a:rPr>
              <a:t>Model je založen na </a:t>
            </a:r>
            <a:r>
              <a:rPr lang="cs-CZ" sz="3500" b="1" dirty="0">
                <a:latin typeface="Amasis MT Pro" panose="02040504050005020304" pitchFamily="18" charset="-18"/>
              </a:rPr>
              <a:t>ekonomickém zisku</a:t>
            </a:r>
            <a:r>
              <a:rPr lang="cs-CZ" sz="3500" dirty="0">
                <a:latin typeface="Amasis MT Pro" panose="02040504050005020304" pitchFamily="18" charset="-18"/>
              </a:rPr>
              <a:t>, který oproti účetnímu zisku představuje přebytek výnosů, které zůstávají ve firmě po zaplacení služeb výrobních faktorů včetně cizího a vlastního kapitálu.</a:t>
            </a:r>
          </a:p>
          <a:p>
            <a:pPr>
              <a:lnSpc>
                <a:spcPct val="100000"/>
              </a:lnSpc>
              <a:spcBef>
                <a:spcPts val="0"/>
              </a:spcBef>
              <a:buFontTx/>
              <a:buChar char="-"/>
            </a:pPr>
            <a:r>
              <a:rPr lang="cs-CZ" sz="3500" dirty="0">
                <a:latin typeface="Amasis MT Pro" panose="02040504050005020304" pitchFamily="18" charset="-18"/>
              </a:rPr>
              <a:t>Měří, kolik hodnoty zbývá podniku pro jeho další rozvoj z vytvořeného hospodářského výsledku po uspokojení nároků všech zájmových skupin včetně vlastníků.</a:t>
            </a:r>
          </a:p>
          <a:p>
            <a:pPr>
              <a:lnSpc>
                <a:spcPct val="100000"/>
              </a:lnSpc>
              <a:spcBef>
                <a:spcPts val="0"/>
              </a:spcBef>
              <a:buFontTx/>
              <a:buChar char="-"/>
            </a:pPr>
            <a:r>
              <a:rPr lang="cs-CZ" sz="3500" dirty="0">
                <a:latin typeface="Amasis MT Pro" panose="02040504050005020304" pitchFamily="18" charset="-18"/>
              </a:rPr>
              <a:t>Ukazatel EVA využívá především finanční management.</a:t>
            </a:r>
          </a:p>
        </p:txBody>
      </p:sp>
    </p:spTree>
    <p:extLst>
      <p:ext uri="{BB962C8B-B14F-4D97-AF65-F5344CB8AC3E}">
        <p14:creationId xmlns:p14="http://schemas.microsoft.com/office/powerpoint/2010/main" val="5527381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VÝPOČET EVA</a:t>
            </a:r>
          </a:p>
        </p:txBody>
      </p:sp>
      <mc:AlternateContent xmlns:mc="http://schemas.openxmlformats.org/markup-compatibility/2006" xmlns:a14="http://schemas.microsoft.com/office/drawing/2010/main">
        <mc:Choice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1237113"/>
                <a:ext cx="11898439" cy="5508537"/>
              </a:xfrm>
            </p:spPr>
            <p:txBody>
              <a:bodyPr>
                <a:noAutofit/>
              </a:bodyPr>
              <a:lstStyle/>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cs-CZ" sz="3500" b="1" i="0" smtClean="0">
                          <a:latin typeface="Cambria Math" panose="02040503050406030204" pitchFamily="18" charset="0"/>
                        </a:rPr>
                        <m:t>𝐄𝐕𝐀</m:t>
                      </m:r>
                      <m:r>
                        <a:rPr lang="cs-CZ" sz="3500" b="1" i="0" smtClean="0">
                          <a:latin typeface="Cambria Math" panose="02040503050406030204" pitchFamily="18" charset="0"/>
                        </a:rPr>
                        <m:t>=</m:t>
                      </m:r>
                      <m:r>
                        <a:rPr lang="cs-CZ" sz="3500" b="1" i="0" smtClean="0">
                          <a:latin typeface="Cambria Math" panose="02040503050406030204" pitchFamily="18" charset="0"/>
                        </a:rPr>
                        <m:t>𝐍𝐎𝐏𝐀𝐓</m:t>
                      </m:r>
                      <m:r>
                        <a:rPr lang="cs-CZ" sz="3500" b="1" i="0" smtClean="0">
                          <a:latin typeface="Cambria Math" panose="02040503050406030204" pitchFamily="18" charset="0"/>
                        </a:rPr>
                        <m:t> −</m:t>
                      </m:r>
                      <m:r>
                        <a:rPr lang="cs-CZ" sz="3500" b="1" i="0" smtClean="0">
                          <a:latin typeface="Cambria Math" panose="02040503050406030204" pitchFamily="18" charset="0"/>
                        </a:rPr>
                        <m:t>𝐖𝐀𝐂𝐂</m:t>
                      </m:r>
                      <m:r>
                        <a:rPr lang="cs-CZ" sz="3500" b="1" i="0" smtClean="0">
                          <a:latin typeface="Cambria Math" panose="02040503050406030204" pitchFamily="18" charset="0"/>
                        </a:rPr>
                        <m:t> ∗</m:t>
                      </m:r>
                      <m:r>
                        <a:rPr lang="cs-CZ" sz="3500" b="1" i="0" smtClean="0">
                          <a:latin typeface="Cambria Math" panose="02040503050406030204" pitchFamily="18" charset="0"/>
                        </a:rPr>
                        <m:t>𝐂</m:t>
                      </m:r>
                    </m:oMath>
                  </m:oMathPara>
                </a14:m>
                <a:endParaRPr lang="cs-CZ" sz="3000" i="1" dirty="0">
                  <a:latin typeface="Amasis MT Pro" panose="02040504050005020304" pitchFamily="18" charset="-18"/>
                </a:endParaRPr>
              </a:p>
              <a:p>
                <a:pPr marL="0" indent="0">
                  <a:lnSpc>
                    <a:spcPct val="100000"/>
                  </a:lnSpc>
                  <a:spcBef>
                    <a:spcPts val="0"/>
                  </a:spcBef>
                  <a:buNone/>
                </a:pPr>
                <a:endParaRPr lang="cs-CZ" sz="3000" i="1" dirty="0">
                  <a:latin typeface="Amasis MT Pro" panose="02040504050005020304" pitchFamily="18" charset="-18"/>
                </a:endParaRPr>
              </a:p>
              <a:p>
                <a:pPr marL="0" indent="0">
                  <a:lnSpc>
                    <a:spcPct val="100000"/>
                  </a:lnSpc>
                  <a:spcBef>
                    <a:spcPts val="0"/>
                  </a:spcBef>
                  <a:buNone/>
                </a:pPr>
                <a:r>
                  <a:rPr lang="cs-CZ" sz="3000" i="1" dirty="0">
                    <a:latin typeface="Amasis MT Pro" panose="02040504050005020304" pitchFamily="18" charset="-18"/>
                  </a:rPr>
                  <a:t>EVA…ekonomická přidaná hodnota</a:t>
                </a:r>
              </a:p>
              <a:p>
                <a:pPr marL="0" indent="0">
                  <a:lnSpc>
                    <a:spcPct val="100000"/>
                  </a:lnSpc>
                  <a:spcBef>
                    <a:spcPts val="0"/>
                  </a:spcBef>
                  <a:buNone/>
                </a:pPr>
                <a:r>
                  <a:rPr lang="cs-CZ" sz="3000" i="1" dirty="0">
                    <a:latin typeface="Amasis MT Pro" panose="02040504050005020304" pitchFamily="18" charset="-18"/>
                  </a:rPr>
                  <a:t>NOPAT…čistý provozní zisk za sledované období</a:t>
                </a:r>
              </a:p>
              <a:p>
                <a:pPr marL="0" indent="0">
                  <a:lnSpc>
                    <a:spcPct val="100000"/>
                  </a:lnSpc>
                  <a:spcBef>
                    <a:spcPts val="0"/>
                  </a:spcBef>
                  <a:buNone/>
                </a:pPr>
                <a:r>
                  <a:rPr lang="cs-CZ" sz="3000" i="1" dirty="0">
                    <a:latin typeface="Amasis MT Pro" panose="02040504050005020304" pitchFamily="18" charset="-18"/>
                  </a:rPr>
                  <a:t>WACC… </a:t>
                </a:r>
                <a:r>
                  <a:rPr lang="cs-CZ" sz="3000" i="1" dirty="0" err="1">
                    <a:latin typeface="Amasis MT Pro" panose="02040504050005020304" pitchFamily="18" charset="-18"/>
                  </a:rPr>
                  <a:t>Weighted</a:t>
                </a:r>
                <a:r>
                  <a:rPr lang="cs-CZ" sz="3000" i="1" dirty="0">
                    <a:latin typeface="Amasis MT Pro" panose="02040504050005020304" pitchFamily="18" charset="-18"/>
                  </a:rPr>
                  <a:t> </a:t>
                </a:r>
                <a:r>
                  <a:rPr lang="cs-CZ" sz="3000" i="1" dirty="0" err="1">
                    <a:latin typeface="Amasis MT Pro" panose="02040504050005020304" pitchFamily="18" charset="-18"/>
                  </a:rPr>
                  <a:t>Average</a:t>
                </a:r>
                <a:r>
                  <a:rPr lang="cs-CZ" sz="3000" i="1" dirty="0">
                    <a:latin typeface="Amasis MT Pro" panose="02040504050005020304" pitchFamily="18" charset="-18"/>
                  </a:rPr>
                  <a:t> </a:t>
                </a:r>
                <a:r>
                  <a:rPr lang="cs-CZ" sz="3000" i="1" dirty="0" err="1">
                    <a:latin typeface="Amasis MT Pro" panose="02040504050005020304" pitchFamily="18" charset="-18"/>
                  </a:rPr>
                  <a:t>Cost</a:t>
                </a:r>
                <a:r>
                  <a:rPr lang="cs-CZ" sz="3000" i="1" dirty="0">
                    <a:latin typeface="Amasis MT Pro" panose="02040504050005020304" pitchFamily="18" charset="-18"/>
                  </a:rPr>
                  <a:t> </a:t>
                </a:r>
                <a:r>
                  <a:rPr lang="cs-CZ" sz="3000" i="1" dirty="0" err="1">
                    <a:latin typeface="Amasis MT Pro" panose="02040504050005020304" pitchFamily="18" charset="-18"/>
                  </a:rPr>
                  <a:t>of</a:t>
                </a:r>
                <a:r>
                  <a:rPr lang="cs-CZ" sz="3000" i="1" dirty="0">
                    <a:latin typeface="Amasis MT Pro" panose="02040504050005020304" pitchFamily="18" charset="-18"/>
                  </a:rPr>
                  <a:t> </a:t>
                </a:r>
                <a:r>
                  <a:rPr lang="cs-CZ" sz="3000" i="1" dirty="0" err="1">
                    <a:latin typeface="Amasis MT Pro" panose="02040504050005020304" pitchFamily="18" charset="-18"/>
                  </a:rPr>
                  <a:t>Capital</a:t>
                </a:r>
                <a:r>
                  <a:rPr lang="cs-CZ" sz="3000" i="1" dirty="0">
                    <a:latin typeface="Amasis MT Pro" panose="02040504050005020304" pitchFamily="18" charset="-18"/>
                  </a:rPr>
                  <a:t>, vážený průměr nákladů na kapitál</a:t>
                </a:r>
              </a:p>
              <a:p>
                <a:pPr marL="0" indent="0">
                  <a:lnSpc>
                    <a:spcPct val="100000"/>
                  </a:lnSpc>
                  <a:spcBef>
                    <a:spcPts val="0"/>
                  </a:spcBef>
                  <a:buNone/>
                </a:pPr>
                <a:endParaRPr lang="cs-CZ" sz="3000" dirty="0">
                  <a:latin typeface="Amasis MT Pro" panose="02040504050005020304" pitchFamily="18" charset="-18"/>
                </a:endParaRPr>
              </a:p>
              <a:p>
                <a:pPr>
                  <a:lnSpc>
                    <a:spcPct val="100000"/>
                  </a:lnSpc>
                  <a:spcBef>
                    <a:spcPts val="0"/>
                  </a:spcBef>
                  <a:buFontTx/>
                  <a:buChar char="-"/>
                </a:pPr>
                <a:r>
                  <a:rPr lang="cs-CZ" sz="3500" dirty="0">
                    <a:latin typeface="Amasis MT Pro" panose="02040504050005020304" pitchFamily="18" charset="-18"/>
                  </a:rPr>
                  <a:t>Firma vytváří přidanou hodnotu pro vlastníky, jestliže je ukazatel EVA větší než 0.</a:t>
                </a:r>
              </a:p>
              <a:p>
                <a:pPr>
                  <a:lnSpc>
                    <a:spcPct val="100000"/>
                  </a:lnSpc>
                  <a:spcBef>
                    <a:spcPts val="0"/>
                  </a:spcBef>
                  <a:buFontTx/>
                  <a:buChar char="-"/>
                </a:pPr>
                <a:r>
                  <a:rPr lang="cs-CZ" sz="3500" dirty="0">
                    <a:latin typeface="Amasis MT Pro" panose="02040504050005020304" pitchFamily="18" charset="-18"/>
                  </a:rPr>
                  <a:t>Ukazatel poskytuje managementu reálnější informace o výnosnosti firmy a vede k růstu tržní hodnoty firmy.</a:t>
                </a:r>
              </a:p>
            </p:txBody>
          </p:sp>
        </mc:Choice>
        <mc:Fallback xmlns="">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46780" y="1237113"/>
                <a:ext cx="11898439" cy="5508537"/>
              </a:xfrm>
              <a:blipFill>
                <a:blip r:embed="rId3"/>
                <a:stretch>
                  <a:fillRect l="-1486" b="-3872"/>
                </a:stretch>
              </a:blipFill>
            </p:spPr>
            <p:txBody>
              <a:bodyPr/>
              <a:lstStyle/>
              <a:p>
                <a:r>
                  <a:rPr lang="cs-CZ">
                    <a:noFill/>
                  </a:rPr>
                  <a:t> </a:t>
                </a:r>
              </a:p>
            </p:txBody>
          </p:sp>
        </mc:Fallback>
      </mc:AlternateContent>
    </p:spTree>
    <p:extLst>
      <p:ext uri="{BB962C8B-B14F-4D97-AF65-F5344CB8AC3E}">
        <p14:creationId xmlns:p14="http://schemas.microsoft.com/office/powerpoint/2010/main" val="34342190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46780" y="0"/>
            <a:ext cx="11841253" cy="1012413"/>
          </a:xfrm>
        </p:spPr>
        <p:txBody>
          <a:bodyPr>
            <a:noAutofit/>
          </a:bodyPr>
          <a:lstStyle/>
          <a:p>
            <a:r>
              <a:rPr lang="cs-CZ" sz="4000" b="1" dirty="0">
                <a:latin typeface="Amasis MT Pro" panose="02040504050005020304" pitchFamily="18" charset="-18"/>
              </a:rPr>
              <a:t>ANALÝZA ODCHYLEK</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835092"/>
            <a:ext cx="11898439" cy="5508537"/>
          </a:xfrm>
        </p:spPr>
        <p:txBody>
          <a:bodyPr>
            <a:noAutofit/>
          </a:bodyPr>
          <a:lstStyle/>
          <a:p>
            <a:pPr marL="0" indent="0">
              <a:lnSpc>
                <a:spcPct val="100000"/>
              </a:lnSpc>
              <a:spcBef>
                <a:spcPts val="0"/>
              </a:spcBef>
              <a:buNone/>
            </a:pPr>
            <a:r>
              <a:rPr lang="cs-CZ" sz="3500" dirty="0">
                <a:latin typeface="Amasis MT Pro" panose="02040504050005020304" pitchFamily="18" charset="-18"/>
              </a:rPr>
              <a:t>- </a:t>
            </a:r>
            <a:r>
              <a:rPr lang="cs-CZ" sz="3500" dirty="0">
                <a:solidFill>
                  <a:srgbClr val="202122"/>
                </a:solidFill>
                <a:latin typeface="Amasis MT Pro" panose="02040504050005020304" pitchFamily="18" charset="-18"/>
              </a:rPr>
              <a:t>C</a:t>
            </a:r>
            <a:r>
              <a:rPr lang="cs-CZ" sz="3500" b="0" i="0" dirty="0">
                <a:solidFill>
                  <a:srgbClr val="202122"/>
                </a:solidFill>
                <a:effectLst/>
                <a:latin typeface="Amasis MT Pro" panose="02040504050005020304" pitchFamily="18" charset="-18"/>
              </a:rPr>
              <a:t>ílem analýzy odchylek je zjištění příčiny jejich vzniku, zhodnocení jejich dopadu a vytvoření předpokladů pro nápravná opatření, která by umožnila eliminovat vznik těchto negativních odchylek do budoucna.</a:t>
            </a:r>
            <a:r>
              <a:rPr lang="cs-CZ" sz="3500" dirty="0">
                <a:latin typeface="Amasis MT Pro" panose="02040504050005020304" pitchFamily="18" charset="-18"/>
              </a:rPr>
              <a:t> </a:t>
            </a:r>
          </a:p>
          <a:p>
            <a:pPr marL="0" indent="0">
              <a:lnSpc>
                <a:spcPct val="100000"/>
              </a:lnSpc>
              <a:spcBef>
                <a:spcPts val="0"/>
              </a:spcBef>
              <a:buNone/>
            </a:pPr>
            <a:r>
              <a:rPr lang="cs-CZ" sz="3500" dirty="0">
                <a:latin typeface="Amasis MT Pro" panose="02040504050005020304" pitchFamily="18" charset="-18"/>
              </a:rPr>
              <a:t>- Perioda zjišťování skutečných hodnot může být různá, závisí prostředí ve kterém podnik působí a jeho možnostech.</a:t>
            </a:r>
          </a:p>
          <a:p>
            <a:pPr marL="0" indent="0">
              <a:lnSpc>
                <a:spcPct val="100000"/>
              </a:lnSpc>
              <a:spcBef>
                <a:spcPts val="0"/>
              </a:spcBef>
              <a:buNone/>
            </a:pPr>
            <a:r>
              <a:rPr lang="cs-CZ" sz="3500" dirty="0">
                <a:latin typeface="Amasis MT Pro" panose="02040504050005020304" pitchFamily="18" charset="-18"/>
              </a:rPr>
              <a:t>- Nejčastěji jsou využívány měsíční intervaly. </a:t>
            </a:r>
          </a:p>
          <a:p>
            <a:pPr marL="0" indent="0">
              <a:lnSpc>
                <a:spcPct val="100000"/>
              </a:lnSpc>
              <a:spcBef>
                <a:spcPts val="0"/>
              </a:spcBef>
              <a:buNone/>
            </a:pPr>
            <a:r>
              <a:rPr lang="cs-CZ" sz="3500" dirty="0">
                <a:latin typeface="Amasis MT Pro" panose="02040504050005020304" pitchFamily="18" charset="-18"/>
              </a:rPr>
              <a:t>- Mohou být využívány i intervaly kratší, je pak možno náklady řídit efektivněji, ovšem rostou i náklady na samotné zjišťování odchylek. </a:t>
            </a:r>
          </a:p>
        </p:txBody>
      </p:sp>
    </p:spTree>
    <p:extLst>
      <p:ext uri="{BB962C8B-B14F-4D97-AF65-F5344CB8AC3E}">
        <p14:creationId xmlns:p14="http://schemas.microsoft.com/office/powerpoint/2010/main" val="16604227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220236"/>
            <a:ext cx="11898439" cy="5508537"/>
          </a:xfrm>
        </p:spPr>
        <p:txBody>
          <a:bodyPr>
            <a:noAutofit/>
          </a:bodyPr>
          <a:lstStyle/>
          <a:p>
            <a:pPr marL="0" indent="0">
              <a:lnSpc>
                <a:spcPct val="100000"/>
              </a:lnSpc>
              <a:spcBef>
                <a:spcPts val="0"/>
              </a:spcBef>
              <a:buNone/>
            </a:pPr>
            <a:r>
              <a:rPr lang="cs-CZ" sz="3500" b="1" dirty="0">
                <a:latin typeface="Amasis MT Pro" panose="02040504050005020304" pitchFamily="18" charset="-18"/>
              </a:rPr>
              <a:t>- V praxi mohou nastat odchylky:</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 pozitivní,</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 negativní.</a:t>
            </a:r>
          </a:p>
          <a:p>
            <a:pPr>
              <a:lnSpc>
                <a:spcPct val="100000"/>
              </a:lnSpc>
              <a:spcBef>
                <a:spcPts val="0"/>
              </a:spcBef>
              <a:buFontTx/>
              <a:buChar char="-"/>
            </a:pPr>
            <a:r>
              <a:rPr lang="cs-CZ" sz="3500" dirty="0">
                <a:latin typeface="Amasis MT Pro" panose="02040504050005020304" pitchFamily="18" charset="-18"/>
              </a:rPr>
              <a:t>Samotné zjištění odchylky nemusí znamenat zásadní problém. </a:t>
            </a:r>
          </a:p>
          <a:p>
            <a:pPr>
              <a:lnSpc>
                <a:spcPct val="100000"/>
              </a:lnSpc>
              <a:spcBef>
                <a:spcPts val="0"/>
              </a:spcBef>
              <a:buFontTx/>
              <a:buChar char="-"/>
            </a:pPr>
            <a:r>
              <a:rPr lang="cs-CZ" sz="3500" dirty="0">
                <a:latin typeface="Amasis MT Pro" panose="02040504050005020304" pitchFamily="18" charset="-18"/>
              </a:rPr>
              <a:t>Důležité je zachytit odchylky včas, protože jsou pouze indikátorem potenciálního problému, který musí být vyřešen.</a:t>
            </a:r>
          </a:p>
          <a:p>
            <a:pPr>
              <a:lnSpc>
                <a:spcPct val="100000"/>
              </a:lnSpc>
              <a:spcBef>
                <a:spcPts val="0"/>
              </a:spcBef>
              <a:buFontTx/>
              <a:buChar char="-"/>
            </a:pPr>
            <a:r>
              <a:rPr lang="cs-CZ" sz="3500" b="1" dirty="0">
                <a:latin typeface="Amasis MT Pro" panose="02040504050005020304" pitchFamily="18" charset="-18"/>
              </a:rPr>
              <a:t>Sledují se odchylky:</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 přímého materiálů,</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 přímých mezd,</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 režijních nákladů,</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 tržeb.</a:t>
            </a:r>
          </a:p>
        </p:txBody>
      </p:sp>
    </p:spTree>
    <p:extLst>
      <p:ext uri="{BB962C8B-B14F-4D97-AF65-F5344CB8AC3E}">
        <p14:creationId xmlns:p14="http://schemas.microsoft.com/office/powerpoint/2010/main" val="34280374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378373"/>
            <a:ext cx="11898439" cy="6367278"/>
          </a:xfrm>
        </p:spPr>
        <p:txBody>
          <a:bodyPr>
            <a:noAutofit/>
          </a:bodyPr>
          <a:lstStyle/>
          <a:p>
            <a:pPr marL="0" indent="0">
              <a:lnSpc>
                <a:spcPct val="100000"/>
              </a:lnSpc>
              <a:spcBef>
                <a:spcPts val="0"/>
              </a:spcBef>
              <a:buNone/>
            </a:pPr>
            <a:r>
              <a:rPr lang="cs-CZ" sz="3500" b="1" dirty="0">
                <a:latin typeface="Amasis MT Pro" panose="02040504050005020304" pitchFamily="18" charset="-18"/>
              </a:rPr>
              <a:t>Cílem analýzy odchylek je: </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zjistit příčiny vzniku odchylek, </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zhodnotit jejich dopad na hodnocenou část podnikatelského procesu ve všech liniích, které jsou odchylkou ovlivněny,</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vytvořit předpoklady pro přijetí takových opatření, která by eliminovala vznik významných (zejména negativních) odchylek v budoucnosti.</a:t>
            </a:r>
          </a:p>
        </p:txBody>
      </p:sp>
    </p:spTree>
    <p:extLst>
      <p:ext uri="{BB962C8B-B14F-4D97-AF65-F5344CB8AC3E}">
        <p14:creationId xmlns:p14="http://schemas.microsoft.com/office/powerpoint/2010/main" val="23922867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90E449FD-55BB-4B52-B35E-060D8F7B893A}"/>
              </a:ext>
            </a:extLst>
          </p:cNvPr>
          <p:cNvSpPr txBox="1"/>
          <p:nvPr/>
        </p:nvSpPr>
        <p:spPr>
          <a:xfrm>
            <a:off x="186173" y="286291"/>
            <a:ext cx="11710238" cy="861774"/>
          </a:xfrm>
          <a:prstGeom prst="rect">
            <a:avLst/>
          </a:prstGeom>
          <a:noFill/>
        </p:spPr>
        <p:txBody>
          <a:bodyPr wrap="square" rtlCol="0">
            <a:spAutoFit/>
          </a:bodyPr>
          <a:lstStyle/>
          <a:p>
            <a:r>
              <a:rPr lang="cs-CZ" sz="4000" b="1" dirty="0">
                <a:latin typeface="Amasis MT Pro Medium" panose="02040604050005020304" pitchFamily="18" charset="-18"/>
              </a:rPr>
              <a:t>	</a:t>
            </a:r>
            <a:r>
              <a:rPr lang="cs-CZ" sz="5000" b="1" dirty="0">
                <a:latin typeface="Amasis MT Pro Medium" panose="02040604050005020304" pitchFamily="18" charset="-18"/>
              </a:rPr>
              <a:t>FINANČNÍ</a:t>
            </a:r>
            <a:r>
              <a:rPr lang="cs-CZ" sz="4000" b="1" dirty="0">
                <a:latin typeface="Amasis MT Pro Medium" panose="02040604050005020304" pitchFamily="18" charset="-18"/>
              </a:rPr>
              <a:t>		    	  </a:t>
            </a:r>
            <a:r>
              <a:rPr lang="cs-CZ" sz="5000" b="1" dirty="0">
                <a:latin typeface="Amasis MT Pro Medium" panose="02040604050005020304" pitchFamily="18" charset="-18"/>
              </a:rPr>
              <a:t>MANAŽERSKÉ</a:t>
            </a:r>
          </a:p>
        </p:txBody>
      </p:sp>
      <p:pic>
        <p:nvPicPr>
          <p:cNvPr id="7" name="Obrázek 6" descr="Obsah obrázku šipka&#10;&#10;Popis byl vytvořen automaticky">
            <a:extLst>
              <a:ext uri="{FF2B5EF4-FFF2-40B4-BE49-F238E27FC236}">
                <a16:creationId xmlns:a16="http://schemas.microsoft.com/office/drawing/2014/main" id="{BE4B3A01-CF81-4C36-9220-DF85CD414E87}"/>
              </a:ext>
            </a:extLst>
          </p:cNvPr>
          <p:cNvPicPr>
            <a:picLocks noChangeAspect="1"/>
          </p:cNvPicPr>
          <p:nvPr/>
        </p:nvPicPr>
        <p:blipFill rotWithShape="1">
          <a:blip r:embed="rId2">
            <a:extLst>
              <a:ext uri="{28A0092B-C50C-407E-A947-70E740481C1C}">
                <a14:useLocalDpi xmlns:a14="http://schemas.microsoft.com/office/drawing/2010/main" val="0"/>
              </a:ext>
            </a:extLst>
          </a:blip>
          <a:srcRect t="15853" b="16503"/>
          <a:stretch/>
        </p:blipFill>
        <p:spPr>
          <a:xfrm>
            <a:off x="4604765" y="-12508"/>
            <a:ext cx="2384769" cy="1613164"/>
          </a:xfrm>
          <a:prstGeom prst="rect">
            <a:avLst/>
          </a:prstGeom>
        </p:spPr>
      </p:pic>
      <p:sp>
        <p:nvSpPr>
          <p:cNvPr id="8" name="TextovéPole 7">
            <a:extLst>
              <a:ext uri="{FF2B5EF4-FFF2-40B4-BE49-F238E27FC236}">
                <a16:creationId xmlns:a16="http://schemas.microsoft.com/office/drawing/2014/main" id="{57BC463B-CF0D-49F7-BF69-6A56A2284C95}"/>
              </a:ext>
            </a:extLst>
          </p:cNvPr>
          <p:cNvSpPr txBox="1"/>
          <p:nvPr/>
        </p:nvSpPr>
        <p:spPr>
          <a:xfrm>
            <a:off x="6041292" y="1250545"/>
            <a:ext cx="6049108" cy="5170646"/>
          </a:xfrm>
          <a:prstGeom prst="rect">
            <a:avLst/>
          </a:prstGeom>
          <a:noFill/>
        </p:spPr>
        <p:txBody>
          <a:bodyPr wrap="square">
            <a:spAutoFit/>
          </a:bodyPr>
          <a:lstStyle/>
          <a:p>
            <a:pPr marL="0" lvl="1" indent="-457200">
              <a:buFont typeface="Wingdings" panose="05000000000000000000" pitchFamily="2" charset="2"/>
              <a:buChar char="§"/>
            </a:pPr>
            <a:r>
              <a:rPr lang="cs-CZ" sz="3000" dirty="0">
                <a:latin typeface="Amasis MT Pro" panose="02040504050005020304" pitchFamily="18" charset="-18"/>
              </a:rPr>
              <a:t>obsah pro interní uživatele, </a:t>
            </a:r>
          </a:p>
          <a:p>
            <a:pPr indent="-457200">
              <a:buFont typeface="Wingdings" panose="05000000000000000000" pitchFamily="2" charset="2"/>
              <a:buChar char="§"/>
            </a:pPr>
            <a:r>
              <a:rPr lang="cs-CZ" sz="3000" dirty="0">
                <a:latin typeface="Amasis MT Pro" panose="02040504050005020304" pitchFamily="18" charset="-18"/>
              </a:rPr>
              <a:t>není regulováno, </a:t>
            </a:r>
          </a:p>
          <a:p>
            <a:pPr marL="457200" indent="-457200">
              <a:buFont typeface="Wingdings" panose="05000000000000000000" pitchFamily="2" charset="2"/>
              <a:buChar char="§"/>
            </a:pPr>
            <a:r>
              <a:rPr lang="cs-CZ" sz="3000" dirty="0">
                <a:latin typeface="Amasis MT Pro" panose="02040504050005020304" pitchFamily="18" charset="-18"/>
              </a:rPr>
              <a:t>obsahuje i mimoúčetní informace, </a:t>
            </a:r>
          </a:p>
          <a:p>
            <a:pPr indent="-457200">
              <a:buFont typeface="Wingdings" panose="05000000000000000000" pitchFamily="2" charset="2"/>
              <a:buChar char="§"/>
            </a:pPr>
            <a:r>
              <a:rPr lang="cs-CZ" sz="3000" dirty="0">
                <a:latin typeface="Amasis MT Pro" panose="02040504050005020304" pitchFamily="18" charset="-18"/>
              </a:rPr>
              <a:t>orientováno na budoucnost (výstupem plány a rozpočty)</a:t>
            </a:r>
          </a:p>
          <a:p>
            <a:pPr indent="-457200">
              <a:buFont typeface="Wingdings" panose="05000000000000000000" pitchFamily="2" charset="2"/>
              <a:buChar char="§"/>
            </a:pPr>
            <a:r>
              <a:rPr lang="cs-CZ" sz="3000" dirty="0">
                <a:latin typeface="Amasis MT Pro" panose="02040504050005020304" pitchFamily="18" charset="-18"/>
              </a:rPr>
              <a:t>vytvářeno „na míru“ dle potřeb,</a:t>
            </a:r>
          </a:p>
          <a:p>
            <a:pPr indent="-457200">
              <a:buFont typeface="Wingdings" panose="05000000000000000000" pitchFamily="2" charset="2"/>
              <a:buChar char="§"/>
            </a:pPr>
            <a:r>
              <a:rPr lang="cs-CZ" sz="3000" dirty="0">
                <a:latin typeface="Amasis MT Pro" panose="02040504050005020304" pitchFamily="18" charset="-18"/>
              </a:rPr>
              <a:t>poskytuje detailní pohled na jednotlivá střediska podniku a  jednotlivé výkony,</a:t>
            </a:r>
          </a:p>
          <a:p>
            <a:pPr indent="-457200">
              <a:buFont typeface="Wingdings" panose="05000000000000000000" pitchFamily="2" charset="2"/>
              <a:buChar char="§"/>
            </a:pPr>
            <a:r>
              <a:rPr lang="cs-CZ" sz="3000" dirty="0">
                <a:latin typeface="Amasis MT Pro" panose="02040504050005020304" pitchFamily="18" charset="-18"/>
              </a:rPr>
              <a:t>umožňuje zpracovat kalkulace.</a:t>
            </a:r>
          </a:p>
        </p:txBody>
      </p:sp>
      <p:sp>
        <p:nvSpPr>
          <p:cNvPr id="5" name="TextovéPole 4">
            <a:extLst>
              <a:ext uri="{FF2B5EF4-FFF2-40B4-BE49-F238E27FC236}">
                <a16:creationId xmlns:a16="http://schemas.microsoft.com/office/drawing/2014/main" id="{BC53AC46-FCB9-4B96-B747-FFCD1BC5CC3D}"/>
              </a:ext>
            </a:extLst>
          </p:cNvPr>
          <p:cNvSpPr txBox="1"/>
          <p:nvPr/>
        </p:nvSpPr>
        <p:spPr>
          <a:xfrm>
            <a:off x="205402" y="1364201"/>
            <a:ext cx="5523275" cy="4247317"/>
          </a:xfrm>
          <a:prstGeom prst="rect">
            <a:avLst/>
          </a:prstGeom>
          <a:noFill/>
        </p:spPr>
        <p:txBody>
          <a:bodyPr wrap="square">
            <a:spAutoFit/>
          </a:bodyPr>
          <a:lstStyle/>
          <a:p>
            <a:pPr lvl="1" indent="-457200">
              <a:buFont typeface="Wingdings" panose="05000000000000000000" pitchFamily="2" charset="2"/>
              <a:buChar char="§"/>
            </a:pPr>
            <a:r>
              <a:rPr lang="cs-CZ" sz="3000" dirty="0">
                <a:latin typeface="Amasis MT Pro" panose="02040504050005020304" pitchFamily="18" charset="-18"/>
              </a:rPr>
              <a:t>obsah pro externí uživatele, </a:t>
            </a:r>
          </a:p>
          <a:p>
            <a:pPr marL="457200" indent="-457200">
              <a:buFont typeface="Wingdings" panose="05000000000000000000" pitchFamily="2" charset="2"/>
              <a:buChar char="§"/>
            </a:pPr>
            <a:r>
              <a:rPr lang="cs-CZ" sz="3000" dirty="0">
                <a:latin typeface="Amasis MT Pro" panose="02040504050005020304" pitchFamily="18" charset="-18"/>
              </a:rPr>
              <a:t>regulováno (oceňování, odepisování, zásady)</a:t>
            </a:r>
          </a:p>
          <a:p>
            <a:pPr marL="457200" indent="-457200">
              <a:buFont typeface="Wingdings" panose="05000000000000000000" pitchFamily="2" charset="2"/>
              <a:buChar char="§"/>
            </a:pPr>
            <a:r>
              <a:rPr lang="cs-CZ" sz="3000" dirty="0">
                <a:latin typeface="Amasis MT Pro" panose="02040504050005020304" pitchFamily="18" charset="-18"/>
              </a:rPr>
              <a:t>zaznamenává a analyzuje minulost,</a:t>
            </a:r>
          </a:p>
          <a:p>
            <a:pPr marL="457200" indent="-457200">
              <a:buFont typeface="Wingdings" panose="05000000000000000000" pitchFamily="2" charset="2"/>
              <a:buChar char="§"/>
            </a:pPr>
            <a:r>
              <a:rPr lang="cs-CZ" sz="3000" dirty="0">
                <a:latin typeface="Amasis MT Pro" panose="02040504050005020304" pitchFamily="18" charset="-18"/>
              </a:rPr>
              <a:t>je pro všechny subjekty stejné, </a:t>
            </a:r>
          </a:p>
          <a:p>
            <a:pPr marL="457200" indent="-457200">
              <a:buFont typeface="Wingdings" panose="05000000000000000000" pitchFamily="2" charset="2"/>
              <a:buChar char="§"/>
            </a:pPr>
            <a:r>
              <a:rPr lang="cs-CZ" sz="3000" dirty="0">
                <a:latin typeface="Amasis MT Pro" panose="02040504050005020304" pitchFamily="18" charset="-18"/>
              </a:rPr>
              <a:t>poskytuje celkový pohled na podnik.</a:t>
            </a:r>
          </a:p>
        </p:txBody>
      </p:sp>
      <p:pic>
        <p:nvPicPr>
          <p:cNvPr id="10" name="Obrázek 9">
            <a:extLst>
              <a:ext uri="{FF2B5EF4-FFF2-40B4-BE49-F238E27FC236}">
                <a16:creationId xmlns:a16="http://schemas.microsoft.com/office/drawing/2014/main" id="{B38EBEE0-23F2-448A-9C04-7FB83FC1A3E1}"/>
              </a:ext>
            </a:extLst>
          </p:cNvPr>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6678329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3500" b="1" dirty="0">
                <a:latin typeface="Amasis MT Pro" panose="02040504050005020304" pitchFamily="18" charset="-18"/>
              </a:rPr>
              <a:t>DĚLENÍ ODCHYLEK</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18188" y="898154"/>
            <a:ext cx="11898439" cy="5508537"/>
          </a:xfrm>
        </p:spPr>
        <p:txBody>
          <a:bodyPr>
            <a:noAutofit/>
          </a:bodyPr>
          <a:lstStyle/>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 kvantitativní odchylky -</a:t>
            </a:r>
            <a:r>
              <a:rPr lang="cs-CZ" sz="3500" dirty="0">
                <a:latin typeface="Amasis MT Pro" panose="02040504050005020304" pitchFamily="18" charset="-18"/>
              </a:rPr>
              <a:t> změny v objemových parametrech hodnocených kritérií (změny v množství výkonů, v objemu spotřebovaného materiálu, změny v časovém intervalu lidské práce),</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a:t>
            </a:r>
            <a:r>
              <a:rPr lang="cs-CZ" sz="3500" b="1" dirty="0">
                <a:latin typeface="Amasis MT Pro" panose="02040504050005020304" pitchFamily="18" charset="-18"/>
              </a:rPr>
              <a:t>kvalitativní odchylky -</a:t>
            </a:r>
            <a:r>
              <a:rPr lang="cs-CZ" sz="3500" dirty="0">
                <a:latin typeface="Amasis MT Pro" panose="02040504050005020304" pitchFamily="18" charset="-18"/>
              </a:rPr>
              <a:t> změny v  kvalitativních parametrů hodnocených kritérií (změny pořizovacích cen materiálu, změny mzdových sazeb), </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a:t>
            </a:r>
            <a:r>
              <a:rPr lang="cs-CZ" sz="3500" b="1" dirty="0">
                <a:latin typeface="Amasis MT Pro" panose="02040504050005020304" pitchFamily="18" charset="-18"/>
              </a:rPr>
              <a:t>odchylky struktury -</a:t>
            </a:r>
            <a:r>
              <a:rPr lang="cs-CZ" sz="3500" dirty="0">
                <a:latin typeface="Amasis MT Pro" panose="02040504050005020304" pitchFamily="18" charset="-18"/>
              </a:rPr>
              <a:t> vyjadřují změny ve struktuře výkonů nebo vstupujících zdrojů (změna struktury práce,  změna druhů materiálů).</a:t>
            </a:r>
          </a:p>
        </p:txBody>
      </p:sp>
    </p:spTree>
    <p:extLst>
      <p:ext uri="{BB962C8B-B14F-4D97-AF65-F5344CB8AC3E}">
        <p14:creationId xmlns:p14="http://schemas.microsoft.com/office/powerpoint/2010/main" val="137446230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KALKULACE NÁKLADŮ</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1057360"/>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Představuje činnost, při které je vyčíslena výše nákladů, ceny, marže na kalkulační jednici. </a:t>
            </a:r>
          </a:p>
          <a:p>
            <a:pPr>
              <a:lnSpc>
                <a:spcPct val="100000"/>
              </a:lnSpc>
              <a:spcBef>
                <a:spcPts val="0"/>
              </a:spcBef>
              <a:buFontTx/>
              <a:buChar char="-"/>
            </a:pPr>
            <a:r>
              <a:rPr lang="cs-CZ" sz="3500" dirty="0">
                <a:latin typeface="Amasis MT Pro" panose="02040504050005020304" pitchFamily="18" charset="-18"/>
              </a:rPr>
              <a:t>Kalkulační jednice představuje objekt kalkulace a je definována jako určitý výkon daný měrnou jednotkou na kterou se stanoví nebo zjišťují vlastní náklady.</a:t>
            </a:r>
          </a:p>
          <a:p>
            <a:pPr>
              <a:lnSpc>
                <a:spcPct val="100000"/>
              </a:lnSpc>
              <a:spcBef>
                <a:spcPts val="0"/>
              </a:spcBef>
              <a:buFontTx/>
              <a:buChar char="-"/>
            </a:pPr>
            <a:r>
              <a:rPr lang="cs-CZ" sz="3500" dirty="0">
                <a:latin typeface="Amasis MT Pro" panose="02040504050005020304" pitchFamily="18" charset="-18"/>
              </a:rPr>
              <a:t> </a:t>
            </a:r>
          </a:p>
        </p:txBody>
      </p:sp>
    </p:spTree>
    <p:extLst>
      <p:ext uri="{BB962C8B-B14F-4D97-AF65-F5344CB8AC3E}">
        <p14:creationId xmlns:p14="http://schemas.microsoft.com/office/powerpoint/2010/main" val="330660993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ČLENĚNÍ NÁKLADŮ </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1237113"/>
            <a:ext cx="11898439" cy="5508537"/>
          </a:xfrm>
        </p:spPr>
        <p:txBody>
          <a:bodyPr>
            <a:noAutofit/>
          </a:bodyPr>
          <a:lstStyle/>
          <a:p>
            <a:pPr>
              <a:lnSpc>
                <a:spcPct val="100000"/>
              </a:lnSpc>
              <a:spcBef>
                <a:spcPts val="0"/>
              </a:spcBef>
              <a:buFont typeface="Wingdings" panose="05000000000000000000" pitchFamily="2" charset="2"/>
              <a:buChar char="§"/>
            </a:pPr>
            <a:r>
              <a:rPr lang="cs-CZ" sz="3500" b="1" dirty="0">
                <a:latin typeface="Amasis MT Pro" panose="02040504050005020304" pitchFamily="18" charset="-18"/>
              </a:rPr>
              <a:t> podle řízení nákladů kalkulací</a:t>
            </a:r>
          </a:p>
          <a:p>
            <a:pPr lvl="1">
              <a:lnSpc>
                <a:spcPct val="100000"/>
              </a:lnSpc>
              <a:spcBef>
                <a:spcPts val="0"/>
              </a:spcBef>
              <a:buFont typeface="Wingdings" panose="05000000000000000000" pitchFamily="2" charset="2"/>
              <a:buChar char="§"/>
            </a:pPr>
            <a:r>
              <a:rPr lang="cs-CZ" sz="3500" i="1" dirty="0">
                <a:latin typeface="Amasis MT Pro" panose="02040504050005020304" pitchFamily="18" charset="-18"/>
              </a:rPr>
              <a:t> jednicové,</a:t>
            </a:r>
          </a:p>
          <a:p>
            <a:pPr lvl="1">
              <a:lnSpc>
                <a:spcPct val="100000"/>
              </a:lnSpc>
              <a:spcBef>
                <a:spcPts val="0"/>
              </a:spcBef>
              <a:buFont typeface="Wingdings" panose="05000000000000000000" pitchFamily="2" charset="2"/>
              <a:buChar char="§"/>
            </a:pPr>
            <a:r>
              <a:rPr lang="cs-CZ" sz="3500" i="1" dirty="0">
                <a:latin typeface="Amasis MT Pro" panose="02040504050005020304" pitchFamily="18" charset="-18"/>
              </a:rPr>
              <a:t> režijní, </a:t>
            </a:r>
          </a:p>
          <a:p>
            <a:pPr marL="0" lvl="1">
              <a:lnSpc>
                <a:spcPct val="100000"/>
              </a:lnSpc>
              <a:spcBef>
                <a:spcPts val="0"/>
              </a:spcBef>
              <a:buFont typeface="Wingdings" panose="05000000000000000000" pitchFamily="2" charset="2"/>
              <a:buChar char="§"/>
            </a:pPr>
            <a:r>
              <a:rPr lang="cs-CZ" sz="3500" dirty="0">
                <a:latin typeface="Amasis MT Pro" panose="02040504050005020304" pitchFamily="18" charset="-18"/>
              </a:rPr>
              <a:t> </a:t>
            </a:r>
            <a:r>
              <a:rPr lang="cs-CZ" sz="3500" b="1" dirty="0">
                <a:latin typeface="Amasis MT Pro" panose="02040504050005020304" pitchFamily="18" charset="-18"/>
              </a:rPr>
              <a:t>podle způsobu přiřazení nákladů v kalkulaci</a:t>
            </a:r>
          </a:p>
          <a:p>
            <a:pPr marL="741600" lvl="3">
              <a:lnSpc>
                <a:spcPct val="100000"/>
              </a:lnSpc>
              <a:spcBef>
                <a:spcPts val="0"/>
              </a:spcBef>
              <a:buFont typeface="Wingdings" panose="05000000000000000000" pitchFamily="2" charset="2"/>
              <a:buChar char="§"/>
            </a:pPr>
            <a:r>
              <a:rPr lang="cs-CZ" sz="3300" dirty="0">
                <a:latin typeface="Amasis MT Pro" panose="02040504050005020304" pitchFamily="18" charset="-18"/>
              </a:rPr>
              <a:t> </a:t>
            </a:r>
            <a:r>
              <a:rPr lang="cs-CZ" sz="3300" i="1" dirty="0">
                <a:latin typeface="Amasis MT Pro" panose="02040504050005020304" pitchFamily="18" charset="-18"/>
              </a:rPr>
              <a:t>přímé,</a:t>
            </a:r>
          </a:p>
          <a:p>
            <a:pPr marL="741600" lvl="3">
              <a:lnSpc>
                <a:spcPct val="100000"/>
              </a:lnSpc>
              <a:spcBef>
                <a:spcPts val="0"/>
              </a:spcBef>
              <a:buFont typeface="Wingdings" panose="05000000000000000000" pitchFamily="2" charset="2"/>
              <a:buChar char="§"/>
            </a:pPr>
            <a:r>
              <a:rPr lang="cs-CZ" sz="3300" i="1" dirty="0">
                <a:latin typeface="Amasis MT Pro" panose="02040504050005020304" pitchFamily="18" charset="-18"/>
              </a:rPr>
              <a:t> nepřímé. </a:t>
            </a:r>
          </a:p>
          <a:p>
            <a:pPr marL="285750" lvl="2" indent="-285750">
              <a:lnSpc>
                <a:spcPct val="100000"/>
              </a:lnSpc>
              <a:spcBef>
                <a:spcPts val="0"/>
              </a:spcBef>
              <a:buFont typeface="Wingdings" panose="05000000000000000000" pitchFamily="2" charset="2"/>
              <a:buChar char="§"/>
            </a:pPr>
            <a:r>
              <a:rPr lang="cs-CZ" sz="3500" b="1" dirty="0">
                <a:latin typeface="Amasis MT Pro" panose="02040504050005020304" pitchFamily="18" charset="-18"/>
              </a:rPr>
              <a:t>podle vztahu k objemu výkonů</a:t>
            </a:r>
          </a:p>
          <a:p>
            <a:pPr marL="742950" lvl="3" indent="-285750">
              <a:lnSpc>
                <a:spcPct val="100000"/>
              </a:lnSpc>
              <a:spcBef>
                <a:spcPts val="0"/>
              </a:spcBef>
              <a:buFont typeface="Wingdings" panose="05000000000000000000" pitchFamily="2" charset="2"/>
              <a:buChar char="§"/>
            </a:pPr>
            <a:r>
              <a:rPr lang="cs-CZ" sz="3500" i="1" dirty="0">
                <a:latin typeface="Amasis MT Pro" panose="02040504050005020304" pitchFamily="18" charset="-18"/>
              </a:rPr>
              <a:t> fixní,</a:t>
            </a:r>
          </a:p>
          <a:p>
            <a:pPr marL="742950" lvl="3" indent="-285750">
              <a:lnSpc>
                <a:spcPct val="100000"/>
              </a:lnSpc>
              <a:spcBef>
                <a:spcPts val="0"/>
              </a:spcBef>
              <a:buFont typeface="Wingdings" panose="05000000000000000000" pitchFamily="2" charset="2"/>
              <a:buChar char="§"/>
            </a:pPr>
            <a:r>
              <a:rPr lang="cs-CZ" sz="3500" i="1" dirty="0">
                <a:latin typeface="Amasis MT Pro" panose="02040504050005020304" pitchFamily="18" charset="-18"/>
              </a:rPr>
              <a:t> variabilní.</a:t>
            </a:r>
          </a:p>
        </p:txBody>
      </p:sp>
    </p:spTree>
    <p:extLst>
      <p:ext uri="{BB962C8B-B14F-4D97-AF65-F5344CB8AC3E}">
        <p14:creationId xmlns:p14="http://schemas.microsoft.com/office/powerpoint/2010/main" val="328733179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KALKULAČNÍ VZOREC</a:t>
            </a:r>
          </a:p>
        </p:txBody>
      </p:sp>
      <p:graphicFrame>
        <p:nvGraphicFramePr>
          <p:cNvPr id="5" name="Zástupný obsah 4">
            <a:extLst>
              <a:ext uri="{FF2B5EF4-FFF2-40B4-BE49-F238E27FC236}">
                <a16:creationId xmlns:a16="http://schemas.microsoft.com/office/drawing/2014/main" id="{E042DFD9-3DD5-424E-8C8B-8BF19B40C549}"/>
              </a:ext>
            </a:extLst>
          </p:cNvPr>
          <p:cNvGraphicFramePr>
            <a:graphicFrameLocks noGrp="1"/>
          </p:cNvGraphicFramePr>
          <p:nvPr>
            <p:ph idx="1"/>
            <p:extLst>
              <p:ext uri="{D42A27DB-BD31-4B8C-83A1-F6EECF244321}">
                <p14:modId xmlns:p14="http://schemas.microsoft.com/office/powerpoint/2010/main" val="1628880360"/>
              </p:ext>
            </p:extLst>
          </p:nvPr>
        </p:nvGraphicFramePr>
        <p:xfrm>
          <a:off x="232558" y="945001"/>
          <a:ext cx="7792089" cy="58006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46552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ALOKACE NEPŘÍMÝCH NÁKLADŮ</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969099"/>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Alokace nepřímých nákladů je jedním z klíčových problémů kalkulace a představuje proces přiřazení nepřímých nákladů jednotlivým výkonům. </a:t>
            </a:r>
          </a:p>
          <a:p>
            <a:pPr>
              <a:lnSpc>
                <a:spcPct val="100000"/>
              </a:lnSpc>
              <a:spcBef>
                <a:spcPts val="0"/>
              </a:spcBef>
              <a:buFontTx/>
              <a:buChar char="-"/>
            </a:pPr>
            <a:r>
              <a:rPr lang="cs-CZ" sz="3500" dirty="0">
                <a:latin typeface="Amasis MT Pro" panose="02040504050005020304" pitchFamily="18" charset="-18"/>
              </a:rPr>
              <a:t>Prvním krokem je rozdělení nepřímých nákladů do skupin, podle veličin nebo podnikových útvarů, které vyvolávají jejich vznik. </a:t>
            </a:r>
          </a:p>
          <a:p>
            <a:pPr>
              <a:lnSpc>
                <a:spcPct val="100000"/>
              </a:lnSpc>
              <a:spcBef>
                <a:spcPts val="0"/>
              </a:spcBef>
              <a:buFontTx/>
              <a:buChar char="-"/>
            </a:pPr>
            <a:r>
              <a:rPr lang="cs-CZ" sz="3500" dirty="0">
                <a:latin typeface="Amasis MT Pro" panose="02040504050005020304" pitchFamily="18" charset="-18"/>
              </a:rPr>
              <a:t>Důležitou roli hraje při alokaci nákladů volba </a:t>
            </a:r>
            <a:r>
              <a:rPr lang="cs-CZ" sz="3500" b="1" dirty="0">
                <a:latin typeface="Amasis MT Pro" panose="02040504050005020304" pitchFamily="18" charset="-18"/>
              </a:rPr>
              <a:t>rozvrhové základny. </a:t>
            </a:r>
          </a:p>
        </p:txBody>
      </p:sp>
    </p:spTree>
    <p:extLst>
      <p:ext uri="{BB962C8B-B14F-4D97-AF65-F5344CB8AC3E}">
        <p14:creationId xmlns:p14="http://schemas.microsoft.com/office/powerpoint/2010/main" val="42289351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KALKULACE ABC</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32559" y="979610"/>
            <a:ext cx="11898439" cy="5508537"/>
          </a:xfrm>
        </p:spPr>
        <p:txBody>
          <a:bodyPr>
            <a:noAutofit/>
          </a:bodyPr>
          <a:lstStyle/>
          <a:p>
            <a:pPr marL="0" indent="0">
              <a:lnSpc>
                <a:spcPct val="100000"/>
              </a:lnSpc>
              <a:spcBef>
                <a:spcPts val="0"/>
              </a:spcBef>
              <a:buNone/>
            </a:pPr>
            <a:r>
              <a:rPr lang="cs-CZ" sz="3500" i="1" dirty="0">
                <a:latin typeface="Amasis MT Pro" panose="02040504050005020304" pitchFamily="18" charset="-18"/>
              </a:rPr>
              <a:t>- </a:t>
            </a:r>
            <a:r>
              <a:rPr lang="cs-CZ" sz="3500" i="1" dirty="0" err="1">
                <a:latin typeface="Amasis MT Pro" panose="02040504050005020304" pitchFamily="18" charset="-18"/>
              </a:rPr>
              <a:t>Actvity</a:t>
            </a:r>
            <a:r>
              <a:rPr lang="cs-CZ" sz="3500" i="1" dirty="0">
                <a:latin typeface="Amasis MT Pro" panose="02040504050005020304" pitchFamily="18" charset="-18"/>
              </a:rPr>
              <a:t> </a:t>
            </a:r>
            <a:r>
              <a:rPr lang="cs-CZ" sz="3500" i="1" dirty="0" err="1">
                <a:latin typeface="Amasis MT Pro" panose="02040504050005020304" pitchFamily="18" charset="-18"/>
              </a:rPr>
              <a:t>Based</a:t>
            </a:r>
            <a:r>
              <a:rPr lang="cs-CZ" sz="3500" i="1" dirty="0">
                <a:latin typeface="Amasis MT Pro" panose="02040504050005020304" pitchFamily="18" charset="-18"/>
              </a:rPr>
              <a:t> </a:t>
            </a:r>
            <a:r>
              <a:rPr lang="cs-CZ" sz="3500" i="1" dirty="0" err="1">
                <a:latin typeface="Amasis MT Pro" panose="02040504050005020304" pitchFamily="18" charset="-18"/>
              </a:rPr>
              <a:t>Costing</a:t>
            </a:r>
            <a:endParaRPr lang="cs-CZ" sz="3500" i="1" dirty="0">
              <a:latin typeface="Amasis MT Pro" panose="02040504050005020304" pitchFamily="18" charset="-18"/>
            </a:endParaRPr>
          </a:p>
          <a:p>
            <a:pPr>
              <a:lnSpc>
                <a:spcPct val="100000"/>
              </a:lnSpc>
              <a:spcBef>
                <a:spcPts val="0"/>
              </a:spcBef>
              <a:buFontTx/>
              <a:buChar char="-"/>
            </a:pPr>
            <a:r>
              <a:rPr lang="cs-CZ" sz="3500" dirty="0">
                <a:latin typeface="Amasis MT Pro" panose="02040504050005020304" pitchFamily="18" charset="-18"/>
              </a:rPr>
              <a:t>Nový přístup k tvorbě kalkulací. </a:t>
            </a:r>
          </a:p>
          <a:p>
            <a:pPr>
              <a:lnSpc>
                <a:spcPct val="100000"/>
              </a:lnSpc>
              <a:spcBef>
                <a:spcPts val="0"/>
              </a:spcBef>
              <a:buFontTx/>
              <a:buChar char="-"/>
            </a:pPr>
            <a:r>
              <a:rPr lang="cs-CZ" sz="3500" dirty="0">
                <a:latin typeface="Amasis MT Pro" panose="02040504050005020304" pitchFamily="18" charset="-18"/>
              </a:rPr>
              <a:t>Vychází z toho, že náklady jsou vyvolány činností, aktivitou. </a:t>
            </a:r>
          </a:p>
          <a:p>
            <a:pPr>
              <a:lnSpc>
                <a:spcPct val="100000"/>
              </a:lnSpc>
              <a:spcBef>
                <a:spcPts val="0"/>
              </a:spcBef>
              <a:buFontTx/>
              <a:buChar char="-"/>
            </a:pPr>
            <a:r>
              <a:rPr lang="cs-CZ" sz="3500" dirty="0">
                <a:latin typeface="Amasis MT Pro" panose="02040504050005020304" pitchFamily="18" charset="-18"/>
              </a:rPr>
              <a:t>Teprve zjištěním, jaký podíl nákladů na činnost je spotřebován výkonem, se stanoví výše nákladu na jednici. </a:t>
            </a:r>
          </a:p>
          <a:p>
            <a:pPr>
              <a:lnSpc>
                <a:spcPct val="100000"/>
              </a:lnSpc>
              <a:spcBef>
                <a:spcPts val="0"/>
              </a:spcBef>
              <a:buFontTx/>
              <a:buChar char="-"/>
            </a:pPr>
            <a:r>
              <a:rPr lang="cs-CZ" sz="3500" dirty="0">
                <a:latin typeface="Amasis MT Pro" panose="02040504050005020304" pitchFamily="18" charset="-18"/>
              </a:rPr>
              <a:t>Aktivita je přitom chápána jako základní část podnikatelského procesu, vymezená náklady na její provedení a měřitelným nebo neměřitelným výsledkem této aktivity.</a:t>
            </a:r>
          </a:p>
        </p:txBody>
      </p:sp>
    </p:spTree>
    <p:extLst>
      <p:ext uri="{BB962C8B-B14F-4D97-AF65-F5344CB8AC3E}">
        <p14:creationId xmlns:p14="http://schemas.microsoft.com/office/powerpoint/2010/main" val="2915457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Příklad ABC kalkulace pro zásobování</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32313"/>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Aktivita s měřitelným výstupem:</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objednávka materiálu -</a:t>
            </a:r>
            <a:r>
              <a:rPr lang="cs-CZ" sz="3500" b="1" dirty="0">
                <a:latin typeface="Amasis MT Pro" panose="02040504050005020304" pitchFamily="18" charset="-18"/>
              </a:rPr>
              <a:t> </a:t>
            </a:r>
            <a:r>
              <a:rPr lang="cs-CZ" sz="3500" dirty="0">
                <a:latin typeface="Amasis MT Pro" panose="02040504050005020304" pitchFamily="18" charset="-18"/>
              </a:rPr>
              <a:t>výsledkem je počet objednávek,</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přejímka materiálu na sklad – počet přejímek, </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skladování materiálu – doba skladování, </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výdej materiálu do výroby – množství vydaného materiálu,</a:t>
            </a:r>
          </a:p>
          <a:p>
            <a:pPr>
              <a:lnSpc>
                <a:spcPct val="100000"/>
              </a:lnSpc>
              <a:spcBef>
                <a:spcPts val="0"/>
              </a:spcBef>
              <a:buFontTx/>
              <a:buChar char="-"/>
            </a:pPr>
            <a:r>
              <a:rPr lang="cs-CZ" sz="3500" dirty="0">
                <a:latin typeface="Amasis MT Pro" panose="02040504050005020304" pitchFamily="18" charset="-18"/>
              </a:rPr>
              <a:t>Aktivita s neměřitelným výstupem:</a:t>
            </a:r>
          </a:p>
          <a:p>
            <a:pPr>
              <a:lnSpc>
                <a:spcPct val="100000"/>
              </a:lnSpc>
              <a:spcBef>
                <a:spcPts val="0"/>
              </a:spcBef>
              <a:buFont typeface="Wingdings" panose="05000000000000000000" pitchFamily="2" charset="2"/>
              <a:buChar char="§"/>
            </a:pPr>
            <a:r>
              <a:rPr lang="cs-CZ" sz="3500" dirty="0">
                <a:latin typeface="Amasis MT Pro" panose="02040504050005020304" pitchFamily="18" charset="-18"/>
              </a:rPr>
              <a:t> aktivita související se správou skladu – mzda skladníka, vytápění skladu.</a:t>
            </a:r>
          </a:p>
        </p:txBody>
      </p:sp>
    </p:spTree>
    <p:extLst>
      <p:ext uri="{BB962C8B-B14F-4D97-AF65-F5344CB8AC3E}">
        <p14:creationId xmlns:p14="http://schemas.microsoft.com/office/powerpoint/2010/main" val="19677739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269488"/>
            <a:ext cx="11719763"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Jednotlivé aktivity jsou účelově spojovány do činnosti, která představuje ucelenou část podnikatelského proces (zásobování).</a:t>
            </a:r>
          </a:p>
          <a:p>
            <a:pPr>
              <a:lnSpc>
                <a:spcPct val="100000"/>
              </a:lnSpc>
              <a:spcBef>
                <a:spcPts val="0"/>
              </a:spcBef>
              <a:buFontTx/>
              <a:buChar char="-"/>
            </a:pPr>
            <a:r>
              <a:rPr lang="cs-CZ" sz="3500" dirty="0">
                <a:latin typeface="Amasis MT Pro" panose="02040504050005020304" pitchFamily="18" charset="-18"/>
              </a:rPr>
              <a:t>Celý podnikatelský proces je tedy tvořen jednotlivými navzájem provázanými činnostmi (zásobování, výroba, správní činnost, odbyt).</a:t>
            </a:r>
          </a:p>
          <a:p>
            <a:pPr>
              <a:lnSpc>
                <a:spcPct val="100000"/>
              </a:lnSpc>
              <a:spcBef>
                <a:spcPts val="0"/>
              </a:spcBef>
              <a:buFontTx/>
              <a:buChar char="-"/>
            </a:pPr>
            <a:r>
              <a:rPr lang="cs-CZ" sz="3500" dirty="0">
                <a:latin typeface="Amasis MT Pro" panose="02040504050005020304" pitchFamily="18" charset="-18"/>
              </a:rPr>
              <a:t>Cílem kalkulace ABC je najít veličinu, na které výše režijních nákladů na tyto činnosti závisí. </a:t>
            </a:r>
          </a:p>
          <a:p>
            <a:pPr>
              <a:lnSpc>
                <a:spcPct val="100000"/>
              </a:lnSpc>
              <a:spcBef>
                <a:spcPts val="0"/>
              </a:spcBef>
              <a:buFontTx/>
              <a:buChar char="-"/>
            </a:pPr>
            <a:r>
              <a:rPr lang="cs-CZ" sz="3500" dirty="0">
                <a:latin typeface="Amasis MT Pro" panose="02040504050005020304" pitchFamily="18" charset="-18"/>
              </a:rPr>
              <a:t>Metodu je vhodné využít v odvětvích, kde vzniká široký sortiment výkonů, jejichž výrobní proces vyžaduje řadu poměrně nákladově náročných aktivit a činností.</a:t>
            </a:r>
          </a:p>
          <a:p>
            <a:pPr>
              <a:lnSpc>
                <a:spcPct val="100000"/>
              </a:lnSpc>
              <a:spcBef>
                <a:spcPts val="0"/>
              </a:spcBef>
              <a:buFontTx/>
              <a:buChar char="-"/>
            </a:pPr>
            <a:endParaRPr lang="cs-CZ" sz="3500" dirty="0">
              <a:latin typeface="Amasis MT Pro" panose="02040504050005020304" pitchFamily="18" charset="-18"/>
            </a:endParaRPr>
          </a:p>
        </p:txBody>
      </p:sp>
    </p:spTree>
    <p:extLst>
      <p:ext uri="{BB962C8B-B14F-4D97-AF65-F5344CB8AC3E}">
        <p14:creationId xmlns:p14="http://schemas.microsoft.com/office/powerpoint/2010/main" val="22710045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269488"/>
            <a:ext cx="11898439" cy="5508537"/>
          </a:xfrm>
        </p:spPr>
        <p:txBody>
          <a:bodyPr>
            <a:noAutofit/>
          </a:bodyPr>
          <a:lstStyle/>
          <a:p>
            <a:pPr>
              <a:lnSpc>
                <a:spcPct val="100000"/>
              </a:lnSpc>
              <a:spcBef>
                <a:spcPts val="0"/>
              </a:spcBef>
              <a:buFontTx/>
              <a:buChar char="-"/>
            </a:pPr>
            <a:r>
              <a:rPr lang="cs-CZ" sz="3500" b="1" dirty="0">
                <a:latin typeface="Amasis MT Pro" panose="02040504050005020304" pitchFamily="18" charset="-18"/>
              </a:rPr>
              <a:t>Postup aplikace kalkulace dílčích aktivit (ABC) se skládá z následujících kroků: </a:t>
            </a:r>
          </a:p>
          <a:p>
            <a:pPr marL="514350" indent="-514350">
              <a:lnSpc>
                <a:spcPct val="100000"/>
              </a:lnSpc>
              <a:spcBef>
                <a:spcPts val="0"/>
              </a:spcBef>
              <a:buAutoNum type="arabicPeriod"/>
            </a:pPr>
            <a:r>
              <a:rPr lang="cs-CZ" sz="3500" b="1" dirty="0">
                <a:latin typeface="Amasis MT Pro" panose="02040504050005020304" pitchFamily="18" charset="-18"/>
              </a:rPr>
              <a:t>Vynaložený ekonomický zdroj </a:t>
            </a:r>
            <a:r>
              <a:rPr lang="cs-CZ" sz="3500" dirty="0">
                <a:latin typeface="Amasis MT Pro" panose="02040504050005020304" pitchFamily="18" charset="-18"/>
              </a:rPr>
              <a:t>– nepřímý náklad je přiřazen k jednotlivým aktivitám; vztahová veličina nákladu je veličina, na jejímž základě se přiřazení provádí.</a:t>
            </a:r>
          </a:p>
          <a:p>
            <a:pPr marL="514350" indent="-514350">
              <a:lnSpc>
                <a:spcPct val="100000"/>
              </a:lnSpc>
              <a:spcBef>
                <a:spcPts val="0"/>
              </a:spcBef>
              <a:buAutoNum type="arabicPeriod"/>
            </a:pPr>
            <a:r>
              <a:rPr lang="cs-CZ" sz="3500" b="1" dirty="0">
                <a:latin typeface="Amasis MT Pro" panose="02040504050005020304" pitchFamily="18" charset="-18"/>
              </a:rPr>
              <a:t>Zjistí se celkové náklady na jednotlivé aktivity</a:t>
            </a:r>
            <a:r>
              <a:rPr lang="cs-CZ" sz="3500" dirty="0">
                <a:latin typeface="Amasis MT Pro" panose="02040504050005020304" pitchFamily="18" charset="-18"/>
              </a:rPr>
              <a:t>, vymezí se vztahová veličina aktivity a stanoví se náklady na jednotku aktivity. </a:t>
            </a:r>
          </a:p>
          <a:p>
            <a:pPr marL="514350" indent="-514350">
              <a:lnSpc>
                <a:spcPct val="100000"/>
              </a:lnSpc>
              <a:spcBef>
                <a:spcPts val="0"/>
              </a:spcBef>
              <a:buAutoNum type="arabicPeriod"/>
            </a:pPr>
            <a:r>
              <a:rPr lang="cs-CZ" sz="3500" b="1" dirty="0">
                <a:latin typeface="Amasis MT Pro" panose="02040504050005020304" pitchFamily="18" charset="-18"/>
              </a:rPr>
              <a:t>Určí se náklady na předmět alokace </a:t>
            </a:r>
            <a:r>
              <a:rPr lang="cs-CZ" sz="3500" dirty="0">
                <a:latin typeface="Amasis MT Pro" panose="02040504050005020304" pitchFamily="18" charset="-18"/>
              </a:rPr>
              <a:t>(výkon, službu) prostřednictvím nákladů na jednotku aktivity a objemu aktivity.</a:t>
            </a:r>
          </a:p>
        </p:txBody>
      </p:sp>
    </p:spTree>
    <p:extLst>
      <p:ext uri="{BB962C8B-B14F-4D97-AF65-F5344CB8AC3E}">
        <p14:creationId xmlns:p14="http://schemas.microsoft.com/office/powerpoint/2010/main" val="2112123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AEA20985-2188-4EAC-A9D1-CFBFB4EF3EA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ovéPole 1">
            <a:extLst>
              <a:ext uri="{FF2B5EF4-FFF2-40B4-BE49-F238E27FC236}">
                <a16:creationId xmlns:a16="http://schemas.microsoft.com/office/drawing/2014/main" id="{DFF44670-0FE5-4DF2-86B4-53CEA3C697BE}"/>
              </a:ext>
            </a:extLst>
          </p:cNvPr>
          <p:cNvSpPr txBox="1"/>
          <p:nvPr/>
        </p:nvSpPr>
        <p:spPr>
          <a:xfrm>
            <a:off x="1762086" y="1099149"/>
            <a:ext cx="8909055" cy="3323987"/>
          </a:xfrm>
          <a:prstGeom prst="rect">
            <a:avLst/>
          </a:prstGeom>
          <a:noFill/>
        </p:spPr>
        <p:txBody>
          <a:bodyPr wrap="square" rtlCol="0">
            <a:spAutoFit/>
          </a:bodyPr>
          <a:lstStyle/>
          <a:p>
            <a:pPr algn="ctr"/>
            <a:r>
              <a:rPr lang="cs-CZ" sz="7000" b="1" dirty="0">
                <a:latin typeface="Amasis MT Pro Medium" panose="02040604050005020304" pitchFamily="18" charset="-18"/>
              </a:rPr>
              <a:t>5.</a:t>
            </a:r>
          </a:p>
          <a:p>
            <a:pPr algn="ctr"/>
            <a:r>
              <a:rPr lang="cs-CZ" sz="7000" b="1" dirty="0">
                <a:latin typeface="Amasis MT Pro Medium" panose="02040604050005020304" pitchFamily="18" charset="-18"/>
              </a:rPr>
              <a:t>REPORT PRÁCE A MEZD</a:t>
            </a:r>
          </a:p>
        </p:txBody>
      </p:sp>
    </p:spTree>
    <p:extLst>
      <p:ext uri="{BB962C8B-B14F-4D97-AF65-F5344CB8AC3E}">
        <p14:creationId xmlns:p14="http://schemas.microsoft.com/office/powerpoint/2010/main" val="11452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E80BD844-D3E0-41E8-A945-E026E462FE6A}"/>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E99CF57F-A98E-4A8E-9C1C-0FA069687C42}"/>
              </a:ext>
            </a:extLst>
          </p:cNvPr>
          <p:cNvSpPr>
            <a:spLocks noGrp="1"/>
          </p:cNvSpPr>
          <p:nvPr>
            <p:ph type="title"/>
          </p:nvPr>
        </p:nvSpPr>
        <p:spPr>
          <a:xfrm>
            <a:off x="166077" y="83772"/>
            <a:ext cx="10515600" cy="1325563"/>
          </a:xfrm>
        </p:spPr>
        <p:txBody>
          <a:bodyPr>
            <a:normAutofit/>
          </a:bodyPr>
          <a:lstStyle/>
          <a:p>
            <a:r>
              <a:rPr lang="cs-CZ" sz="5000" b="1" dirty="0">
                <a:latin typeface="Amasis MT Pro" panose="02040504050005020304" pitchFamily="18" charset="-18"/>
              </a:rPr>
              <a:t>VÝKAZNICTVÍ</a:t>
            </a:r>
          </a:p>
        </p:txBody>
      </p:sp>
      <p:sp>
        <p:nvSpPr>
          <p:cNvPr id="3" name="Zástupný obsah 2">
            <a:extLst>
              <a:ext uri="{FF2B5EF4-FFF2-40B4-BE49-F238E27FC236}">
                <a16:creationId xmlns:a16="http://schemas.microsoft.com/office/drawing/2014/main" id="{40972482-CAE2-46DA-B470-6B6B6BBDCAB2}"/>
              </a:ext>
            </a:extLst>
          </p:cNvPr>
          <p:cNvSpPr>
            <a:spLocks noGrp="1"/>
          </p:cNvSpPr>
          <p:nvPr>
            <p:ph idx="1"/>
          </p:nvPr>
        </p:nvSpPr>
        <p:spPr>
          <a:xfrm>
            <a:off x="351692" y="1137871"/>
            <a:ext cx="11488615" cy="4351338"/>
          </a:xfrm>
        </p:spPr>
        <p:txBody>
          <a:bodyPr>
            <a:noAutofit/>
          </a:bodyPr>
          <a:lstStyle/>
          <a:p>
            <a:pPr>
              <a:buFontTx/>
              <a:buChar char="-"/>
            </a:pPr>
            <a:r>
              <a:rPr lang="cs-CZ" sz="3500" dirty="0">
                <a:latin typeface="Amasis MT Pro" panose="02040504050005020304" pitchFamily="18" charset="-18"/>
              </a:rPr>
              <a:t>Představuje tvorbu a zpracování účetních a finančních dat podniku.</a:t>
            </a:r>
          </a:p>
          <a:p>
            <a:pPr>
              <a:buFontTx/>
              <a:buChar char="-"/>
            </a:pPr>
            <a:r>
              <a:rPr lang="cs-CZ" sz="3500" dirty="0">
                <a:latin typeface="Amasis MT Pro" panose="02040504050005020304" pitchFamily="18" charset="-18"/>
              </a:rPr>
              <a:t>Cílem výkaznictví je podání obrazu o účetnictví a financování podniku (majetek, zdroje, náklady, výnosy).</a:t>
            </a:r>
          </a:p>
          <a:p>
            <a:pPr>
              <a:buFontTx/>
              <a:buChar char="-"/>
            </a:pPr>
            <a:r>
              <a:rPr lang="cs-CZ" sz="3500" dirty="0">
                <a:latin typeface="Amasis MT Pro" panose="02040504050005020304" pitchFamily="18" charset="-18"/>
              </a:rPr>
              <a:t>Účetní výkazy = účetní závěrka podniku.</a:t>
            </a:r>
          </a:p>
          <a:p>
            <a:pPr>
              <a:buFontTx/>
              <a:buChar char="-"/>
            </a:pPr>
            <a:r>
              <a:rPr lang="cs-CZ" sz="3500" dirty="0">
                <a:latin typeface="Amasis MT Pro" panose="02040504050005020304" pitchFamily="18" charset="-18"/>
              </a:rPr>
              <a:t>České účetní standardy a mezinárodní účetní standardy IFRS.</a:t>
            </a:r>
            <a:endParaRPr lang="cs-CZ" sz="4000" dirty="0">
              <a:latin typeface="Amasis MT Pro" panose="02040504050005020304" pitchFamily="18" charset="-18"/>
            </a:endParaRPr>
          </a:p>
        </p:txBody>
      </p:sp>
    </p:spTree>
    <p:extLst>
      <p:ext uri="{BB962C8B-B14F-4D97-AF65-F5344CB8AC3E}">
        <p14:creationId xmlns:p14="http://schemas.microsoft.com/office/powerpoint/2010/main" val="35424430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0"/>
            <a:ext cx="11841253" cy="1012413"/>
          </a:xfrm>
        </p:spPr>
        <p:txBody>
          <a:bodyPr>
            <a:noAutofit/>
          </a:bodyPr>
          <a:lstStyle/>
          <a:p>
            <a:r>
              <a:rPr lang="cs-CZ" sz="4000" b="1" dirty="0">
                <a:latin typeface="Amasis MT Pro" panose="02040504050005020304" pitchFamily="18" charset="-18"/>
              </a:rPr>
              <a:t>REPORTING</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5373" y="918087"/>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Přehledné zpracování podnikových dat, tak aby uživatel měl přehled o dané aktivitě, činnosti, ukazateli či trendu.</a:t>
            </a:r>
          </a:p>
          <a:p>
            <a:pPr>
              <a:lnSpc>
                <a:spcPct val="100000"/>
              </a:lnSpc>
              <a:spcBef>
                <a:spcPts val="0"/>
              </a:spcBef>
              <a:buFontTx/>
              <a:buChar char="-"/>
            </a:pPr>
            <a:r>
              <a:rPr lang="cs-CZ" sz="3500" dirty="0">
                <a:latin typeface="Amasis MT Pro" panose="02040504050005020304" pitchFamily="18" charset="-18"/>
              </a:rPr>
              <a:t>Komplexní sytém vnitropodnikových výkazů a zpráv, který shromažďuje informace potřebné pro řízení celého podniku i organizačních jednotek podniku.</a:t>
            </a:r>
          </a:p>
          <a:p>
            <a:pPr>
              <a:lnSpc>
                <a:spcPct val="100000"/>
              </a:lnSpc>
              <a:spcBef>
                <a:spcPts val="0"/>
              </a:spcBef>
              <a:buFontTx/>
              <a:buChar char="-"/>
            </a:pPr>
            <a:r>
              <a:rPr lang="cs-CZ" sz="3500" dirty="0">
                <a:latin typeface="Amasis MT Pro" panose="02040504050005020304" pitchFamily="18" charset="-18"/>
              </a:rPr>
              <a:t> Poskytuje podklady pro rozhodování ve vhodné formě a ve vhodný čas.</a:t>
            </a:r>
          </a:p>
          <a:p>
            <a:pPr>
              <a:lnSpc>
                <a:spcPct val="100000"/>
              </a:lnSpc>
              <a:spcBef>
                <a:spcPts val="0"/>
              </a:spcBef>
              <a:buFontTx/>
              <a:buChar char="-"/>
            </a:pPr>
            <a:r>
              <a:rPr lang="cs-CZ" sz="3500" dirty="0">
                <a:latin typeface="Amasis MT Pro" panose="02040504050005020304" pitchFamily="18" charset="-18"/>
              </a:rPr>
              <a:t>Slouží pro zhodnocení dosavadního vývoje hospodaření podniku, plánování a rozhodování zvyšování výkonnosti podniku i organizačních jednotek.</a:t>
            </a:r>
          </a:p>
          <a:p>
            <a:pPr>
              <a:lnSpc>
                <a:spcPct val="100000"/>
              </a:lnSpc>
              <a:spcBef>
                <a:spcPts val="0"/>
              </a:spcBef>
              <a:buFontTx/>
              <a:buChar char="-"/>
            </a:pPr>
            <a:r>
              <a:rPr lang="cs-CZ" sz="3500" dirty="0">
                <a:latin typeface="Amasis MT Pro" panose="02040504050005020304" pitchFamily="18" charset="-18"/>
              </a:rPr>
              <a:t>Reporting je součástí podnikového </a:t>
            </a:r>
            <a:r>
              <a:rPr lang="cs-CZ" sz="3500" dirty="0" err="1">
                <a:latin typeface="Amasis MT Pro" panose="02040504050005020304" pitchFamily="18" charset="-18"/>
              </a:rPr>
              <a:t>controllignu</a:t>
            </a:r>
            <a:r>
              <a:rPr lang="cs-CZ" sz="3500" dirty="0">
                <a:latin typeface="Amasis MT Pro" panose="02040504050005020304" pitchFamily="18" charset="-18"/>
              </a:rPr>
              <a:t>.</a:t>
            </a:r>
          </a:p>
        </p:txBody>
      </p:sp>
    </p:spTree>
    <p:extLst>
      <p:ext uri="{BB962C8B-B14F-4D97-AF65-F5344CB8AC3E}">
        <p14:creationId xmlns:p14="http://schemas.microsoft.com/office/powerpoint/2010/main" val="3895042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46780" y="73273"/>
            <a:ext cx="11841253" cy="1012413"/>
          </a:xfrm>
        </p:spPr>
        <p:txBody>
          <a:bodyPr>
            <a:noAutofit/>
          </a:bodyPr>
          <a:lstStyle/>
          <a:p>
            <a:r>
              <a:rPr lang="cs-CZ" sz="4000" b="1" dirty="0">
                <a:latin typeface="Amasis MT Pro" panose="02040504050005020304" pitchFamily="18" charset="-18"/>
              </a:rPr>
              <a:t>DĚLENÍ REPORTINGU</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875324"/>
            <a:ext cx="11898439" cy="5760912"/>
          </a:xfrm>
        </p:spPr>
        <p:txBody>
          <a:bodyPr>
            <a:noAutofit/>
          </a:bodyPr>
          <a:lstStyle/>
          <a:p>
            <a:pPr marL="0" lvl="0" indent="0">
              <a:lnSpc>
                <a:spcPct val="100000"/>
              </a:lnSpc>
              <a:spcBef>
                <a:spcPts val="0"/>
              </a:spcBef>
              <a:buNone/>
            </a:pP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Interní reporting</a:t>
            </a:r>
          </a:p>
          <a:p>
            <a:pPr lvl="0">
              <a:lnSpc>
                <a:spcPct val="100000"/>
              </a:lnSpc>
              <a:spcBef>
                <a:spcPts val="0"/>
              </a:spcBef>
              <a:buFontTx/>
              <a:buChar char="-"/>
            </a:pPr>
            <a:r>
              <a:rPr lang="cs-CZ" sz="3500" dirty="0">
                <a:latin typeface="Amasis MT Pro" panose="02040504050005020304" pitchFamily="18" charset="-18"/>
                <a:ea typeface="Times New Roman" panose="02020603050405020304" pitchFamily="18" charset="0"/>
                <a:cs typeface="Times New Roman" panose="02020603050405020304" pitchFamily="18" charset="0"/>
              </a:rPr>
              <a:t>Z</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ahrnuje reporty určené představenstvu, dozorčí radě či jednotlivým úsekům v rámci organizační struktury. </a:t>
            </a:r>
          </a:p>
          <a:p>
            <a:pPr lvl="0">
              <a:lnSpc>
                <a:spcPct val="100000"/>
              </a:lnSpc>
              <a:spcBef>
                <a:spcPts val="0"/>
              </a:spcBef>
              <a:buFontTx/>
              <a:buChar char="-"/>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Při sestavování reportů je kladen mimořádný důraz na stručnost, jasnost a srozumitelnost reportů.</a:t>
            </a:r>
          </a:p>
          <a:p>
            <a:pPr marL="0" lvl="0" indent="0">
              <a:lnSpc>
                <a:spcPct val="100000"/>
              </a:lnSpc>
              <a:spcBef>
                <a:spcPts val="0"/>
              </a:spcBef>
              <a:buNone/>
            </a:pP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Externí reporting</a:t>
            </a:r>
          </a:p>
          <a:p>
            <a:pPr lvl="0">
              <a:lnSpc>
                <a:spcPct val="100000"/>
              </a:lnSpc>
              <a:spcBef>
                <a:spcPts val="0"/>
              </a:spcBef>
              <a:buFontTx/>
              <a:buChar char="-"/>
            </a:pPr>
            <a:r>
              <a:rPr lang="cs-CZ" sz="3500" dirty="0">
                <a:latin typeface="Amasis MT Pro" panose="02040504050005020304" pitchFamily="18" charset="-18"/>
                <a:ea typeface="Times New Roman" panose="02020603050405020304" pitchFamily="18" charset="0"/>
                <a:cs typeface="Times New Roman" panose="02020603050405020304" pitchFamily="18" charset="0"/>
              </a:rPr>
              <a:t>J</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edná o reporty vůči mateřské společnosti. </a:t>
            </a:r>
          </a:p>
          <a:p>
            <a:pPr lvl="0">
              <a:lnSpc>
                <a:spcPct val="100000"/>
              </a:lnSpc>
              <a:spcBef>
                <a:spcPts val="0"/>
              </a:spcBef>
              <a:buFontTx/>
              <a:buChar char="-"/>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Provádí se porovnávání se stejným obdobím z předchozího roku a s plánem. </a:t>
            </a:r>
          </a:p>
          <a:p>
            <a:pPr lvl="0">
              <a:lnSpc>
                <a:spcPct val="100000"/>
              </a:lnSpc>
              <a:spcBef>
                <a:spcPts val="0"/>
              </a:spcBef>
              <a:buFontTx/>
              <a:buChar char="-"/>
            </a:pPr>
            <a:r>
              <a:rPr lang="cs-CZ" sz="3500" dirty="0">
                <a:latin typeface="Amasis MT Pro" panose="02040504050005020304" pitchFamily="18" charset="-18"/>
                <a:ea typeface="Times New Roman" panose="02020603050405020304" pitchFamily="18" charset="0"/>
                <a:cs typeface="Times New Roman" panose="02020603050405020304" pitchFamily="18" charset="0"/>
              </a:rPr>
              <a:t>R</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eportují střednědobé nebo roční plány a předpovědi na následující období.</a:t>
            </a:r>
          </a:p>
        </p:txBody>
      </p:sp>
    </p:spTree>
    <p:extLst>
      <p:ext uri="{BB962C8B-B14F-4D97-AF65-F5344CB8AC3E}">
        <p14:creationId xmlns:p14="http://schemas.microsoft.com/office/powerpoint/2010/main" val="1169733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1082" y="257908"/>
            <a:ext cx="11849835" cy="5760912"/>
          </a:xfrm>
        </p:spPr>
        <p:txBody>
          <a:bodyPr>
            <a:noAutofit/>
          </a:bodyPr>
          <a:lstStyle/>
          <a:p>
            <a:pPr marL="0" lvl="0" indent="0" algn="just">
              <a:lnSpc>
                <a:spcPct val="100000"/>
              </a:lnSpc>
              <a:spcBef>
                <a:spcPts val="0"/>
              </a:spcBef>
              <a:buNone/>
            </a:pP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EXTERNÍ REPORTING TŘETÍM STRANÁM</a:t>
            </a:r>
          </a:p>
          <a:p>
            <a:pPr lvl="0" algn="just">
              <a:lnSpc>
                <a:spcPct val="100000"/>
              </a:lnSpc>
              <a:spcBef>
                <a:spcPts val="0"/>
              </a:spcBef>
              <a:buFontTx/>
              <a:buChar char="-"/>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Tento typ reportingu zahrnuje výkaznictví vůči:</a:t>
            </a:r>
          </a:p>
          <a:p>
            <a:pPr lvl="1" algn="just">
              <a:lnSpc>
                <a:spcPct val="100000"/>
              </a:lnSpc>
              <a:spcBef>
                <a:spcPts val="0"/>
              </a:spcBef>
              <a:buFont typeface="Wingdings" panose="05000000000000000000" pitchFamily="2" charset="2"/>
              <a:buChar char="§"/>
            </a:pPr>
            <a:r>
              <a:rPr lang="cs-CZ" sz="3100" dirty="0">
                <a:latin typeface="Amasis MT Pro" panose="02040504050005020304" pitchFamily="18" charset="-18"/>
                <a:ea typeface="Times New Roman" panose="02020603050405020304" pitchFamily="18" charset="0"/>
                <a:cs typeface="Times New Roman" panose="02020603050405020304" pitchFamily="18" charset="0"/>
              </a:rPr>
              <a:t>státu,</a:t>
            </a:r>
          </a:p>
          <a:p>
            <a:pPr lvl="1" algn="just">
              <a:lnSpc>
                <a:spcPct val="100000"/>
              </a:lnSpc>
              <a:spcBef>
                <a:spcPts val="0"/>
              </a:spcBef>
              <a:buFont typeface="Wingdings" panose="05000000000000000000" pitchFamily="2" charset="2"/>
              <a:buChar char="§"/>
            </a:pPr>
            <a:r>
              <a:rPr lang="cs-CZ" sz="3100" dirty="0">
                <a:effectLst/>
                <a:latin typeface="Amasis MT Pro" panose="02040504050005020304" pitchFamily="18" charset="-18"/>
                <a:ea typeface="Times New Roman" panose="02020603050405020304" pitchFamily="18" charset="0"/>
                <a:cs typeface="Times New Roman" panose="02020603050405020304" pitchFamily="18" charset="0"/>
              </a:rPr>
              <a:t>úřadům, </a:t>
            </a:r>
          </a:p>
          <a:p>
            <a:pPr lvl="1" algn="just">
              <a:lnSpc>
                <a:spcPct val="100000"/>
              </a:lnSpc>
              <a:spcBef>
                <a:spcPts val="0"/>
              </a:spcBef>
              <a:buFont typeface="Wingdings" panose="05000000000000000000" pitchFamily="2" charset="2"/>
              <a:buChar char="§"/>
            </a:pPr>
            <a:r>
              <a:rPr lang="cs-CZ" sz="3100" dirty="0">
                <a:effectLst/>
                <a:latin typeface="Amasis MT Pro" panose="02040504050005020304" pitchFamily="18" charset="-18"/>
                <a:ea typeface="Times New Roman" panose="02020603050405020304" pitchFamily="18" charset="0"/>
                <a:cs typeface="Times New Roman" panose="02020603050405020304" pitchFamily="18" charset="0"/>
              </a:rPr>
              <a:t>bankám, </a:t>
            </a:r>
          </a:p>
          <a:p>
            <a:pPr lvl="0" algn="just">
              <a:lnSpc>
                <a:spcPct val="100000"/>
              </a:lnSpc>
              <a:spcBef>
                <a:spcPts val="0"/>
              </a:spcBef>
              <a:buFontTx/>
              <a:buChar char="-"/>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Vůči těmto institucím probíhá reporting za celou společnost dle účetních standardů dané země.</a:t>
            </a:r>
          </a:p>
        </p:txBody>
      </p:sp>
    </p:spTree>
    <p:extLst>
      <p:ext uri="{BB962C8B-B14F-4D97-AF65-F5344CB8AC3E}">
        <p14:creationId xmlns:p14="http://schemas.microsoft.com/office/powerpoint/2010/main" val="9542647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60577"/>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REPORT</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18188" y="989033"/>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Report je zpráva o podnikové činnosti na pravidelné bázi.</a:t>
            </a:r>
          </a:p>
          <a:p>
            <a:pPr>
              <a:lnSpc>
                <a:spcPct val="100000"/>
              </a:lnSpc>
              <a:spcBef>
                <a:spcPts val="0"/>
              </a:spcBef>
              <a:buFontTx/>
              <a:buChar char="-"/>
            </a:pPr>
            <a:r>
              <a:rPr lang="cs-CZ" sz="3500" dirty="0">
                <a:latin typeface="Amasis MT Pro" panose="02040504050005020304" pitchFamily="18" charset="-18"/>
              </a:rPr>
              <a:t>Výstupy k prezentování komplexních finančních a nefinančních informací podniku.</a:t>
            </a:r>
          </a:p>
          <a:p>
            <a:pPr>
              <a:lnSpc>
                <a:spcPct val="100000"/>
              </a:lnSpc>
              <a:spcBef>
                <a:spcPts val="0"/>
              </a:spcBef>
              <a:buFontTx/>
              <a:buChar char="-"/>
            </a:pPr>
            <a:r>
              <a:rPr lang="cs-CZ" sz="3500" dirty="0">
                <a:latin typeface="Amasis MT Pro" panose="02040504050005020304" pitchFamily="18" charset="-18"/>
              </a:rPr>
              <a:t>Využívají se na všech úrovních podnikového řízení.</a:t>
            </a:r>
          </a:p>
          <a:p>
            <a:pPr>
              <a:lnSpc>
                <a:spcPct val="100000"/>
              </a:lnSpc>
              <a:spcBef>
                <a:spcPts val="0"/>
              </a:spcBef>
              <a:buFontTx/>
              <a:buChar char="-"/>
            </a:pPr>
            <a:r>
              <a:rPr lang="cs-CZ" sz="3500" dirty="0">
                <a:latin typeface="Amasis MT Pro" panose="02040504050005020304" pitchFamily="18" charset="-18"/>
              </a:rPr>
              <a:t> Rozlišujeme tři základní typy reportů:</a:t>
            </a:r>
          </a:p>
          <a:p>
            <a:pPr>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statické reporty,</a:t>
            </a:r>
          </a:p>
          <a:p>
            <a:pPr>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dynamické reporty,</a:t>
            </a:r>
          </a:p>
          <a:p>
            <a:pPr>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ad hoc reporty.</a:t>
            </a:r>
          </a:p>
        </p:txBody>
      </p:sp>
    </p:spTree>
    <p:extLst>
      <p:ext uri="{BB962C8B-B14F-4D97-AF65-F5344CB8AC3E}">
        <p14:creationId xmlns:p14="http://schemas.microsoft.com/office/powerpoint/2010/main" val="36622072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35232"/>
            <a:ext cx="11841253" cy="1012413"/>
          </a:xfrm>
        </p:spPr>
        <p:txBody>
          <a:bodyPr>
            <a:noAutofit/>
          </a:bodyPr>
          <a:lstStyle/>
          <a:p>
            <a:r>
              <a:rPr lang="cs-CZ" sz="4000" b="1" dirty="0">
                <a:latin typeface="Amasis MT Pro" panose="02040504050005020304" pitchFamily="18" charset="-18"/>
              </a:rPr>
              <a:t>TYPY REPORTŮ</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7281" y="953334"/>
            <a:ext cx="11898439" cy="5508537"/>
          </a:xfrm>
        </p:spPr>
        <p:txBody>
          <a:bodyPr>
            <a:noAutofit/>
          </a:bodyPr>
          <a:lstStyle/>
          <a:p>
            <a:pPr marL="0" indent="0">
              <a:lnSpc>
                <a:spcPct val="100000"/>
              </a:lnSpc>
              <a:spcBef>
                <a:spcPts val="0"/>
              </a:spcBef>
              <a:buNone/>
            </a:pPr>
            <a:r>
              <a:rPr lang="cs-CZ" sz="3500" b="1" dirty="0">
                <a:latin typeface="Amasis MT Pro" panose="02040504050005020304" pitchFamily="18" charset="-18"/>
              </a:rPr>
              <a:t>STATICKÉ REPORTY</a:t>
            </a:r>
          </a:p>
          <a:p>
            <a:pPr>
              <a:lnSpc>
                <a:spcPct val="100000"/>
              </a:lnSpc>
              <a:spcBef>
                <a:spcPts val="0"/>
              </a:spcBef>
              <a:buFontTx/>
              <a:buChar char="-"/>
            </a:pPr>
            <a:r>
              <a:rPr lang="cs-CZ" sz="3500" dirty="0">
                <a:latin typeface="Amasis MT Pro" panose="02040504050005020304" pitchFamily="18" charset="-18"/>
              </a:rPr>
              <a:t>Slouží pro zobrazování informací standardní struktury s </a:t>
            </a:r>
            <a:r>
              <a:rPr lang="cs-CZ" sz="3500" i="1" dirty="0">
                <a:latin typeface="Amasis MT Pro" panose="02040504050005020304" pitchFamily="18" charset="-18"/>
              </a:rPr>
              <a:t>neměnnými parametry</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finanční výkaznictví = výkazy kvartální, měsíční, </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přehledy o prodejích, </a:t>
            </a:r>
          </a:p>
          <a:p>
            <a:pPr lvl="1">
              <a:lnSpc>
                <a:spcPct val="100000"/>
              </a:lnSpc>
              <a:spcBef>
                <a:spcPts val="0"/>
              </a:spcBef>
              <a:buFont typeface="Wingdings" panose="05000000000000000000" pitchFamily="2" charset="2"/>
              <a:buChar char="§"/>
            </a:pPr>
            <a:r>
              <a:rPr lang="cs-CZ" sz="3100" i="1" dirty="0">
                <a:latin typeface="Amasis MT Pro" panose="02040504050005020304" pitchFamily="18" charset="-18"/>
              </a:rPr>
              <a:t>pravidelné reporty zasílané e-mailem.</a:t>
            </a:r>
          </a:p>
          <a:p>
            <a:pPr>
              <a:lnSpc>
                <a:spcPct val="100000"/>
              </a:lnSpc>
              <a:spcBef>
                <a:spcPts val="0"/>
              </a:spcBef>
              <a:buFontTx/>
              <a:buChar char="-"/>
            </a:pPr>
            <a:r>
              <a:rPr lang="cs-CZ" sz="3500" dirty="0">
                <a:latin typeface="Amasis MT Pro" panose="02040504050005020304" pitchFamily="18" charset="-18"/>
              </a:rPr>
              <a:t>Podmínkou je akceptovatelná struktura reportu pro všechny uživatele, kteří ho budou využívat.</a:t>
            </a:r>
          </a:p>
          <a:p>
            <a:pPr marL="0" indent="0">
              <a:lnSpc>
                <a:spcPct val="100000"/>
              </a:lnSpc>
              <a:spcBef>
                <a:spcPts val="0"/>
              </a:spcBef>
              <a:buNone/>
            </a:pPr>
            <a:endParaRPr lang="cs-CZ" sz="3500" dirty="0">
              <a:latin typeface="Amasis MT Pro" panose="02040504050005020304" pitchFamily="18" charset="-18"/>
            </a:endParaRPr>
          </a:p>
        </p:txBody>
      </p:sp>
    </p:spTree>
    <p:extLst>
      <p:ext uri="{BB962C8B-B14F-4D97-AF65-F5344CB8AC3E}">
        <p14:creationId xmlns:p14="http://schemas.microsoft.com/office/powerpoint/2010/main" val="26512462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204473"/>
            <a:ext cx="11898439" cy="5508537"/>
          </a:xfrm>
        </p:spPr>
        <p:txBody>
          <a:bodyPr>
            <a:noAutofit/>
          </a:bodyPr>
          <a:lstStyle/>
          <a:p>
            <a:pPr marL="0" indent="0">
              <a:lnSpc>
                <a:spcPct val="100000"/>
              </a:lnSpc>
              <a:spcBef>
                <a:spcPts val="0"/>
              </a:spcBef>
              <a:buNone/>
            </a:pPr>
            <a:r>
              <a:rPr lang="cs-CZ" sz="3500" b="1" dirty="0">
                <a:latin typeface="Amasis MT Pro" panose="02040504050005020304" pitchFamily="18" charset="-18"/>
              </a:rPr>
              <a:t>DYNAMICKÉ REPORTY </a:t>
            </a:r>
          </a:p>
          <a:p>
            <a:pPr marL="0" indent="0">
              <a:lnSpc>
                <a:spcPct val="100000"/>
              </a:lnSpc>
              <a:spcBef>
                <a:spcPts val="0"/>
              </a:spcBef>
              <a:buNone/>
            </a:pPr>
            <a:r>
              <a:rPr lang="cs-CZ" sz="3500" dirty="0">
                <a:latin typeface="Amasis MT Pro" panose="02040504050005020304" pitchFamily="18" charset="-18"/>
              </a:rPr>
              <a:t>-</a:t>
            </a:r>
            <a:r>
              <a:rPr lang="cs-CZ" sz="3500" b="1" dirty="0">
                <a:latin typeface="Amasis MT Pro" panose="02040504050005020304" pitchFamily="18" charset="-18"/>
              </a:rPr>
              <a:t> </a:t>
            </a:r>
            <a:r>
              <a:rPr lang="cs-CZ" sz="3500" dirty="0">
                <a:latin typeface="Amasis MT Pro" panose="02040504050005020304" pitchFamily="18" charset="-18"/>
              </a:rPr>
              <a:t>Report, který jeho uživatelé ovlivňují, a to jak jeho obsah, tak formu zadávání vstupních parametrů.</a:t>
            </a:r>
          </a:p>
          <a:p>
            <a:pPr>
              <a:lnSpc>
                <a:spcPct val="100000"/>
              </a:lnSpc>
              <a:spcBef>
                <a:spcPts val="0"/>
              </a:spcBef>
              <a:buFontTx/>
              <a:buChar char="-"/>
            </a:pPr>
            <a:r>
              <a:rPr lang="cs-CZ" sz="3500" dirty="0">
                <a:latin typeface="Amasis MT Pro" panose="02040504050005020304" pitchFamily="18" charset="-18"/>
              </a:rPr>
              <a:t>Přehled vztahující se k neznámým časovým obdobím, produktům a zákazníkům.</a:t>
            </a:r>
          </a:p>
          <a:p>
            <a:pPr>
              <a:lnSpc>
                <a:spcPct val="100000"/>
              </a:lnSpc>
              <a:spcBef>
                <a:spcPts val="0"/>
              </a:spcBef>
              <a:buFontTx/>
              <a:buChar char="-"/>
            </a:pPr>
            <a:r>
              <a:rPr lang="cs-CZ" sz="3500" dirty="0">
                <a:latin typeface="Amasis MT Pro" panose="02040504050005020304" pitchFamily="18" charset="-18"/>
              </a:rPr>
              <a:t>Výhodou dynamických reportů je přizpůsobení potřebám konkrétního uživatele.</a:t>
            </a:r>
          </a:p>
          <a:p>
            <a:pPr marL="0" indent="0">
              <a:lnSpc>
                <a:spcPct val="100000"/>
              </a:lnSpc>
              <a:spcBef>
                <a:spcPts val="0"/>
              </a:spcBef>
              <a:buNone/>
            </a:pPr>
            <a:endParaRPr lang="cs-CZ" sz="3500" dirty="0">
              <a:latin typeface="Amasis MT Pro" panose="02040504050005020304" pitchFamily="18" charset="-18"/>
            </a:endParaRPr>
          </a:p>
        </p:txBody>
      </p:sp>
    </p:spTree>
    <p:extLst>
      <p:ext uri="{BB962C8B-B14F-4D97-AF65-F5344CB8AC3E}">
        <p14:creationId xmlns:p14="http://schemas.microsoft.com/office/powerpoint/2010/main" val="2163989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188706"/>
            <a:ext cx="11898439" cy="5508537"/>
          </a:xfrm>
        </p:spPr>
        <p:txBody>
          <a:bodyPr>
            <a:noAutofit/>
          </a:bodyPr>
          <a:lstStyle/>
          <a:p>
            <a:pPr marL="0" indent="0">
              <a:lnSpc>
                <a:spcPct val="100000"/>
              </a:lnSpc>
              <a:spcBef>
                <a:spcPts val="0"/>
              </a:spcBef>
              <a:buNone/>
            </a:pPr>
            <a:r>
              <a:rPr lang="cs-CZ" sz="3500" b="1" dirty="0">
                <a:latin typeface="Amasis MT Pro" panose="02040504050005020304" pitchFamily="18" charset="-18"/>
              </a:rPr>
              <a:t>AD HOC REPORTY </a:t>
            </a:r>
          </a:p>
          <a:p>
            <a:pPr>
              <a:lnSpc>
                <a:spcPct val="100000"/>
              </a:lnSpc>
              <a:spcBef>
                <a:spcPts val="0"/>
              </a:spcBef>
              <a:buFontTx/>
              <a:buChar char="-"/>
            </a:pPr>
            <a:r>
              <a:rPr lang="cs-CZ" sz="3500" dirty="0">
                <a:latin typeface="Amasis MT Pro" panose="02040504050005020304" pitchFamily="18" charset="-18"/>
              </a:rPr>
              <a:t>Vytváří se v okamžiku, kdy uživatelům nestačí informace obsažené ve statickém nebo dynamickém reportu. </a:t>
            </a:r>
          </a:p>
          <a:p>
            <a:pPr>
              <a:lnSpc>
                <a:spcPct val="100000"/>
              </a:lnSpc>
              <a:spcBef>
                <a:spcPts val="0"/>
              </a:spcBef>
              <a:buFontTx/>
              <a:buChar char="-"/>
            </a:pPr>
            <a:r>
              <a:rPr lang="cs-CZ" sz="3500" dirty="0">
                <a:latin typeface="Amasis MT Pro" panose="02040504050005020304" pitchFamily="18" charset="-18"/>
              </a:rPr>
              <a:t>Sám uživatel rozhoduje o tom, které informace jsou pro něj důležité, a které jsou naopak zbytečné. </a:t>
            </a:r>
          </a:p>
          <a:p>
            <a:pPr>
              <a:lnSpc>
                <a:spcPct val="100000"/>
              </a:lnSpc>
              <a:spcBef>
                <a:spcPts val="0"/>
              </a:spcBef>
              <a:buFontTx/>
              <a:buChar char="-"/>
            </a:pPr>
            <a:r>
              <a:rPr lang="cs-CZ" sz="3500" dirty="0">
                <a:latin typeface="Amasis MT Pro" panose="02040504050005020304" pitchFamily="18" charset="-18"/>
              </a:rPr>
              <a:t>Výhodou ad hoc reportů je jejich nezávislost na vývojářích reportingových systémů a možnost vytvořit si report až ve chvíli, kdy jej uživatel potřebuje a zná všechny informace potřebné k definici reportu. </a:t>
            </a:r>
            <a:endParaRPr lang="cs-CZ" sz="3500" dirty="0">
              <a:effectLst/>
              <a:latin typeface="Amasis MT Pro" panose="02040504050005020304" pitchFamily="18" charset="-18"/>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cs-CZ" sz="3500" dirty="0">
              <a:latin typeface="Amasis MT Pro" panose="02040504050005020304" pitchFamily="18" charset="-18"/>
            </a:endParaRPr>
          </a:p>
        </p:txBody>
      </p:sp>
    </p:spTree>
    <p:extLst>
      <p:ext uri="{BB962C8B-B14F-4D97-AF65-F5344CB8AC3E}">
        <p14:creationId xmlns:p14="http://schemas.microsoft.com/office/powerpoint/2010/main" val="31775804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DĚLENÍ REPORTŮ DLE ČASU</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1237113"/>
            <a:ext cx="11898439" cy="5508537"/>
          </a:xfrm>
        </p:spPr>
        <p:txBody>
          <a:bodyPr>
            <a:noAutofit/>
          </a:bodyPr>
          <a:lstStyle/>
          <a:p>
            <a:pPr marL="0" lvl="0" indent="0" algn="just">
              <a:lnSpc>
                <a:spcPct val="100000"/>
              </a:lnSpc>
              <a:spcBef>
                <a:spcPts val="0"/>
              </a:spcBef>
              <a:buNone/>
            </a:pP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STANDARTNÍ PERIODICKÉ REPORTY</a:t>
            </a:r>
          </a:p>
          <a:p>
            <a:pPr lvl="0">
              <a:lnSpc>
                <a:spcPct val="100000"/>
              </a:lnSpc>
              <a:spcBef>
                <a:spcPts val="0"/>
              </a:spcBef>
              <a:buFontTx/>
              <a:buChar char="-"/>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Informují zpravidla o hospodaření podniku za základní hospodářskou periodu, a to </a:t>
            </a: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jeden rok</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(ať už kalendářní, nebo hospodářský), </a:t>
            </a:r>
          </a:p>
          <a:p>
            <a:pPr lvl="0">
              <a:lnSpc>
                <a:spcPct val="100000"/>
              </a:lnSpc>
              <a:spcBef>
                <a:spcPts val="0"/>
              </a:spcBef>
              <a:buFontTx/>
              <a:buChar char="-"/>
            </a:pPr>
            <a:r>
              <a:rPr lang="cs-CZ" sz="3500" dirty="0">
                <a:latin typeface="Amasis MT Pro" panose="02040504050005020304" pitchFamily="18" charset="-18"/>
                <a:ea typeface="Times New Roman" panose="02020603050405020304" pitchFamily="18" charset="0"/>
                <a:cs typeface="Times New Roman" panose="02020603050405020304" pitchFamily="18" charset="0"/>
              </a:rPr>
              <a:t>S</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ouvisí s pravidly externího výkaznictví, se zákonnou povinností akciových společností zveřejňovat výsledky svého hospodaření formou auditovaných finančních výkazů, </a:t>
            </a:r>
            <a:endParaRPr lang="cs-CZ" sz="3500" dirty="0">
              <a:latin typeface="Amasis MT Pro" panose="02040504050005020304" pitchFamily="18" charset="-18"/>
              <a:ea typeface="Times New Roman" panose="02020603050405020304" pitchFamily="18" charset="0"/>
              <a:cs typeface="Times New Roman" panose="02020603050405020304" pitchFamily="18" charset="0"/>
            </a:endParaRPr>
          </a:p>
          <a:p>
            <a:pPr lvl="0">
              <a:lnSpc>
                <a:spcPct val="100000"/>
              </a:lnSpc>
              <a:spcBef>
                <a:spcPts val="0"/>
              </a:spcBef>
              <a:buFontTx/>
              <a:buChar char="-"/>
            </a:pPr>
            <a:r>
              <a:rPr lang="cs-CZ" sz="3500" dirty="0">
                <a:latin typeface="Amasis MT Pro" panose="02040504050005020304" pitchFamily="18" charset="-18"/>
                <a:ea typeface="Times New Roman" panose="02020603050405020304" pitchFamily="18" charset="0"/>
                <a:cs typeface="Times New Roman" panose="02020603050405020304" pitchFamily="18" charset="0"/>
              </a:rPr>
              <a:t>R</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ozvahy, výsledovky a výkazu peněžních toků.</a:t>
            </a:r>
          </a:p>
          <a:p>
            <a:pPr marL="0" indent="0">
              <a:lnSpc>
                <a:spcPct val="100000"/>
              </a:lnSpc>
              <a:spcBef>
                <a:spcPts val="0"/>
              </a:spcBef>
              <a:buNone/>
            </a:pPr>
            <a:endParaRPr lang="cs-CZ" sz="3500" dirty="0">
              <a:latin typeface="Amasis MT Pro" panose="02040504050005020304" pitchFamily="18" charset="-18"/>
            </a:endParaRPr>
          </a:p>
        </p:txBody>
      </p:sp>
    </p:spTree>
    <p:extLst>
      <p:ext uri="{BB962C8B-B14F-4D97-AF65-F5344CB8AC3E}">
        <p14:creationId xmlns:p14="http://schemas.microsoft.com/office/powerpoint/2010/main" val="35346888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86229"/>
            <a:ext cx="11898439" cy="5508537"/>
          </a:xfrm>
        </p:spPr>
        <p:txBody>
          <a:bodyPr>
            <a:noAutofit/>
          </a:bodyPr>
          <a:lstStyle/>
          <a:p>
            <a:pPr marL="0" lvl="0" indent="0" algn="just">
              <a:lnSpc>
                <a:spcPct val="100000"/>
              </a:lnSpc>
              <a:spcBef>
                <a:spcPts val="0"/>
              </a:spcBef>
              <a:buNone/>
            </a:pP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ZKRÁCENÉ PERIODICKÉ REPORTY</a:t>
            </a:r>
          </a:p>
          <a:p>
            <a:pPr lvl="0">
              <a:lnSpc>
                <a:spcPct val="100000"/>
              </a:lnSpc>
              <a:spcBef>
                <a:spcPts val="0"/>
              </a:spcBef>
              <a:buFontTx/>
              <a:buChar char="-"/>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Pro operativní (krátkodobé) řízení podniku je roční interval příliš dlouhý, proto většina podniků sestavuje </a:t>
            </a: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měsíční</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a </a:t>
            </a: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čtvrtletní</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reporty. </a:t>
            </a:r>
          </a:p>
          <a:p>
            <a:pPr>
              <a:lnSpc>
                <a:spcPct val="100000"/>
              </a:lnSpc>
              <a:spcBef>
                <a:spcPts val="0"/>
              </a:spcBef>
              <a:buFontTx/>
              <a:buChar char="-"/>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Pro analytické sledování nejvýznamnějších položek:	</a:t>
            </a:r>
          </a:p>
          <a:p>
            <a:pPr lvl="1">
              <a:lnSpc>
                <a:spcPct val="100000"/>
              </a:lnSpc>
              <a:spcBef>
                <a:spcPts val="0"/>
              </a:spcBef>
              <a:buFont typeface="Wingdings" panose="05000000000000000000" pitchFamily="2" charset="2"/>
              <a:buChar char="§"/>
            </a:pPr>
            <a:r>
              <a:rPr lang="cs-CZ" sz="3100" dirty="0">
                <a:effectLst/>
                <a:latin typeface="Amasis MT Pro" panose="02040504050005020304" pitchFamily="18" charset="-18"/>
                <a:ea typeface="Times New Roman" panose="02020603050405020304" pitchFamily="18" charset="0"/>
                <a:cs typeface="Times New Roman" panose="02020603050405020304" pitchFamily="18" charset="0"/>
              </a:rPr>
              <a:t> </a:t>
            </a:r>
            <a:r>
              <a:rPr lang="cs-CZ" sz="3500" b="1" i="1" dirty="0">
                <a:effectLst/>
                <a:latin typeface="Amasis MT Pro" panose="02040504050005020304" pitchFamily="18" charset="-18"/>
                <a:ea typeface="Times New Roman" panose="02020603050405020304" pitchFamily="18" charset="0"/>
                <a:cs typeface="Times New Roman" panose="02020603050405020304" pitchFamily="18" charset="0"/>
              </a:rPr>
              <a:t>nákladů,</a:t>
            </a:r>
          </a:p>
          <a:p>
            <a:pPr lvl="1">
              <a:lnSpc>
                <a:spcPct val="100000"/>
              </a:lnSpc>
              <a:spcBef>
                <a:spcPts val="0"/>
              </a:spcBef>
              <a:buFont typeface="Wingdings" panose="05000000000000000000" pitchFamily="2" charset="2"/>
              <a:buChar char="§"/>
            </a:pPr>
            <a:r>
              <a:rPr lang="cs-CZ" sz="3500" b="1" i="1" dirty="0">
                <a:effectLst/>
                <a:latin typeface="Amasis MT Pro" panose="02040504050005020304" pitchFamily="18" charset="-18"/>
                <a:ea typeface="Times New Roman" panose="02020603050405020304" pitchFamily="18" charset="0"/>
                <a:cs typeface="Times New Roman" panose="02020603050405020304" pitchFamily="18" charset="0"/>
              </a:rPr>
              <a:t> výnosů, </a:t>
            </a:r>
          </a:p>
          <a:p>
            <a:pPr lvl="1">
              <a:lnSpc>
                <a:spcPct val="100000"/>
              </a:lnSpc>
              <a:spcBef>
                <a:spcPts val="0"/>
              </a:spcBef>
              <a:buFont typeface="Wingdings" panose="05000000000000000000" pitchFamily="2" charset="2"/>
              <a:buChar char="§"/>
            </a:pPr>
            <a:r>
              <a:rPr lang="cs-CZ" sz="3500" b="1" i="1" dirty="0">
                <a:effectLst/>
                <a:latin typeface="Amasis MT Pro" panose="02040504050005020304" pitchFamily="18" charset="-18"/>
                <a:ea typeface="Times New Roman" panose="02020603050405020304" pitchFamily="18" charset="0"/>
                <a:cs typeface="Times New Roman" panose="02020603050405020304" pitchFamily="18" charset="0"/>
              </a:rPr>
              <a:t> oběžných aktiv </a:t>
            </a:r>
            <a:r>
              <a:rPr lang="cs-CZ" sz="3500" i="1" dirty="0">
                <a:effectLst/>
                <a:latin typeface="Amasis MT Pro" panose="02040504050005020304" pitchFamily="18" charset="-18"/>
                <a:ea typeface="Times New Roman" panose="02020603050405020304" pitchFamily="18" charset="0"/>
                <a:cs typeface="Times New Roman" panose="02020603050405020304" pitchFamily="18" charset="0"/>
              </a:rPr>
              <a:t>(pohledávek, zásob)</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ea typeface="Times New Roman" panose="02020603050405020304" pitchFamily="18" charset="0"/>
                <a:cs typeface="Times New Roman" panose="02020603050405020304" pitchFamily="18" charset="0"/>
              </a:rPr>
              <a:t> krátkodobých</a:t>
            </a:r>
            <a:r>
              <a:rPr lang="cs-CZ" sz="3500" b="1" i="1" dirty="0">
                <a:effectLst/>
                <a:latin typeface="Amasis MT Pro" panose="02040504050005020304" pitchFamily="18" charset="-18"/>
                <a:ea typeface="Times New Roman" panose="02020603050405020304" pitchFamily="18" charset="0"/>
                <a:cs typeface="Times New Roman" panose="02020603050405020304" pitchFamily="18" charset="0"/>
              </a:rPr>
              <a:t> závazků </a:t>
            </a:r>
            <a:r>
              <a:rPr lang="cs-CZ" sz="3500" i="1" dirty="0">
                <a:effectLst/>
                <a:latin typeface="Amasis MT Pro" panose="02040504050005020304" pitchFamily="18" charset="-18"/>
                <a:ea typeface="Times New Roman" panose="02020603050405020304" pitchFamily="18" charset="0"/>
                <a:cs typeface="Times New Roman" panose="02020603050405020304" pitchFamily="18" charset="0"/>
              </a:rPr>
              <a:t>(vůči významným obchodním partnerům) </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se využívá i </a:t>
            </a: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denní</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a:t>
            </a: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týdenní</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nebo </a:t>
            </a:r>
            <a:r>
              <a:rPr lang="cs-CZ" sz="3500" b="1" dirty="0">
                <a:effectLst/>
                <a:latin typeface="Amasis MT Pro" panose="02040504050005020304" pitchFamily="18" charset="-18"/>
                <a:ea typeface="Times New Roman" panose="02020603050405020304" pitchFamily="18" charset="0"/>
                <a:cs typeface="Times New Roman" panose="02020603050405020304" pitchFamily="18" charset="0"/>
              </a:rPr>
              <a:t>čtrnáctidenní</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cyklus vyhotovování reportů. </a:t>
            </a:r>
          </a:p>
          <a:p>
            <a:pPr lvl="0">
              <a:lnSpc>
                <a:spcPct val="100000"/>
              </a:lnSpc>
              <a:spcBef>
                <a:spcPts val="0"/>
              </a:spcBef>
              <a:buFontTx/>
              <a:buChar char="-"/>
            </a:pPr>
            <a:r>
              <a:rPr lang="cs-CZ" sz="3500" dirty="0">
                <a:latin typeface="Amasis MT Pro" panose="02040504050005020304" pitchFamily="18" charset="-18"/>
                <a:ea typeface="Times New Roman" panose="02020603050405020304" pitchFamily="18" charset="0"/>
                <a:cs typeface="Times New Roman" panose="02020603050405020304" pitchFamily="18" charset="0"/>
              </a:rPr>
              <a:t>Výhodou je efektivnost reportů, ale nevýhodou pracnost.</a:t>
            </a:r>
            <a:endParaRPr lang="cs-CZ" sz="3500" dirty="0">
              <a:effectLst/>
              <a:latin typeface="Amasis MT Pro" panose="02040504050005020304" pitchFamily="18" charset="-18"/>
              <a:ea typeface="Times New Roman" panose="02020603050405020304" pitchFamily="18" charset="0"/>
              <a:cs typeface="Times New Roman" panose="02020603050405020304" pitchFamily="18" charset="0"/>
            </a:endParaRPr>
          </a:p>
          <a:p>
            <a:pPr marL="0" indent="0">
              <a:lnSpc>
                <a:spcPct val="100000"/>
              </a:lnSpc>
              <a:spcBef>
                <a:spcPts val="0"/>
              </a:spcBef>
              <a:buNone/>
            </a:pPr>
            <a:endParaRPr lang="cs-CZ" sz="3500" dirty="0">
              <a:latin typeface="Amasis MT Pro" panose="02040504050005020304" pitchFamily="18" charset="-18"/>
            </a:endParaRPr>
          </a:p>
        </p:txBody>
      </p:sp>
    </p:spTree>
    <p:extLst>
      <p:ext uri="{BB962C8B-B14F-4D97-AF65-F5344CB8AC3E}">
        <p14:creationId xmlns:p14="http://schemas.microsoft.com/office/powerpoint/2010/main" val="39845665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46780" y="65053"/>
            <a:ext cx="11841253" cy="919685"/>
          </a:xfrm>
        </p:spPr>
        <p:txBody>
          <a:bodyPr>
            <a:noAutofit/>
          </a:bodyPr>
          <a:lstStyle/>
          <a:p>
            <a:r>
              <a:rPr lang="cs-CZ" sz="4000" b="1" dirty="0">
                <a:latin typeface="Amasis MT Pro" panose="02040504050005020304" pitchFamily="18" charset="-18"/>
              </a:rPr>
              <a:t>DASHBOARD</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812800"/>
            <a:ext cx="11898439" cy="5612419"/>
          </a:xfrm>
        </p:spPr>
        <p:txBody>
          <a:bodyPr>
            <a:noAutofit/>
          </a:bodyPr>
          <a:lstStyle/>
          <a:p>
            <a:pPr>
              <a:lnSpc>
                <a:spcPct val="100000"/>
              </a:lnSpc>
              <a:spcBef>
                <a:spcPts val="0"/>
              </a:spcBef>
              <a:buFontTx/>
              <a:buChar char="-"/>
            </a:pPr>
            <a:r>
              <a:rPr lang="cs-CZ" sz="3500" dirty="0">
                <a:latin typeface="Amasis MT Pro" panose="02040504050005020304" pitchFamily="18" charset="-18"/>
                <a:ea typeface="Times New Roman" panose="02020603050405020304" pitchFamily="18" charset="0"/>
                <a:cs typeface="Times New Roman" panose="02020603050405020304" pitchFamily="18" charset="0"/>
              </a:rPr>
              <a:t>N</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ástroj, který podnikům umožnuje sledovat každodenní činnosti.</a:t>
            </a:r>
          </a:p>
          <a:p>
            <a:pPr marL="0" indent="0">
              <a:lnSpc>
                <a:spcPct val="100000"/>
              </a:lnSpc>
              <a:spcBef>
                <a:spcPts val="0"/>
              </a:spcBef>
              <a:buNone/>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Dashboard je reportingový systém, který poskytuje včasné informace a poznatky, které uživatelům umožňují zlepšovat rozhodnutí, optimalizovat procesy nebo plány a </a:t>
            </a:r>
            <a:r>
              <a:rPr lang="cs-CZ" sz="3500" dirty="0">
                <a:latin typeface="Amasis MT Pro" panose="02040504050005020304" pitchFamily="18" charset="-18"/>
                <a:ea typeface="Times New Roman" panose="02020603050405020304" pitchFamily="18" charset="0"/>
                <a:cs typeface="Times New Roman" panose="02020603050405020304" pitchFamily="18" charset="0"/>
              </a:rPr>
              <a:t>efektivně</a:t>
            </a: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pracovat. </a:t>
            </a:r>
          </a:p>
          <a:p>
            <a:pPr marL="0" indent="0">
              <a:lnSpc>
                <a:spcPct val="100000"/>
              </a:lnSpc>
              <a:spcBef>
                <a:spcPts val="0"/>
              </a:spcBef>
              <a:buNone/>
            </a:pPr>
            <a:r>
              <a:rPr lang="cs-CZ" sz="3500" dirty="0">
                <a:effectLst/>
                <a:latin typeface="Amasis MT Pro" panose="02040504050005020304" pitchFamily="18" charset="-18"/>
                <a:ea typeface="Times New Roman" panose="02020603050405020304" pitchFamily="18" charset="0"/>
                <a:cs typeface="Times New Roman" panose="02020603050405020304" pitchFamily="18" charset="0"/>
              </a:rPr>
              <a:t>- Data z mnoha zdrojů zobrazena ve formátu interaktivní desky, která typicky obsahuje mnoho různých textových, tabulkových a grafových oblastí navržených tak, aby ukazovaly klíčové ukazatele výkonnosti a celkové zdraví podniku v reálném čase.</a:t>
            </a:r>
            <a:endParaRPr lang="cs-CZ" sz="3500" dirty="0">
              <a:latin typeface="Amasis MT Pro" panose="02040504050005020304" pitchFamily="18" charset="-18"/>
            </a:endParaRPr>
          </a:p>
        </p:txBody>
      </p:sp>
    </p:spTree>
    <p:extLst>
      <p:ext uri="{BB962C8B-B14F-4D97-AF65-F5344CB8AC3E}">
        <p14:creationId xmlns:p14="http://schemas.microsoft.com/office/powerpoint/2010/main" val="3601907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65DFDD68-1639-4FE1-AF00-03E56DD8C37C}"/>
              </a:ext>
            </a:extLst>
          </p:cNvPr>
          <p:cNvSpPr>
            <a:spLocks noGrp="1"/>
          </p:cNvSpPr>
          <p:nvPr>
            <p:ph type="title"/>
          </p:nvPr>
        </p:nvSpPr>
        <p:spPr>
          <a:xfrm>
            <a:off x="220785" y="83772"/>
            <a:ext cx="10515600" cy="1075776"/>
          </a:xfrm>
        </p:spPr>
        <p:txBody>
          <a:bodyPr>
            <a:normAutofit/>
          </a:bodyPr>
          <a:lstStyle/>
          <a:p>
            <a:r>
              <a:rPr lang="cs-CZ" sz="5000" b="1" dirty="0">
                <a:latin typeface="Amasis MT Pro" panose="02040504050005020304" pitchFamily="18" charset="-18"/>
              </a:rPr>
              <a:t>STATISTIKY A ROZBORY</a:t>
            </a:r>
          </a:p>
        </p:txBody>
      </p:sp>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1159547"/>
            <a:ext cx="11633200" cy="5520898"/>
          </a:xfrm>
        </p:spPr>
        <p:txBody>
          <a:bodyPr>
            <a:normAutofit/>
          </a:bodyPr>
          <a:lstStyle/>
          <a:p>
            <a:pPr>
              <a:buFontTx/>
              <a:buChar char="-"/>
            </a:pPr>
            <a:r>
              <a:rPr lang="cs-CZ" sz="3500" dirty="0">
                <a:latin typeface="Amasis MT Pro" panose="02040504050005020304" pitchFamily="18" charset="-18"/>
              </a:rPr>
              <a:t>Využívají data z finančního i manažerského účetnictví.</a:t>
            </a:r>
          </a:p>
          <a:p>
            <a:pPr>
              <a:buFontTx/>
              <a:buChar char="-"/>
            </a:pPr>
            <a:r>
              <a:rPr lang="cs-CZ" sz="3500" dirty="0">
                <a:latin typeface="Amasis MT Pro" panose="02040504050005020304" pitchFamily="18" charset="-18"/>
              </a:rPr>
              <a:t>Transformují data podle potřeb uživatelů do podkladů pro rozhodování a řízení. </a:t>
            </a:r>
          </a:p>
          <a:p>
            <a:pPr marL="0" indent="0">
              <a:buNone/>
            </a:pPr>
            <a:r>
              <a:rPr lang="cs-CZ" sz="4000" b="1" dirty="0">
                <a:latin typeface="Amasis MT Pro" panose="02040504050005020304" pitchFamily="18" charset="-18"/>
              </a:rPr>
              <a:t>PODNIKOVÉ STATISTIKY </a:t>
            </a:r>
          </a:p>
          <a:p>
            <a:pPr>
              <a:buFontTx/>
              <a:buChar char="-"/>
            </a:pPr>
            <a:r>
              <a:rPr lang="cs-CZ" sz="3500" dirty="0">
                <a:latin typeface="Amasis MT Pro" panose="02040504050005020304" pitchFamily="18" charset="-18"/>
              </a:rPr>
              <a:t>Jsou vytvářeny pomocí analýz ukazatelů (charakterizují dynamiku určité složky podnikové aktivity v čase nebo srovnání rozdílu dané složky mezi jejím vývojem a  skutečností).</a:t>
            </a:r>
          </a:p>
        </p:txBody>
      </p:sp>
    </p:spTree>
    <p:extLst>
      <p:ext uri="{BB962C8B-B14F-4D97-AF65-F5344CB8AC3E}">
        <p14:creationId xmlns:p14="http://schemas.microsoft.com/office/powerpoint/2010/main" val="1253805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6280" y="0"/>
            <a:ext cx="11841253" cy="1012413"/>
          </a:xfrm>
        </p:spPr>
        <p:txBody>
          <a:bodyPr>
            <a:noAutofit/>
          </a:bodyPr>
          <a:lstStyle/>
          <a:p>
            <a:r>
              <a:rPr lang="cs-CZ" sz="4000" b="1" dirty="0">
                <a:latin typeface="Amasis MT Pro" panose="02040504050005020304" pitchFamily="18" charset="-18"/>
              </a:rPr>
              <a:t>REPORTY PRÁCE</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77281" y="674731"/>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Lidská práce je důležitý výrobní faktor. </a:t>
            </a:r>
          </a:p>
          <a:p>
            <a:pPr>
              <a:lnSpc>
                <a:spcPct val="100000"/>
              </a:lnSpc>
              <a:spcBef>
                <a:spcPts val="0"/>
              </a:spcBef>
              <a:buFontTx/>
              <a:buChar char="-"/>
            </a:pPr>
            <a:r>
              <a:rPr lang="cs-CZ" sz="3500" dirty="0">
                <a:latin typeface="Amasis MT Pro" panose="02040504050005020304" pitchFamily="18" charset="-18"/>
              </a:rPr>
              <a:t>Cílem personálního řízení je optimální využití lidské práce, zlepšování struktury a kvality lidských zdrojů, udržování personálních nákladů na optimální výši a odměňování pracovníků podle výkonu. </a:t>
            </a:r>
          </a:p>
          <a:p>
            <a:pPr>
              <a:lnSpc>
                <a:spcPct val="100000"/>
              </a:lnSpc>
              <a:spcBef>
                <a:spcPts val="0"/>
              </a:spcBef>
              <a:buFontTx/>
              <a:buChar char="-"/>
            </a:pPr>
            <a:r>
              <a:rPr lang="cs-CZ" sz="3500" dirty="0">
                <a:latin typeface="Amasis MT Pro" panose="02040504050005020304" pitchFamily="18" charset="-18"/>
              </a:rPr>
              <a:t>Na pracovní výsledky člověka a efektivnost práce působí různé vlivy (schopnosti, kvalifikace, charakter práce, odměňování, organizace práce, pracovní podmínky)</a:t>
            </a:r>
          </a:p>
        </p:txBody>
      </p:sp>
    </p:spTree>
    <p:extLst>
      <p:ext uri="{BB962C8B-B14F-4D97-AF65-F5344CB8AC3E}">
        <p14:creationId xmlns:p14="http://schemas.microsoft.com/office/powerpoint/2010/main" val="325129921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401193"/>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Report práce je obvykle zaměřen na tři stěžejní oblasti: </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analýzu počtu, pohybu a struktury pracovníků, </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analýzu využití pracovníků,</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analýzu odměňování.</a:t>
            </a:r>
          </a:p>
        </p:txBody>
      </p:sp>
    </p:spTree>
    <p:extLst>
      <p:ext uri="{BB962C8B-B14F-4D97-AF65-F5344CB8AC3E}">
        <p14:creationId xmlns:p14="http://schemas.microsoft.com/office/powerpoint/2010/main" val="401925784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ANALÝZA PRACOVNÍKŮ</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18188" y="1006522"/>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Počet pracovníků, které má podnik k dispozici, je výchozím údajem pro report práce. </a:t>
                </a:r>
              </a:p>
              <a:p>
                <a:pPr>
                  <a:lnSpc>
                    <a:spcPct val="100000"/>
                  </a:lnSpc>
                  <a:spcBef>
                    <a:spcPts val="0"/>
                  </a:spcBef>
                  <a:buFontTx/>
                  <a:buChar char="-"/>
                </a:pPr>
                <a:r>
                  <a:rPr lang="cs-CZ" sz="3500" dirty="0">
                    <a:latin typeface="Amasis MT Pro" panose="02040504050005020304" pitchFamily="18" charset="-18"/>
                  </a:rPr>
                  <a:t>Je to číselný údaj statického charakteru, který udává počet pracovníků k určitému okamžiku. </a:t>
                </a:r>
              </a:p>
              <a:p>
                <a:pPr>
                  <a:lnSpc>
                    <a:spcPct val="100000"/>
                  </a:lnSpc>
                  <a:spcBef>
                    <a:spcPts val="0"/>
                  </a:spcBef>
                  <a:buFontTx/>
                  <a:buChar char="-"/>
                </a:pPr>
                <a:r>
                  <a:rPr lang="cs-CZ" sz="3500" dirty="0">
                    <a:latin typeface="Amasis MT Pro" panose="02040504050005020304" pitchFamily="18" charset="-18"/>
                  </a:rPr>
                  <a:t>Protože počty pracovníků se v průběhu sledovaného období mění, pro výpočty se využívá </a:t>
                </a:r>
                <a:r>
                  <a:rPr lang="cs-CZ" sz="3500" b="1" dirty="0">
                    <a:latin typeface="Amasis MT Pro" panose="02040504050005020304" pitchFamily="18" charset="-18"/>
                  </a:rPr>
                  <a:t>evidenční počet pracovníků.</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a:rPr lang="cs-CZ" sz="3000" b="0" i="1" smtClean="0">
                          <a:latin typeface="Cambria Math" panose="02040503050406030204" pitchFamily="18" charset="0"/>
                          <a:ea typeface="Cambria Math" panose="02040503050406030204" pitchFamily="18" charset="0"/>
                        </a:rPr>
                        <m:t>∅</m:t>
                      </m:r>
                      <m:r>
                        <a:rPr lang="cs-CZ" sz="3000" b="0" i="0" smtClean="0">
                          <a:latin typeface="Cambria Math" panose="02040503050406030204" pitchFamily="18" charset="0"/>
                          <a:ea typeface="Cambria Math" panose="02040503050406030204" pitchFamily="18" charset="0"/>
                        </a:rPr>
                        <m:t> </m:t>
                      </m:r>
                      <m:r>
                        <m:rPr>
                          <m:sty m:val="p"/>
                        </m:rPr>
                        <a:rPr lang="cs-CZ" sz="3000" b="0" i="0" smtClean="0">
                          <a:latin typeface="Cambria Math" panose="02040503050406030204" pitchFamily="18" charset="0"/>
                        </a:rPr>
                        <m:t>Eviden</m:t>
                      </m:r>
                      <m:r>
                        <a:rPr lang="cs-CZ" sz="3000" b="0" i="0" smtClean="0">
                          <a:latin typeface="Cambria Math" panose="02040503050406030204" pitchFamily="18" charset="0"/>
                        </a:rPr>
                        <m:t>č</m:t>
                      </m:r>
                      <m:r>
                        <m:rPr>
                          <m:sty m:val="p"/>
                        </m:rPr>
                        <a:rPr lang="cs-CZ" sz="3000" b="0" i="0" smtClean="0">
                          <a:latin typeface="Cambria Math" panose="02040503050406030204" pitchFamily="18" charset="0"/>
                        </a:rPr>
                        <m:t>n</m:t>
                      </m:r>
                      <m:r>
                        <a:rPr lang="cs-CZ" sz="3000" b="0" i="0" smtClean="0">
                          <a:latin typeface="Cambria Math" panose="02040503050406030204" pitchFamily="18" charset="0"/>
                        </a:rPr>
                        <m:t>í </m:t>
                      </m:r>
                      <m:r>
                        <m:rPr>
                          <m:sty m:val="p"/>
                        </m:rPr>
                        <a:rPr lang="cs-CZ" sz="3000" b="0" i="0" smtClean="0">
                          <a:latin typeface="Cambria Math" panose="02040503050406030204" pitchFamily="18" charset="0"/>
                        </a:rPr>
                        <m:t>po</m:t>
                      </m:r>
                      <m:r>
                        <a:rPr lang="cs-CZ" sz="3000" b="0" i="0" smtClean="0">
                          <a:latin typeface="Cambria Math" panose="02040503050406030204" pitchFamily="18" charset="0"/>
                        </a:rPr>
                        <m:t>č</m:t>
                      </m:r>
                      <m:r>
                        <m:rPr>
                          <m:sty m:val="p"/>
                        </m:rPr>
                        <a:rPr lang="cs-CZ" sz="3000" b="0" i="0" smtClean="0">
                          <a:latin typeface="Cambria Math" panose="02040503050406030204" pitchFamily="18" charset="0"/>
                        </a:rPr>
                        <m:t>et</m:t>
                      </m:r>
                      <m:r>
                        <a:rPr lang="cs-CZ" sz="3000" b="0" i="0" smtClean="0">
                          <a:latin typeface="Cambria Math" panose="02040503050406030204" pitchFamily="18" charset="0"/>
                        </a:rPr>
                        <m:t> </m:t>
                      </m:r>
                      <m:r>
                        <m:rPr>
                          <m:sty m:val="p"/>
                        </m:rPr>
                        <a:rPr lang="cs-CZ" sz="3000" b="0" i="0" smtClean="0">
                          <a:latin typeface="Cambria Math" panose="02040503050406030204" pitchFamily="18" charset="0"/>
                        </a:rPr>
                        <m:t>pracovn</m:t>
                      </m:r>
                      <m:r>
                        <a:rPr lang="cs-CZ" sz="3000" b="0" i="0" smtClean="0">
                          <a:latin typeface="Cambria Math" panose="02040503050406030204" pitchFamily="18" charset="0"/>
                        </a:rPr>
                        <m:t>í</m:t>
                      </m:r>
                      <m:r>
                        <m:rPr>
                          <m:sty m:val="p"/>
                        </m:rPr>
                        <a:rPr lang="cs-CZ" sz="3000" b="0" i="0" smtClean="0">
                          <a:latin typeface="Cambria Math" panose="02040503050406030204" pitchFamily="18" charset="0"/>
                        </a:rPr>
                        <m:t>k</m:t>
                      </m:r>
                      <m:r>
                        <a:rPr lang="cs-CZ" sz="3000" b="0" i="0" smtClean="0">
                          <a:latin typeface="Cambria Math" panose="02040503050406030204" pitchFamily="18" charset="0"/>
                        </a:rPr>
                        <m:t>ů= </m:t>
                      </m:r>
                      <m:f>
                        <m:fPr>
                          <m:ctrlPr>
                            <a:rPr lang="cs-CZ" sz="3000" smtClean="0">
                              <a:latin typeface="Cambria Math" panose="02040503050406030204" pitchFamily="18" charset="0"/>
                            </a:rPr>
                          </m:ctrlPr>
                        </m:fPr>
                        <m:num>
                          <m:nary>
                            <m:naryPr>
                              <m:chr m:val="∑"/>
                              <m:subHide m:val="on"/>
                              <m:supHide m:val="on"/>
                              <m:ctrlPr>
                                <a:rPr lang="cs-CZ" sz="3000" smtClean="0">
                                  <a:latin typeface="Cambria Math" panose="02040503050406030204" pitchFamily="18" charset="0"/>
                                </a:rPr>
                              </m:ctrlPr>
                            </m:naryPr>
                            <m:sub/>
                            <m:sup/>
                            <m:e>
                              <m:r>
                                <m:rPr>
                                  <m:sty m:val="p"/>
                                </m:rPr>
                                <a:rPr lang="cs-CZ" sz="3000" b="0" i="0" smtClean="0">
                                  <a:latin typeface="Cambria Math" panose="02040503050406030204" pitchFamily="18" charset="0"/>
                                </a:rPr>
                                <m:t>pracovn</m:t>
                              </m:r>
                              <m:r>
                                <a:rPr lang="cs-CZ" sz="3000" b="0" i="0" smtClean="0">
                                  <a:latin typeface="Cambria Math" panose="02040503050406030204" pitchFamily="18" charset="0"/>
                                </a:rPr>
                                <m:t>í</m:t>
                              </m:r>
                              <m:r>
                                <m:rPr>
                                  <m:sty m:val="p"/>
                                </m:rPr>
                                <a:rPr lang="cs-CZ" sz="3000" b="0" i="0" smtClean="0">
                                  <a:latin typeface="Cambria Math" panose="02040503050406030204" pitchFamily="18" charset="0"/>
                                </a:rPr>
                                <m:t>k</m:t>
                              </m:r>
                              <m:r>
                                <a:rPr lang="cs-CZ" sz="3000" b="0" i="0" smtClean="0">
                                  <a:latin typeface="Cambria Math" panose="02040503050406030204" pitchFamily="18" charset="0"/>
                                </a:rPr>
                                <m:t>ů </m:t>
                              </m:r>
                              <m:r>
                                <m:rPr>
                                  <m:sty m:val="p"/>
                                </m:rPr>
                                <a:rPr lang="cs-CZ" sz="3000" b="0" i="0" smtClean="0">
                                  <a:latin typeface="Cambria Math" panose="02040503050406030204" pitchFamily="18" charset="0"/>
                                </a:rPr>
                                <m:t>za</m:t>
                              </m:r>
                              <m:r>
                                <a:rPr lang="cs-CZ" sz="3000" b="0" i="0" smtClean="0">
                                  <a:latin typeface="Cambria Math" panose="02040503050406030204" pitchFamily="18" charset="0"/>
                                </a:rPr>
                                <m:t> </m:t>
                              </m:r>
                              <m:r>
                                <m:rPr>
                                  <m:sty m:val="p"/>
                                </m:rPr>
                                <a:rPr lang="cs-CZ" sz="3000" b="0" i="0" smtClean="0">
                                  <a:latin typeface="Cambria Math" panose="02040503050406030204" pitchFamily="18" charset="0"/>
                                </a:rPr>
                                <m:t>dan</m:t>
                              </m:r>
                              <m:r>
                                <a:rPr lang="cs-CZ" sz="3000" b="0" i="0" smtClean="0">
                                  <a:latin typeface="Cambria Math" panose="02040503050406030204" pitchFamily="18" charset="0"/>
                                </a:rPr>
                                <m:t>é </m:t>
                              </m:r>
                              <m:r>
                                <m:rPr>
                                  <m:sty m:val="p"/>
                                </m:rPr>
                                <a:rPr lang="cs-CZ" sz="3000" b="0" i="0" smtClean="0">
                                  <a:latin typeface="Cambria Math" panose="02040503050406030204" pitchFamily="18" charset="0"/>
                                </a:rPr>
                                <m:t>obdob</m:t>
                              </m:r>
                              <m:r>
                                <a:rPr lang="cs-CZ" sz="3000" b="0" i="0" smtClean="0">
                                  <a:latin typeface="Cambria Math" panose="02040503050406030204" pitchFamily="18" charset="0"/>
                                </a:rPr>
                                <m:t>í</m:t>
                              </m:r>
                            </m:e>
                          </m:nary>
                        </m:num>
                        <m:den>
                          <m:r>
                            <m:rPr>
                              <m:sty m:val="p"/>
                            </m:rPr>
                            <a:rPr lang="cs-CZ" sz="3000" b="0" i="0" smtClean="0">
                              <a:latin typeface="Cambria Math" panose="02040503050406030204" pitchFamily="18" charset="0"/>
                            </a:rPr>
                            <m:t>po</m:t>
                          </m:r>
                          <m:r>
                            <a:rPr lang="cs-CZ" sz="3000" b="0" i="0" smtClean="0">
                              <a:latin typeface="Cambria Math" panose="02040503050406030204" pitchFamily="18" charset="0"/>
                            </a:rPr>
                            <m:t>č</m:t>
                          </m:r>
                          <m:r>
                            <m:rPr>
                              <m:sty m:val="p"/>
                            </m:rPr>
                            <a:rPr lang="cs-CZ" sz="3000" b="0" i="0" smtClean="0">
                              <a:latin typeface="Cambria Math" panose="02040503050406030204" pitchFamily="18" charset="0"/>
                            </a:rPr>
                            <m:t>et</m:t>
                          </m:r>
                          <m:r>
                            <a:rPr lang="cs-CZ" sz="3000" b="0" i="0" smtClean="0">
                              <a:latin typeface="Cambria Math" panose="02040503050406030204" pitchFamily="18" charset="0"/>
                            </a:rPr>
                            <m:t> </m:t>
                          </m:r>
                          <m:r>
                            <m:rPr>
                              <m:sty m:val="p"/>
                            </m:rPr>
                            <a:rPr lang="cs-CZ" sz="3000" b="0" i="0" smtClean="0">
                              <a:latin typeface="Cambria Math" panose="02040503050406030204" pitchFamily="18" charset="0"/>
                            </a:rPr>
                            <m:t>kalend</m:t>
                          </m:r>
                          <m:r>
                            <a:rPr lang="cs-CZ" sz="3000" b="0" i="0" smtClean="0">
                              <a:latin typeface="Cambria Math" panose="02040503050406030204" pitchFamily="18" charset="0"/>
                            </a:rPr>
                            <m:t>ář</m:t>
                          </m:r>
                          <m:r>
                            <m:rPr>
                              <m:sty m:val="p"/>
                            </m:rPr>
                            <a:rPr lang="cs-CZ" sz="3000" b="0" i="0" smtClean="0">
                              <a:latin typeface="Cambria Math" panose="02040503050406030204" pitchFamily="18" charset="0"/>
                            </a:rPr>
                            <m:t>n</m:t>
                          </m:r>
                          <m:r>
                            <a:rPr lang="cs-CZ" sz="3000" b="0" i="0" smtClean="0">
                              <a:latin typeface="Cambria Math" panose="02040503050406030204" pitchFamily="18" charset="0"/>
                            </a:rPr>
                            <m:t>í</m:t>
                          </m:r>
                          <m:r>
                            <m:rPr>
                              <m:sty m:val="p"/>
                            </m:rPr>
                            <a:rPr lang="cs-CZ" sz="3000" b="0" i="0" smtClean="0">
                              <a:latin typeface="Cambria Math" panose="02040503050406030204" pitchFamily="18" charset="0"/>
                            </a:rPr>
                            <m:t>ch</m:t>
                          </m:r>
                          <m:r>
                            <a:rPr lang="cs-CZ" sz="3000" b="0" i="0" smtClean="0">
                              <a:latin typeface="Cambria Math" panose="02040503050406030204" pitchFamily="18" charset="0"/>
                            </a:rPr>
                            <m:t> </m:t>
                          </m:r>
                          <m:r>
                            <m:rPr>
                              <m:sty m:val="p"/>
                            </m:rPr>
                            <a:rPr lang="cs-CZ" sz="3000" b="0" i="0" smtClean="0">
                              <a:latin typeface="Cambria Math" panose="02040503050406030204" pitchFamily="18" charset="0"/>
                            </a:rPr>
                            <m:t>dn</m:t>
                          </m:r>
                          <m:r>
                            <a:rPr lang="cs-CZ" sz="3000" b="0" i="0" smtClean="0">
                              <a:latin typeface="Cambria Math" panose="02040503050406030204" pitchFamily="18" charset="0"/>
                            </a:rPr>
                            <m:t>í</m:t>
                          </m:r>
                        </m:den>
                      </m:f>
                    </m:oMath>
                  </m:oMathPara>
                </a14:m>
                <a:endParaRPr lang="cs-CZ" sz="3000"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118188" y="1006522"/>
                <a:ext cx="11898439" cy="5508537"/>
              </a:xfrm>
              <a:blipFill>
                <a:blip r:embed="rId3"/>
                <a:stretch>
                  <a:fillRect l="-1486" t="-1770" r="-1639"/>
                </a:stretch>
              </a:blipFill>
            </p:spPr>
            <p:txBody>
              <a:bodyPr/>
              <a:lstStyle/>
              <a:p>
                <a:r>
                  <a:rPr lang="cs-CZ">
                    <a:noFill/>
                  </a:rPr>
                  <a:t> </a:t>
                </a:r>
              </a:p>
            </p:txBody>
          </p:sp>
        </mc:Fallback>
      </mc:AlternateContent>
    </p:spTree>
    <p:extLst>
      <p:ext uri="{BB962C8B-B14F-4D97-AF65-F5344CB8AC3E}">
        <p14:creationId xmlns:p14="http://schemas.microsoft.com/office/powerpoint/2010/main" val="252760473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330248"/>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Využívání pracovní síly předpokládá pohyb pracovníků, jejich přesuny podmíněné jednak změnou organizace práce, ale i strukturálními změnami. </a:t>
            </a:r>
          </a:p>
          <a:p>
            <a:pPr>
              <a:lnSpc>
                <a:spcPct val="100000"/>
              </a:lnSpc>
              <a:spcBef>
                <a:spcPts val="0"/>
              </a:spcBef>
              <a:buFontTx/>
              <a:buChar char="-"/>
            </a:pPr>
            <a:r>
              <a:rPr lang="cs-CZ" sz="3500" dirty="0">
                <a:latin typeface="Amasis MT Pro" panose="02040504050005020304" pitchFamily="18" charset="-18"/>
              </a:rPr>
              <a:t>Pohyb pracovníků sledujeme pomocí:</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koeficientu fluktuace,</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koeficientu přírůstku pracovníků,</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koeficientu úbytku pracovníků,</a:t>
            </a:r>
          </a:p>
          <a:p>
            <a:pPr lvl="1">
              <a:lnSpc>
                <a:spcPct val="100000"/>
              </a:lnSpc>
              <a:spcBef>
                <a:spcPts val="0"/>
              </a:spcBef>
              <a:buFont typeface="Wingdings" panose="05000000000000000000" pitchFamily="2" charset="2"/>
              <a:buChar char="§"/>
            </a:pPr>
            <a:r>
              <a:rPr lang="cs-CZ" sz="3500" b="1" i="1" dirty="0">
                <a:latin typeface="Amasis MT Pro" panose="02040504050005020304" pitchFamily="18" charset="-18"/>
              </a:rPr>
              <a:t> koeficient stálosti pracovníků.</a:t>
            </a:r>
          </a:p>
        </p:txBody>
      </p:sp>
    </p:spTree>
    <p:extLst>
      <p:ext uri="{BB962C8B-B14F-4D97-AF65-F5344CB8AC3E}">
        <p14:creationId xmlns:p14="http://schemas.microsoft.com/office/powerpoint/2010/main" val="344858537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1533" y="174884"/>
                <a:ext cx="11608933" cy="5508537"/>
              </a:xfrm>
            </p:spPr>
            <p:txBody>
              <a:bodyPr>
                <a:noAutofit/>
              </a:bodyPr>
              <a:lstStyle/>
              <a:p>
                <a:pPr marL="0" indent="0">
                  <a:lnSpc>
                    <a:spcPct val="100000"/>
                  </a:lnSpc>
                  <a:spcBef>
                    <a:spcPts val="0"/>
                  </a:spcBef>
                  <a:buNone/>
                </a:pPr>
                <a:r>
                  <a:rPr lang="cs-CZ" sz="3500" b="1" i="1" dirty="0">
                    <a:latin typeface="Amasis MT Pro" panose="02040504050005020304" pitchFamily="18" charset="-18"/>
                  </a:rPr>
                  <a:t>Koeficient fluktuace</a:t>
                </a:r>
              </a:p>
              <a:p>
                <a:pPr marL="0" indent="0">
                  <a:lnSpc>
                    <a:spcPct val="100000"/>
                  </a:lnSpc>
                  <a:spcBef>
                    <a:spcPts val="0"/>
                  </a:spcBef>
                  <a:buNone/>
                </a:pPr>
                <a:endParaRPr lang="cs-CZ" sz="3500" b="1" i="1" dirty="0">
                  <a:latin typeface="Amasis MT Pro" panose="02040504050005020304" pitchFamily="18" charset="-18"/>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m:rPr>
                          <m:sty m:val="p"/>
                        </m:rPr>
                        <a:rPr lang="cs-CZ" sz="3500" b="0" i="0" smtClean="0">
                          <a:latin typeface="Cambria Math" panose="02040503050406030204" pitchFamily="18" charset="0"/>
                        </a:rPr>
                        <m:t>KF</m:t>
                      </m:r>
                      <m:r>
                        <a:rPr lang="cs-CZ" sz="3500" b="0" i="0" smtClean="0">
                          <a:latin typeface="Cambria Math" panose="02040503050406030204" pitchFamily="18" charset="0"/>
                        </a:rPr>
                        <m:t>=</m:t>
                      </m:r>
                      <m:f>
                        <m:fPr>
                          <m:ctrlPr>
                            <a:rPr lang="cs-CZ" sz="3500" smtClean="0">
                              <a:latin typeface="Cambria Math" panose="02040503050406030204" pitchFamily="18" charset="0"/>
                            </a:rPr>
                          </m:ctrlPr>
                        </m:fPr>
                        <m:num>
                          <m:r>
                            <m:rPr>
                              <m:sty m:val="p"/>
                            </m:rPr>
                            <a:rPr lang="cs-CZ" sz="3500" b="0" i="0" smtClean="0">
                              <a:latin typeface="Cambria Math" panose="02040503050406030204" pitchFamily="18" charset="0"/>
                            </a:rPr>
                            <m:t>ne</m:t>
                          </m:r>
                          <m:r>
                            <a:rPr lang="cs-CZ" sz="3500" b="0" i="0" smtClean="0">
                              <a:latin typeface="Cambria Math" panose="02040503050406030204" pitchFamily="18" charset="0"/>
                            </a:rPr>
                            <m:t>žá</m:t>
                          </m:r>
                          <m:r>
                            <m:rPr>
                              <m:sty m:val="p"/>
                            </m:rPr>
                            <a:rPr lang="cs-CZ" sz="3500" b="0" i="0" smtClean="0">
                              <a:latin typeface="Cambria Math" panose="02040503050406030204" pitchFamily="18" charset="0"/>
                            </a:rPr>
                            <m:t>douc</m:t>
                          </m:r>
                          <m:r>
                            <a:rPr lang="cs-CZ" sz="3500" b="0" i="0" smtClean="0">
                              <a:latin typeface="Cambria Math" panose="02040503050406030204" pitchFamily="18" charset="0"/>
                            </a:rPr>
                            <m:t>í </m:t>
                          </m:r>
                          <m:r>
                            <m:rPr>
                              <m:sty m:val="p"/>
                            </m:rPr>
                            <a:rPr lang="cs-CZ" sz="3500" b="0" i="0" smtClean="0">
                              <a:latin typeface="Cambria Math" panose="02040503050406030204" pitchFamily="18" charset="0"/>
                            </a:rPr>
                            <m:t>odchody</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pracovn</m:t>
                          </m:r>
                          <m:r>
                            <a:rPr lang="cs-CZ" sz="3500" b="0" i="0" smtClean="0">
                              <a:latin typeface="Cambria Math" panose="02040503050406030204" pitchFamily="18" charset="0"/>
                            </a:rPr>
                            <m:t>í</m:t>
                          </m:r>
                          <m:r>
                            <m:rPr>
                              <m:sty m:val="p"/>
                            </m:rPr>
                            <a:rPr lang="cs-CZ" sz="3500" b="0" i="0" smtClean="0">
                              <a:latin typeface="Cambria Math" panose="02040503050406030204" pitchFamily="18" charset="0"/>
                            </a:rPr>
                            <m:t>k</m:t>
                          </m:r>
                          <m:r>
                            <a:rPr lang="cs-CZ" sz="3500" b="0" i="0" smtClean="0">
                              <a:latin typeface="Cambria Math" panose="02040503050406030204" pitchFamily="18" charset="0"/>
                            </a:rPr>
                            <m:t>ů</m:t>
                          </m:r>
                        </m:num>
                        <m:den>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eviden</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n</m:t>
                          </m:r>
                          <m:r>
                            <a:rPr lang="cs-CZ" sz="3500" b="0" i="0" smtClean="0">
                              <a:latin typeface="Cambria Math" panose="02040503050406030204" pitchFamily="18" charset="0"/>
                              <a:ea typeface="Cambria Math" panose="02040503050406030204" pitchFamily="18" charset="0"/>
                            </a:rPr>
                            <m:t>í </m:t>
                          </m:r>
                          <m:r>
                            <m:rPr>
                              <m:sty m:val="p"/>
                            </m:rPr>
                            <a:rPr lang="cs-CZ" sz="3500" b="0" i="0" smtClean="0">
                              <a:latin typeface="Cambria Math" panose="02040503050406030204" pitchFamily="18" charset="0"/>
                              <a:ea typeface="Cambria Math" panose="02040503050406030204" pitchFamily="18" charset="0"/>
                            </a:rPr>
                            <m:t>po</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et</m:t>
                          </m:r>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pracovn</m:t>
                          </m:r>
                          <m:r>
                            <a:rPr lang="cs-CZ" sz="3500" b="0" i="0" smtClean="0">
                              <a:latin typeface="Cambria Math" panose="02040503050406030204" pitchFamily="18" charset="0"/>
                              <a:ea typeface="Cambria Math" panose="02040503050406030204" pitchFamily="18" charset="0"/>
                            </a:rPr>
                            <m:t>í</m:t>
                          </m:r>
                          <m:r>
                            <m:rPr>
                              <m:sty m:val="p"/>
                            </m:rPr>
                            <a:rPr lang="cs-CZ" sz="3500" b="0" i="0" smtClean="0">
                              <a:latin typeface="Cambria Math" panose="02040503050406030204" pitchFamily="18" charset="0"/>
                              <a:ea typeface="Cambria Math" panose="02040503050406030204" pitchFamily="18" charset="0"/>
                            </a:rPr>
                            <m:t>k</m:t>
                          </m:r>
                          <m:r>
                            <a:rPr lang="cs-CZ" sz="3500" b="0" i="0" smtClean="0">
                              <a:latin typeface="Cambria Math" panose="02040503050406030204" pitchFamily="18" charset="0"/>
                              <a:ea typeface="Cambria Math" panose="02040503050406030204" pitchFamily="18" charset="0"/>
                            </a:rPr>
                            <m:t>ů</m:t>
                          </m:r>
                        </m:den>
                      </m:f>
                      <m:r>
                        <a:rPr lang="cs-CZ" sz="3500" b="0" i="0" smtClean="0">
                          <a:latin typeface="Cambria Math" panose="02040503050406030204" pitchFamily="18" charset="0"/>
                        </a:rPr>
                        <m:t> </m:t>
                      </m:r>
                    </m:oMath>
                  </m:oMathPara>
                </a14:m>
                <a:endParaRPr lang="cs-CZ" sz="3500" dirty="0">
                  <a:latin typeface="Amasis MT Pro" panose="02040504050005020304" pitchFamily="18" charset="-18"/>
                </a:endParaRPr>
              </a:p>
              <a:p>
                <a:pPr marL="0" indent="0">
                  <a:lnSpc>
                    <a:spcPct val="100000"/>
                  </a:lnSpc>
                  <a:spcBef>
                    <a:spcPts val="0"/>
                  </a:spcBef>
                  <a:buNone/>
                </a:pPr>
                <a:endParaRPr lang="cs-CZ" sz="3500" dirty="0">
                  <a:latin typeface="Amasis MT Pro" panose="02040504050005020304" pitchFamily="18" charset="-18"/>
                </a:endParaRPr>
              </a:p>
              <a:p>
                <a:pPr>
                  <a:lnSpc>
                    <a:spcPct val="100000"/>
                  </a:lnSpc>
                  <a:spcBef>
                    <a:spcPts val="0"/>
                  </a:spcBef>
                  <a:buFontTx/>
                  <a:buChar char="-"/>
                </a:pPr>
                <a:r>
                  <a:rPr lang="cs-CZ" sz="3500" dirty="0">
                    <a:latin typeface="Amasis MT Pro" panose="02040504050005020304" pitchFamily="18" charset="-18"/>
                  </a:rPr>
                  <a:t>Nežádoucí fluktuace pracovníků přináší podniku např. náklady spojené s hledáním, výběrem, přípravou a zaškolením pracovníků.</a:t>
                </a:r>
              </a:p>
              <a:p>
                <a:pPr>
                  <a:lnSpc>
                    <a:spcPct val="100000"/>
                  </a:lnSpc>
                  <a:spcBef>
                    <a:spcPts val="0"/>
                  </a:spcBef>
                  <a:buFontTx/>
                  <a:buChar char="-"/>
                </a:pPr>
                <a:r>
                  <a:rPr lang="cs-CZ" sz="3500" dirty="0">
                    <a:latin typeface="Amasis MT Pro" panose="02040504050005020304" pitchFamily="18" charset="-18"/>
                  </a:rPr>
                  <a:t>Ve velkých podnicích se provádí analýza příčin nežádoucích odchodů pracovníků (mzda, povaha práce, motivace). </a:t>
                </a: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291533" y="174884"/>
                <a:ext cx="11608933" cy="5508537"/>
              </a:xfrm>
              <a:blipFill>
                <a:blip r:embed="rId3"/>
                <a:stretch>
                  <a:fillRect l="-1576" t="-1772" b="-13068"/>
                </a:stretch>
              </a:blipFill>
            </p:spPr>
            <p:txBody>
              <a:bodyPr/>
              <a:lstStyle/>
              <a:p>
                <a:r>
                  <a:rPr lang="cs-CZ">
                    <a:noFill/>
                  </a:rPr>
                  <a:t> </a:t>
                </a:r>
              </a:p>
            </p:txBody>
          </p:sp>
        </mc:Fallback>
      </mc:AlternateContent>
    </p:spTree>
    <p:extLst>
      <p:ext uri="{BB962C8B-B14F-4D97-AF65-F5344CB8AC3E}">
        <p14:creationId xmlns:p14="http://schemas.microsoft.com/office/powerpoint/2010/main" val="288908824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330248"/>
                <a:ext cx="11898439" cy="5508537"/>
              </a:xfrm>
            </p:spPr>
            <p:txBody>
              <a:bodyPr>
                <a:noAutofit/>
              </a:bodyPr>
              <a:lstStyle/>
              <a:p>
                <a:pPr marL="0" indent="0">
                  <a:lnSpc>
                    <a:spcPct val="100000"/>
                  </a:lnSpc>
                  <a:spcBef>
                    <a:spcPts val="0"/>
                  </a:spcBef>
                  <a:buNone/>
                </a:pPr>
                <a:r>
                  <a:rPr lang="cs-CZ" sz="3500" b="1" i="1" dirty="0">
                    <a:latin typeface="Amasis MT Pro" panose="02040504050005020304" pitchFamily="18" charset="-18"/>
                  </a:rPr>
                  <a:t>Koeficient přírůstku pracovníků</a:t>
                </a:r>
              </a:p>
              <a:p>
                <a:pPr marL="0" indent="0">
                  <a:lnSpc>
                    <a:spcPct val="100000"/>
                  </a:lnSpc>
                  <a:spcBef>
                    <a:spcPts val="0"/>
                  </a:spcBef>
                  <a:buNone/>
                </a:pPr>
                <a:endParaRPr lang="cs-CZ" sz="3500" b="1" i="1" dirty="0">
                  <a:latin typeface="Amasis MT Pro" panose="02040504050005020304" pitchFamily="18" charset="-18"/>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m:rPr>
                          <m:sty m:val="p"/>
                        </m:rPr>
                        <a:rPr lang="cs-CZ" sz="3500" b="0" i="0" smtClean="0">
                          <a:latin typeface="Cambria Math" panose="02040503050406030204" pitchFamily="18" charset="0"/>
                        </a:rPr>
                        <m:t>KP</m:t>
                      </m:r>
                      <m:r>
                        <a:rPr lang="cs-CZ" sz="3500" b="0" i="0" smtClean="0">
                          <a:latin typeface="Cambria Math" panose="02040503050406030204" pitchFamily="18" charset="0"/>
                        </a:rPr>
                        <m:t>=</m:t>
                      </m:r>
                      <m:f>
                        <m:fPr>
                          <m:ctrlPr>
                            <a:rPr lang="cs-CZ" sz="3500" smtClean="0">
                              <a:latin typeface="Cambria Math" panose="02040503050406030204" pitchFamily="18" charset="0"/>
                            </a:rPr>
                          </m:ctrlPr>
                        </m:fPr>
                        <m:num>
                          <m:r>
                            <m:rPr>
                              <m:sty m:val="p"/>
                            </m:rPr>
                            <a:rPr lang="cs-CZ" sz="3500" b="0" i="0" smtClean="0">
                              <a:latin typeface="Cambria Math" panose="02040503050406030204" pitchFamily="18" charset="0"/>
                            </a:rPr>
                            <m:t>p</m:t>
                          </m:r>
                          <m:r>
                            <a:rPr lang="cs-CZ" sz="3500" b="0" i="0" smtClean="0">
                              <a:latin typeface="Cambria Math" panose="02040503050406030204" pitchFamily="18" charset="0"/>
                            </a:rPr>
                            <m:t>ří</m:t>
                          </m:r>
                          <m:r>
                            <m:rPr>
                              <m:sty m:val="p"/>
                            </m:rPr>
                            <a:rPr lang="cs-CZ" sz="3500" b="0" i="0" smtClean="0">
                              <a:latin typeface="Cambria Math" panose="02040503050406030204" pitchFamily="18" charset="0"/>
                            </a:rPr>
                            <m:t>rustek</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pracovn</m:t>
                          </m:r>
                          <m:r>
                            <a:rPr lang="cs-CZ" sz="3500" b="0" i="0" smtClean="0">
                              <a:latin typeface="Cambria Math" panose="02040503050406030204" pitchFamily="18" charset="0"/>
                            </a:rPr>
                            <m:t>í</m:t>
                          </m:r>
                          <m:r>
                            <m:rPr>
                              <m:sty m:val="p"/>
                            </m:rPr>
                            <a:rPr lang="cs-CZ" sz="3500" b="0" i="0" smtClean="0">
                              <a:latin typeface="Cambria Math" panose="02040503050406030204" pitchFamily="18" charset="0"/>
                            </a:rPr>
                            <m:t>k</m:t>
                          </m:r>
                          <m:r>
                            <a:rPr lang="cs-CZ" sz="3500" b="0" i="0" smtClean="0">
                              <a:latin typeface="Cambria Math" panose="02040503050406030204" pitchFamily="18" charset="0"/>
                            </a:rPr>
                            <m:t>ů</m:t>
                          </m:r>
                        </m:num>
                        <m:den>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eviden</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n</m:t>
                          </m:r>
                          <m:r>
                            <a:rPr lang="cs-CZ" sz="3500" b="0" i="0" smtClean="0">
                              <a:latin typeface="Cambria Math" panose="02040503050406030204" pitchFamily="18" charset="0"/>
                              <a:ea typeface="Cambria Math" panose="02040503050406030204" pitchFamily="18" charset="0"/>
                            </a:rPr>
                            <m:t>í </m:t>
                          </m:r>
                          <m:r>
                            <m:rPr>
                              <m:sty m:val="p"/>
                            </m:rPr>
                            <a:rPr lang="cs-CZ" sz="3500" b="0" i="0" smtClean="0">
                              <a:latin typeface="Cambria Math" panose="02040503050406030204" pitchFamily="18" charset="0"/>
                              <a:ea typeface="Cambria Math" panose="02040503050406030204" pitchFamily="18" charset="0"/>
                            </a:rPr>
                            <m:t>po</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et</m:t>
                          </m:r>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pracovn</m:t>
                          </m:r>
                          <m:r>
                            <a:rPr lang="cs-CZ" sz="3500" b="0" i="0" smtClean="0">
                              <a:latin typeface="Cambria Math" panose="02040503050406030204" pitchFamily="18" charset="0"/>
                              <a:ea typeface="Cambria Math" panose="02040503050406030204" pitchFamily="18" charset="0"/>
                            </a:rPr>
                            <m:t>í</m:t>
                          </m:r>
                          <m:r>
                            <m:rPr>
                              <m:sty m:val="p"/>
                            </m:rPr>
                            <a:rPr lang="cs-CZ" sz="3500" b="0" i="0" smtClean="0">
                              <a:latin typeface="Cambria Math" panose="02040503050406030204" pitchFamily="18" charset="0"/>
                              <a:ea typeface="Cambria Math" panose="02040503050406030204" pitchFamily="18" charset="0"/>
                            </a:rPr>
                            <m:t>k</m:t>
                          </m:r>
                          <m:r>
                            <a:rPr lang="cs-CZ" sz="3500" b="0" i="0" smtClean="0">
                              <a:latin typeface="Cambria Math" panose="02040503050406030204" pitchFamily="18" charset="0"/>
                              <a:ea typeface="Cambria Math" panose="02040503050406030204" pitchFamily="18" charset="0"/>
                            </a:rPr>
                            <m:t>ů</m:t>
                          </m:r>
                        </m:den>
                      </m:f>
                      <m:r>
                        <a:rPr lang="cs-CZ" sz="3500" b="0" i="0" smtClean="0">
                          <a:latin typeface="Cambria Math" panose="02040503050406030204" pitchFamily="18" charset="0"/>
                        </a:rPr>
                        <m:t> </m:t>
                      </m:r>
                    </m:oMath>
                  </m:oMathPara>
                </a14:m>
                <a:endParaRPr lang="cs-CZ" sz="3500" dirty="0">
                  <a:latin typeface="Amasis MT Pro" panose="02040504050005020304" pitchFamily="18" charset="-18"/>
                </a:endParaRPr>
              </a:p>
              <a:p>
                <a:pPr marL="0" indent="0">
                  <a:lnSpc>
                    <a:spcPct val="100000"/>
                  </a:lnSpc>
                  <a:spcBef>
                    <a:spcPts val="0"/>
                  </a:spcBef>
                  <a:buNone/>
                </a:pPr>
                <a:endParaRPr lang="cs-CZ" sz="3500" dirty="0">
                  <a:latin typeface="Amasis MT Pro" panose="02040504050005020304" pitchFamily="18" charset="-18"/>
                </a:endParaRPr>
              </a:p>
              <a:p>
                <a:pPr marL="0" indent="0">
                  <a:lnSpc>
                    <a:spcPct val="100000"/>
                  </a:lnSpc>
                  <a:spcBef>
                    <a:spcPts val="0"/>
                  </a:spcBef>
                  <a:buNone/>
                </a:pPr>
                <a:r>
                  <a:rPr lang="cs-CZ" sz="3500" b="1" i="1" dirty="0">
                    <a:latin typeface="Amasis MT Pro" panose="02040504050005020304" pitchFamily="18" charset="-18"/>
                  </a:rPr>
                  <a:t>Koeficient úbytku pracovníků</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m:rPr>
                          <m:sty m:val="p"/>
                        </m:rPr>
                        <a:rPr lang="cs-CZ" sz="3500" b="0" i="0" smtClean="0">
                          <a:latin typeface="Cambria Math" panose="02040503050406030204" pitchFamily="18" charset="0"/>
                        </a:rPr>
                        <m:t>K</m:t>
                      </m:r>
                      <m:r>
                        <a:rPr lang="cs-CZ" sz="3500" b="0" i="0" smtClean="0">
                          <a:latin typeface="Cambria Math" panose="02040503050406030204" pitchFamily="18" charset="0"/>
                        </a:rPr>
                        <m:t>Ú=</m:t>
                      </m:r>
                      <m:f>
                        <m:fPr>
                          <m:ctrlPr>
                            <a:rPr lang="cs-CZ" sz="3500" i="1" smtClean="0">
                              <a:latin typeface="Cambria Math" panose="02040503050406030204" pitchFamily="18" charset="0"/>
                            </a:rPr>
                          </m:ctrlPr>
                        </m:fPr>
                        <m:num>
                          <m:r>
                            <a:rPr lang="cs-CZ" sz="3500" b="0" i="0" smtClean="0">
                              <a:latin typeface="Cambria Math" panose="02040503050406030204" pitchFamily="18" charset="0"/>
                            </a:rPr>
                            <m:t>ú</m:t>
                          </m:r>
                          <m:r>
                            <m:rPr>
                              <m:sty m:val="p"/>
                            </m:rPr>
                            <a:rPr lang="cs-CZ" sz="3500" b="0" i="0" smtClean="0">
                              <a:latin typeface="Cambria Math" panose="02040503050406030204" pitchFamily="18" charset="0"/>
                            </a:rPr>
                            <m:t>bytek</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pracovn</m:t>
                          </m:r>
                          <m:r>
                            <a:rPr lang="cs-CZ" sz="3500" b="0" i="0" smtClean="0">
                              <a:latin typeface="Cambria Math" panose="02040503050406030204" pitchFamily="18" charset="0"/>
                            </a:rPr>
                            <m:t>í</m:t>
                          </m:r>
                          <m:r>
                            <m:rPr>
                              <m:sty m:val="p"/>
                            </m:rPr>
                            <a:rPr lang="cs-CZ" sz="3500" b="0" i="0" smtClean="0">
                              <a:latin typeface="Cambria Math" panose="02040503050406030204" pitchFamily="18" charset="0"/>
                            </a:rPr>
                            <m:t>k</m:t>
                          </m:r>
                          <m:r>
                            <a:rPr lang="cs-CZ" sz="3500" b="0" i="0" smtClean="0">
                              <a:latin typeface="Cambria Math" panose="02040503050406030204" pitchFamily="18" charset="0"/>
                            </a:rPr>
                            <m:t>ů</m:t>
                          </m:r>
                        </m:num>
                        <m:den>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eviden</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n</m:t>
                          </m:r>
                          <m:r>
                            <a:rPr lang="cs-CZ" sz="3500" b="0" i="0" smtClean="0">
                              <a:latin typeface="Cambria Math" panose="02040503050406030204" pitchFamily="18" charset="0"/>
                              <a:ea typeface="Cambria Math" panose="02040503050406030204" pitchFamily="18" charset="0"/>
                            </a:rPr>
                            <m:t>í </m:t>
                          </m:r>
                          <m:r>
                            <m:rPr>
                              <m:sty m:val="p"/>
                            </m:rPr>
                            <a:rPr lang="cs-CZ" sz="3500" b="0" i="0" smtClean="0">
                              <a:latin typeface="Cambria Math" panose="02040503050406030204" pitchFamily="18" charset="0"/>
                              <a:ea typeface="Cambria Math" panose="02040503050406030204" pitchFamily="18" charset="0"/>
                            </a:rPr>
                            <m:t>po</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et</m:t>
                          </m:r>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pracovn</m:t>
                          </m:r>
                          <m:r>
                            <a:rPr lang="cs-CZ" sz="3500" b="0" i="0" smtClean="0">
                              <a:latin typeface="Cambria Math" panose="02040503050406030204" pitchFamily="18" charset="0"/>
                              <a:ea typeface="Cambria Math" panose="02040503050406030204" pitchFamily="18" charset="0"/>
                            </a:rPr>
                            <m:t>í</m:t>
                          </m:r>
                          <m:r>
                            <m:rPr>
                              <m:sty m:val="p"/>
                            </m:rPr>
                            <a:rPr lang="cs-CZ" sz="3500" b="0" i="0" smtClean="0">
                              <a:latin typeface="Cambria Math" panose="02040503050406030204" pitchFamily="18" charset="0"/>
                              <a:ea typeface="Cambria Math" panose="02040503050406030204" pitchFamily="18" charset="0"/>
                            </a:rPr>
                            <m:t>k</m:t>
                          </m:r>
                          <m:r>
                            <a:rPr lang="cs-CZ" sz="3500" b="0" i="0" smtClean="0">
                              <a:latin typeface="Cambria Math" panose="02040503050406030204" pitchFamily="18" charset="0"/>
                              <a:ea typeface="Cambria Math" panose="02040503050406030204" pitchFamily="18" charset="0"/>
                            </a:rPr>
                            <m:t>ů</m:t>
                          </m:r>
                        </m:den>
                      </m:f>
                      <m:r>
                        <a:rPr lang="cs-CZ" sz="3500" b="0" i="0" smtClean="0">
                          <a:latin typeface="Cambria Math" panose="02040503050406030204" pitchFamily="18" charset="0"/>
                        </a:rPr>
                        <m:t> </m:t>
                      </m:r>
                    </m:oMath>
                  </m:oMathPara>
                </a14:m>
                <a:endParaRPr lang="cs-CZ" sz="3500" dirty="0">
                  <a:latin typeface="Amasis MT Pro" panose="02040504050005020304" pitchFamily="18" charset="-18"/>
                </a:endParaRPr>
              </a:p>
              <a:p>
                <a:pPr marL="0" indent="0">
                  <a:lnSpc>
                    <a:spcPct val="100000"/>
                  </a:lnSpc>
                  <a:spcBef>
                    <a:spcPts val="0"/>
                  </a:spcBef>
                  <a:buNone/>
                </a:pPr>
                <a:endParaRPr lang="cs-CZ" sz="3500"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293561" y="330248"/>
                <a:ext cx="11898439" cy="5508537"/>
              </a:xfrm>
              <a:blipFill>
                <a:blip r:embed="rId3"/>
                <a:stretch>
                  <a:fillRect l="-1486" t="-1770"/>
                </a:stretch>
              </a:blipFill>
            </p:spPr>
            <p:txBody>
              <a:bodyPr/>
              <a:lstStyle/>
              <a:p>
                <a:r>
                  <a:rPr lang="cs-CZ">
                    <a:noFill/>
                  </a:rPr>
                  <a:t> </a:t>
                </a:r>
              </a:p>
            </p:txBody>
          </p:sp>
        </mc:Fallback>
      </mc:AlternateContent>
    </p:spTree>
    <p:extLst>
      <p:ext uri="{BB962C8B-B14F-4D97-AF65-F5344CB8AC3E}">
        <p14:creationId xmlns:p14="http://schemas.microsoft.com/office/powerpoint/2010/main" val="387032127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38853" y="64525"/>
                <a:ext cx="11953147" cy="5508537"/>
              </a:xfrm>
            </p:spPr>
            <p:txBody>
              <a:bodyPr>
                <a:noAutofit/>
              </a:bodyPr>
              <a:lstStyle/>
              <a:p>
                <a:pPr marL="0" indent="0">
                  <a:lnSpc>
                    <a:spcPct val="100000"/>
                  </a:lnSpc>
                  <a:spcBef>
                    <a:spcPts val="0"/>
                  </a:spcBef>
                  <a:buNone/>
                </a:pPr>
                <a:r>
                  <a:rPr lang="cs-CZ" sz="3500" b="1" i="1" dirty="0">
                    <a:latin typeface="Amasis MT Pro" panose="02040504050005020304" pitchFamily="18" charset="-18"/>
                  </a:rPr>
                  <a:t>Koeficient stálosti pracovníků</a:t>
                </a:r>
              </a:p>
              <a:p>
                <a:pPr marL="0" indent="0">
                  <a:lnSpc>
                    <a:spcPct val="100000"/>
                  </a:lnSpc>
                  <a:spcBef>
                    <a:spcPts val="0"/>
                  </a:spcBef>
                  <a:buNone/>
                </a:pPr>
                <a:endParaRPr lang="cs-CZ" sz="3500" b="1" i="1" dirty="0">
                  <a:latin typeface="Amasis MT Pro" panose="02040504050005020304" pitchFamily="18" charset="-18"/>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m:rPr>
                          <m:sty m:val="p"/>
                        </m:rPr>
                        <a:rPr lang="cs-CZ" sz="3500" b="0" i="0" smtClean="0">
                          <a:latin typeface="Cambria Math" panose="02040503050406030204" pitchFamily="18" charset="0"/>
                        </a:rPr>
                        <m:t>KS</m:t>
                      </m:r>
                      <m:r>
                        <a:rPr lang="cs-CZ" sz="3500" b="0" i="0" smtClean="0">
                          <a:latin typeface="Cambria Math" panose="02040503050406030204" pitchFamily="18" charset="0"/>
                        </a:rPr>
                        <m:t>=</m:t>
                      </m:r>
                      <m:f>
                        <m:fPr>
                          <m:ctrlPr>
                            <a:rPr lang="cs-CZ" sz="3500" smtClean="0">
                              <a:latin typeface="Cambria Math" panose="02040503050406030204" pitchFamily="18" charset="0"/>
                            </a:rPr>
                          </m:ctrlPr>
                        </m:fPr>
                        <m:num>
                          <m:r>
                            <m:rPr>
                              <m:sty m:val="p"/>
                            </m:rPr>
                            <a:rPr lang="cs-CZ" sz="3500" b="0" i="0" smtClean="0">
                              <a:latin typeface="Cambria Math" panose="02040503050406030204" pitchFamily="18" charset="0"/>
                            </a:rPr>
                            <m:t>po</m:t>
                          </m:r>
                          <m:r>
                            <a:rPr lang="cs-CZ" sz="3500" b="0" i="0" smtClean="0">
                              <a:latin typeface="Cambria Math" panose="02040503050406030204" pitchFamily="18" charset="0"/>
                            </a:rPr>
                            <m:t>č</m:t>
                          </m:r>
                          <m:r>
                            <m:rPr>
                              <m:sty m:val="p"/>
                            </m:rPr>
                            <a:rPr lang="cs-CZ" sz="3500" b="0" i="0" smtClean="0">
                              <a:latin typeface="Cambria Math" panose="02040503050406030204" pitchFamily="18" charset="0"/>
                            </a:rPr>
                            <m:t>et</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st</m:t>
                          </m:r>
                          <m:r>
                            <a:rPr lang="cs-CZ" sz="3500" b="0" i="0" smtClean="0">
                              <a:latin typeface="Cambria Math" panose="02040503050406030204" pitchFamily="18" charset="0"/>
                            </a:rPr>
                            <m:t>á</m:t>
                          </m:r>
                          <m:r>
                            <m:rPr>
                              <m:sty m:val="p"/>
                            </m:rPr>
                            <a:rPr lang="cs-CZ" sz="3500" b="0" i="0" smtClean="0">
                              <a:latin typeface="Cambria Math" panose="02040503050406030204" pitchFamily="18" charset="0"/>
                            </a:rPr>
                            <m:t>l</m:t>
                          </m:r>
                          <m:r>
                            <a:rPr lang="cs-CZ" sz="3500" b="0" i="0" smtClean="0">
                              <a:latin typeface="Cambria Math" panose="02040503050406030204" pitchFamily="18" charset="0"/>
                            </a:rPr>
                            <m:t>ý</m:t>
                          </m:r>
                          <m:r>
                            <m:rPr>
                              <m:sty m:val="p"/>
                            </m:rPr>
                            <a:rPr lang="cs-CZ" sz="3500" b="0" i="0" smtClean="0">
                              <a:latin typeface="Cambria Math" panose="02040503050406030204" pitchFamily="18" charset="0"/>
                            </a:rPr>
                            <m:t>ch</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pracovn</m:t>
                          </m:r>
                          <m:r>
                            <a:rPr lang="cs-CZ" sz="3500" b="0" i="0" smtClean="0">
                              <a:latin typeface="Cambria Math" panose="02040503050406030204" pitchFamily="18" charset="0"/>
                            </a:rPr>
                            <m:t>í</m:t>
                          </m:r>
                          <m:r>
                            <m:rPr>
                              <m:sty m:val="p"/>
                            </m:rPr>
                            <a:rPr lang="cs-CZ" sz="3500" b="0" i="0" smtClean="0">
                              <a:latin typeface="Cambria Math" panose="02040503050406030204" pitchFamily="18" charset="0"/>
                            </a:rPr>
                            <m:t>k</m:t>
                          </m:r>
                          <m:r>
                            <a:rPr lang="cs-CZ" sz="3500" b="0" i="0" smtClean="0">
                              <a:latin typeface="Cambria Math" panose="02040503050406030204" pitchFamily="18" charset="0"/>
                            </a:rPr>
                            <m:t>ů</m:t>
                          </m:r>
                        </m:num>
                        <m:den>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eviden</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n</m:t>
                          </m:r>
                          <m:r>
                            <a:rPr lang="cs-CZ" sz="3500" b="0" i="0" smtClean="0">
                              <a:latin typeface="Cambria Math" panose="02040503050406030204" pitchFamily="18" charset="0"/>
                              <a:ea typeface="Cambria Math" panose="02040503050406030204" pitchFamily="18" charset="0"/>
                            </a:rPr>
                            <m:t>í </m:t>
                          </m:r>
                          <m:r>
                            <m:rPr>
                              <m:sty m:val="p"/>
                            </m:rPr>
                            <a:rPr lang="cs-CZ" sz="3500" b="0" i="0" smtClean="0">
                              <a:latin typeface="Cambria Math" panose="02040503050406030204" pitchFamily="18" charset="0"/>
                              <a:ea typeface="Cambria Math" panose="02040503050406030204" pitchFamily="18" charset="0"/>
                            </a:rPr>
                            <m:t>po</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et</m:t>
                          </m:r>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pracovn</m:t>
                          </m:r>
                          <m:r>
                            <a:rPr lang="cs-CZ" sz="3500" b="0" i="0" smtClean="0">
                              <a:latin typeface="Cambria Math" panose="02040503050406030204" pitchFamily="18" charset="0"/>
                              <a:ea typeface="Cambria Math" panose="02040503050406030204" pitchFamily="18" charset="0"/>
                            </a:rPr>
                            <m:t>í</m:t>
                          </m:r>
                          <m:r>
                            <m:rPr>
                              <m:sty m:val="p"/>
                            </m:rPr>
                            <a:rPr lang="cs-CZ" sz="3500" b="0" i="0" smtClean="0">
                              <a:latin typeface="Cambria Math" panose="02040503050406030204" pitchFamily="18" charset="0"/>
                              <a:ea typeface="Cambria Math" panose="02040503050406030204" pitchFamily="18" charset="0"/>
                            </a:rPr>
                            <m:t>k</m:t>
                          </m:r>
                          <m:r>
                            <a:rPr lang="cs-CZ" sz="3500" b="0" i="0" smtClean="0">
                              <a:latin typeface="Cambria Math" panose="02040503050406030204" pitchFamily="18" charset="0"/>
                              <a:ea typeface="Cambria Math" panose="02040503050406030204" pitchFamily="18" charset="0"/>
                            </a:rPr>
                            <m:t>ů</m:t>
                          </m:r>
                        </m:den>
                      </m:f>
                      <m:r>
                        <a:rPr lang="cs-CZ" sz="3500" b="0" i="0" smtClean="0">
                          <a:latin typeface="Cambria Math" panose="02040503050406030204" pitchFamily="18" charset="0"/>
                        </a:rPr>
                        <m:t> </m:t>
                      </m:r>
                    </m:oMath>
                  </m:oMathPara>
                </a14:m>
                <a:endParaRPr lang="cs-CZ" sz="3500" dirty="0">
                  <a:latin typeface="Amasis MT Pro" panose="02040504050005020304" pitchFamily="18" charset="-18"/>
                </a:endParaRPr>
              </a:p>
              <a:p>
                <a:pPr marL="0" indent="0">
                  <a:lnSpc>
                    <a:spcPct val="100000"/>
                  </a:lnSpc>
                  <a:spcBef>
                    <a:spcPts val="0"/>
                  </a:spcBef>
                  <a:buNone/>
                </a:pPr>
                <a:endParaRPr lang="cs-CZ" sz="3500" dirty="0">
                  <a:latin typeface="Amasis MT Pro" panose="02040504050005020304" pitchFamily="18" charset="-18"/>
                </a:endParaRPr>
              </a:p>
              <a:p>
                <a:pPr>
                  <a:lnSpc>
                    <a:spcPct val="100000"/>
                  </a:lnSpc>
                  <a:spcBef>
                    <a:spcPts val="0"/>
                  </a:spcBef>
                  <a:buFontTx/>
                  <a:buChar char="-"/>
                </a:pPr>
                <a:r>
                  <a:rPr lang="cs-CZ" sz="3500" dirty="0">
                    <a:latin typeface="Amasis MT Pro" panose="02040504050005020304" pitchFamily="18" charset="-18"/>
                  </a:rPr>
                  <a:t>Do čitatele se dosazují pracovníci, kteří jsou v podniku minimálně 3 až 5 let a více.</a:t>
                </a:r>
              </a:p>
              <a:p>
                <a:pPr>
                  <a:lnSpc>
                    <a:spcPct val="100000"/>
                  </a:lnSpc>
                  <a:spcBef>
                    <a:spcPts val="0"/>
                  </a:spcBef>
                  <a:buFontTx/>
                  <a:buChar char="-"/>
                </a:pPr>
                <a:r>
                  <a:rPr lang="cs-CZ" sz="3500" dirty="0">
                    <a:latin typeface="Amasis MT Pro" panose="02040504050005020304" pitchFamily="18" charset="-18"/>
                  </a:rPr>
                  <a:t>Vývoj koeficientu stálosti za delší časové období vypovídá o úrovni zainteresovanosti pracovníků v podniku a o celkové sociální politice a podnikovém klimatu. </a:t>
                </a: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238853" y="64525"/>
                <a:ext cx="11953147" cy="5508537"/>
              </a:xfrm>
              <a:blipFill>
                <a:blip r:embed="rId3"/>
                <a:stretch>
                  <a:fillRect l="-1479" t="-1772" r="-969" b="-3433"/>
                </a:stretch>
              </a:blipFill>
            </p:spPr>
            <p:txBody>
              <a:bodyPr/>
              <a:lstStyle/>
              <a:p>
                <a:r>
                  <a:rPr lang="cs-CZ">
                    <a:noFill/>
                  </a:rPr>
                  <a:t> </a:t>
                </a:r>
              </a:p>
            </p:txBody>
          </p:sp>
        </mc:Fallback>
      </mc:AlternateContent>
    </p:spTree>
    <p:extLst>
      <p:ext uri="{BB962C8B-B14F-4D97-AF65-F5344CB8AC3E}">
        <p14:creationId xmlns:p14="http://schemas.microsoft.com/office/powerpoint/2010/main" val="11449861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ANALÝZA ODMĚŇOVÁNÍ</a:t>
            </a:r>
          </a:p>
        </p:txBody>
      </p:sp>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18188" y="961216"/>
            <a:ext cx="11898439" cy="5508537"/>
          </a:xfrm>
        </p:spPr>
        <p:txBody>
          <a:bodyPr>
            <a:noAutofit/>
          </a:bodyPr>
          <a:lstStyle/>
          <a:p>
            <a:pPr marL="0" indent="0">
              <a:lnSpc>
                <a:spcPct val="100000"/>
              </a:lnSpc>
              <a:spcBef>
                <a:spcPts val="0"/>
              </a:spcBef>
              <a:buNone/>
            </a:pPr>
            <a:r>
              <a:rPr lang="cs-CZ" sz="3500" dirty="0">
                <a:latin typeface="Amasis MT Pro" panose="02040504050005020304" pitchFamily="18" charset="-18"/>
              </a:rPr>
              <a:t>-</a:t>
            </a:r>
            <a:r>
              <a:rPr lang="cs-CZ" sz="3500" b="1" dirty="0">
                <a:latin typeface="Amasis MT Pro" panose="02040504050005020304" pitchFamily="18" charset="-18"/>
              </a:rPr>
              <a:t> Cílem analýzy odměňování je sledovaní:</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mezd,</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ostatních osobních nákladů,</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průměrné mzdy,</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produktivity práce. </a:t>
            </a:r>
          </a:p>
          <a:p>
            <a:pPr>
              <a:lnSpc>
                <a:spcPct val="100000"/>
              </a:lnSpc>
              <a:spcBef>
                <a:spcPts val="0"/>
              </a:spcBef>
              <a:buFontTx/>
              <a:buChar char="-"/>
            </a:pPr>
            <a:r>
              <a:rPr lang="cs-CZ" sz="3500" b="1" dirty="0">
                <a:latin typeface="Amasis MT Pro" panose="02040504050005020304" pitchFamily="18" charset="-18"/>
              </a:rPr>
              <a:t>Celkové mzdy se skládají ze:</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základní mzdy, </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příplatků a doplatků ke mzdě, </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osobního ohodnocení, </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prémií a odměn,</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náhradách mezd. </a:t>
            </a:r>
          </a:p>
        </p:txBody>
      </p:sp>
    </p:spTree>
    <p:extLst>
      <p:ext uri="{BB962C8B-B14F-4D97-AF65-F5344CB8AC3E}">
        <p14:creationId xmlns:p14="http://schemas.microsoft.com/office/powerpoint/2010/main" val="15784453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195309"/>
            <a:ext cx="11663977" cy="5508537"/>
          </a:xfrm>
        </p:spPr>
        <p:txBody>
          <a:bodyPr>
            <a:noAutofit/>
          </a:bodyPr>
          <a:lstStyle/>
          <a:p>
            <a:pPr marL="0" indent="0">
              <a:lnSpc>
                <a:spcPct val="100000"/>
              </a:lnSpc>
              <a:spcBef>
                <a:spcPts val="0"/>
              </a:spcBef>
              <a:buNone/>
            </a:pPr>
            <a:r>
              <a:rPr lang="cs-CZ" sz="3500" dirty="0">
                <a:latin typeface="Amasis MT Pro" panose="02040504050005020304" pitchFamily="18" charset="-18"/>
              </a:rPr>
              <a:t>-</a:t>
            </a:r>
            <a:r>
              <a:rPr lang="cs-CZ" sz="3500" b="1" dirty="0">
                <a:latin typeface="Amasis MT Pro" panose="02040504050005020304" pitchFamily="18" charset="-18"/>
              </a:rPr>
              <a:t> Mzdy dělíme na:</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časové,</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úkolové. </a:t>
            </a:r>
          </a:p>
          <a:p>
            <a:pPr>
              <a:lnSpc>
                <a:spcPct val="100000"/>
              </a:lnSpc>
              <a:spcBef>
                <a:spcPts val="0"/>
              </a:spcBef>
              <a:buFontTx/>
              <a:buChar char="-"/>
            </a:pPr>
            <a:r>
              <a:rPr lang="cs-CZ" sz="3500" b="1" dirty="0">
                <a:latin typeface="Amasis MT Pro" panose="02040504050005020304" pitchFamily="18" charset="-18"/>
              </a:rPr>
              <a:t>Celkový objem vyplacených mezd v průmyslových podnicích sledujeme obvykle v této struktuře: </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mzdy výrobních dělníků, </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mzdy pomocných pracovníků,</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mzdy THP pracovníků.</a:t>
            </a:r>
          </a:p>
          <a:p>
            <a:pPr>
              <a:lnSpc>
                <a:spcPct val="100000"/>
              </a:lnSpc>
              <a:spcBef>
                <a:spcPts val="0"/>
              </a:spcBef>
              <a:buFontTx/>
              <a:buChar char="-"/>
            </a:pPr>
            <a:r>
              <a:rPr lang="cs-CZ" sz="3500" b="1" dirty="0">
                <a:latin typeface="Amasis MT Pro" panose="02040504050005020304" pitchFamily="18" charset="-18"/>
              </a:rPr>
              <a:t>Průměrné mzdy sledujeme za:</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celý podnik,</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jednotlivé kategorie pracovníků,</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za jednotlivé vnitropodnikové útvary. </a:t>
            </a:r>
          </a:p>
        </p:txBody>
      </p:sp>
    </p:spTree>
    <p:extLst>
      <p:ext uri="{BB962C8B-B14F-4D97-AF65-F5344CB8AC3E}">
        <p14:creationId xmlns:p14="http://schemas.microsoft.com/office/powerpoint/2010/main" val="86881884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146780" y="134008"/>
            <a:ext cx="11898439" cy="5508537"/>
          </a:xfrm>
        </p:spPr>
        <p:txBody>
          <a:bodyPr>
            <a:noAutofit/>
          </a:bodyPr>
          <a:lstStyle/>
          <a:p>
            <a:pPr>
              <a:lnSpc>
                <a:spcPct val="100000"/>
              </a:lnSpc>
              <a:spcBef>
                <a:spcPts val="0"/>
              </a:spcBef>
              <a:buFontTx/>
              <a:buChar char="-"/>
            </a:pPr>
            <a:r>
              <a:rPr lang="cs-CZ" sz="3500" dirty="0">
                <a:latin typeface="Amasis MT Pro" panose="02040504050005020304" pitchFamily="18" charset="-18"/>
              </a:rPr>
              <a:t>Při stanovení </a:t>
            </a:r>
            <a:r>
              <a:rPr lang="cs-CZ" sz="3500" b="1" dirty="0">
                <a:latin typeface="Amasis MT Pro" panose="02040504050005020304" pitchFamily="18" charset="-18"/>
              </a:rPr>
              <a:t>průměrné mzdy </a:t>
            </a:r>
            <a:r>
              <a:rPr lang="cs-CZ" sz="3500" dirty="0">
                <a:latin typeface="Amasis MT Pro" panose="02040504050005020304" pitchFamily="18" charset="-18"/>
              </a:rPr>
              <a:t>se vychází z úhrn hrubých  mezd vyplacených pracovníkům v daném období a průměrného evidenčního počtu pracovníků.</a:t>
            </a:r>
          </a:p>
          <a:p>
            <a:pPr>
              <a:lnSpc>
                <a:spcPct val="100000"/>
              </a:lnSpc>
              <a:spcBef>
                <a:spcPts val="0"/>
              </a:spcBef>
              <a:buFontTx/>
              <a:buChar char="-"/>
            </a:pPr>
            <a:r>
              <a:rPr lang="cs-CZ" sz="3500" b="1" dirty="0">
                <a:latin typeface="Amasis MT Pro" panose="02040504050005020304" pitchFamily="18" charset="-18"/>
              </a:rPr>
              <a:t>Sledujeme:</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vývoj průměrných mezd v delším časovém období,</a:t>
            </a:r>
          </a:p>
          <a:p>
            <a:pPr lvl="1">
              <a:lnSpc>
                <a:spcPct val="100000"/>
              </a:lnSpc>
              <a:spcBef>
                <a:spcPts val="0"/>
              </a:spcBef>
              <a:buFont typeface="Wingdings" panose="05000000000000000000" pitchFamily="2" charset="2"/>
              <a:buChar char="§"/>
            </a:pPr>
            <a:r>
              <a:rPr lang="cs-CZ" sz="3100" dirty="0">
                <a:latin typeface="Amasis MT Pro" panose="02040504050005020304" pitchFamily="18" charset="-18"/>
              </a:rPr>
              <a:t> vliv průměrných mezd jednotlivých kategorií pracovníků na průměrnou mzdu celého podniku.</a:t>
            </a:r>
          </a:p>
          <a:p>
            <a:pPr marL="0" indent="0">
              <a:lnSpc>
                <a:spcPct val="100000"/>
              </a:lnSpc>
              <a:spcBef>
                <a:spcPts val="0"/>
              </a:spcBef>
              <a:buNone/>
            </a:pPr>
            <a:r>
              <a:rPr lang="cs-CZ" sz="3500" dirty="0">
                <a:latin typeface="Amasis MT Pro" panose="02040504050005020304" pitchFamily="18" charset="-18"/>
              </a:rPr>
              <a:t>- Mzdy mají důchodový a nákladový aspekt.</a:t>
            </a:r>
          </a:p>
          <a:p>
            <a:pPr algn="ctr">
              <a:lnSpc>
                <a:spcPct val="100000"/>
              </a:lnSpc>
              <a:spcBef>
                <a:spcPts val="0"/>
              </a:spcBef>
              <a:buFontTx/>
              <a:buChar char="-"/>
            </a:pPr>
            <a:r>
              <a:rPr lang="cs-CZ" sz="3500" dirty="0">
                <a:latin typeface="Amasis MT Pro" panose="02040504050005020304" pitchFamily="18" charset="-18"/>
              </a:rPr>
              <a:t>Sledujeme vývoj celkových tržeb podniku a celkových mezd.</a:t>
            </a:r>
          </a:p>
          <a:p>
            <a:pPr marL="0" indent="0" algn="ctr">
              <a:lnSpc>
                <a:spcPct val="100000"/>
              </a:lnSpc>
              <a:spcBef>
                <a:spcPts val="0"/>
              </a:spcBef>
              <a:buNone/>
            </a:pPr>
            <a:endParaRPr lang="cs-CZ" sz="1500" b="1" dirty="0">
              <a:latin typeface="Amasis MT Pro" panose="02040504050005020304" pitchFamily="18" charset="-18"/>
            </a:endParaRPr>
          </a:p>
          <a:p>
            <a:pPr marL="0" indent="0" algn="ctr">
              <a:lnSpc>
                <a:spcPct val="100000"/>
              </a:lnSpc>
              <a:spcBef>
                <a:spcPts val="0"/>
              </a:spcBef>
              <a:buNone/>
            </a:pPr>
            <a:r>
              <a:rPr lang="cs-CZ" sz="3000" b="1" dirty="0">
                <a:latin typeface="Amasis MT Pro" panose="02040504050005020304" pitchFamily="18" charset="-18"/>
              </a:rPr>
              <a:t>VÝVOJ TRŽEB &gt; VÝVOJ MEZD</a:t>
            </a:r>
          </a:p>
          <a:p>
            <a:pPr marL="0" indent="0" algn="ctr">
              <a:lnSpc>
                <a:spcPct val="100000"/>
              </a:lnSpc>
              <a:spcBef>
                <a:spcPts val="0"/>
              </a:spcBef>
              <a:buNone/>
            </a:pPr>
            <a:endParaRPr lang="cs-CZ" sz="1000" b="1" dirty="0">
              <a:latin typeface="Amasis MT Pro" panose="02040504050005020304" pitchFamily="18" charset="-18"/>
            </a:endParaRPr>
          </a:p>
          <a:p>
            <a:pPr marL="0" indent="0">
              <a:lnSpc>
                <a:spcPct val="100000"/>
              </a:lnSpc>
              <a:spcBef>
                <a:spcPts val="0"/>
              </a:spcBef>
              <a:buNone/>
            </a:pPr>
            <a:r>
              <a:rPr lang="cs-CZ" sz="3500" dirty="0">
                <a:latin typeface="Amasis MT Pro" panose="02040504050005020304" pitchFamily="18" charset="-18"/>
              </a:rPr>
              <a:t>- Pokud platí uvedená nerovnice, znamená to, že produktivita práce roste rychleji než průměrné mzdy.</a:t>
            </a:r>
          </a:p>
        </p:txBody>
      </p:sp>
    </p:spTree>
    <p:extLst>
      <p:ext uri="{BB962C8B-B14F-4D97-AF65-F5344CB8AC3E}">
        <p14:creationId xmlns:p14="http://schemas.microsoft.com/office/powerpoint/2010/main" val="4041451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237EBFD2-7057-4122-9EA8-EFE69FE95A89}"/>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7A2FD5F0-5A8B-4573-9E76-B4BFFD462352}"/>
              </a:ext>
            </a:extLst>
          </p:cNvPr>
          <p:cNvSpPr>
            <a:spLocks noGrp="1"/>
          </p:cNvSpPr>
          <p:nvPr>
            <p:ph idx="1"/>
          </p:nvPr>
        </p:nvSpPr>
        <p:spPr>
          <a:xfrm>
            <a:off x="279400" y="234462"/>
            <a:ext cx="11633200" cy="6346092"/>
          </a:xfrm>
        </p:spPr>
        <p:txBody>
          <a:bodyPr>
            <a:normAutofit fontScale="92500" lnSpcReduction="10000"/>
          </a:bodyPr>
          <a:lstStyle/>
          <a:p>
            <a:pPr marL="0" indent="0">
              <a:buNone/>
            </a:pPr>
            <a:r>
              <a:rPr lang="cs-CZ" sz="4300" b="1" dirty="0">
                <a:latin typeface="Amasis MT Pro" panose="02040504050005020304" pitchFamily="18" charset="-18"/>
              </a:rPr>
              <a:t>PODNIKOVÝ ROZBOR</a:t>
            </a:r>
            <a:r>
              <a:rPr lang="cs-CZ" sz="4300" dirty="0">
                <a:latin typeface="Amasis MT Pro" panose="02040504050005020304" pitchFamily="18" charset="-18"/>
              </a:rPr>
              <a:t> </a:t>
            </a:r>
          </a:p>
          <a:p>
            <a:pPr>
              <a:lnSpc>
                <a:spcPct val="100000"/>
              </a:lnSpc>
              <a:buFontTx/>
              <a:buChar char="-"/>
            </a:pPr>
            <a:r>
              <a:rPr lang="cs-CZ" sz="3800" dirty="0">
                <a:latin typeface="Amasis MT Pro" panose="02040504050005020304" pitchFamily="18" charset="-18"/>
              </a:rPr>
              <a:t>Spočívá v analýze ekonomických jevů a proces, které probíhají v podniku.</a:t>
            </a:r>
          </a:p>
          <a:p>
            <a:pPr>
              <a:lnSpc>
                <a:spcPct val="100000"/>
              </a:lnSpc>
              <a:buFontTx/>
              <a:buChar char="-"/>
            </a:pPr>
            <a:r>
              <a:rPr lang="cs-CZ" sz="3800" dirty="0">
                <a:latin typeface="Amasis MT Pro" panose="02040504050005020304" pitchFamily="18" charset="-18"/>
              </a:rPr>
              <a:t>Rozbor je společně s podnikovou statistikou, rozpočetnictvím, kalkulacemi a účetnictvím součástí informačních ekonomických disciplín.</a:t>
            </a:r>
          </a:p>
          <a:p>
            <a:pPr>
              <a:lnSpc>
                <a:spcPct val="100000"/>
              </a:lnSpc>
              <a:buFontTx/>
              <a:buChar char="-"/>
            </a:pPr>
            <a:r>
              <a:rPr lang="cs-CZ" sz="3800" dirty="0">
                <a:latin typeface="Amasis MT Pro" panose="02040504050005020304" pitchFamily="18" charset="-18"/>
              </a:rPr>
              <a:t> Nejčastější podnikový rozbor spočívá v ekonomické, finanční analýze podniku. </a:t>
            </a:r>
          </a:p>
          <a:p>
            <a:pPr>
              <a:lnSpc>
                <a:spcPct val="100000"/>
              </a:lnSpc>
              <a:buFontTx/>
              <a:buChar char="-"/>
            </a:pPr>
            <a:r>
              <a:rPr lang="cs-CZ" sz="3800" dirty="0">
                <a:latin typeface="Amasis MT Pro" panose="02040504050005020304" pitchFamily="18" charset="-18"/>
              </a:rPr>
              <a:t> Součástí finanční analýzy podniku je i </a:t>
            </a:r>
            <a:r>
              <a:rPr lang="cs-CZ" sz="3800" b="1" dirty="0">
                <a:latin typeface="Amasis MT Pro" panose="02040504050005020304" pitchFamily="18" charset="-18"/>
              </a:rPr>
              <a:t>bilanční analýza </a:t>
            </a:r>
            <a:r>
              <a:rPr lang="cs-CZ" sz="3800" dirty="0">
                <a:latin typeface="Amasis MT Pro" panose="02040504050005020304" pitchFamily="18" charset="-18"/>
              </a:rPr>
              <a:t>a </a:t>
            </a:r>
            <a:r>
              <a:rPr lang="cs-CZ" sz="3800" b="1" dirty="0">
                <a:latin typeface="Amasis MT Pro" panose="02040504050005020304" pitchFamily="18" charset="-18"/>
              </a:rPr>
              <a:t>bilance úplného toku kapitálu</a:t>
            </a:r>
            <a:r>
              <a:rPr lang="cs-CZ" sz="3800" dirty="0">
                <a:latin typeface="Amasis MT Pro" panose="02040504050005020304" pitchFamily="18" charset="-18"/>
              </a:rPr>
              <a:t>, která vychází z účetního výkaznictví.</a:t>
            </a:r>
          </a:p>
        </p:txBody>
      </p:sp>
    </p:spTree>
    <p:extLst>
      <p:ext uri="{BB962C8B-B14F-4D97-AF65-F5344CB8AC3E}">
        <p14:creationId xmlns:p14="http://schemas.microsoft.com/office/powerpoint/2010/main" val="416692195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Nadpis 1">
            <a:extLst>
              <a:ext uri="{FF2B5EF4-FFF2-40B4-BE49-F238E27FC236}">
                <a16:creationId xmlns:a16="http://schemas.microsoft.com/office/drawing/2014/main" id="{00AD58F3-9B37-4B5A-BFB8-EF82944041F2}"/>
              </a:ext>
            </a:extLst>
          </p:cNvPr>
          <p:cNvSpPr>
            <a:spLocks noGrp="1"/>
          </p:cNvSpPr>
          <p:nvPr>
            <p:ph type="title"/>
          </p:nvPr>
        </p:nvSpPr>
        <p:spPr>
          <a:xfrm>
            <a:off x="118188" y="112350"/>
            <a:ext cx="11841253" cy="1012413"/>
          </a:xfrm>
        </p:spPr>
        <p:txBody>
          <a:bodyPr>
            <a:noAutofit/>
          </a:bodyPr>
          <a:lstStyle/>
          <a:p>
            <a:r>
              <a:rPr lang="cs-CZ" sz="4000" b="1" dirty="0">
                <a:latin typeface="Amasis MT Pro" panose="02040504050005020304" pitchFamily="18" charset="-18"/>
              </a:rPr>
              <a:t>PRODUKTIVITA PRÁCE</a:t>
            </a:r>
          </a:p>
        </p:txBody>
      </p:sp>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89594" y="906037"/>
                <a:ext cx="11898439" cy="5508537"/>
              </a:xfrm>
            </p:spPr>
            <p:txBody>
              <a:bodyPr>
                <a:noAutofit/>
              </a:bodyPr>
              <a:lstStyle/>
              <a:p>
                <a:pPr>
                  <a:lnSpc>
                    <a:spcPct val="100000"/>
                  </a:lnSpc>
                  <a:spcBef>
                    <a:spcPts val="0"/>
                  </a:spcBef>
                  <a:buFontTx/>
                  <a:buChar char="-"/>
                </a:pPr>
                <a:r>
                  <a:rPr lang="cs-CZ" sz="3500" b="1" i="0" dirty="0">
                    <a:solidFill>
                      <a:srgbClr val="222222"/>
                    </a:solidFill>
                    <a:effectLst/>
                    <a:latin typeface="Amasis MT Pro" panose="02040504050005020304" pitchFamily="18" charset="-18"/>
                  </a:rPr>
                  <a:t>Produktivita</a:t>
                </a:r>
                <a:r>
                  <a:rPr lang="cs-CZ" sz="3500" b="0" i="0" dirty="0">
                    <a:solidFill>
                      <a:srgbClr val="222222"/>
                    </a:solidFill>
                    <a:effectLst/>
                    <a:latin typeface="Amasis MT Pro" panose="02040504050005020304" pitchFamily="18" charset="-18"/>
                  </a:rPr>
                  <a:t> je jeden z nejznámějších indikátorů pro měření výkonnosti. </a:t>
                </a:r>
              </a:p>
              <a:p>
                <a:pPr>
                  <a:lnSpc>
                    <a:spcPct val="100000"/>
                  </a:lnSpc>
                  <a:spcBef>
                    <a:spcPts val="0"/>
                  </a:spcBef>
                  <a:buFontTx/>
                  <a:buChar char="-"/>
                </a:pPr>
                <a:r>
                  <a:rPr lang="cs-CZ" sz="3500" b="0" i="0" dirty="0">
                    <a:solidFill>
                      <a:srgbClr val="222222"/>
                    </a:solidFill>
                    <a:effectLst/>
                    <a:latin typeface="Amasis MT Pro" panose="02040504050005020304" pitchFamily="18" charset="-18"/>
                  </a:rPr>
                  <a:t>Poměřujeme výstup generovaný jednotkou vstupu.</a:t>
                </a:r>
              </a:p>
              <a:p>
                <a:pPr>
                  <a:lnSpc>
                    <a:spcPct val="100000"/>
                  </a:lnSpc>
                  <a:spcBef>
                    <a:spcPts val="0"/>
                  </a:spcBef>
                  <a:buFontTx/>
                  <a:buChar char="-"/>
                </a:pPr>
                <a:r>
                  <a:rPr lang="cs-CZ" sz="3500" b="0" i="0" dirty="0">
                    <a:solidFill>
                      <a:srgbClr val="222222"/>
                    </a:solidFill>
                    <a:effectLst/>
                    <a:latin typeface="Amasis MT Pro" panose="02040504050005020304" pitchFamily="18" charset="-18"/>
                  </a:rPr>
                  <a:t>V případě </a:t>
                </a:r>
                <a:r>
                  <a:rPr lang="cs-CZ" sz="3500" b="1" i="0" dirty="0">
                    <a:solidFill>
                      <a:srgbClr val="222222"/>
                    </a:solidFill>
                    <a:effectLst/>
                    <a:latin typeface="Amasis MT Pro" panose="02040504050005020304" pitchFamily="18" charset="-18"/>
                  </a:rPr>
                  <a:t>produktivity práce </a:t>
                </a:r>
                <a:r>
                  <a:rPr lang="cs-CZ" sz="3500" b="0" i="0" dirty="0">
                    <a:solidFill>
                      <a:srgbClr val="222222"/>
                    </a:solidFill>
                    <a:effectLst/>
                    <a:latin typeface="Amasis MT Pro" panose="02040504050005020304" pitchFamily="18" charset="-18"/>
                  </a:rPr>
                  <a:t>se jedná o hodnotu výstupu na člověka, či hodinu.</a:t>
                </a:r>
              </a:p>
              <a:p>
                <a:pPr>
                  <a:lnSpc>
                    <a:spcPct val="100000"/>
                  </a:lnSpc>
                  <a:spcBef>
                    <a:spcPts val="0"/>
                  </a:spcBef>
                  <a:buFontTx/>
                  <a:buChar char="-"/>
                </a:pPr>
                <a:r>
                  <a:rPr lang="cs-CZ" sz="3500" dirty="0">
                    <a:latin typeface="Amasis MT Pro" panose="02040504050005020304" pitchFamily="18" charset="-18"/>
                  </a:rPr>
                  <a:t>Vývoj produktivity práce vypovídá o úspěchu firem, o vývoji konkurenceschopnosti odvětví na mezinárodním trhu.</a:t>
                </a:r>
              </a:p>
              <a:p>
                <a:pPr>
                  <a:lnSpc>
                    <a:spcPct val="100000"/>
                  </a:lnSpc>
                  <a:spcBef>
                    <a:spcPts val="0"/>
                  </a:spcBef>
                  <a:buFontTx/>
                  <a:buChar char="-"/>
                </a:pPr>
                <a:r>
                  <a:rPr lang="cs-CZ" sz="3500" dirty="0">
                    <a:latin typeface="Amasis MT Pro" panose="02040504050005020304" pitchFamily="18" charset="-18"/>
                  </a:rPr>
                  <a:t>Produktivita práce patří mezi hlavní faktory určující životní úroveň v dané ekonomice.</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m:rPr>
                          <m:sty m:val="p"/>
                        </m:rPr>
                        <a:rPr lang="cs-CZ" sz="3500" b="0" i="0" smtClean="0">
                          <a:solidFill>
                            <a:srgbClr val="222222"/>
                          </a:solidFill>
                          <a:effectLst/>
                          <a:latin typeface="Cambria Math" panose="02040503050406030204" pitchFamily="18" charset="0"/>
                        </a:rPr>
                        <m:t>P</m:t>
                      </m:r>
                      <m:r>
                        <a:rPr lang="cs-CZ" sz="3500" b="0" i="0" smtClean="0">
                          <a:solidFill>
                            <a:srgbClr val="222222"/>
                          </a:solidFill>
                          <a:effectLst/>
                          <a:latin typeface="Cambria Math" panose="02040503050406030204" pitchFamily="18" charset="0"/>
                        </a:rPr>
                        <m:t>= </m:t>
                      </m:r>
                      <m:f>
                        <m:fPr>
                          <m:ctrlPr>
                            <a:rPr lang="cs-CZ" sz="3500" b="0" smtClean="0">
                              <a:solidFill>
                                <a:srgbClr val="222222"/>
                              </a:solidFill>
                              <a:effectLst/>
                              <a:latin typeface="Cambria Math" panose="02040503050406030204" pitchFamily="18" charset="0"/>
                            </a:rPr>
                          </m:ctrlPr>
                        </m:fPr>
                        <m:num>
                          <m:r>
                            <m:rPr>
                              <m:sty m:val="p"/>
                            </m:rPr>
                            <a:rPr lang="cs-CZ" sz="3500" b="0" i="0" smtClean="0">
                              <a:solidFill>
                                <a:srgbClr val="222222"/>
                              </a:solidFill>
                              <a:effectLst/>
                              <a:latin typeface="Cambria Math" panose="02040503050406030204" pitchFamily="18" charset="0"/>
                            </a:rPr>
                            <m:t>Q</m:t>
                          </m:r>
                        </m:num>
                        <m:den>
                          <m:r>
                            <m:rPr>
                              <m:sty m:val="p"/>
                            </m:rPr>
                            <a:rPr lang="cs-CZ" sz="3500" b="0" i="0" smtClean="0">
                              <a:solidFill>
                                <a:srgbClr val="222222"/>
                              </a:solidFill>
                              <a:effectLst/>
                              <a:latin typeface="Cambria Math" panose="02040503050406030204" pitchFamily="18" charset="0"/>
                            </a:rPr>
                            <m:t>t</m:t>
                          </m:r>
                        </m:den>
                      </m:f>
                    </m:oMath>
                  </m:oMathPara>
                </a14:m>
                <a:endParaRPr lang="cs-CZ" sz="3500" b="0" dirty="0">
                  <a:solidFill>
                    <a:srgbClr val="222222"/>
                  </a:solidFill>
                  <a:effectLst/>
                  <a:latin typeface="Amasis MT Pro" panose="02040504050005020304" pitchFamily="18" charset="-18"/>
                </a:endParaRPr>
              </a:p>
              <a:p>
                <a:pPr marL="0" indent="0">
                  <a:lnSpc>
                    <a:spcPct val="100000"/>
                  </a:lnSpc>
                  <a:spcBef>
                    <a:spcPts val="0"/>
                  </a:spcBef>
                  <a:buNone/>
                </a:pPr>
                <a:endParaRPr lang="cs-CZ" sz="3500" dirty="0">
                  <a:latin typeface="Amasis MT Pro" panose="02040504050005020304" pitchFamily="18" charset="-18"/>
                </a:endParaRP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89594" y="906037"/>
                <a:ext cx="11898439" cy="5508537"/>
              </a:xfrm>
              <a:blipFill>
                <a:blip r:embed="rId3"/>
                <a:stretch>
                  <a:fillRect l="-1486" t="-1772" r="-2049" b="-6312"/>
                </a:stretch>
              </a:blipFill>
            </p:spPr>
            <p:txBody>
              <a:bodyPr/>
              <a:lstStyle/>
              <a:p>
                <a:r>
                  <a:rPr lang="cs-CZ">
                    <a:noFill/>
                  </a:rPr>
                  <a:t> </a:t>
                </a:r>
              </a:p>
            </p:txBody>
          </p:sp>
        </mc:Fallback>
      </mc:AlternateContent>
    </p:spTree>
    <p:extLst>
      <p:ext uri="{BB962C8B-B14F-4D97-AF65-F5344CB8AC3E}">
        <p14:creationId xmlns:p14="http://schemas.microsoft.com/office/powerpoint/2010/main" val="7923181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mc:AlternateContent xmlns:mc="http://schemas.openxmlformats.org/markup-compatibility/2006">
        <mc:Choice xmlns:a14="http://schemas.microsoft.com/office/drawing/2010/main" Requires="a14">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330248"/>
                <a:ext cx="11898439" cy="5508537"/>
              </a:xfrm>
            </p:spPr>
            <p:txBody>
              <a:bodyPr>
                <a:noAutofit/>
              </a:bodyPr>
              <a:lstStyle/>
              <a:p>
                <a:pPr marL="0" indent="0">
                  <a:lnSpc>
                    <a:spcPct val="100000"/>
                  </a:lnSpc>
                  <a:spcBef>
                    <a:spcPts val="0"/>
                  </a:spcBef>
                  <a:buNone/>
                </a:pPr>
                <a:r>
                  <a:rPr lang="cs-CZ" sz="3500" b="1" i="1" dirty="0">
                    <a:latin typeface="Amasis MT Pro" panose="02040504050005020304" pitchFamily="18" charset="-18"/>
                  </a:rPr>
                  <a:t>Produktivita práce z tržeb za výrobky </a:t>
                </a:r>
              </a:p>
              <a:p>
                <a:pPr marL="0" indent="0">
                  <a:lnSpc>
                    <a:spcPct val="100000"/>
                  </a:lnSpc>
                  <a:spcBef>
                    <a:spcPts val="0"/>
                  </a:spcBef>
                  <a:buNone/>
                </a:pPr>
                <a:endParaRPr lang="cs-CZ" sz="3500" b="1" i="1" dirty="0">
                  <a:latin typeface="Amasis MT Pro" panose="02040504050005020304" pitchFamily="18" charset="-18"/>
                </a:endParaRP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m:rPr>
                          <m:sty m:val="p"/>
                        </m:rPr>
                        <a:rPr lang="cs-CZ" sz="3500">
                          <a:latin typeface="Cambria Math" panose="02040503050406030204" pitchFamily="18" charset="0"/>
                        </a:rPr>
                        <m:t>P</m:t>
                      </m:r>
                      <m:r>
                        <a:rPr lang="cs-CZ" sz="3500" b="0" i="0" smtClean="0">
                          <a:latin typeface="Cambria Math" panose="02040503050406030204" pitchFamily="18" charset="0"/>
                        </a:rPr>
                        <m:t>=</m:t>
                      </m:r>
                      <m:f>
                        <m:fPr>
                          <m:ctrlPr>
                            <a:rPr lang="cs-CZ" sz="3500" smtClean="0">
                              <a:latin typeface="Cambria Math" panose="02040503050406030204" pitchFamily="18" charset="0"/>
                            </a:rPr>
                          </m:ctrlPr>
                        </m:fPr>
                        <m:num>
                          <m:r>
                            <m:rPr>
                              <m:sty m:val="p"/>
                            </m:rPr>
                            <a:rPr lang="cs-CZ" sz="3500" b="0" i="0" smtClean="0">
                              <a:latin typeface="Cambria Math" panose="02040503050406030204" pitchFamily="18" charset="0"/>
                            </a:rPr>
                            <m:t>tr</m:t>
                          </m:r>
                          <m:r>
                            <a:rPr lang="cs-CZ" sz="3500" b="0" i="0" smtClean="0">
                              <a:latin typeface="Cambria Math" panose="02040503050406030204" pitchFamily="18" charset="0"/>
                            </a:rPr>
                            <m:t>ž</m:t>
                          </m:r>
                          <m:r>
                            <m:rPr>
                              <m:sty m:val="p"/>
                            </m:rPr>
                            <a:rPr lang="cs-CZ" sz="3500" b="0" i="0" smtClean="0">
                              <a:latin typeface="Cambria Math" panose="02040503050406030204" pitchFamily="18" charset="0"/>
                            </a:rPr>
                            <m:t>by</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za</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v</m:t>
                          </m:r>
                          <m:r>
                            <a:rPr lang="cs-CZ" sz="3500" b="0" i="0" smtClean="0">
                              <a:latin typeface="Cambria Math" panose="02040503050406030204" pitchFamily="18" charset="0"/>
                            </a:rPr>
                            <m:t>ý</m:t>
                          </m:r>
                          <m:r>
                            <m:rPr>
                              <m:sty m:val="p"/>
                            </m:rPr>
                            <a:rPr lang="cs-CZ" sz="3500" b="0" i="0" smtClean="0">
                              <a:latin typeface="Cambria Math" panose="02040503050406030204" pitchFamily="18" charset="0"/>
                            </a:rPr>
                            <m:t>robky</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a</m:t>
                          </m:r>
                          <m:r>
                            <a:rPr lang="cs-CZ" sz="3500" b="0" i="0" smtClean="0">
                              <a:latin typeface="Cambria Math" panose="02040503050406030204" pitchFamily="18" charset="0"/>
                            </a:rPr>
                            <m:t> </m:t>
                          </m:r>
                          <m:r>
                            <m:rPr>
                              <m:sty m:val="p"/>
                            </m:rPr>
                            <a:rPr lang="cs-CZ" sz="3500" b="0" i="0" smtClean="0">
                              <a:latin typeface="Cambria Math" panose="02040503050406030204" pitchFamily="18" charset="0"/>
                            </a:rPr>
                            <m:t>slu</m:t>
                          </m:r>
                          <m:r>
                            <a:rPr lang="cs-CZ" sz="3500" b="0" i="0" smtClean="0">
                              <a:latin typeface="Cambria Math" panose="02040503050406030204" pitchFamily="18" charset="0"/>
                            </a:rPr>
                            <m:t>ž</m:t>
                          </m:r>
                          <m:r>
                            <m:rPr>
                              <m:sty m:val="p"/>
                            </m:rPr>
                            <a:rPr lang="cs-CZ" sz="3500" b="0" i="0" smtClean="0">
                              <a:latin typeface="Cambria Math" panose="02040503050406030204" pitchFamily="18" charset="0"/>
                            </a:rPr>
                            <m:t>by</m:t>
                          </m:r>
                        </m:num>
                        <m:den>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eviden</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n</m:t>
                          </m:r>
                          <m:r>
                            <a:rPr lang="cs-CZ" sz="3500" b="0" i="0" smtClean="0">
                              <a:latin typeface="Cambria Math" panose="02040503050406030204" pitchFamily="18" charset="0"/>
                              <a:ea typeface="Cambria Math" panose="02040503050406030204" pitchFamily="18" charset="0"/>
                            </a:rPr>
                            <m:t>í </m:t>
                          </m:r>
                          <m:r>
                            <m:rPr>
                              <m:sty m:val="p"/>
                            </m:rPr>
                            <a:rPr lang="cs-CZ" sz="3500" b="0" i="0" smtClean="0">
                              <a:latin typeface="Cambria Math" panose="02040503050406030204" pitchFamily="18" charset="0"/>
                              <a:ea typeface="Cambria Math" panose="02040503050406030204" pitchFamily="18" charset="0"/>
                            </a:rPr>
                            <m:t>po</m:t>
                          </m:r>
                          <m:r>
                            <a:rPr lang="cs-CZ" sz="3500" b="0" i="0" smtClean="0">
                              <a:latin typeface="Cambria Math" panose="02040503050406030204" pitchFamily="18" charset="0"/>
                              <a:ea typeface="Cambria Math" panose="02040503050406030204" pitchFamily="18" charset="0"/>
                            </a:rPr>
                            <m:t>č</m:t>
                          </m:r>
                          <m:r>
                            <m:rPr>
                              <m:sty m:val="p"/>
                            </m:rPr>
                            <a:rPr lang="cs-CZ" sz="3500" b="0" i="0" smtClean="0">
                              <a:latin typeface="Cambria Math" panose="02040503050406030204" pitchFamily="18" charset="0"/>
                              <a:ea typeface="Cambria Math" panose="02040503050406030204" pitchFamily="18" charset="0"/>
                            </a:rPr>
                            <m:t>et</m:t>
                          </m:r>
                          <m:r>
                            <a:rPr lang="cs-CZ" sz="3500" b="0" i="0" smtClean="0">
                              <a:latin typeface="Cambria Math" panose="02040503050406030204" pitchFamily="18" charset="0"/>
                              <a:ea typeface="Cambria Math" panose="02040503050406030204" pitchFamily="18" charset="0"/>
                            </a:rPr>
                            <m:t> </m:t>
                          </m:r>
                          <m:r>
                            <m:rPr>
                              <m:sty m:val="p"/>
                            </m:rPr>
                            <a:rPr lang="cs-CZ" sz="3500" b="0" i="0" smtClean="0">
                              <a:latin typeface="Cambria Math" panose="02040503050406030204" pitchFamily="18" charset="0"/>
                              <a:ea typeface="Cambria Math" panose="02040503050406030204" pitchFamily="18" charset="0"/>
                            </a:rPr>
                            <m:t>pracovn</m:t>
                          </m:r>
                          <m:r>
                            <a:rPr lang="cs-CZ" sz="3500" b="0" i="0" smtClean="0">
                              <a:latin typeface="Cambria Math" panose="02040503050406030204" pitchFamily="18" charset="0"/>
                              <a:ea typeface="Cambria Math" panose="02040503050406030204" pitchFamily="18" charset="0"/>
                            </a:rPr>
                            <m:t>í</m:t>
                          </m:r>
                          <m:r>
                            <m:rPr>
                              <m:sty m:val="p"/>
                            </m:rPr>
                            <a:rPr lang="cs-CZ" sz="3500" b="0" i="0" smtClean="0">
                              <a:latin typeface="Cambria Math" panose="02040503050406030204" pitchFamily="18" charset="0"/>
                              <a:ea typeface="Cambria Math" panose="02040503050406030204" pitchFamily="18" charset="0"/>
                            </a:rPr>
                            <m:t>k</m:t>
                          </m:r>
                          <m:r>
                            <a:rPr lang="cs-CZ" sz="3500" b="0" i="0" smtClean="0">
                              <a:latin typeface="Cambria Math" panose="02040503050406030204" pitchFamily="18" charset="0"/>
                              <a:ea typeface="Cambria Math" panose="02040503050406030204" pitchFamily="18" charset="0"/>
                            </a:rPr>
                            <m:t>ů</m:t>
                          </m:r>
                        </m:den>
                      </m:f>
                      <m:r>
                        <a:rPr lang="cs-CZ" sz="3500" b="0" i="0" smtClean="0">
                          <a:latin typeface="Cambria Math" panose="02040503050406030204" pitchFamily="18" charset="0"/>
                        </a:rPr>
                        <m:t> </m:t>
                      </m:r>
                    </m:oMath>
                  </m:oMathPara>
                </a14:m>
                <a:endParaRPr lang="cs-CZ" sz="3500" dirty="0">
                  <a:latin typeface="Amasis MT Pro" panose="02040504050005020304" pitchFamily="18" charset="-18"/>
                </a:endParaRPr>
              </a:p>
              <a:p>
                <a:pPr marL="0" indent="0">
                  <a:lnSpc>
                    <a:spcPct val="100000"/>
                  </a:lnSpc>
                  <a:spcBef>
                    <a:spcPts val="0"/>
                  </a:spcBef>
                  <a:buNone/>
                </a:pPr>
                <a:endParaRPr lang="cs-CZ" sz="3500" dirty="0">
                  <a:latin typeface="Amasis MT Pro" panose="02040504050005020304" pitchFamily="18" charset="-18"/>
                </a:endParaRPr>
              </a:p>
              <a:p>
                <a:pPr marL="0" indent="0">
                  <a:lnSpc>
                    <a:spcPct val="100000"/>
                  </a:lnSpc>
                  <a:spcBef>
                    <a:spcPts val="0"/>
                  </a:spcBef>
                  <a:buNone/>
                </a:pPr>
                <a:r>
                  <a:rPr lang="cs-CZ" sz="3500" b="1" i="1" dirty="0">
                    <a:latin typeface="Amasis MT Pro" panose="02040504050005020304" pitchFamily="18" charset="-18"/>
                  </a:rPr>
                  <a:t>Mzdová produktivita</a:t>
                </a:r>
              </a:p>
              <a:p>
                <a:pPr marL="0" indent="0">
                  <a:lnSpc>
                    <a:spcPct val="100000"/>
                  </a:lnSpc>
                  <a:spcBef>
                    <a:spcPts val="0"/>
                  </a:spcBef>
                  <a:buNone/>
                </a:pPr>
                <a14:m>
                  <m:oMathPara xmlns:m="http://schemas.openxmlformats.org/officeDocument/2006/math">
                    <m:oMathParaPr>
                      <m:jc m:val="centerGroup"/>
                    </m:oMathParaPr>
                    <m:oMath xmlns:m="http://schemas.openxmlformats.org/officeDocument/2006/math">
                      <m:r>
                        <m:rPr>
                          <m:sty m:val="p"/>
                        </m:rPr>
                        <a:rPr lang="cs-CZ" sz="3500" i="0">
                          <a:latin typeface="Cambria Math" panose="02040503050406030204" pitchFamily="18" charset="0"/>
                        </a:rPr>
                        <m:t>P</m:t>
                      </m:r>
                      <m:r>
                        <a:rPr lang="cs-CZ" sz="3500" b="0" i="0" smtClean="0">
                          <a:latin typeface="Cambria Math" panose="02040503050406030204" pitchFamily="18" charset="0"/>
                        </a:rPr>
                        <m:t>=</m:t>
                      </m:r>
                      <m:f>
                        <m:fPr>
                          <m:ctrlPr>
                            <a:rPr lang="cs-CZ" sz="3500" smtClean="0">
                              <a:latin typeface="Cambria Math" panose="02040503050406030204" pitchFamily="18" charset="0"/>
                            </a:rPr>
                          </m:ctrlPr>
                        </m:fPr>
                        <m:num>
                          <m:r>
                            <m:rPr>
                              <m:sty m:val="p"/>
                            </m:rPr>
                            <a:rPr lang="cs-CZ" sz="3500" b="0" i="0" smtClean="0">
                              <a:latin typeface="Cambria Math" panose="02040503050406030204" pitchFamily="18" charset="0"/>
                            </a:rPr>
                            <m:t>tr</m:t>
                          </m:r>
                          <m:r>
                            <a:rPr lang="cs-CZ" sz="3500" b="0" i="0" smtClean="0">
                              <a:latin typeface="Cambria Math" panose="02040503050406030204" pitchFamily="18" charset="0"/>
                            </a:rPr>
                            <m:t>ž</m:t>
                          </m:r>
                          <m:r>
                            <m:rPr>
                              <m:sty m:val="p"/>
                            </m:rPr>
                            <a:rPr lang="cs-CZ" sz="3500" b="0" i="0" smtClean="0">
                              <a:latin typeface="Cambria Math" panose="02040503050406030204" pitchFamily="18" charset="0"/>
                            </a:rPr>
                            <m:t>by</m:t>
                          </m:r>
                        </m:num>
                        <m:den>
                          <m:r>
                            <m:rPr>
                              <m:sty m:val="p"/>
                            </m:rPr>
                            <a:rPr lang="cs-CZ" sz="3500" b="0" i="0" smtClean="0">
                              <a:latin typeface="Cambria Math" panose="02040503050406030204" pitchFamily="18" charset="0"/>
                            </a:rPr>
                            <m:t>osobn</m:t>
                          </m:r>
                          <m:r>
                            <a:rPr lang="cs-CZ" sz="3500" b="0" i="0" smtClean="0">
                              <a:latin typeface="Cambria Math" panose="02040503050406030204" pitchFamily="18" charset="0"/>
                            </a:rPr>
                            <m:t>í </m:t>
                          </m:r>
                          <m:r>
                            <m:rPr>
                              <m:sty m:val="p"/>
                            </m:rPr>
                            <a:rPr lang="cs-CZ" sz="3500" b="0" i="0" smtClean="0">
                              <a:latin typeface="Cambria Math" panose="02040503050406030204" pitchFamily="18" charset="0"/>
                            </a:rPr>
                            <m:t>n</m:t>
                          </m:r>
                          <m:r>
                            <a:rPr lang="cs-CZ" sz="3500" b="0" i="0" smtClean="0">
                              <a:latin typeface="Cambria Math" panose="02040503050406030204" pitchFamily="18" charset="0"/>
                            </a:rPr>
                            <m:t>á</m:t>
                          </m:r>
                          <m:r>
                            <m:rPr>
                              <m:sty m:val="p"/>
                            </m:rPr>
                            <a:rPr lang="cs-CZ" sz="3500" b="0" i="0" smtClean="0">
                              <a:latin typeface="Cambria Math" panose="02040503050406030204" pitchFamily="18" charset="0"/>
                            </a:rPr>
                            <m:t>klady</m:t>
                          </m:r>
                        </m:den>
                      </m:f>
                      <m:r>
                        <a:rPr lang="cs-CZ" sz="3500" b="0" i="0" smtClean="0">
                          <a:latin typeface="Cambria Math" panose="02040503050406030204" pitchFamily="18" charset="0"/>
                        </a:rPr>
                        <m:t> </m:t>
                      </m:r>
                    </m:oMath>
                  </m:oMathPara>
                </a14:m>
                <a:endParaRPr lang="cs-CZ" sz="3500" dirty="0">
                  <a:latin typeface="Amasis MT Pro" panose="02040504050005020304" pitchFamily="18" charset="-18"/>
                </a:endParaRPr>
              </a:p>
              <a:p>
                <a:pPr marL="0" indent="0">
                  <a:lnSpc>
                    <a:spcPct val="100000"/>
                  </a:lnSpc>
                  <a:spcBef>
                    <a:spcPts val="0"/>
                  </a:spcBef>
                  <a:buNone/>
                </a:pPr>
                <a:endParaRPr lang="cs-CZ" sz="2000" dirty="0">
                  <a:latin typeface="Amasis MT Pro" panose="02040504050005020304" pitchFamily="18" charset="-18"/>
                </a:endParaRPr>
              </a:p>
              <a:p>
                <a:pPr marL="0" indent="0">
                  <a:lnSpc>
                    <a:spcPct val="100000"/>
                  </a:lnSpc>
                  <a:spcBef>
                    <a:spcPts val="0"/>
                  </a:spcBef>
                  <a:buNone/>
                </a:pPr>
                <a:r>
                  <a:rPr lang="cs-CZ" sz="3500" dirty="0">
                    <a:latin typeface="Amasis MT Pro" panose="02040504050005020304" pitchFamily="18" charset="-18"/>
                  </a:rPr>
                  <a:t>Ukazatel udává, kolik Kč tržeb připadá na 1 Kč osobních nákladů.</a:t>
                </a:r>
              </a:p>
            </p:txBody>
          </p:sp>
        </mc:Choice>
        <mc:Fallback>
          <p:sp>
            <p:nvSpPr>
              <p:cNvPr id="3" name="Zástupný obsah 2">
                <a:extLst>
                  <a:ext uri="{FF2B5EF4-FFF2-40B4-BE49-F238E27FC236}">
                    <a16:creationId xmlns:a16="http://schemas.microsoft.com/office/drawing/2014/main" id="{22D0C74B-20AA-48B1-ACC8-218988654CF9}"/>
                  </a:ext>
                </a:extLst>
              </p:cNvPr>
              <p:cNvSpPr>
                <a:spLocks noGrp="1" noRot="1" noChangeAspect="1" noMove="1" noResize="1" noEditPoints="1" noAdjustHandles="1" noChangeArrowheads="1" noChangeShapeType="1" noTextEdit="1"/>
              </p:cNvSpPr>
              <p:nvPr>
                <p:ph idx="1"/>
              </p:nvPr>
            </p:nvSpPr>
            <p:spPr>
              <a:xfrm>
                <a:off x="293561" y="330248"/>
                <a:ext cx="11898439" cy="5508537"/>
              </a:xfrm>
              <a:blipFill>
                <a:blip r:embed="rId3"/>
                <a:stretch>
                  <a:fillRect l="-1486" t="-1770" b="-9513"/>
                </a:stretch>
              </a:blipFill>
            </p:spPr>
            <p:txBody>
              <a:bodyPr/>
              <a:lstStyle/>
              <a:p>
                <a:r>
                  <a:rPr lang="cs-CZ">
                    <a:noFill/>
                  </a:rPr>
                  <a:t> </a:t>
                </a:r>
              </a:p>
            </p:txBody>
          </p:sp>
        </mc:Fallback>
      </mc:AlternateContent>
    </p:spTree>
    <p:extLst>
      <p:ext uri="{BB962C8B-B14F-4D97-AF65-F5344CB8AC3E}">
        <p14:creationId xmlns:p14="http://schemas.microsoft.com/office/powerpoint/2010/main" val="188422643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a:extLst>
              <a:ext uri="{FF2B5EF4-FFF2-40B4-BE49-F238E27FC236}">
                <a16:creationId xmlns:a16="http://schemas.microsoft.com/office/drawing/2014/main" id="{4674E7F2-7F56-4FC2-8185-8EED05311C6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Zástupný obsah 2">
            <a:extLst>
              <a:ext uri="{FF2B5EF4-FFF2-40B4-BE49-F238E27FC236}">
                <a16:creationId xmlns:a16="http://schemas.microsoft.com/office/drawing/2014/main" id="{22D0C74B-20AA-48B1-ACC8-218988654CF9}"/>
              </a:ext>
            </a:extLst>
          </p:cNvPr>
          <p:cNvSpPr>
            <a:spLocks noGrp="1"/>
          </p:cNvSpPr>
          <p:nvPr>
            <p:ph idx="1"/>
          </p:nvPr>
        </p:nvSpPr>
        <p:spPr>
          <a:xfrm>
            <a:off x="293561" y="330248"/>
            <a:ext cx="11898439" cy="5508537"/>
          </a:xfrm>
        </p:spPr>
        <p:txBody>
          <a:bodyPr>
            <a:noAutofit/>
          </a:bodyPr>
          <a:lstStyle/>
          <a:p>
            <a:pPr marL="0" indent="0">
              <a:lnSpc>
                <a:spcPct val="100000"/>
              </a:lnSpc>
              <a:spcBef>
                <a:spcPts val="0"/>
              </a:spcBef>
              <a:buNone/>
            </a:pPr>
            <a:r>
              <a:rPr lang="cs-CZ" sz="3500" b="1" dirty="0">
                <a:latin typeface="Amasis MT Pro" panose="02040504050005020304" pitchFamily="18" charset="-18"/>
              </a:rPr>
              <a:t>Příčinami nízké produktivity práce mohou jsou: </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chyby ve stylu řízení,</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malá flexibilita pracovníků,</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nedostatečná příprava práce,</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nedostatečný systém výrobního plánování, </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nedokonalá výroba,</a:t>
            </a:r>
          </a:p>
          <a:p>
            <a:pPr lvl="1">
              <a:lnSpc>
                <a:spcPct val="100000"/>
              </a:lnSpc>
              <a:spcBef>
                <a:spcPts val="0"/>
              </a:spcBef>
              <a:buFont typeface="Wingdings" panose="05000000000000000000" pitchFamily="2" charset="2"/>
              <a:buChar char="§"/>
            </a:pPr>
            <a:r>
              <a:rPr lang="cs-CZ" sz="3500" dirty="0">
                <a:latin typeface="Amasis MT Pro" panose="02040504050005020304" pitchFamily="18" charset="-18"/>
              </a:rPr>
              <a:t> prostoje, </a:t>
            </a:r>
          </a:p>
        </p:txBody>
      </p:sp>
    </p:spTree>
    <p:extLst>
      <p:ext uri="{BB962C8B-B14F-4D97-AF65-F5344CB8AC3E}">
        <p14:creationId xmlns:p14="http://schemas.microsoft.com/office/powerpoint/2010/main" val="3913247619"/>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878</TotalTime>
  <Words>4531</Words>
  <Application>Microsoft Office PowerPoint</Application>
  <PresentationFormat>Širokoúhlá obrazovka</PresentationFormat>
  <Paragraphs>543</Paragraphs>
  <Slides>92</Slides>
  <Notes>0</Notes>
  <HiddenSlides>0</HiddenSlides>
  <MMClips>0</MMClips>
  <ScaleCrop>false</ScaleCrop>
  <HeadingPairs>
    <vt:vector size="6" baseType="variant">
      <vt:variant>
        <vt:lpstr>Použitá písma</vt:lpstr>
      </vt:variant>
      <vt:variant>
        <vt:i4>8</vt:i4>
      </vt:variant>
      <vt:variant>
        <vt:lpstr>Motiv</vt:lpstr>
      </vt:variant>
      <vt:variant>
        <vt:i4>1</vt:i4>
      </vt:variant>
      <vt:variant>
        <vt:lpstr>Nadpisy snímků</vt:lpstr>
      </vt:variant>
      <vt:variant>
        <vt:i4>92</vt:i4>
      </vt:variant>
    </vt:vector>
  </HeadingPairs>
  <TitlesOfParts>
    <vt:vector size="101" baseType="lpstr">
      <vt:lpstr>Amasis MT Pro</vt:lpstr>
      <vt:lpstr>Amasis MT Pro Medium</vt:lpstr>
      <vt:lpstr>Arial</vt:lpstr>
      <vt:lpstr>Calibri</vt:lpstr>
      <vt:lpstr>Calibri Light</vt:lpstr>
      <vt:lpstr>Cambria Math</vt:lpstr>
      <vt:lpstr>Times New Roman</vt:lpstr>
      <vt:lpstr>Wingdings</vt:lpstr>
      <vt:lpstr>Motiv Office</vt:lpstr>
      <vt:lpstr>Prezentace aplikace PowerPoint</vt:lpstr>
      <vt:lpstr>Prezentace aplikace PowerPoint</vt:lpstr>
      <vt:lpstr>ÚČETNICTVÍ</vt:lpstr>
      <vt:lpstr>Prezentace aplikace PowerPoint</vt:lpstr>
      <vt:lpstr>Prezentace aplikace PowerPoint</vt:lpstr>
      <vt:lpstr>Prezentace aplikace PowerPoint</vt:lpstr>
      <vt:lpstr>VÝKAZNICTVÍ</vt:lpstr>
      <vt:lpstr>STATISTIKY A ROZBORY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PŘEHLED O PENĚŽNÍCH TOCÍCH</vt:lpstr>
      <vt:lpstr>PŘEHLED O ZMĚNÁCH VLASTNÍHO KAPITÁLU</vt:lpstr>
      <vt:lpstr>Prezentace aplikace PowerPoint</vt:lpstr>
      <vt:lpstr>SOUČASNÁ A BUDOUCÍ HODNOTA PENĚŽ</vt:lpstr>
      <vt:lpstr>ÚROČENÍ</vt:lpstr>
      <vt:lpstr>Prezentace aplikace PowerPoint</vt:lpstr>
      <vt:lpstr>VZOREC PRO ÚROČENÍ JEDNODUCHÉ</vt:lpstr>
      <vt:lpstr>VZOREC PRO ÚROČENÍ SLOŽENÉ </vt:lpstr>
      <vt:lpstr>ÚROK</vt:lpstr>
      <vt:lpstr>RPSN</vt:lpstr>
      <vt:lpstr>DRUHY ÚROKOVÉ MÍRY</vt:lpstr>
      <vt:lpstr>Prezentace aplikace PowerPoint</vt:lpstr>
      <vt:lpstr>DISKONTOVÁNÍ</vt:lpstr>
      <vt:lpstr>VZOREC PRO DISKONTOVÁNÍ </vt:lpstr>
      <vt:lpstr> PŘÍKLAD - DISKONTOVÁNÍ </vt:lpstr>
      <vt:lpstr>SOUČASNÁ A BUDOUCÍ HODNOTA PLATEB</vt:lpstr>
      <vt:lpstr>Prezentace aplikace PowerPoint</vt:lpstr>
      <vt:lpstr>Prezentace aplikace PowerPoint</vt:lpstr>
      <vt:lpstr>VZOREC PRO SOUČASNOU HODNOTU ANUITY</vt:lpstr>
      <vt:lpstr>VZOREC PRO BUDOUCÍ HODNOTU ANUITY</vt:lpstr>
      <vt:lpstr>Prezentace aplikace PowerPoint</vt:lpstr>
      <vt:lpstr>VZOREC PRO SOUČASNOU HODNOTU PERPETUITY</vt:lpstr>
      <vt:lpstr>RIZIKO V INVESTIČNÍCH ROZHODOVÁNÍ</vt:lpstr>
      <vt:lpstr>Prezentace aplikace PowerPoint</vt:lpstr>
      <vt:lpstr>Prezentace aplikace PowerPoint</vt:lpstr>
      <vt:lpstr>PODNIKATELSKÉ RIZIKO</vt:lpstr>
      <vt:lpstr>INVESTIČNÍ RIZIKO</vt:lpstr>
      <vt:lpstr>OPATŘENÍ PROTI RIZIKŮM</vt:lpstr>
      <vt:lpstr>ŘÍZENÍ POHLEDÁVEK</vt:lpstr>
      <vt:lpstr>MĚŘENÍ RIZIKA</vt:lpstr>
      <vt:lpstr>Prezentace aplikace PowerPoint</vt:lpstr>
      <vt:lpstr>POMĚROVÍ UKAZATELE</vt:lpstr>
      <vt:lpstr>UKAZATELÉ PŘIDANÉ HODNOTY</vt:lpstr>
      <vt:lpstr>MVA</vt:lpstr>
      <vt:lpstr>EVA</vt:lpstr>
      <vt:lpstr>VÝPOČET EVA</vt:lpstr>
      <vt:lpstr>ANALÝZA ODCHYLEK</vt:lpstr>
      <vt:lpstr>Prezentace aplikace PowerPoint</vt:lpstr>
      <vt:lpstr>Prezentace aplikace PowerPoint</vt:lpstr>
      <vt:lpstr>DĚLENÍ ODCHYLEK</vt:lpstr>
      <vt:lpstr>KALKULACE NÁKLADŮ</vt:lpstr>
      <vt:lpstr>ČLENĚNÍ NÁKLADŮ </vt:lpstr>
      <vt:lpstr>KALKULAČNÍ VZOREC</vt:lpstr>
      <vt:lpstr>ALOKACE NEPŘÍMÝCH NÁKLADŮ</vt:lpstr>
      <vt:lpstr>KALKULACE ABC</vt:lpstr>
      <vt:lpstr>Příklad ABC kalkulace pro zásobování</vt:lpstr>
      <vt:lpstr>Prezentace aplikace PowerPoint</vt:lpstr>
      <vt:lpstr>Prezentace aplikace PowerPoint</vt:lpstr>
      <vt:lpstr>Prezentace aplikace PowerPoint</vt:lpstr>
      <vt:lpstr>REPORTING</vt:lpstr>
      <vt:lpstr>DĚLENÍ REPORTINGU</vt:lpstr>
      <vt:lpstr>Prezentace aplikace PowerPoint</vt:lpstr>
      <vt:lpstr>REPORT</vt:lpstr>
      <vt:lpstr>TYPY REPORTŮ</vt:lpstr>
      <vt:lpstr>Prezentace aplikace PowerPoint</vt:lpstr>
      <vt:lpstr>Prezentace aplikace PowerPoint</vt:lpstr>
      <vt:lpstr>DĚLENÍ REPORTŮ DLE ČASU</vt:lpstr>
      <vt:lpstr>Prezentace aplikace PowerPoint</vt:lpstr>
      <vt:lpstr>DASHBOARD</vt:lpstr>
      <vt:lpstr>REPORTY PRÁCE</vt:lpstr>
      <vt:lpstr>Prezentace aplikace PowerPoint</vt:lpstr>
      <vt:lpstr>ANALÝZA PRACOVNÍKŮ</vt:lpstr>
      <vt:lpstr>Prezentace aplikace PowerPoint</vt:lpstr>
      <vt:lpstr>Prezentace aplikace PowerPoint</vt:lpstr>
      <vt:lpstr>Prezentace aplikace PowerPoint</vt:lpstr>
      <vt:lpstr>Prezentace aplikace PowerPoint</vt:lpstr>
      <vt:lpstr>ANALÝZA ODMĚŇOVÁNÍ</vt:lpstr>
      <vt:lpstr>Prezentace aplikace PowerPoint</vt:lpstr>
      <vt:lpstr>Prezentace aplikace PowerPoint</vt:lpstr>
      <vt:lpstr>PRODUKTIVITA PRÁCE</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Prachařová Lenka</dc:creator>
  <cp:lastModifiedBy>Prachařová Lenka</cp:lastModifiedBy>
  <cp:revision>106</cp:revision>
  <dcterms:created xsi:type="dcterms:W3CDTF">2022-03-11T08:21:48Z</dcterms:created>
  <dcterms:modified xsi:type="dcterms:W3CDTF">2022-04-08T09:11:15Z</dcterms:modified>
</cp:coreProperties>
</file>