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40" r:id="rId3"/>
    <p:sldId id="342" r:id="rId4"/>
    <p:sldId id="346" r:id="rId5"/>
    <p:sldId id="341" r:id="rId6"/>
    <p:sldId id="344" r:id="rId7"/>
    <p:sldId id="337" r:id="rId8"/>
    <p:sldId id="343" r:id="rId9"/>
    <p:sldId id="345" r:id="rId10"/>
    <p:sldId id="348" r:id="rId11"/>
    <p:sldId id="349" r:id="rId12"/>
    <p:sldId id="351" r:id="rId13"/>
    <p:sldId id="350" r:id="rId14"/>
    <p:sldId id="347" r:id="rId15"/>
    <p:sldId id="352" r:id="rId16"/>
    <p:sldId id="354" r:id="rId17"/>
    <p:sldId id="353" r:id="rId18"/>
    <p:sldId id="355" r:id="rId19"/>
    <p:sldId id="356" r:id="rId20"/>
    <p:sldId id="338" r:id="rId21"/>
    <p:sldId id="357" r:id="rId22"/>
    <p:sldId id="339" r:id="rId23"/>
    <p:sldId id="358" r:id="rId24"/>
    <p:sldId id="35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52BAE-B626-44BB-8885-59E1A2D6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DE764F-38BC-454D-9EDD-6477B0647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39D99-9F63-4A83-A63F-7246643C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011DB-D1A8-466B-91AD-41EB22C9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0801FE-055B-4C4E-825F-7C0887C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5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79BF3-4C7E-447B-ADB5-053AAC68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CF0254-521C-48E5-87E5-A7C93D268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AF2C8-9303-42C5-B248-C8906A95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6959B-6056-4AEA-935A-4C2154AA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6FB00-73B2-497A-9043-CB125BC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0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0D9CA9-E1DE-4620-89BA-9E0211DCF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0E11C7-44DC-4EE6-8ECC-846F32A43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FFA89-990C-4582-BE10-9084BFFD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6F18E7-4C9A-45AE-A32F-FCA10F49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7DE399-2923-4D4F-B937-47018D05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11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83DA4-DD4B-4893-B9F9-5321AE62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E866C-5AB5-468B-BF1F-28D8E48D4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FEF1C-791F-4243-AE05-E83C2F78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6670B-BAF7-41E8-823C-13C42EB02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18E0E0-AC12-4302-8A35-2144F7A1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52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11DCF-2550-4136-8435-3AFFAE74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D4D829-369A-4C43-B1E1-9F86846D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ABF607-40FF-4AE5-A37C-8D1FCB93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2B778F-B53D-4EBF-8A11-B364299E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B3580F-D44D-41C0-A592-6A1DD2F5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77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BF26C-14DD-4CB3-9EE5-4D41BBDB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49369E-EBEE-46BE-8385-D00CDB2DC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39EEC4-C32B-41F9-B3DF-F5103FA9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C6B44-9E8F-403E-928C-F5D7198D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9480C8-A432-447F-8221-3D8AD7AB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26CDBE-6121-47F0-9A49-4ABBBF31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6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84F11-7E74-4DA7-AD63-B537314B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F312FD-B922-43E8-B4F5-D0F7F611B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AA0D4B-0360-4B9A-A9C0-D31E8C5D8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E549C5-2A0E-4DC8-9D68-6B39C1A0E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54CACB-332E-492F-8CA1-CAA5B1E93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C5D2A2-5598-4013-A5CD-50E7B00C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B7EF82-B28F-4871-9AA5-284F142B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558707-D4E5-4A62-B3FD-1152318E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79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84F51-8002-40CA-BD56-2E37E337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392A8B-B019-4C5D-9B5E-744F019F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252976-7756-40BD-ABF6-C6F77CF3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74E7E6-A7E5-4D6D-B94D-1AB2DB8C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26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60609F-9151-4332-9362-48034FEB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DD09E5-D569-47E0-A244-E70F4FDF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F5BE3A-9787-4D72-BCE8-D20D9350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10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66000-A169-477C-A2D6-36A876ED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7039A-9178-4ECB-8BB9-FA87F1A3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4EDC26-0549-4B4B-941C-A1D31489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A10C79-AB6A-4A7E-996F-10FB631F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7A717A-C6AD-4FFE-A0B2-2F980804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44B3E-D6B5-4361-888D-CB23A23B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9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486B9-5D4E-4D7B-98BF-F54BB37B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8F8B1B-6535-4D68-BE9E-B6BF4F815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1B1989-FD82-4E0A-9872-6A5AE82FE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765CE0-C868-4245-8FF4-A9D2A2EC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3C5FAC-29B8-4A6D-AA60-52FE1610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70314E-A14C-4DCE-9D91-966A450D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87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584554-B576-47AB-8273-C3D3FEEF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A2AF97-FB99-4E7F-B9EA-ED556410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4C1C17-CE2C-42C8-8E25-F18122D36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39EE-A3A0-4586-8CBD-69413121C87B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0AD548-5448-49C5-8AB3-7B2F6072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B2535-FD1F-4D3C-B861-BE18AF031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1DC9-77AB-4968-A59B-F238E9BAA7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5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b="110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FF44670-0FE5-4DF2-86B4-53CEA3C697BE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masis MT Pro" panose="02040504050005020304" pitchFamily="18" charset="-18"/>
                <a:ea typeface="+mj-ea"/>
                <a:cs typeface="+mj-cs"/>
              </a:rPr>
              <a:t>REPORTING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0" y="86229"/>
            <a:ext cx="11898439" cy="550853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ZKRÁCENÉ PERIODICKÉ REPORTY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 operativní (krátkodobé) řízení podniku je roční interval příliš dlouhý, proto většina podniků sestavuje </a:t>
            </a: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měsíční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čtvrtletní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reporty.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 analytické sledování nejvýznamnějších položek:	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500" b="1" i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nákladů,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výnosů,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oběžných aktiv </a:t>
            </a:r>
            <a:r>
              <a:rPr lang="cs-CZ" sz="3500" i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(pohledávek, zásob)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krátkodobých</a:t>
            </a:r>
            <a:r>
              <a:rPr lang="cs-CZ" sz="3500" b="1" i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závazků </a:t>
            </a:r>
            <a:r>
              <a:rPr lang="cs-CZ" sz="3500" i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(vůči významným obchodním partnerům) 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se využívá i </a:t>
            </a: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denní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týdenní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čtrnáctidenní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cyklus vyhotovování reportů.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Výhodou je efektivnost reportů, ale nevýhodou pracnost.</a:t>
            </a:r>
            <a:endParaRPr lang="cs-CZ" sz="3500" dirty="0">
              <a:effectLst/>
              <a:latin typeface="Amasis MT Pro" panose="02040504050005020304" pitchFamily="18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0" y="65053"/>
            <a:ext cx="11841253" cy="919685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DASHBOARD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0" y="812800"/>
            <a:ext cx="11898439" cy="5612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ástroj, který podnikům umožnuje sledovat každodenní činnosti.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Dashboard je reportingový systém, který poskytuje včasné informace a poznatky, které uživatelům umožňují zlepšovat rozhodnutí, optimalizovat procesy nebo plány a </a:t>
            </a: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efektivně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pracovat.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Data z mnoha zdrojů zobrazena ve formátu interaktivní desky, která typicky obsahuje mnoho různých textových, tabulkových a grafových oblastí navržených tak, aby ukazovaly klíčové ukazatele výkonnosti a celkové zdraví podniku v reálném čase.</a:t>
            </a:r>
          </a:p>
        </p:txBody>
      </p:sp>
    </p:spTree>
    <p:extLst>
      <p:ext uri="{BB962C8B-B14F-4D97-AF65-F5344CB8AC3E}">
        <p14:creationId xmlns:p14="http://schemas.microsoft.com/office/powerpoint/2010/main" val="360190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0" y="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REPORTY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1" y="674731"/>
            <a:ext cx="11898439" cy="5508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Lidská práce je důležitý výrobní faktor.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personálního řízení je optimální využití lidské práce, zlepšování struktury a kvality lidských zdrojů, udržování personálních nákladů na optimální výši a odměňování pracovníků podle výkonu.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Na pracovní výsledky člověka a efektivnost práce působí různé vlivy (schopnosti, kvalifikace, charakter práce, odměňování, organizace práce, pracovní podmínky)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9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61" y="401193"/>
            <a:ext cx="11898439" cy="5508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Report práce je obvykle zaměřen na tři stěžejní oblasti: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analýzu počtu, pohybu a struktury pracovníků,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analýzu využití pracovníků,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analýzu odměňování.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5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11235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ANALÝZA PRACOVNÍKŮ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188" y="1006522"/>
                <a:ext cx="11898439" cy="55085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Počet pracovníků, které má podnik k dispozici, je výchozím údajem pro report práce.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Je to číselný údaj statického charakteru, který udává počet pracovníků k určitému okamžiku.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Protože počty pracovníků se v průběhu sledovaného období mění, pro výpočty se využívá </a:t>
                </a:r>
                <a:r>
                  <a:rPr lang="cs-CZ" sz="3500" b="1" dirty="0">
                    <a:latin typeface="Amasis MT Pro" panose="02040504050005020304" pitchFamily="18" charset="-18"/>
                  </a:rPr>
                  <a:t>evidenční počet pracovníků.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Eviden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po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et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pracovn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cs-CZ" sz="3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cs-CZ" sz="3000" b="0" i="0" smtClean="0">
                          <a:latin typeface="Cambria Math" panose="02040503050406030204" pitchFamily="18" charset="0"/>
                        </a:rPr>
                        <m:t>ů= </m:t>
                      </m:r>
                      <m:f>
                        <m:f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3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pracovn</m:t>
                              </m:r>
                              <m: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ů </m:t>
                              </m:r>
                              <m:r>
                                <m:rPr>
                                  <m:sty m:val="p"/>
                                </m:rP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za</m:t>
                              </m:r>
                              <m: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dan</m:t>
                              </m:r>
                              <m: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m:rPr>
                                  <m:sty m:val="p"/>
                                </m:rP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obdob</m:t>
                              </m:r>
                              <m:r>
                                <a:rPr lang="cs-CZ" sz="3000" b="0" i="0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kalend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ář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dn</m:t>
                          </m:r>
                          <m:r>
                            <a:rPr lang="cs-CZ" sz="30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den>
                      </m:f>
                    </m:oMath>
                  </m:oMathPara>
                </a14:m>
                <a:endParaRPr lang="cs-CZ" sz="30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188" y="1006522"/>
                <a:ext cx="11898439" cy="5508537"/>
              </a:xfrm>
              <a:blipFill>
                <a:blip r:embed="rId3"/>
                <a:stretch>
                  <a:fillRect l="-1486" t="-1770" r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4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61" y="330248"/>
            <a:ext cx="11898439" cy="5508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Využívání pracovní síly předpokládá pohyb pracovníků, jejich přesuny podmíněné jednak změnou organizace práce, ale i strukturálními změnami.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Pohyb pracovníků sledujeme pomocí: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koeficientu fluktuace,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koeficientu přírůstku pracovníků,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koeficientu úbytku pracovníků,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koeficient stálosti pracovníků.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533" y="174884"/>
                <a:ext cx="11608933" cy="550853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b="1" i="1" dirty="0">
                    <a:latin typeface="Amasis MT Pro" panose="02040504050005020304" pitchFamily="18" charset="-18"/>
                  </a:rPr>
                  <a:t>Koeficient fluktuace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b="1" i="1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KF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ne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žá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douc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odchody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ů</m:t>
                          </m:r>
                        </m:num>
                        <m:den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eviden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Nežádoucí fluktuace pracovníků přináší podniku např. náklady spojené s hledáním, výběrem, přípravou a zaškolením pracovníků.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Ve velkých podnicích se provádí analýza příčin nežádoucích odchodů pracovníků (mzda, povaha práce, motivace). 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533" y="174884"/>
                <a:ext cx="11608933" cy="5508537"/>
              </a:xfrm>
              <a:blipFill>
                <a:blip r:embed="rId3"/>
                <a:stretch>
                  <a:fillRect l="-1576" t="-1772" b="-130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8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561" y="330248"/>
                <a:ext cx="11898439" cy="550853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b="1" i="1" dirty="0">
                    <a:latin typeface="Amasis MT Pro" panose="02040504050005020304" pitchFamily="18" charset="-18"/>
                  </a:rPr>
                  <a:t>Koeficient přírůstku pracovníků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b="1" i="1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KP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ří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rustek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ů</m:t>
                          </m:r>
                        </m:num>
                        <m:den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eviden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b="1" i="1" dirty="0">
                    <a:latin typeface="Amasis MT Pro" panose="02040504050005020304" pitchFamily="18" charset="-18"/>
                  </a:rPr>
                  <a:t>Koeficient úbytku pracovníků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Ú=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bytek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ů</m:t>
                          </m:r>
                        </m:num>
                        <m:den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eviden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561" y="330248"/>
                <a:ext cx="11898439" cy="5508537"/>
              </a:xfrm>
              <a:blipFill>
                <a:blip r:embed="rId3"/>
                <a:stretch>
                  <a:fillRect l="-1486" t="-17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853" y="64525"/>
                <a:ext cx="11953147" cy="550853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b="1" i="1" dirty="0">
                    <a:latin typeface="Amasis MT Pro" panose="02040504050005020304" pitchFamily="18" charset="-18"/>
                  </a:rPr>
                  <a:t>Koeficient stálosti pracovníků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b="1" i="1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b="0" i="0" smtClean="0">
                          <a:latin typeface="Cambria Math" panose="02040503050406030204" pitchFamily="18" charset="0"/>
                        </a:rPr>
                        <m:t>KS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ů</m:t>
                          </m:r>
                        </m:num>
                        <m:den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eviden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Do čitatele se dosazují pracovníci, kteří jsou v podniku minimálně 3 až 5 let a více.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Vývoj koeficientu stálosti za delší časové období vypovídá o úrovni zainteresovanosti pracovníků v podniku a o celkové sociální politice a podnikovém klimatu. 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853" y="64525"/>
                <a:ext cx="11953147" cy="5508537"/>
              </a:xfrm>
              <a:blipFill>
                <a:blip r:embed="rId3"/>
                <a:stretch>
                  <a:fillRect l="-1479" t="-1772" r="-969" b="-34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11235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ANALÝZA ODMĚŇOVÁNÍ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8" y="961216"/>
            <a:ext cx="11898439" cy="5508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</a:t>
            </a:r>
            <a:r>
              <a:rPr lang="cs-CZ" sz="3500" b="1" dirty="0">
                <a:latin typeface="Amasis MT Pro" panose="02040504050005020304" pitchFamily="18" charset="-18"/>
              </a:rPr>
              <a:t> Cílem analýzy odměňování je sledovaní: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mezd,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ostatních osobních nákladů,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průměrné mzdy,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produktivity práce.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Celkové mzdy se skládají ze: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základní mzdy,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příplatků a doplatků ke mzdě,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osobního ohodnocení,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prémií a odměn,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náhradách mezd. 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REPORTING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73" y="918087"/>
            <a:ext cx="11898439" cy="5508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Přehledné zpracování podnikových dat, tak aby uživatel měl přehled o dané aktivitě, činnosti, ukazateli či trendu.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Komplexní sytém vnitropodnikových výkazů a zpráv, který shromažďuje informace potřebné pro řízení celého podniku i organizačních jednotek podniku.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Poskytuje podklady pro rozhodování ve vhodné formě a ve vhodný čas.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Slouží pro zhodnocení dosavadního vývoje hospodaření podniku, plánování a rozhodování zvyšování výkonnosti podniku i organizačních jednotek.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Reporting je součástí podnikového </a:t>
            </a:r>
            <a:r>
              <a:rPr lang="cs-CZ" sz="3500" dirty="0" err="1">
                <a:latin typeface="Amasis MT Pro" panose="02040504050005020304" pitchFamily="18" charset="-18"/>
              </a:rPr>
              <a:t>controllignu</a:t>
            </a:r>
            <a:r>
              <a:rPr lang="cs-CZ" sz="3500" dirty="0">
                <a:latin typeface="Amasis MT Pro" panose="02040504050005020304" pitchFamily="18" charset="-18"/>
              </a:rPr>
              <a:t>.</a:t>
            </a:r>
          </a:p>
        </p:txBody>
      </p:sp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61" y="195309"/>
            <a:ext cx="11663977" cy="5508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</a:t>
            </a:r>
            <a:r>
              <a:rPr lang="cs-CZ" sz="3500" b="1" dirty="0">
                <a:latin typeface="Amasis MT Pro" panose="02040504050005020304" pitchFamily="18" charset="-18"/>
              </a:rPr>
              <a:t> Mzdy dělíme na: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časové,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úkolové.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Celkový objem vyplacených mezd v průmyslových podnicích sledujeme obvykle v této struktuře: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mzdy výrobních dělníků,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mzdy pomocných pracovníků,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mzdy THP pracovníků.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Průměrné mzdy sledujeme za: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celý podnik,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jednotlivé kategorie pracovníků,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za jednotlivé vnitropodnikové útvary. 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0" y="134008"/>
            <a:ext cx="11898439" cy="5508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Při stanovení </a:t>
            </a:r>
            <a:r>
              <a:rPr lang="cs-CZ" sz="3500" b="1" dirty="0">
                <a:latin typeface="Amasis MT Pro" panose="02040504050005020304" pitchFamily="18" charset="-18"/>
              </a:rPr>
              <a:t>průměrné mzdy </a:t>
            </a:r>
            <a:r>
              <a:rPr lang="cs-CZ" sz="3500" dirty="0">
                <a:latin typeface="Amasis MT Pro" panose="02040504050005020304" pitchFamily="18" charset="-18"/>
              </a:rPr>
              <a:t>se vychází z úhrn hrubých  mezd vyplacených pracovníkům v daném období a průměrného evidenčního počtu pracovníků.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Sledujeme: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vývoj průměrných mezd v delším časovém období,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</a:rPr>
              <a:t> vliv průměrných mezd jednotlivých kategorií pracovníků na průměrnou mzdu celého podniku.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Mzdy mají důchodový a nákladový aspekt.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Sledujeme vývoj celkových tržeb podniku a celkových mezd.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1500" b="1" dirty="0">
              <a:latin typeface="Amasis MT Pro" panose="02040504050005020304" pitchFamily="18" charset="-1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000" b="1" dirty="0">
                <a:latin typeface="Amasis MT Pro" panose="02040504050005020304" pitchFamily="18" charset="-18"/>
              </a:rPr>
              <a:t>VÝVOJ TRŽEB &gt; VÝVOJ MEZD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1000" b="1" dirty="0">
              <a:latin typeface="Amasis MT Pro" panose="02040504050005020304" pitchFamily="18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Pokud platí uvedená nerovnice, znamená to, že produktivita práce roste rychleji než průměrné mzdy.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1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11235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PRODUKTIVITA PRÁCE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594" y="906037"/>
                <a:ext cx="11898439" cy="55085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b="1" i="0" dirty="0">
                    <a:solidFill>
                      <a:srgbClr val="222222"/>
                    </a:solidFill>
                    <a:effectLst/>
                    <a:latin typeface="Amasis MT Pro" panose="02040504050005020304" pitchFamily="18" charset="-18"/>
                  </a:rPr>
                  <a:t>Produktivita</a:t>
                </a:r>
                <a:r>
                  <a:rPr lang="cs-CZ" sz="3500" b="0" i="0" dirty="0">
                    <a:solidFill>
                      <a:srgbClr val="222222"/>
                    </a:solidFill>
                    <a:effectLst/>
                    <a:latin typeface="Amasis MT Pro" panose="02040504050005020304" pitchFamily="18" charset="-18"/>
                  </a:rPr>
                  <a:t> je jeden z nejznámějších indikátorů pro měření výkonnosti.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b="0" i="0" dirty="0">
                    <a:solidFill>
                      <a:srgbClr val="222222"/>
                    </a:solidFill>
                    <a:effectLst/>
                    <a:latin typeface="Amasis MT Pro" panose="02040504050005020304" pitchFamily="18" charset="-18"/>
                  </a:rPr>
                  <a:t>Poměřujeme výstup generovaný jednotkou vstupu.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b="0" i="0" dirty="0">
                    <a:solidFill>
                      <a:srgbClr val="222222"/>
                    </a:solidFill>
                    <a:effectLst/>
                    <a:latin typeface="Amasis MT Pro" panose="02040504050005020304" pitchFamily="18" charset="-18"/>
                  </a:rPr>
                  <a:t>V případě </a:t>
                </a:r>
                <a:r>
                  <a:rPr lang="cs-CZ" sz="3500" b="1" i="0" dirty="0">
                    <a:solidFill>
                      <a:srgbClr val="222222"/>
                    </a:solidFill>
                    <a:effectLst/>
                    <a:latin typeface="Amasis MT Pro" panose="02040504050005020304" pitchFamily="18" charset="-18"/>
                  </a:rPr>
                  <a:t>produktivity práce </a:t>
                </a:r>
                <a:r>
                  <a:rPr lang="cs-CZ" sz="3500" b="0" i="0" dirty="0">
                    <a:solidFill>
                      <a:srgbClr val="222222"/>
                    </a:solidFill>
                    <a:effectLst/>
                    <a:latin typeface="Amasis MT Pro" panose="02040504050005020304" pitchFamily="18" charset="-18"/>
                  </a:rPr>
                  <a:t>se jedná o hodnotu výstupu na člověka, či hodinu.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Vývoj produktivity práce vypovídá o úspěchu firem, o vývoji konkurenceschopnosti odvětví na mezinárodním trhu.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500" dirty="0">
                    <a:latin typeface="Amasis MT Pro" panose="02040504050005020304" pitchFamily="18" charset="-18"/>
                  </a:rPr>
                  <a:t>Produktivita práce patří mezi hlavní faktory určující životní úroveň v dané ekonomice.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b="0" i="0" smtClean="0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3500" b="0" i="0" smtClean="0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500" b="0" i="1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cs-CZ" sz="3500" b="0" dirty="0">
                  <a:solidFill>
                    <a:srgbClr val="222222"/>
                  </a:solidFill>
                  <a:effectLst/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94" y="906037"/>
                <a:ext cx="11898439" cy="5508537"/>
              </a:xfrm>
              <a:blipFill>
                <a:blip r:embed="rId3"/>
                <a:stretch>
                  <a:fillRect l="-1486" t="-1772" r="-2049" b="-63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1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561" y="330248"/>
                <a:ext cx="11898439" cy="550853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b="1" i="1" dirty="0">
                    <a:latin typeface="Amasis MT Pro" panose="02040504050005020304" pitchFamily="18" charset="-18"/>
                  </a:rPr>
                  <a:t>Produktivita práce z tržeb za výrobky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b="1" i="1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za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robky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slu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eviden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et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pracovn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ů</m:t>
                          </m:r>
                        </m:den>
                      </m:f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b="1" i="1" dirty="0">
                    <a:latin typeface="Amasis MT Pro" panose="02040504050005020304" pitchFamily="18" charset="-18"/>
                  </a:rPr>
                  <a:t>Mzdová produktivita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3500" i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osobn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3500" b="0" i="0" smtClean="0">
                              <a:latin typeface="Cambria Math" panose="02040503050406030204" pitchFamily="18" charset="0"/>
                            </a:rPr>
                            <m:t>klady</m:t>
                          </m:r>
                        </m:den>
                      </m:f>
                      <m:r>
                        <a:rPr lang="cs-CZ" sz="35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35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2000" dirty="0">
                  <a:latin typeface="Amasis MT Pro" panose="02040504050005020304" pitchFamily="18" charset="-18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sz="3500" dirty="0">
                    <a:latin typeface="Amasis MT Pro" panose="02040504050005020304" pitchFamily="18" charset="-18"/>
                  </a:rPr>
                  <a:t>Ukazatel udává, kolik Kč tržeb připadá na 1 Kč osobních nákladů.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2D0C74B-20AA-48B1-ACC8-218988654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561" y="330248"/>
                <a:ext cx="11898439" cy="5508537"/>
              </a:xfrm>
              <a:blipFill>
                <a:blip r:embed="rId3"/>
                <a:stretch>
                  <a:fillRect l="-1486" t="-1770" b="-95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61" y="330248"/>
            <a:ext cx="11898439" cy="5508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Příčinami nízké produktivity práce mohou jsou: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chyby ve stylu řízení,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malá flexibilita pracovníků,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nedostatečná příprava práce,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nedostatečný systém výrobního plánování,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nedokonalá výroba,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 prostoje, 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0" y="73273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DĚLENÍ REPORTINGU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0" y="875324"/>
            <a:ext cx="11898439" cy="5760912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Interní reporting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ahrnuje reporty určené představenstvu, dozorčí radě či jednotlivým úsekům v rámci organizační struktury.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Při sestavování reportů je kladen mimořádný důraz na stručnost, jasnost a srozumitelnost reportů.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Externí reporting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edná o reporty vůči mateřské společnosti.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Provádí se porovnávání se stejným obdobím z předchozího roku a s plánem.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eportují střednědobé nebo roční plány a předpovědi na následující období.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2" y="257908"/>
            <a:ext cx="11849835" cy="576091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EXTERNÍ REPORTING TŘETÍM STRANÁM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Tento typ reportingu zahrnuje výkaznictví vůči: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státu,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úřadům,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bankám,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Vůči těmto institucím probíhá reporting za celou společnost dle účetních standardů dané země.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11235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REPORT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8" y="989033"/>
            <a:ext cx="11898439" cy="5508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Report je zpráva o podnikové činnosti na pravidelné bázi.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Výstupy k prezentování komplexních finančních a nefinančních informací podniku.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Využívají se na všech úrovních podnikového řízení.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Rozlišujeme tři základní typy reportů: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statické reporty,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dynamické reporty,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ad hoc reporty.</a:t>
            </a: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35232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TYPY REPORTŮ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1" y="953334"/>
            <a:ext cx="11898439" cy="5508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STATICKÉ REPORTY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Slouží pro zobrazování informací standardní struktury s </a:t>
            </a:r>
            <a:r>
              <a:rPr lang="cs-CZ" sz="3500" i="1" dirty="0">
                <a:latin typeface="Amasis MT Pro" panose="02040504050005020304" pitchFamily="18" charset="-18"/>
              </a:rPr>
              <a:t>neměnnými parametry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i="1" dirty="0">
                <a:latin typeface="Amasis MT Pro" panose="02040504050005020304" pitchFamily="18" charset="-18"/>
              </a:rPr>
              <a:t>finanční výkaznictví = výkazy kvartální, měsíční,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i="1" dirty="0">
                <a:latin typeface="Amasis MT Pro" panose="02040504050005020304" pitchFamily="18" charset="-18"/>
              </a:rPr>
              <a:t>přehledy o prodejích,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100" i="1" dirty="0">
                <a:latin typeface="Amasis MT Pro" panose="02040504050005020304" pitchFamily="18" charset="-18"/>
              </a:rPr>
              <a:t>pravidelné reporty zasílané e-mailem.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Podmínkou je akceptovatelná struktura reportu pro všechny uživatele, kteří ho budou využívat.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0" y="204473"/>
            <a:ext cx="11898439" cy="5508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DYNAMICKÉ REPORTY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</a:t>
            </a:r>
            <a:r>
              <a:rPr lang="cs-CZ" sz="3500" b="1" dirty="0">
                <a:latin typeface="Amasis MT Pro" panose="02040504050005020304" pitchFamily="18" charset="-18"/>
              </a:rPr>
              <a:t> </a:t>
            </a:r>
            <a:r>
              <a:rPr lang="cs-CZ" sz="3500" dirty="0">
                <a:latin typeface="Amasis MT Pro" panose="02040504050005020304" pitchFamily="18" charset="-18"/>
              </a:rPr>
              <a:t>Report, který jeho uživatelé ovlivňují, a to jak jeho obsah, tak formu zadávání vstupních parametrů.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Přehled vztahující se k neznámým časovým obdobím, produktům a zákazníkům.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Výhodou dynamických reportů je přizpůsobení potřebám konkrétního uživatele.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61" y="188706"/>
            <a:ext cx="11898439" cy="55085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AD HOC REPORTY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Vytváří se v okamžiku, kdy uživatelům nestačí informace obsažené ve statickém nebo dynamickém reportu.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Sám uživatel rozhoduje o tom, které informace jsou pro něj důležité, a které jsou naopak zbytečné.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Výhodou ad hoc reportů je jejich nezávislost na vývojářích reportingových systémů a možnost vytvořit si report až ve chvíli, kdy jej uživatel potřebuje a zná všechny informace potřebné k definici reportu. </a:t>
            </a:r>
            <a:endParaRPr lang="cs-CZ" sz="3500" dirty="0">
              <a:effectLst/>
              <a:latin typeface="Amasis MT Pro" panose="02040504050005020304" pitchFamily="18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8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58F3-9B37-4B5A-BFB8-EF82944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8" y="112350"/>
            <a:ext cx="11841253" cy="1012413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DĚLENÍ REPORTŮ DLE ČASU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C74B-20AA-48B1-ACC8-218988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0" y="1237113"/>
            <a:ext cx="11898439" cy="550853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STANDARTNÍ PERIODICKÉ REPORTY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Informují zpravidla o hospodaření podniku za základní hospodářskou periodu, a to </a:t>
            </a:r>
            <a:r>
              <a:rPr lang="cs-CZ" sz="3500" b="1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jeden rok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 (ať už kalendářní, nebo hospodářský),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ouvisí s pravidly externího výkaznictví, se zákonnou povinností akciových společností zveřejňovat výsledky svého hospodaření formou auditovaných finančních výkazů, </a:t>
            </a:r>
            <a:endParaRPr lang="cs-CZ" sz="3500" dirty="0">
              <a:latin typeface="Amasis MT Pro" panose="02040504050005020304" pitchFamily="18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3500" dirty="0">
                <a:effectLst/>
                <a:latin typeface="Amasis MT Pro" panose="02040504050005020304" pitchFamily="18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ozvahy, výsledovky a výkazu peněžních toků.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88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1205</Words>
  <Application>Microsoft Office PowerPoint</Application>
  <PresentationFormat>Širokoúhlá obrazovka</PresentationFormat>
  <Paragraphs>153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Amasis MT Pro</vt:lpstr>
      <vt:lpstr>Arial</vt:lpstr>
      <vt:lpstr>Calibri</vt:lpstr>
      <vt:lpstr>Calibri Light</vt:lpstr>
      <vt:lpstr>Cambria Math</vt:lpstr>
      <vt:lpstr>Wingdings</vt:lpstr>
      <vt:lpstr>Motiv Office</vt:lpstr>
      <vt:lpstr>Prezentace aplikace PowerPoint</vt:lpstr>
      <vt:lpstr>REPORTING</vt:lpstr>
      <vt:lpstr>DĚLENÍ REPORTINGU</vt:lpstr>
      <vt:lpstr>Prezentace aplikace PowerPoint</vt:lpstr>
      <vt:lpstr>REPORT</vt:lpstr>
      <vt:lpstr>TYPY REPORTŮ</vt:lpstr>
      <vt:lpstr>Prezentace aplikace PowerPoint</vt:lpstr>
      <vt:lpstr>Prezentace aplikace PowerPoint</vt:lpstr>
      <vt:lpstr>DĚLENÍ REPORTŮ DLE ČASU</vt:lpstr>
      <vt:lpstr>Prezentace aplikace PowerPoint</vt:lpstr>
      <vt:lpstr>DASHBOARD</vt:lpstr>
      <vt:lpstr>REPORTY PRÁCE</vt:lpstr>
      <vt:lpstr>Prezentace aplikace PowerPoint</vt:lpstr>
      <vt:lpstr>ANALÝZA PRACOVNÍKŮ</vt:lpstr>
      <vt:lpstr>Prezentace aplikace PowerPoint</vt:lpstr>
      <vt:lpstr>Prezentace aplikace PowerPoint</vt:lpstr>
      <vt:lpstr>Prezentace aplikace PowerPoint</vt:lpstr>
      <vt:lpstr>Prezentace aplikace PowerPoint</vt:lpstr>
      <vt:lpstr>ANALÝZA ODMĚŇOVÁNÍ</vt:lpstr>
      <vt:lpstr>Prezentace aplikace PowerPoint</vt:lpstr>
      <vt:lpstr>Prezentace aplikace PowerPoint</vt:lpstr>
      <vt:lpstr>PRODUKTIVITA PRÁCE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110</cp:revision>
  <dcterms:created xsi:type="dcterms:W3CDTF">2022-03-11T08:21:48Z</dcterms:created>
  <dcterms:modified xsi:type="dcterms:W3CDTF">2022-04-25T13:31:55Z</dcterms:modified>
</cp:coreProperties>
</file>