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27" r:id="rId3"/>
    <p:sldId id="328" r:id="rId4"/>
    <p:sldId id="329" r:id="rId5"/>
    <p:sldId id="330" r:id="rId6"/>
    <p:sldId id="331" r:id="rId7"/>
    <p:sldId id="333" r:id="rId8"/>
    <p:sldId id="332" r:id="rId9"/>
    <p:sldId id="334" r:id="rId10"/>
    <p:sldId id="33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F34711"/>
    <a:srgbClr val="D32407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ita%20Pe&#353;tukov&#225;\Desktop\Diplomov&#225;%20pr&#225;ce\Anal&#253;zy%20I.%2012.1.2021%20&#8211;%20kopi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cs-CZ" sz="3500" dirty="0">
                <a:solidFill>
                  <a:schemeClr val="tx1"/>
                </a:solidFill>
                <a:latin typeface="Amasis MT Pro" panose="02040504050005020304" pitchFamily="18" charset="-18"/>
              </a:rPr>
              <a:t>Doba obratu pohledávek a závazků</a:t>
            </a:r>
          </a:p>
        </c:rich>
      </c:tx>
      <c:layout>
        <c:manualLayout>
          <c:xMode val="edge"/>
          <c:yMode val="edge"/>
          <c:x val="0.23633587598425196"/>
          <c:y val="0.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4000885826771653"/>
          <c:y val="0.19681496062992127"/>
          <c:w val="0.77978280839895031"/>
          <c:h val="0.57396150481189856"/>
        </c:manualLayout>
      </c:layout>
      <c:lineChart>
        <c:grouping val="standard"/>
        <c:varyColors val="0"/>
        <c:ser>
          <c:idx val="0"/>
          <c:order val="0"/>
          <c:tx>
            <c:strRef>
              <c:f>'Ukazatel aktivity'!$B$9</c:f>
              <c:strCache>
                <c:ptCount val="1"/>
                <c:pt idx="0">
                  <c:v>doba obratu pohledávek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miter lim="800000"/>
              </a:ln>
              <a:effectLst/>
            </c:spPr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61-478C-A90D-F9217BADCC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/>
                    </a:solidFill>
                    <a:latin typeface="Amasis MT Pro" panose="02040504050005020304" pitchFamily="18" charset="-18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'Ukazatel aktivity'!$C$6:$G$6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'Ukazatel aktivity'!$C$9:$G$9</c:f>
              <c:numCache>
                <c:formatCode>0</c:formatCode>
                <c:ptCount val="5"/>
                <c:pt idx="0">
                  <c:v>118.78378378378379</c:v>
                </c:pt>
                <c:pt idx="1">
                  <c:v>104.01921537229784</c:v>
                </c:pt>
                <c:pt idx="2">
                  <c:v>83.206084959816309</c:v>
                </c:pt>
                <c:pt idx="3">
                  <c:v>85.935630156830641</c:v>
                </c:pt>
                <c:pt idx="4">
                  <c:v>71.50501672240803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61-478C-A90D-F9217BADCCFC}"/>
            </c:ext>
          </c:extLst>
        </c:ser>
        <c:ser>
          <c:idx val="1"/>
          <c:order val="1"/>
          <c:tx>
            <c:strRef>
              <c:f>'Ukazatel aktivity'!$B$10</c:f>
              <c:strCache>
                <c:ptCount val="1"/>
                <c:pt idx="0">
                  <c:v>doba obratu závazků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15875">
                <a:solidFill>
                  <a:srgbClr val="C00000"/>
                </a:solidFill>
                <a:round/>
              </a:ln>
              <a:effectLst/>
            </c:spPr>
          </c:marker>
          <c:dLbls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61-478C-A90D-F9217BADCC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Amasis MT Pro" panose="02040504050005020304" pitchFamily="18" charset="-18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'Ukazatel aktivity'!$C$6:$G$6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'Ukazatel aktivity'!$C$10:$G$10</c:f>
              <c:numCache>
                <c:formatCode>0</c:formatCode>
                <c:ptCount val="5"/>
                <c:pt idx="0">
                  <c:v>217.2072072072072</c:v>
                </c:pt>
                <c:pt idx="1">
                  <c:v>192.47397918334667</c:v>
                </c:pt>
                <c:pt idx="2">
                  <c:v>165.44592847910383</c:v>
                </c:pt>
                <c:pt idx="3">
                  <c:v>93.779572994806699</c:v>
                </c:pt>
                <c:pt idx="4">
                  <c:v>62.745389510846842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61-478C-A90D-F9217BADC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9123864"/>
        <c:axId val="579124192"/>
      </c:lineChart>
      <c:catAx>
        <c:axId val="579123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500" b="1" i="0" u="none" strike="noStrike" kern="1200" baseline="0">
                    <a:solidFill>
                      <a:schemeClr val="tx1"/>
                    </a:solidFill>
                    <a:latin typeface="Amasis MT Pro" panose="02040504050005020304" pitchFamily="18" charset="-18"/>
                    <a:ea typeface="+mn-ea"/>
                    <a:cs typeface="+mn-cs"/>
                  </a:defRPr>
                </a:pPr>
                <a:r>
                  <a:rPr lang="cs-CZ" sz="2500">
                    <a:solidFill>
                      <a:schemeClr val="tx1"/>
                    </a:solidFill>
                    <a:latin typeface="Amasis MT Pro" panose="02040504050005020304" pitchFamily="18" charset="-18"/>
                  </a:rPr>
                  <a:t>Rok</a:t>
                </a:r>
              </a:p>
            </c:rich>
          </c:tx>
          <c:layout>
            <c:manualLayout>
              <c:xMode val="edge"/>
              <c:yMode val="edge"/>
              <c:x val="0.51099401246719156"/>
              <c:y val="0.858393554972295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500" b="1" i="0" u="none" strike="noStrike" kern="1200" baseline="0">
                  <a:solidFill>
                    <a:schemeClr val="tx1"/>
                  </a:solidFill>
                  <a:latin typeface="Amasis MT Pro" panose="02040504050005020304" pitchFamily="18" charset="-18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/>
                </a:solidFill>
                <a:latin typeface="Amasis MT Pro" panose="02040504050005020304" pitchFamily="18" charset="-18"/>
                <a:ea typeface="+mn-ea"/>
                <a:cs typeface="+mn-cs"/>
              </a:defRPr>
            </a:pPr>
            <a:endParaRPr lang="cs-CZ"/>
          </a:p>
        </c:txPr>
        <c:crossAx val="579124192"/>
        <c:crosses val="autoZero"/>
        <c:auto val="1"/>
        <c:lblAlgn val="ctr"/>
        <c:lblOffset val="100"/>
        <c:noMultiLvlLbl val="0"/>
      </c:catAx>
      <c:valAx>
        <c:axId val="57912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2500" dirty="0">
                    <a:solidFill>
                      <a:schemeClr val="tx1"/>
                    </a:solidFill>
                    <a:latin typeface="Amasis MT Pro" panose="02040504050005020304" pitchFamily="18" charset="-18"/>
                  </a:rPr>
                  <a:t>Den</a:t>
                </a:r>
              </a:p>
            </c:rich>
          </c:tx>
          <c:layout>
            <c:manualLayout>
              <c:xMode val="edge"/>
              <c:yMode val="edge"/>
              <c:x val="2.4271899606299212E-2"/>
              <c:y val="0.40347214931466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masis MT Pro" panose="02040504050005020304" pitchFamily="18" charset="-18"/>
                <a:ea typeface="+mn-ea"/>
                <a:cs typeface="+mn-cs"/>
              </a:defRPr>
            </a:pPr>
            <a:endParaRPr lang="cs-CZ"/>
          </a:p>
        </c:txPr>
        <c:crossAx val="5791238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masis MT Pro" panose="02040504050005020304" pitchFamily="18" charset="-18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1.47451E-17</cdr:x>
      <cdr:y>1.00614E-16</cdr:y>
    </cdr:from>
    <cdr:to>
      <cdr:x>1</cdr:x>
      <cdr:y>1</cdr:y>
    </cdr:to>
    <cdr:pic>
      <cdr:nvPicPr>
        <cdr:cNvPr id="2" name="Obrázek 1">
          <a:extLst xmlns:a="http://schemas.openxmlformats.org/drawingml/2006/main">
            <a:ext uri="{FF2B5EF4-FFF2-40B4-BE49-F238E27FC236}">
              <a16:creationId xmlns:a16="http://schemas.microsoft.com/office/drawing/2014/main" id="{4674E7F2-7F56-4FC2-8185-8EED05311C6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alphaModFix amt="20000"/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50800"/>
          <a:ext cx="12192000" cy="6858000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11760-2A43-4DA9-ACFD-A2930C549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C904EE-F276-4567-A2CD-31EB856C4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DF9554-75C0-44D9-9BAF-3814FDAF6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D9250A-69FF-4739-B34C-364B6858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DD3949-8CEF-46D6-A90B-C8232013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88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25A1A-D2D8-4CA8-A57C-C8055BD4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5D976B-C1AE-4004-AF4A-B3FB656D9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FA18AA-74D1-4B13-9FA2-E093EB2F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AE091-8E8C-43A7-A204-1783ED50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C2976A-8AEB-43E2-A917-72AE8C40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07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DB2796B-F768-4A06-84CE-ED8507070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841C75-8954-4670-BD03-9E8242385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880415-BB22-47D0-98F8-0E06AE48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63A48F-0647-4505-A529-2AF8B9FD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746D30-FE70-413D-8123-860EE333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02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610E2-DBF1-4592-A5AC-BB4A44EA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881114-A1F1-477B-8860-C53382E45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F37722-7CBC-48F0-B569-43AD686C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FFA15A-86A8-4763-A601-3943A36F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C70090-3743-4A92-B360-8FF45B5F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98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585D1-EC55-4548-A47A-9D1FFB71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7D618E-B054-4DC1-9610-51BD93612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F943B5-64BB-4ABE-9CE2-7F3F615E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499814-9120-4953-9B52-253EDC88F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745CDD-75EB-4722-B039-F9DDF52C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41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BB511-88E6-40D6-84BF-E65CC39E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2E96A2-4B1B-45F6-A560-A44FC8A00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660472-317C-4A9C-8A3E-4E45ADCCF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115EA3-C184-4C4B-9B90-48D06172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181D0E-A219-470B-BD42-B31D9E21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BDA282-6FDD-4A0F-97A6-FA653666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0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988D2-1833-4B46-8287-7AD63CFF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583D31-F08E-4CC4-8B66-4E9F7F8DE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0114C19-6D38-4F6D-9982-27FAE21DD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18E268-1F51-4C8A-BA16-D9B4950FD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013E7CF-3AF2-4DD2-881C-3A0131491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98194DD-2BC7-4A93-BFE2-ECF3D9166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DB0F257-C937-40B5-89E0-5D88B967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EA49F2A-4261-46F8-A097-067F0224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78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314E3-4B9F-4A1B-A1CC-07F1384A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EBB5345-7132-4C30-A521-6CB90AD4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910AB6D-D689-489E-8098-173FCF36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5BB4CD4-BC90-4DA8-8B98-535FF3F9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09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36EC42E-6A45-4FC2-9001-D88ACB26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54D63A1-14A1-4BDB-996C-481E3217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DDBA81-D04B-4437-B613-B0968742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34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246885-6EF5-42FF-8F36-2FCE7340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6BD3-9C40-4A06-B8E4-7CDD5D25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77480B-0902-4AB0-BC29-CAD6EEB11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C63F2C-1E89-4E6A-A171-F5EC27F2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8678AE-D119-48CE-AEB1-0589930B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589A67-DA86-43C9-B3D3-832EDF68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16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037EAE-03AD-45E1-89A1-B3E9E4A2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ECC82F8-A829-4EFC-A500-67E79EBF5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13D8A2-7CCE-49B7-9A6C-6AA3EE67F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1B8E4F-8A22-471D-932D-44FB1A1D7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5F578A-A9F1-45EE-8CF3-7D22170C2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5E2F5B-32AD-4BD7-8655-FED83466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04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310E1F4-3702-4129-8DBC-0DDB7D8E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DD3F87-AD0B-4A22-8A89-EEC29B63B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35CB60-5377-4A13-AD18-8C45F4A7A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59449-E636-4135-A12F-75F0F5CCC908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C8B64A-0E0C-44CA-9A11-C76748797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A40BBD-E41D-43B5-A7D6-0FEC8E2B2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2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C3E1A3-8781-46BE-A42D-9FE9FFE3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788600"/>
            <a:ext cx="9144000" cy="2764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  <a:t>8. </a:t>
            </a:r>
            <a:b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</a:br>
            <a: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  <a:t>VYHODNOCENÍ VÝSLEDKŮ FINANČNÍ ANALÝZY</a:t>
            </a:r>
            <a:endParaRPr lang="en-US" sz="6000" b="1" kern="1200" dirty="0">
              <a:solidFill>
                <a:schemeClr val="tx1"/>
              </a:solidFill>
              <a:latin typeface="Amasis MT Pro Medium" panose="02040604050005020304" pitchFamily="18" charset="-18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7EEFBC8-5A23-46D0-A707-ADC92283EC25}"/>
              </a:ext>
            </a:extLst>
          </p:cNvPr>
          <p:cNvCxnSpPr/>
          <p:nvPr/>
        </p:nvCxnSpPr>
        <p:spPr>
          <a:xfrm flipV="1">
            <a:off x="3718560" y="5538502"/>
            <a:ext cx="4831471" cy="1371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387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2C77F41-95D3-4FC1-800C-CF57ACBDB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63" t="52336" r="20946" b="37414"/>
          <a:stretch/>
        </p:blipFill>
        <p:spPr>
          <a:xfrm>
            <a:off x="0" y="3429000"/>
            <a:ext cx="7803609" cy="135143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90A2A2F-3C82-4844-8BAD-EC0051BD7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63" t="24063" r="20946" b="53333"/>
          <a:stretch/>
        </p:blipFill>
        <p:spPr>
          <a:xfrm>
            <a:off x="205273" y="200313"/>
            <a:ext cx="7193903" cy="274753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D0BCA9D-7491-4C25-83CD-441A3147C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64" t="33533" r="26368" b="38152"/>
          <a:stretch/>
        </p:blipFill>
        <p:spPr>
          <a:xfrm>
            <a:off x="5916246" y="151983"/>
            <a:ext cx="5079999" cy="340948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43205DD-D5B1-46F3-A038-0F49032CDA9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9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674E7F2-7F56-4FC2-8185-8EED05311C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0C74B-20AA-48B1-ACC8-21898865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42" y="189306"/>
            <a:ext cx="11726882" cy="58367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  <a:cs typeface="Times New Roman" panose="02020603050405020304" pitchFamily="18" charset="0"/>
              </a:rPr>
              <a:t>Hodnotíme: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  <a:cs typeface="Times New Roman" panose="02020603050405020304" pitchFamily="18" charset="0"/>
              </a:rPr>
              <a:t>časovou řadu,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  <a:cs typeface="Times New Roman" panose="02020603050405020304" pitchFamily="18" charset="0"/>
              </a:rPr>
              <a:t>trend,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  <a:cs typeface="Times New Roman" panose="02020603050405020304" pitchFamily="18" charset="0"/>
              </a:rPr>
              <a:t>maximum a minimum,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  <a:cs typeface="Times New Roman" panose="02020603050405020304" pitchFamily="18" charset="0"/>
              </a:rPr>
              <a:t>extrémní výkyvy,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  <a:cs typeface="Times New Roman" panose="02020603050405020304" pitchFamily="18" charset="0"/>
              </a:rPr>
              <a:t>oborový průměr,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  <a:cs typeface="Times New Roman" panose="02020603050405020304" pitchFamily="18" charset="0"/>
              </a:rPr>
              <a:t>doporučované hodnoty,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  <a:cs typeface="Times New Roman" panose="02020603050405020304" pitchFamily="18" charset="0"/>
              </a:rPr>
              <a:t>mezipodnikové srovnání.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  <a:cs typeface="Times New Roman" panose="02020603050405020304" pitchFamily="18" charset="0"/>
              </a:rPr>
              <a:t>Zpracováváme: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  <a:cs typeface="Times New Roman" panose="02020603050405020304" pitchFamily="18" charset="0"/>
              </a:rPr>
              <a:t>výpočet ukazatele,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  <a:cs typeface="Times New Roman" panose="02020603050405020304" pitchFamily="18" charset="0"/>
              </a:rPr>
              <a:t>tabulka výsledků ukazatelů v čase,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  <a:cs typeface="Times New Roman" panose="02020603050405020304" pitchFamily="18" charset="0"/>
              </a:rPr>
              <a:t>grafické znázornění ukazatelů v čase.</a:t>
            </a:r>
          </a:p>
        </p:txBody>
      </p:sp>
    </p:spTree>
    <p:extLst>
      <p:ext uri="{BB962C8B-B14F-4D97-AF65-F5344CB8AC3E}">
        <p14:creationId xmlns:p14="http://schemas.microsoft.com/office/powerpoint/2010/main" val="111178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674E7F2-7F56-4FC2-8185-8EED05311C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8FE7B01-9795-4FA8-BF1E-25C9FF0EE8D6}"/>
              </a:ext>
            </a:extLst>
          </p:cNvPr>
          <p:cNvSpPr txBox="1"/>
          <p:nvPr/>
        </p:nvSpPr>
        <p:spPr>
          <a:xfrm>
            <a:off x="218831" y="234462"/>
            <a:ext cx="110275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ČASOVÁ ŘADA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Vzniká seřazením údajů z časového hlediska.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Umožňuje popisovat úroveň sledované veličiny.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Počet období, za které se ukazatel sleduje.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Krátkodobá časová řada – 3 roky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Střednědobá časová řada – 5 let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Dlouhodobá časová řada – 10 a více let</a:t>
            </a:r>
          </a:p>
        </p:txBody>
      </p:sp>
    </p:spTree>
    <p:extLst>
      <p:ext uri="{BB962C8B-B14F-4D97-AF65-F5344CB8AC3E}">
        <p14:creationId xmlns:p14="http://schemas.microsoft.com/office/powerpoint/2010/main" val="424814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674E7F2-7F56-4FC2-8185-8EED05311C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821A6F21-EEFD-4AF0-99D4-B388E82C86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547149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313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674E7F2-7F56-4FC2-8185-8EED05311C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8FE7B01-9795-4FA8-BF1E-25C9FF0EE8D6}"/>
              </a:ext>
            </a:extLst>
          </p:cNvPr>
          <p:cNvSpPr txBox="1"/>
          <p:nvPr/>
        </p:nvSpPr>
        <p:spPr>
          <a:xfrm>
            <a:off x="218831" y="234462"/>
            <a:ext cx="110275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TREND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Údaje zaznamenané v časové řadě spojené spojnicí bodů.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Spojnice bodů má určitý trend, který umíme popsat a to: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" panose="02040504050005020304" pitchFamily="18" charset="-18"/>
              </a:rPr>
              <a:t>rostoucí trend,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" panose="02040504050005020304" pitchFamily="18" charset="-18"/>
              </a:rPr>
              <a:t>klesající trend,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" panose="02040504050005020304" pitchFamily="18" charset="-18"/>
              </a:rPr>
              <a:t>ani rostoucí ani klesající trend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" panose="02040504050005020304" pitchFamily="18" charset="-18"/>
              </a:rPr>
              <a:t>stagnační trend.</a:t>
            </a:r>
          </a:p>
        </p:txBody>
      </p:sp>
    </p:spTree>
    <p:extLst>
      <p:ext uri="{BB962C8B-B14F-4D97-AF65-F5344CB8AC3E}">
        <p14:creationId xmlns:p14="http://schemas.microsoft.com/office/powerpoint/2010/main" val="16792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674E7F2-7F56-4FC2-8185-8EED05311C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8FE7B01-9795-4FA8-BF1E-25C9FF0EE8D6}"/>
              </a:ext>
            </a:extLst>
          </p:cNvPr>
          <p:cNvSpPr txBox="1"/>
          <p:nvPr/>
        </p:nvSpPr>
        <p:spPr>
          <a:xfrm>
            <a:off x="218831" y="234462"/>
            <a:ext cx="1102750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MAXIMUM, MINIMUM, EXTRÉMNÍ VÝKYV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Údaje zaznamenané v časové řadě mají svojí spodní hranici, kterou označujeme jako </a:t>
            </a:r>
            <a:r>
              <a:rPr lang="cs-CZ" sz="3000" b="1" dirty="0">
                <a:latin typeface="Amasis MT Pro" panose="02040504050005020304" pitchFamily="18" charset="-18"/>
              </a:rPr>
              <a:t>minimum</a:t>
            </a:r>
            <a:r>
              <a:rPr lang="cs-CZ" sz="3000" dirty="0">
                <a:latin typeface="Amasis MT Pro" panose="02040504050005020304" pitchFamily="18" charset="-18"/>
              </a:rPr>
              <a:t> (minimální hodnota za časové období) a horní hranici, kterou označujeme za </a:t>
            </a:r>
            <a:r>
              <a:rPr lang="cs-CZ" sz="3000" b="1" dirty="0">
                <a:latin typeface="Amasis MT Pro" panose="02040504050005020304" pitchFamily="18" charset="-18"/>
              </a:rPr>
              <a:t>maximum</a:t>
            </a:r>
            <a:r>
              <a:rPr lang="cs-CZ" sz="3000" dirty="0">
                <a:latin typeface="Amasis MT Pro" panose="02040504050005020304" pitchFamily="18" charset="-18"/>
              </a:rPr>
              <a:t> (maximální hodnota za časové období).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V průběhu časového údaje může dojít k extrémním výkyvům a to směrem vzhůru nebo směrem dolů.</a:t>
            </a:r>
          </a:p>
          <a:p>
            <a:pPr marL="457200" indent="-457200">
              <a:buFontTx/>
              <a:buChar char="-"/>
            </a:pPr>
            <a:endParaRPr lang="cs-CZ" sz="3000" b="1" i="1" dirty="0">
              <a:latin typeface="Amasis MT Pro" panose="020405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9412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3FB8A9C-5018-4840-B470-3643C2E96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" t="10317" r="2934" b="13925"/>
          <a:stretch/>
        </p:blipFill>
        <p:spPr>
          <a:xfrm>
            <a:off x="820616" y="1141046"/>
            <a:ext cx="10376278" cy="509563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B0023C8-4E54-4F37-BB39-A696651A00E9}"/>
              </a:ext>
            </a:extLst>
          </p:cNvPr>
          <p:cNvSpPr txBox="1"/>
          <p:nvPr/>
        </p:nvSpPr>
        <p:spPr>
          <a:xfrm>
            <a:off x="198888" y="267380"/>
            <a:ext cx="103762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MAXIMUM A MINIMUM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611EFD-19A3-46C5-8B7D-C6AE5AC4E47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4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674E7F2-7F56-4FC2-8185-8EED05311C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8FE7B01-9795-4FA8-BF1E-25C9FF0EE8D6}"/>
              </a:ext>
            </a:extLst>
          </p:cNvPr>
          <p:cNvSpPr txBox="1"/>
          <p:nvPr/>
        </p:nvSpPr>
        <p:spPr>
          <a:xfrm>
            <a:off x="218831" y="234462"/>
            <a:ext cx="1102750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OBOROVÝ PRŮMĚR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Pro některé ekonomické  ukazatele např. ukazatele rentability a likvidity sestavuje MPO ČR tzv. tabulku oborových hodnot = oborových průměrů.</a:t>
            </a:r>
          </a:p>
          <a:p>
            <a:endParaRPr lang="cs-CZ" sz="2000" b="1" dirty="0">
              <a:latin typeface="Amasis MT Pro" panose="02040504050005020304" pitchFamily="18" charset="-18"/>
            </a:endParaRPr>
          </a:p>
          <a:p>
            <a:r>
              <a:rPr lang="cs-CZ" sz="4000" b="1" dirty="0">
                <a:latin typeface="Amasis MT Pro" panose="02040504050005020304" pitchFamily="18" charset="-18"/>
              </a:rPr>
              <a:t>DOPORUČOVANÉ HODNOTY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Doporučované hodnoty ekonomických ukazatelů jsou uvedeny v odborné literatuře.</a:t>
            </a:r>
          </a:p>
          <a:p>
            <a:endParaRPr lang="cs-CZ" sz="3000" b="1" dirty="0">
              <a:latin typeface="Amasis MT Pro" panose="02040504050005020304" pitchFamily="18" charset="-18"/>
            </a:endParaRPr>
          </a:p>
          <a:p>
            <a:r>
              <a:rPr lang="cs-CZ" sz="4000" b="1" dirty="0">
                <a:latin typeface="Amasis MT Pro" panose="02040504050005020304" pitchFamily="18" charset="-18"/>
              </a:rPr>
              <a:t>MEZIPODNIKOVÉ SROVNÁNÍ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Porovnání ekonomických ukazatelů dvou a více podniků, které mají stejné parametry.</a:t>
            </a:r>
          </a:p>
          <a:p>
            <a:pPr marL="457200" indent="-457200">
              <a:buFontTx/>
              <a:buChar char="-"/>
            </a:pPr>
            <a:endParaRPr lang="cs-CZ" sz="3000" b="1" dirty="0">
              <a:latin typeface="Amasis MT Pro" panose="020405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27088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8FE7B01-9795-4FA8-BF1E-25C9FF0EE8D6}"/>
              </a:ext>
            </a:extLst>
          </p:cNvPr>
          <p:cNvSpPr txBox="1"/>
          <p:nvPr/>
        </p:nvSpPr>
        <p:spPr>
          <a:xfrm>
            <a:off x="218831" y="234462"/>
            <a:ext cx="11027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MOŽNOST ZPRACOVÁNÍ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E98300-5313-44A1-B059-61CB397BD0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44" t="40952" r="22053" b="33742"/>
          <a:stretch/>
        </p:blipFill>
        <p:spPr>
          <a:xfrm>
            <a:off x="218831" y="942349"/>
            <a:ext cx="6433896" cy="30373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AAF3A7A-2FFB-4540-8FF7-D82F0A65D0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76" t="26939" r="27069" b="45170"/>
          <a:stretch/>
        </p:blipFill>
        <p:spPr>
          <a:xfrm>
            <a:off x="6391469" y="2870465"/>
            <a:ext cx="5581700" cy="385269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533D428-443F-4C15-A75B-1F34E26C9CD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526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1167</TotalTime>
  <Words>251</Words>
  <Application>Microsoft Office PowerPoint</Application>
  <PresentationFormat>Širokoúhlá obrazovka</PresentationFormat>
  <Paragraphs>45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Amasis MT Pro</vt:lpstr>
      <vt:lpstr>Amasis MT Pro Medium</vt:lpstr>
      <vt:lpstr>Arial</vt:lpstr>
      <vt:lpstr>Calibri</vt:lpstr>
      <vt:lpstr>Calibri Light</vt:lpstr>
      <vt:lpstr>Wingdings</vt:lpstr>
      <vt:lpstr>Motiv Office</vt:lpstr>
      <vt:lpstr>8.  VYHODNOCENÍ VÝSLEDKŮ FINANČNÍ ANALÝZY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Prachařová Lenka</dc:creator>
  <cp:lastModifiedBy>Prachařová Lenka</cp:lastModifiedBy>
  <cp:revision>117</cp:revision>
  <dcterms:created xsi:type="dcterms:W3CDTF">2022-02-10T11:29:18Z</dcterms:created>
  <dcterms:modified xsi:type="dcterms:W3CDTF">2022-04-25T11:47:53Z</dcterms:modified>
</cp:coreProperties>
</file>