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6" r:id="rId3"/>
    <p:sldId id="299" r:id="rId4"/>
    <p:sldId id="298" r:id="rId5"/>
    <p:sldId id="301" r:id="rId6"/>
    <p:sldId id="297" r:id="rId7"/>
    <p:sldId id="302" r:id="rId8"/>
    <p:sldId id="303" r:id="rId9"/>
    <p:sldId id="304" r:id="rId10"/>
    <p:sldId id="305" r:id="rId11"/>
    <p:sldId id="306" r:id="rId12"/>
    <p:sldId id="307" r:id="rId13"/>
    <p:sldId id="300" r:id="rId14"/>
    <p:sldId id="308" r:id="rId15"/>
    <p:sldId id="309" r:id="rId16"/>
    <p:sldId id="310" r:id="rId17"/>
    <p:sldId id="311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F34711"/>
    <a:srgbClr val="D32407"/>
    <a:srgbClr val="F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11760-2A43-4DA9-ACFD-A2930C549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C904EE-F276-4567-A2CD-31EB856C4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DF9554-75C0-44D9-9BAF-3814FDAF6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D9250A-69FF-4739-B34C-364B6858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DD3949-8CEF-46D6-A90B-C82320136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88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C25A1A-D2D8-4CA8-A57C-C8055BD41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95D976B-C1AE-4004-AF4A-B3FB656D9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FA18AA-74D1-4B13-9FA2-E093EB2F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AE091-8E8C-43A7-A204-1783ED50D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C2976A-8AEB-43E2-A917-72AE8C40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07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DB2796B-F768-4A06-84CE-ED8507070F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E841C75-8954-4670-BD03-9E8242385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880415-BB22-47D0-98F8-0E06AE48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63A48F-0647-4505-A529-2AF8B9FD2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746D30-FE70-413D-8123-860EE3339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02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6610E2-DBF1-4592-A5AC-BB4A44EA8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881114-A1F1-477B-8860-C53382E45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F37722-7CBC-48F0-B569-43AD686CE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FFA15A-86A8-4763-A601-3943A36FF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C70090-3743-4A92-B360-8FF45B5F8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98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585D1-EC55-4548-A47A-9D1FFB718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E7D618E-B054-4DC1-9610-51BD93612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F943B5-64BB-4ABE-9CE2-7F3F615E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499814-9120-4953-9B52-253EDC88F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745CDD-75EB-4722-B039-F9DDF52C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41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7BB511-88E6-40D6-84BF-E65CC39ED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2E96A2-4B1B-45F6-A560-A44FC8A00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F660472-317C-4A9C-8A3E-4E45ADCCF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115EA3-C184-4C4B-9B90-48D061724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181D0E-A219-470B-BD42-B31D9E21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BDA282-6FDD-4A0F-97A6-FA653666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0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0988D2-1833-4B46-8287-7AD63CFFF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583D31-F08E-4CC4-8B66-4E9F7F8DE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0114C19-6D38-4F6D-9982-27FAE21DD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B18E268-1F51-4C8A-BA16-D9B4950FD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013E7CF-3AF2-4DD2-881C-3A0131491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98194DD-2BC7-4A93-BFE2-ECF3D9166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DB0F257-C937-40B5-89E0-5D88B967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EA49F2A-4261-46F8-A097-067F0224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78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6314E3-4B9F-4A1B-A1CC-07F1384A3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EBB5345-7132-4C30-A521-6CB90AD4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910AB6D-D689-489E-8098-173FCF36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5BB4CD4-BC90-4DA8-8B98-535FF3F9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09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36EC42E-6A45-4FC2-9001-D88ACB262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54D63A1-14A1-4BDB-996C-481E32172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DDBA81-D04B-4437-B613-B0968742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34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246885-6EF5-42FF-8F36-2FCE73405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D6BD3-9C40-4A06-B8E4-7CDD5D25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977480B-0902-4AB0-BC29-CAD6EEB11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FC63F2C-1E89-4E6A-A171-F5EC27F2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8678AE-D119-48CE-AEB1-0589930B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589A67-DA86-43C9-B3D3-832EDF68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16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037EAE-03AD-45E1-89A1-B3E9E4A2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ECC82F8-A829-4EFC-A500-67E79EBF5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13D8A2-7CCE-49B7-9A6C-6AA3EE67F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1B8E4F-8A22-471D-932D-44FB1A1D7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5F578A-A9F1-45EE-8CF3-7D22170C2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5E2F5B-32AD-4BD7-8655-FED834662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04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310E1F4-3702-4129-8DBC-0DDB7D8E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DD3F87-AD0B-4A22-8A89-EEC29B63B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35CB60-5377-4A13-AD18-8C45F4A7A3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59449-E636-4135-A12F-75F0F5CCC908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C8B64A-0E0C-44CA-9A11-C76748797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A40BBD-E41D-43B5-A7D6-0FEC8E2B2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42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00D9826A-805B-4D21-9CC1-1858B46219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CC3E1A3-8781-46BE-A42D-9FE9FFE3A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788600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6000" b="1" dirty="0">
                <a:latin typeface="Amasis MT Pro Medium" panose="02040604050005020304" pitchFamily="18" charset="-18"/>
              </a:rPr>
              <a:t>7</a:t>
            </a:r>
            <a:r>
              <a:rPr lang="cs-CZ" sz="6000" b="1" kern="1200" dirty="0">
                <a:solidFill>
                  <a:schemeClr val="tx1"/>
                </a:solidFill>
                <a:latin typeface="Amasis MT Pro Medium" panose="02040604050005020304" pitchFamily="18" charset="-18"/>
              </a:rPr>
              <a:t>. </a:t>
            </a:r>
            <a:br>
              <a:rPr lang="cs-CZ" sz="6000" b="1" kern="1200" dirty="0">
                <a:solidFill>
                  <a:schemeClr val="tx1"/>
                </a:solidFill>
                <a:latin typeface="Amasis MT Pro Medium" panose="02040604050005020304" pitchFamily="18" charset="-18"/>
              </a:rPr>
            </a:br>
            <a:r>
              <a:rPr lang="cs-CZ" sz="6000" b="1" kern="1200" dirty="0">
                <a:solidFill>
                  <a:schemeClr val="tx1"/>
                </a:solidFill>
                <a:latin typeface="Amasis MT Pro Medium" panose="02040604050005020304" pitchFamily="18" charset="-18"/>
              </a:rPr>
              <a:t>BONITNÍ A BANKROTNÍ MODELY</a:t>
            </a:r>
            <a:endParaRPr lang="en-US" sz="6000" b="1" kern="1200" dirty="0">
              <a:solidFill>
                <a:schemeClr val="tx1"/>
              </a:solidFill>
              <a:latin typeface="Amasis MT Pro Medium" panose="02040604050005020304" pitchFamily="18" charset="-18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37EEFBC8-5A23-46D0-A707-ADC92283EC25}"/>
              </a:ext>
            </a:extLst>
          </p:cNvPr>
          <p:cNvCxnSpPr/>
          <p:nvPr/>
        </p:nvCxnSpPr>
        <p:spPr>
          <a:xfrm flipV="1">
            <a:off x="3718560" y="5538502"/>
            <a:ext cx="4831471" cy="13716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387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" y="66431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INDEX IN - VÝPOČET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75" y="758092"/>
            <a:ext cx="11720249" cy="603347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cs-CZ" sz="3500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500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3500" dirty="0">
                <a:latin typeface="Amasis MT Pro" panose="02040504050005020304" pitchFamily="18" charset="-18"/>
              </a:rPr>
              <a:t>* </a:t>
            </a:r>
            <a:r>
              <a:rPr lang="cs-CZ" sz="2400" dirty="0">
                <a:latin typeface="Amasis MT Pro" panose="02040504050005020304" pitchFamily="18" charset="-18"/>
              </a:rPr>
              <a:t>Když jsou nákladové úroky nízké nebo se blíží nule ukazatel násobit 9.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3500" dirty="0">
              <a:latin typeface="Amasis MT Pro" panose="02040504050005020304" pitchFamily="18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B11B01CB-A665-4022-998C-16242EFD6FE9}"/>
                  </a:ext>
                </a:extLst>
              </p:cNvPr>
              <p:cNvSpPr txBox="1"/>
              <p:nvPr/>
            </p:nvSpPr>
            <p:spPr>
              <a:xfrm>
                <a:off x="117231" y="962857"/>
                <a:ext cx="12074769" cy="6312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2200" b="0" dirty="0"/>
                  <a:t>IN05</a:t>
                </a:r>
                <a14:m>
                  <m:oMath xmlns:m="http://schemas.openxmlformats.org/officeDocument/2006/math">
                    <m:r>
                      <a:rPr lang="cs-CZ" sz="2200" b="0" i="0" smtClean="0">
                        <a:latin typeface="Cambria Math" panose="02040503050406030204" pitchFamily="18" charset="0"/>
                      </a:rPr>
                      <m:t>=0,13 ∗</m:t>
                    </m:r>
                    <m:f>
                      <m:fPr>
                        <m:ctrlPr>
                          <a:rPr lang="cs-CZ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 panose="02040503050406030204" pitchFamily="18" charset="0"/>
                          </a:rPr>
                          <m:t>aktiva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 panose="02040503050406030204" pitchFamily="18" charset="0"/>
                          </a:rPr>
                          <m:t>ciz</m:t>
                        </m:r>
                        <m:r>
                          <a:rPr lang="cs-CZ" sz="2200" b="0" i="0" smtClean="0">
                            <a:latin typeface="Cambria Math" panose="02040503050406030204" pitchFamily="18" charset="0"/>
                          </a:rPr>
                          <m:t>í </m:t>
                        </m:r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 panose="02040503050406030204" pitchFamily="18" charset="0"/>
                          </a:rPr>
                          <m:t>kapit</m:t>
                        </m:r>
                        <m:r>
                          <a:rPr lang="cs-CZ" sz="2200" b="0" i="0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den>
                    </m:f>
                    <m:r>
                      <a:rPr lang="cs-CZ" sz="2200" b="0" i="0" smtClean="0">
                        <a:latin typeface="Cambria Math" panose="02040503050406030204" pitchFamily="18" charset="0"/>
                      </a:rPr>
                      <m:t>+0,04∗</m:t>
                    </m:r>
                    <m:f>
                      <m:fPr>
                        <m:ctrlPr>
                          <a:rPr lang="cs-CZ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 panose="02040503050406030204" pitchFamily="18" charset="0"/>
                          </a:rPr>
                          <m:t>zisk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cs-CZ" sz="2200" b="0" i="0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 panose="02040503050406030204" pitchFamily="18" charset="0"/>
                          </a:rPr>
                          <m:t>kladov</m:t>
                        </m:r>
                        <m:r>
                          <a:rPr lang="cs-CZ" sz="2200" b="0" i="0" smtClean="0">
                            <a:latin typeface="Cambria Math" panose="02040503050406030204" pitchFamily="18" charset="0"/>
                          </a:rPr>
                          <m:t>é ú</m:t>
                        </m:r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 panose="02040503050406030204" pitchFamily="18" charset="0"/>
                          </a:rPr>
                          <m:t>roky</m:t>
                        </m:r>
                      </m:den>
                    </m:f>
                    <m:r>
                      <a:rPr lang="cs-CZ" sz="2200" b="0" i="0" smtClean="0">
                        <a:latin typeface="Cambria Math" panose="02040503050406030204" pitchFamily="18" charset="0"/>
                      </a:rPr>
                      <m:t>+3,97 ∗ </m:t>
                    </m:r>
                    <m:f>
                      <m:fPr>
                        <m:ctrlPr>
                          <a:rPr lang="cs-CZ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 panose="02040503050406030204" pitchFamily="18" charset="0"/>
                          </a:rPr>
                          <m:t>zisk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 panose="02040503050406030204" pitchFamily="18" charset="0"/>
                          </a:rPr>
                          <m:t>aktiva</m:t>
                        </m:r>
                      </m:den>
                    </m:f>
                    <m:r>
                      <a:rPr lang="cs-CZ" sz="2200" b="0" i="0" smtClean="0">
                        <a:latin typeface="Cambria Math" panose="02040503050406030204" pitchFamily="18" charset="0"/>
                      </a:rPr>
                      <m:t>+0,21∗</m:t>
                    </m:r>
                    <m:f>
                      <m:fPr>
                        <m:ctrlPr>
                          <a:rPr lang="cs-CZ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cs-CZ" sz="2200" b="0" i="0" smtClean="0">
                            <a:latin typeface="Cambria Math" panose="02040503050406030204" pitchFamily="18" charset="0"/>
                          </a:rPr>
                          <m:t>ý</m:t>
                        </m:r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 panose="02040503050406030204" pitchFamily="18" charset="0"/>
                          </a:rPr>
                          <m:t>nosy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 panose="02040503050406030204" pitchFamily="18" charset="0"/>
                          </a:rPr>
                          <m:t>aktiva</m:t>
                        </m:r>
                      </m:den>
                    </m:f>
                    <m:r>
                      <a:rPr lang="cs-CZ" sz="2200" b="0" i="0" smtClean="0">
                        <a:latin typeface="Cambria Math" panose="02040503050406030204" pitchFamily="18" charset="0"/>
                      </a:rPr>
                      <m:t>+0,09 ∗</m:t>
                    </m:r>
                    <m:f>
                      <m:fPr>
                        <m:ctrlPr>
                          <a:rPr lang="cs-CZ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 panose="02040503050406030204" pitchFamily="18" charset="0"/>
                          </a:rPr>
                          <m:t>OA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 panose="02040503050406030204" pitchFamily="18" charset="0"/>
                          </a:rPr>
                          <m:t>kr</m:t>
                        </m:r>
                        <m:r>
                          <a:rPr lang="cs-CZ" sz="2200" b="0" i="0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 panose="02040503050406030204" pitchFamily="18" charset="0"/>
                          </a:rPr>
                          <m:t>tkodob</m:t>
                        </m:r>
                        <m:r>
                          <a:rPr lang="cs-CZ" sz="2200" b="0" i="0" smtClean="0">
                            <a:latin typeface="Cambria Math" panose="02040503050406030204" pitchFamily="18" charset="0"/>
                          </a:rPr>
                          <m:t>ý </m:t>
                        </m:r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 panose="02040503050406030204" pitchFamily="18" charset="0"/>
                          </a:rPr>
                          <m:t>CK</m:t>
                        </m:r>
                      </m:den>
                    </m:f>
                  </m:oMath>
                </a14:m>
                <a:endParaRPr lang="cs-CZ" sz="2200" dirty="0">
                  <a:latin typeface="Amasis MT Pro" panose="02040504050005020304" pitchFamily="18" charset="-18"/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B11B01CB-A665-4022-998C-16242EFD6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31" y="962857"/>
                <a:ext cx="12074769" cy="631263"/>
              </a:xfrm>
              <a:prstGeom prst="rect">
                <a:avLst/>
              </a:prstGeom>
              <a:blipFill>
                <a:blip r:embed="rId3"/>
                <a:stretch>
                  <a:fillRect l="-6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6">
                <a:extLst>
                  <a:ext uri="{FF2B5EF4-FFF2-40B4-BE49-F238E27FC236}">
                    <a16:creationId xmlns:a16="http://schemas.microsoft.com/office/drawing/2014/main" id="{EA04BBD4-DAB7-4D9F-A3B5-2DACE5A258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5151490"/>
                  </p:ext>
                </p:extLst>
              </p:nvPr>
            </p:nvGraphicFramePr>
            <p:xfrm>
              <a:off x="331075" y="2321563"/>
              <a:ext cx="11465171" cy="4506777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3032368">
                      <a:extLst>
                        <a:ext uri="{9D8B030D-6E8A-4147-A177-3AD203B41FA5}">
                          <a16:colId xmlns:a16="http://schemas.microsoft.com/office/drawing/2014/main" val="1816600435"/>
                        </a:ext>
                      </a:extLst>
                    </a:gridCol>
                    <a:gridCol w="1027698">
                      <a:extLst>
                        <a:ext uri="{9D8B030D-6E8A-4147-A177-3AD203B41FA5}">
                          <a16:colId xmlns:a16="http://schemas.microsoft.com/office/drawing/2014/main" val="35335923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3973073107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158047662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702387972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3578491030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3010965789"/>
                        </a:ext>
                      </a:extLst>
                    </a:gridCol>
                  </a:tblGrid>
                  <a:tr h="521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POMĚROVÝ UKAZATEL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VÁHA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2016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2017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2018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2019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2020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425870"/>
                      </a:ext>
                    </a:extLst>
                  </a:tr>
                  <a:tr h="63179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aktiva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ciz</m:t>
                                    </m:r>
                                    <m: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í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kapit</m:t>
                                    </m:r>
                                    <m: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á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atin typeface="Amasis MT Pro" panose="02040504050005020304" pitchFamily="18" charset="-18"/>
                            </a:rPr>
                            <a:t>0,13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8088025"/>
                      </a:ext>
                    </a:extLst>
                  </a:tr>
                  <a:tr h="6312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zisk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á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kladov</m:t>
                                    </m:r>
                                    <m: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é ú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roky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atin typeface="Amasis MT Pro" panose="02040504050005020304" pitchFamily="18" charset="-18"/>
                            </a:rPr>
                            <a:t>0,04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8412459"/>
                      </a:ext>
                    </a:extLst>
                  </a:tr>
                  <a:tr h="58569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zisk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aktiva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atin typeface="Amasis MT Pro" panose="02040504050005020304" pitchFamily="18" charset="-18"/>
                            </a:rPr>
                            <a:t>3,97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4230915"/>
                      </a:ext>
                    </a:extLst>
                  </a:tr>
                  <a:tr h="63076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v</m:t>
                                    </m:r>
                                    <m: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ý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nosy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aktiva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atin typeface="Amasis MT Pro" panose="02040504050005020304" pitchFamily="18" charset="-18"/>
                            </a:rPr>
                            <a:t>0,21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6397114"/>
                      </a:ext>
                    </a:extLst>
                  </a:tr>
                  <a:tr h="6319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ob</m:t>
                                    </m:r>
                                    <m: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ěž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á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aktiva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kr</m:t>
                                    </m:r>
                                    <m: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á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tkodob</m:t>
                                    </m:r>
                                    <m: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ý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CK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atin typeface="Amasis MT Pro" panose="02040504050005020304" pitchFamily="18" charset="-18"/>
                            </a:rPr>
                            <a:t>0,09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2568774"/>
                      </a:ext>
                    </a:extLst>
                  </a:tr>
                  <a:tr h="349851">
                    <a:tc gridSpan="2">
                      <a:txBody>
                        <a:bodyPr/>
                        <a:lstStyle/>
                        <a:p>
                          <a:r>
                            <a:rPr lang="cs-CZ" dirty="0"/>
                            <a:t>Výsledek</a:t>
                          </a:r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0851474"/>
                      </a:ext>
                    </a:extLst>
                  </a:tr>
                  <a:tr h="396000">
                    <a:tc gridSpan="2">
                      <a:txBody>
                        <a:bodyPr/>
                        <a:lstStyle/>
                        <a:p>
                          <a:r>
                            <a:rPr lang="cs-CZ" dirty="0"/>
                            <a:t>Hodnocení</a:t>
                          </a:r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45217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6">
                <a:extLst>
                  <a:ext uri="{FF2B5EF4-FFF2-40B4-BE49-F238E27FC236}">
                    <a16:creationId xmlns:a16="http://schemas.microsoft.com/office/drawing/2014/main" id="{EA04BBD4-DAB7-4D9F-A3B5-2DACE5A258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5151490"/>
                  </p:ext>
                </p:extLst>
              </p:nvPr>
            </p:nvGraphicFramePr>
            <p:xfrm>
              <a:off x="331075" y="2321563"/>
              <a:ext cx="11465171" cy="4506777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3032368">
                      <a:extLst>
                        <a:ext uri="{9D8B030D-6E8A-4147-A177-3AD203B41FA5}">
                          <a16:colId xmlns:a16="http://schemas.microsoft.com/office/drawing/2014/main" val="1816600435"/>
                        </a:ext>
                      </a:extLst>
                    </a:gridCol>
                    <a:gridCol w="1027698">
                      <a:extLst>
                        <a:ext uri="{9D8B030D-6E8A-4147-A177-3AD203B41FA5}">
                          <a16:colId xmlns:a16="http://schemas.microsoft.com/office/drawing/2014/main" val="35335923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3973073107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158047662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702387972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3578491030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3010965789"/>
                        </a:ext>
                      </a:extLst>
                    </a:gridCol>
                  </a:tblGrid>
                  <a:tr h="521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POMĚROVÝ UKAZATEL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VÁHA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2016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2017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2018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2019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2020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425870"/>
                      </a:ext>
                    </a:extLst>
                  </a:tr>
                  <a:tr h="658495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t="-80556" r="-278112" b="-515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atin typeface="Amasis MT Pro" panose="02040504050005020304" pitchFamily="18" charset="-18"/>
                            </a:rPr>
                            <a:t>0,13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8088025"/>
                      </a:ext>
                    </a:extLst>
                  </a:tr>
                  <a:tr h="659448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t="-180556" r="-278112" b="-415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atin typeface="Amasis MT Pro" panose="02040504050005020304" pitchFamily="18" charset="-18"/>
                            </a:rPr>
                            <a:t>0,04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8412459"/>
                      </a:ext>
                    </a:extLst>
                  </a:tr>
                  <a:tr h="612331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t="-300000" r="-278112" b="-3445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atin typeface="Amasis MT Pro" panose="02040504050005020304" pitchFamily="18" charset="-18"/>
                            </a:rPr>
                            <a:t>3,97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4230915"/>
                      </a:ext>
                    </a:extLst>
                  </a:tr>
                  <a:tr h="630765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t="-388462" r="-278112" b="-23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atin typeface="Amasis MT Pro" panose="02040504050005020304" pitchFamily="18" charset="-18"/>
                            </a:rPr>
                            <a:t>0,21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6397114"/>
                      </a:ext>
                    </a:extLst>
                  </a:tr>
                  <a:tr h="66224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t="-466055" r="-278112" b="-1238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atin typeface="Amasis MT Pro" panose="02040504050005020304" pitchFamily="18" charset="-18"/>
                            </a:rPr>
                            <a:t>0,09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2568774"/>
                      </a:ext>
                    </a:extLst>
                  </a:tr>
                  <a:tr h="365760">
                    <a:tc gridSpan="2">
                      <a:txBody>
                        <a:bodyPr/>
                        <a:lstStyle/>
                        <a:p>
                          <a:r>
                            <a:rPr lang="cs-CZ" dirty="0"/>
                            <a:t>Výsledek</a:t>
                          </a:r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0851474"/>
                      </a:ext>
                    </a:extLst>
                  </a:tr>
                  <a:tr h="396000">
                    <a:tc gridSpan="2">
                      <a:txBody>
                        <a:bodyPr/>
                        <a:lstStyle/>
                        <a:p>
                          <a:r>
                            <a:rPr lang="cs-CZ" dirty="0"/>
                            <a:t>Hodnocení</a:t>
                          </a:r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452177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49003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" y="66431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TAFFLERŮV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EFF1798-A124-4277-83E3-CF6ACFCDAE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075" y="758092"/>
                <a:ext cx="11720249" cy="6033477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0"/>
                  </a:spcBef>
                  <a:buFontTx/>
                  <a:buChar char="-"/>
                </a:pPr>
                <a:r>
                  <a:rPr lang="cs-CZ" sz="3500" dirty="0">
                    <a:latin typeface="Amasis MT Pro" panose="02040504050005020304" pitchFamily="18" charset="-18"/>
                  </a:rPr>
                  <a:t>Tafflerův index vznikl jako reakce na Altmanovu analýzu.</a:t>
                </a:r>
              </a:p>
              <a:p>
                <a:pPr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cs-CZ" sz="3500" b="1" dirty="0">
                    <a:latin typeface="Amasis MT Pro" panose="02040504050005020304" pitchFamily="18" charset="-18"/>
                  </a:rPr>
                  <a:t> Původní </a:t>
                </a:r>
                <a:r>
                  <a:rPr lang="cs-CZ" sz="3500" b="1" dirty="0" err="1">
                    <a:latin typeface="Amasis MT Pro" panose="02040504050005020304" pitchFamily="18" charset="-18"/>
                  </a:rPr>
                  <a:t>Tafflerův</a:t>
                </a:r>
                <a:r>
                  <a:rPr lang="cs-CZ" sz="3500" b="1" dirty="0">
                    <a:latin typeface="Amasis MT Pro" panose="02040504050005020304" pitchFamily="18" charset="-18"/>
                  </a:rPr>
                  <a:t> index</a:t>
                </a:r>
              </a:p>
              <a:p>
                <a:pPr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cs-CZ" sz="3500" b="1" dirty="0">
                    <a:latin typeface="Amasis MT Pro" panose="02040504050005020304" pitchFamily="18" charset="-18"/>
                  </a:rPr>
                  <a:t> Modifikovaná varianta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sz="3500" dirty="0">
                  <a:latin typeface="Amasis MT Pro" panose="02040504050005020304" pitchFamily="18" charset="-18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2400" b="0" dirty="0"/>
                  <a:t>T´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=0,53 ∗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400" i="0">
                            <a:latin typeface="Cambria Math" panose="02040503050406030204" pitchFamily="18" charset="0"/>
                          </a:rPr>
                          <m:t>zisk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kr</m:t>
                        </m:r>
                        <m:r>
                          <a:rPr lang="cs-CZ" sz="2400" b="0" i="0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tkodob</m:t>
                        </m:r>
                        <m:r>
                          <a:rPr lang="cs-CZ" sz="2400" b="0" i="0" smtClean="0">
                            <a:latin typeface="Cambria Math" panose="02040503050406030204" pitchFamily="18" charset="0"/>
                          </a:rPr>
                          <m:t>é </m:t>
                        </m:r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cs-CZ" sz="2400" b="0" i="0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vazky</m:t>
                        </m:r>
                      </m:den>
                    </m:f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+0,13∗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OA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ciz</m:t>
                        </m:r>
                        <m:r>
                          <a:rPr lang="cs-CZ" sz="2400" b="0" i="0" smtClean="0">
                            <a:latin typeface="Cambria Math" panose="02040503050406030204" pitchFamily="18" charset="0"/>
                          </a:rPr>
                          <m:t>í </m:t>
                        </m:r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kapit</m:t>
                        </m:r>
                        <m:r>
                          <a:rPr lang="cs-CZ" sz="2400" b="0" i="0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den>
                    </m:f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+0,18 ∗ 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kr</m:t>
                        </m:r>
                        <m:r>
                          <a:rPr lang="cs-CZ" sz="2400" b="0" i="0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tkodob</m:t>
                        </m:r>
                        <m:r>
                          <a:rPr lang="cs-CZ" sz="2400" b="0" i="0" smtClean="0">
                            <a:latin typeface="Cambria Math" panose="02040503050406030204" pitchFamily="18" charset="0"/>
                          </a:rPr>
                          <m:t>é </m:t>
                        </m:r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cs-CZ" sz="2400" b="0" i="0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vazky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aktiva</m:t>
                        </m:r>
                      </m:den>
                    </m:f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+0,16∗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tr</m:t>
                        </m:r>
                        <m:r>
                          <a:rPr lang="cs-CZ" sz="2400" b="0" i="0" smtClean="0">
                            <a:latin typeface="Cambria Math" panose="02040503050406030204" pitchFamily="18" charset="0"/>
                          </a:rPr>
                          <m:t>ž</m:t>
                        </m:r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by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aktiva</m:t>
                        </m:r>
                      </m:den>
                    </m:f>
                  </m:oMath>
                </a14:m>
                <a:endParaRPr lang="cs-CZ" sz="3600" dirty="0">
                  <a:latin typeface="Amasis MT Pro" panose="02040504050005020304" pitchFamily="18" charset="-18"/>
                </a:endParaRPr>
              </a:p>
              <a:p>
                <a:pPr>
                  <a:spcBef>
                    <a:spcPts val="0"/>
                  </a:spcBef>
                  <a:buFontTx/>
                  <a:buChar char="-"/>
                </a:pPr>
                <a:endParaRPr lang="cs-CZ" sz="3500" dirty="0">
                  <a:latin typeface="Amasis MT Pro" panose="02040504050005020304" pitchFamily="18" charset="-18"/>
                </a:endParaRP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EFF1798-A124-4277-83E3-CF6ACFCDAE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075" y="758092"/>
                <a:ext cx="11720249" cy="6033477"/>
              </a:xfrm>
              <a:blipFill>
                <a:blip r:embed="rId3"/>
                <a:stretch>
                  <a:fillRect l="-1508" t="-25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ulka 5">
                <a:extLst>
                  <a:ext uri="{FF2B5EF4-FFF2-40B4-BE49-F238E27FC236}">
                    <a16:creationId xmlns:a16="http://schemas.microsoft.com/office/drawing/2014/main" id="{1CFAEE36-F81F-47AF-9A6F-531D7C3C75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0066982"/>
                  </p:ext>
                </p:extLst>
              </p:nvPr>
            </p:nvGraphicFramePr>
            <p:xfrm>
              <a:off x="1711569" y="3774830"/>
              <a:ext cx="7841391" cy="1483360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3758401">
                      <a:extLst>
                        <a:ext uri="{9D8B030D-6E8A-4147-A177-3AD203B41FA5}">
                          <a16:colId xmlns:a16="http://schemas.microsoft.com/office/drawing/2014/main" val="3926631945"/>
                        </a:ext>
                      </a:extLst>
                    </a:gridCol>
                    <a:gridCol w="4082990">
                      <a:extLst>
                        <a:ext uri="{9D8B030D-6E8A-4147-A177-3AD203B41FA5}">
                          <a16:colId xmlns:a16="http://schemas.microsoft.com/office/drawing/2014/main" val="22208226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Výsledek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Podnik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73079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0" dirty="0">
                              <a:solidFill>
                                <a:schemeClr val="tx1"/>
                              </a:solidFill>
                            </a:rPr>
                            <a:t>T´</a:t>
                          </a:r>
                          <a:r>
                            <a:rPr lang="cs-CZ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cs-CZ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(0,3;</m:t>
                              </m:r>
                              <m:r>
                                <a:rPr lang="cs-CZ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∞)</m:t>
                              </m:r>
                            </m:oMath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Bonitní podnik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9529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b="0" dirty="0">
                              <a:solidFill>
                                <a:schemeClr val="tx1"/>
                              </a:solidFill>
                            </a:rPr>
                            <a:t>T´</a:t>
                          </a:r>
                          <a:r>
                            <a:rPr lang="cs-CZ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cs-CZ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cs-CZ" dirty="0">
                              <a:solidFill>
                                <a:schemeClr val="tx1"/>
                              </a:solidFill>
                              <a:latin typeface="Amasis MT Pro" panose="02040504050005020304" pitchFamily="18" charset="-18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cs-CZ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0,2;0,3</m:t>
                                  </m:r>
                                </m:e>
                              </m:d>
                            </m:oMath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Šedá zóna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0257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b="0" dirty="0">
                              <a:solidFill>
                                <a:schemeClr val="tx1"/>
                              </a:solidFill>
                            </a:rPr>
                            <a:t>T´</a:t>
                          </a:r>
                          <a:r>
                            <a:rPr lang="cs-CZ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cs-CZ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∈(−∞;</m:t>
                              </m:r>
                              <m:r>
                                <a:rPr lang="cs-CZ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0,2)</m:t>
                              </m:r>
                            </m:oMath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Bankrotní podnik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67847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ulka 5">
                <a:extLst>
                  <a:ext uri="{FF2B5EF4-FFF2-40B4-BE49-F238E27FC236}">
                    <a16:creationId xmlns:a16="http://schemas.microsoft.com/office/drawing/2014/main" id="{1CFAEE36-F81F-47AF-9A6F-531D7C3C75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0066982"/>
                  </p:ext>
                </p:extLst>
              </p:nvPr>
            </p:nvGraphicFramePr>
            <p:xfrm>
              <a:off x="1711569" y="3774830"/>
              <a:ext cx="7841391" cy="1483360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3758401">
                      <a:extLst>
                        <a:ext uri="{9D8B030D-6E8A-4147-A177-3AD203B41FA5}">
                          <a16:colId xmlns:a16="http://schemas.microsoft.com/office/drawing/2014/main" val="3926631945"/>
                        </a:ext>
                      </a:extLst>
                    </a:gridCol>
                    <a:gridCol w="4082990">
                      <a:extLst>
                        <a:ext uri="{9D8B030D-6E8A-4147-A177-3AD203B41FA5}">
                          <a16:colId xmlns:a16="http://schemas.microsoft.com/office/drawing/2014/main" val="22208226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Výsledek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Podnik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73079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t="-108197" r="-10891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Bonitní podnik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9529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t="-208197" r="-10891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Šedá zóna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0257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t="-308197" r="-10891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Bankrotní podnik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6784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5504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" y="66431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TAFFLERŮV INDEX- VÝPOČET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75" y="758092"/>
            <a:ext cx="11720249" cy="603347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cs-CZ" sz="3500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500" dirty="0">
              <a:latin typeface="Amasis MT Pro" panose="02040504050005020304" pitchFamily="18" charset="-18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3500" dirty="0">
              <a:latin typeface="Amasis MT Pro" panose="02040504050005020304" pitchFamily="18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B11B01CB-A665-4022-998C-16242EFD6FE9}"/>
                  </a:ext>
                </a:extLst>
              </p:cNvPr>
              <p:cNvSpPr txBox="1"/>
              <p:nvPr/>
            </p:nvSpPr>
            <p:spPr>
              <a:xfrm>
                <a:off x="117231" y="962857"/>
                <a:ext cx="12074769" cy="68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400" b="0" dirty="0"/>
                  <a:t>T´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=0,53 ∗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400" i="0">
                            <a:latin typeface="Cambria Math" panose="02040503050406030204" pitchFamily="18" charset="0"/>
                          </a:rPr>
                          <m:t>zisk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kr</m:t>
                        </m:r>
                        <m:r>
                          <a:rPr lang="cs-CZ" sz="2400" b="0" i="0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tkodob</m:t>
                        </m:r>
                        <m:r>
                          <a:rPr lang="cs-CZ" sz="2400" b="0" i="0" smtClean="0">
                            <a:latin typeface="Cambria Math" panose="02040503050406030204" pitchFamily="18" charset="0"/>
                          </a:rPr>
                          <m:t>é </m:t>
                        </m:r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cs-CZ" sz="2400" b="0" i="0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vazky</m:t>
                        </m:r>
                      </m:den>
                    </m:f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+0,13∗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OA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ciz</m:t>
                        </m:r>
                        <m:r>
                          <a:rPr lang="cs-CZ" sz="2400" b="0" i="0" smtClean="0">
                            <a:latin typeface="Cambria Math" panose="02040503050406030204" pitchFamily="18" charset="0"/>
                          </a:rPr>
                          <m:t>í </m:t>
                        </m:r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kapit</m:t>
                        </m:r>
                        <m:r>
                          <a:rPr lang="cs-CZ" sz="2400" b="0" i="0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den>
                    </m:f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+0,18 ∗ 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kr</m:t>
                        </m:r>
                        <m:r>
                          <a:rPr lang="cs-CZ" sz="2400" b="0" i="0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tkodob</m:t>
                        </m:r>
                        <m:r>
                          <a:rPr lang="cs-CZ" sz="2400" b="0" i="0" smtClean="0">
                            <a:latin typeface="Cambria Math" panose="02040503050406030204" pitchFamily="18" charset="0"/>
                          </a:rPr>
                          <m:t>é </m:t>
                        </m:r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cs-CZ" sz="2400" b="0" i="0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vazky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aktiva</m:t>
                        </m:r>
                      </m:den>
                    </m:f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+0,16∗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tr</m:t>
                        </m:r>
                        <m:r>
                          <a:rPr lang="cs-CZ" sz="2400" b="0" i="0" smtClean="0">
                            <a:latin typeface="Cambria Math" panose="02040503050406030204" pitchFamily="18" charset="0"/>
                          </a:rPr>
                          <m:t>ž</m:t>
                        </m:r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by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aktiva</m:t>
                        </m:r>
                      </m:den>
                    </m:f>
                  </m:oMath>
                </a14:m>
                <a:endParaRPr lang="cs-CZ" sz="2400" dirty="0">
                  <a:latin typeface="Amasis MT Pro" panose="02040504050005020304" pitchFamily="18" charset="-18"/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B11B01CB-A665-4022-998C-16242EFD6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31" y="962857"/>
                <a:ext cx="12074769" cy="680314"/>
              </a:xfrm>
              <a:prstGeom prst="rect">
                <a:avLst/>
              </a:prstGeom>
              <a:blipFill>
                <a:blip r:embed="rId3"/>
                <a:stretch>
                  <a:fillRect l="-757" b="-17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6">
                <a:extLst>
                  <a:ext uri="{FF2B5EF4-FFF2-40B4-BE49-F238E27FC236}">
                    <a16:creationId xmlns:a16="http://schemas.microsoft.com/office/drawing/2014/main" id="{EA04BBD4-DAB7-4D9F-A3B5-2DACE5A258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3601295"/>
                  </p:ext>
                </p:extLst>
              </p:nvPr>
            </p:nvGraphicFramePr>
            <p:xfrm>
              <a:off x="331075" y="2321563"/>
              <a:ext cx="11465171" cy="3848599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3032368">
                      <a:extLst>
                        <a:ext uri="{9D8B030D-6E8A-4147-A177-3AD203B41FA5}">
                          <a16:colId xmlns:a16="http://schemas.microsoft.com/office/drawing/2014/main" val="1816600435"/>
                        </a:ext>
                      </a:extLst>
                    </a:gridCol>
                    <a:gridCol w="1027698">
                      <a:extLst>
                        <a:ext uri="{9D8B030D-6E8A-4147-A177-3AD203B41FA5}">
                          <a16:colId xmlns:a16="http://schemas.microsoft.com/office/drawing/2014/main" val="35335923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3973073107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158047662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702387972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3578491030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3010965789"/>
                        </a:ext>
                      </a:extLst>
                    </a:gridCol>
                  </a:tblGrid>
                  <a:tr h="521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POMĚROVÝ UKAZATEL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VÁHA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2016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2017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2018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2019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2020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425870"/>
                      </a:ext>
                    </a:extLst>
                  </a:tr>
                  <a:tr h="63179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cs-CZ" sz="1800" i="0">
                                        <a:latin typeface="Cambria Math" panose="02040503050406030204" pitchFamily="18" charset="0"/>
                                      </a:rPr>
                                      <m:t>zisk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kr</m:t>
                                    </m:r>
                                    <m: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á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tkodob</m:t>
                                    </m:r>
                                    <m: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é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  <m: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á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vazky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atin typeface="Amasis MT Pro" panose="02040504050005020304" pitchFamily="18" charset="-18"/>
                            </a:rPr>
                            <a:t>0,53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8088025"/>
                      </a:ext>
                    </a:extLst>
                  </a:tr>
                  <a:tr h="6312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ob</m:t>
                                    </m:r>
                                    <m: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ěž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á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aktiva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ciz</m:t>
                                    </m:r>
                                    <m: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í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kapit</m:t>
                                    </m:r>
                                    <m: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á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atin typeface="Amasis MT Pro" panose="02040504050005020304" pitchFamily="18" charset="-18"/>
                            </a:rPr>
                            <a:t>0,13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8412459"/>
                      </a:ext>
                    </a:extLst>
                  </a:tr>
                  <a:tr h="58569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kr</m:t>
                                    </m:r>
                                    <m: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á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tkodob</m:t>
                                    </m:r>
                                    <m: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é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  <m: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á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vazky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aktiva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atin typeface="Amasis MT Pro" panose="02040504050005020304" pitchFamily="18" charset="-18"/>
                            </a:rPr>
                            <a:t>0,18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4230915"/>
                      </a:ext>
                    </a:extLst>
                  </a:tr>
                  <a:tr h="63076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tr</m:t>
                                    </m:r>
                                    <m: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ž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by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aktiva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atin typeface="Amasis MT Pro" panose="02040504050005020304" pitchFamily="18" charset="-18"/>
                            </a:rPr>
                            <a:t>0,16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6397114"/>
                      </a:ext>
                    </a:extLst>
                  </a:tr>
                  <a:tr h="349851">
                    <a:tc gridSpan="2">
                      <a:txBody>
                        <a:bodyPr/>
                        <a:lstStyle/>
                        <a:p>
                          <a:r>
                            <a:rPr lang="cs-CZ" dirty="0"/>
                            <a:t>Výsledek</a:t>
                          </a:r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0851474"/>
                      </a:ext>
                    </a:extLst>
                  </a:tr>
                  <a:tr h="396000">
                    <a:tc gridSpan="2">
                      <a:txBody>
                        <a:bodyPr/>
                        <a:lstStyle/>
                        <a:p>
                          <a:r>
                            <a:rPr lang="cs-CZ" dirty="0"/>
                            <a:t>Hodnocení</a:t>
                          </a:r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45217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6">
                <a:extLst>
                  <a:ext uri="{FF2B5EF4-FFF2-40B4-BE49-F238E27FC236}">
                    <a16:creationId xmlns:a16="http://schemas.microsoft.com/office/drawing/2014/main" id="{EA04BBD4-DAB7-4D9F-A3B5-2DACE5A258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3601295"/>
                  </p:ext>
                </p:extLst>
              </p:nvPr>
            </p:nvGraphicFramePr>
            <p:xfrm>
              <a:off x="331075" y="2321563"/>
              <a:ext cx="11465171" cy="3848599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3032368">
                      <a:extLst>
                        <a:ext uri="{9D8B030D-6E8A-4147-A177-3AD203B41FA5}">
                          <a16:colId xmlns:a16="http://schemas.microsoft.com/office/drawing/2014/main" val="1816600435"/>
                        </a:ext>
                      </a:extLst>
                    </a:gridCol>
                    <a:gridCol w="1027698">
                      <a:extLst>
                        <a:ext uri="{9D8B030D-6E8A-4147-A177-3AD203B41FA5}">
                          <a16:colId xmlns:a16="http://schemas.microsoft.com/office/drawing/2014/main" val="35335923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3973073107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158047662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702387972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3578491030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3010965789"/>
                        </a:ext>
                      </a:extLst>
                    </a:gridCol>
                  </a:tblGrid>
                  <a:tr h="521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POMĚROVÝ UKAZATEL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VÁHA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2016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2017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2018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2019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2020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425870"/>
                      </a:ext>
                    </a:extLst>
                  </a:tr>
                  <a:tr h="659448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t="-80556" r="-278112" b="-415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atin typeface="Amasis MT Pro" panose="02040504050005020304" pitchFamily="18" charset="-18"/>
                            </a:rPr>
                            <a:t>0,53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8088025"/>
                      </a:ext>
                    </a:extLst>
                  </a:tr>
                  <a:tr h="661289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t="-178899" r="-278112" b="-311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atin typeface="Amasis MT Pro" panose="02040504050005020304" pitchFamily="18" charset="-18"/>
                            </a:rPr>
                            <a:t>0,13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8412459"/>
                      </a:ext>
                    </a:extLst>
                  </a:tr>
                  <a:tr h="613601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t="-300990" r="-278112" b="-236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atin typeface="Amasis MT Pro" panose="02040504050005020304" pitchFamily="18" charset="-18"/>
                            </a:rPr>
                            <a:t>0,18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4230915"/>
                      </a:ext>
                    </a:extLst>
                  </a:tr>
                  <a:tr h="630765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t="-389423" r="-278112" b="-1298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atin typeface="Amasis MT Pro" panose="02040504050005020304" pitchFamily="18" charset="-18"/>
                            </a:rPr>
                            <a:t>0,16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6397114"/>
                      </a:ext>
                    </a:extLst>
                  </a:tr>
                  <a:tr h="365760">
                    <a:tc gridSpan="2">
                      <a:txBody>
                        <a:bodyPr/>
                        <a:lstStyle/>
                        <a:p>
                          <a:r>
                            <a:rPr lang="cs-CZ" dirty="0"/>
                            <a:t>Výsledek</a:t>
                          </a:r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0851474"/>
                      </a:ext>
                    </a:extLst>
                  </a:tr>
                  <a:tr h="396000">
                    <a:tc gridSpan="2">
                      <a:txBody>
                        <a:bodyPr/>
                        <a:lstStyle/>
                        <a:p>
                          <a:r>
                            <a:rPr lang="cs-CZ" dirty="0"/>
                            <a:t>Hodnocení</a:t>
                          </a:r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452177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38048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" y="66431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BANKROTNĚ-BONITNÍ MODELY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75" y="758092"/>
            <a:ext cx="11720249" cy="603347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Slouží k předpovědi finančních problémů podniku a predikuje možnost ohrožení podniku budoucím bankrotem.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Mezi  </a:t>
            </a:r>
            <a:r>
              <a:rPr lang="cs-CZ" sz="3500" dirty="0" err="1">
                <a:latin typeface="Amasis MT Pro" panose="02040504050005020304" pitchFamily="18" charset="-18"/>
              </a:rPr>
              <a:t>bankrotně</a:t>
            </a:r>
            <a:r>
              <a:rPr lang="cs-CZ" sz="3500" dirty="0">
                <a:latin typeface="Amasis MT Pro" panose="02040504050005020304" pitchFamily="18" charset="-18"/>
              </a:rPr>
              <a:t>-bonitní modely řadíme: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dirty="0">
                <a:latin typeface="Amasis MT Pro" panose="02040504050005020304" pitchFamily="18" charset="-18"/>
              </a:rPr>
              <a:t> </a:t>
            </a:r>
            <a:r>
              <a:rPr lang="cs-CZ" sz="3500" b="1" dirty="0" err="1">
                <a:latin typeface="Amasis MT Pro" panose="02040504050005020304" pitchFamily="18" charset="-18"/>
              </a:rPr>
              <a:t>Tamariho</a:t>
            </a:r>
            <a:r>
              <a:rPr lang="cs-CZ" sz="3500" b="1" dirty="0">
                <a:latin typeface="Amasis MT Pro" panose="02040504050005020304" pitchFamily="18" charset="-18"/>
              </a:rPr>
              <a:t> model,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dirty="0">
                <a:latin typeface="Amasis MT Pro" panose="02040504050005020304" pitchFamily="18" charset="-18"/>
              </a:rPr>
              <a:t> Grünwaldův index,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dirty="0">
                <a:latin typeface="Amasis MT Pro" panose="02040504050005020304" pitchFamily="18" charset="-18"/>
              </a:rPr>
              <a:t> </a:t>
            </a:r>
            <a:r>
              <a:rPr lang="cs-CZ" sz="3500" b="1" dirty="0" err="1">
                <a:latin typeface="Amasis MT Pro" panose="02040504050005020304" pitchFamily="18" charset="-18"/>
              </a:rPr>
              <a:t>Kralickův</a:t>
            </a:r>
            <a:r>
              <a:rPr lang="cs-CZ" sz="3500" b="1" dirty="0">
                <a:latin typeface="Amasis MT Pro" panose="02040504050005020304" pitchFamily="18" charset="-18"/>
              </a:rPr>
              <a:t> test.</a:t>
            </a:r>
          </a:p>
        </p:txBody>
      </p:sp>
    </p:spTree>
    <p:extLst>
      <p:ext uri="{BB962C8B-B14F-4D97-AF65-F5344CB8AC3E}">
        <p14:creationId xmlns:p14="http://schemas.microsoft.com/office/powerpoint/2010/main" val="608119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" y="66431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TAMARIHO MODEL</a:t>
            </a: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10BD6DE5-56AB-4359-A8F1-65593D7BAF8A}"/>
              </a:ext>
            </a:extLst>
          </p:cNvPr>
          <p:cNvSpPr txBox="1">
            <a:spLocks/>
          </p:cNvSpPr>
          <p:nvPr/>
        </p:nvSpPr>
        <p:spPr>
          <a:xfrm>
            <a:off x="483475" y="910492"/>
            <a:ext cx="11720249" cy="2102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Jedná se o bodový model, kde jsou podílové ukazatele bodově ohodnoceny.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Podnik je hodnocen dle součtu získaných bodů</a:t>
            </a:r>
          </a:p>
        </p:txBody>
      </p:sp>
    </p:spTree>
    <p:extLst>
      <p:ext uri="{BB962C8B-B14F-4D97-AF65-F5344CB8AC3E}">
        <p14:creationId xmlns:p14="http://schemas.microsoft.com/office/powerpoint/2010/main" val="1808363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768" y="974969"/>
            <a:ext cx="11720249" cy="312615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Model, který počítá odlišný systém vah od ostatních indexů.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Koeficienty, které jsou váhami jsou jmenovateli a v čitateli jsou jednotliví ukazatelé.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Za váhy jsou stanovené proměnlivé hodnoty ale i konstantní stálé hodnoty.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9D3AB4EB-6D43-4A75-BE5B-FF00FC07A4CD}"/>
              </a:ext>
            </a:extLst>
          </p:cNvPr>
          <p:cNvSpPr txBox="1">
            <a:spLocks/>
          </p:cNvSpPr>
          <p:nvPr/>
        </p:nvSpPr>
        <p:spPr>
          <a:xfrm>
            <a:off x="252922" y="232508"/>
            <a:ext cx="10199077" cy="742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latin typeface="Amasis MT Pro" panose="02040504050005020304" pitchFamily="18" charset="-18"/>
              </a:rPr>
              <a:t>GRÜNVALDŮV INDEX</a:t>
            </a:r>
          </a:p>
        </p:txBody>
      </p:sp>
    </p:spTree>
    <p:extLst>
      <p:ext uri="{BB962C8B-B14F-4D97-AF65-F5344CB8AC3E}">
        <p14:creationId xmlns:p14="http://schemas.microsoft.com/office/powerpoint/2010/main" val="593945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663"/>
            <a:ext cx="12192000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768" y="974969"/>
            <a:ext cx="11720249" cy="312615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Má dvě varianty: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dirty="0">
                <a:latin typeface="Amasis MT Pro" panose="02040504050005020304" pitchFamily="18" charset="-18"/>
              </a:rPr>
              <a:t> Původní varianta Rychlého </a:t>
            </a:r>
            <a:r>
              <a:rPr lang="cs-CZ" sz="3500" b="1" dirty="0" err="1">
                <a:latin typeface="Amasis MT Pro" panose="02040504050005020304" pitchFamily="18" charset="-18"/>
              </a:rPr>
              <a:t>Kralickova</a:t>
            </a:r>
            <a:r>
              <a:rPr lang="cs-CZ" sz="3500" b="1" dirty="0">
                <a:latin typeface="Amasis MT Pro" panose="02040504050005020304" pitchFamily="18" charset="-18"/>
              </a:rPr>
              <a:t> testu.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dirty="0">
                <a:latin typeface="Amasis MT Pro" panose="02040504050005020304" pitchFamily="18" charset="-18"/>
              </a:rPr>
              <a:t> Modifikovaná varianta Rychlého </a:t>
            </a:r>
            <a:r>
              <a:rPr lang="cs-CZ" sz="3500" b="1" dirty="0" err="1">
                <a:latin typeface="Amasis MT Pro" panose="02040504050005020304" pitchFamily="18" charset="-18"/>
              </a:rPr>
              <a:t>Kralickova</a:t>
            </a:r>
            <a:r>
              <a:rPr lang="cs-CZ" sz="3500" b="1" dirty="0">
                <a:latin typeface="Amasis MT Pro" panose="02040504050005020304" pitchFamily="18" charset="-18"/>
              </a:rPr>
              <a:t> testu.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9D3AB4EB-6D43-4A75-BE5B-FF00FC07A4CD}"/>
              </a:ext>
            </a:extLst>
          </p:cNvPr>
          <p:cNvSpPr txBox="1">
            <a:spLocks/>
          </p:cNvSpPr>
          <p:nvPr/>
        </p:nvSpPr>
        <p:spPr>
          <a:xfrm>
            <a:off x="252922" y="232508"/>
            <a:ext cx="10199077" cy="742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latin typeface="Amasis MT Pro" panose="02040504050005020304" pitchFamily="18" charset="-18"/>
              </a:rPr>
              <a:t>KRALICKŮV TEST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D766061D-6DB5-4650-BF8B-C727A9229C5B}"/>
                  </a:ext>
                </a:extLst>
              </p:cNvPr>
              <p:cNvSpPr txBox="1"/>
              <p:nvPr/>
            </p:nvSpPr>
            <p:spPr>
              <a:xfrm>
                <a:off x="649014" y="2628260"/>
                <a:ext cx="10582321" cy="864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Kv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ta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vlastn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ho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kapit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lu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cs-CZ" sz="3000" b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koeficient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samofinancov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í</m:t>
                          </m:r>
                        </m:e>
                      </m:d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000" b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VK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aktiva</m:t>
                          </m:r>
                        </m:den>
                      </m:f>
                    </m:oMath>
                  </m:oMathPara>
                </a14:m>
                <a:endParaRPr lang="cs-CZ" sz="3000" dirty="0"/>
              </a:p>
            </p:txBody>
          </p:sp>
        </mc:Choice>
        <mc:Fallback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D766061D-6DB5-4650-BF8B-C727A9229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14" y="2628260"/>
                <a:ext cx="10582321" cy="8643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93F146F3-534D-40D2-BD60-8CA886EF15B5}"/>
                  </a:ext>
                </a:extLst>
              </p:cNvPr>
              <p:cNvSpPr txBox="1"/>
              <p:nvPr/>
            </p:nvSpPr>
            <p:spPr>
              <a:xfrm>
                <a:off x="1425904" y="3760239"/>
                <a:ext cx="7853112" cy="878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00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oba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spl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cen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í 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dluhu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CF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000" b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ciz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kapit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KFM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bilan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CF</m:t>
                          </m:r>
                        </m:den>
                      </m:f>
                    </m:oMath>
                  </m:oMathPara>
                </a14:m>
                <a:endParaRPr lang="cs-CZ" sz="3000" dirty="0"/>
              </a:p>
            </p:txBody>
          </p:sp>
        </mc:Choice>
        <mc:Fallback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93F146F3-534D-40D2-BD60-8CA886EF1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904" y="3760239"/>
                <a:ext cx="7853112" cy="878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D0EBA3F4-930A-43A4-B257-3A0E9C0E422D}"/>
                  </a:ext>
                </a:extLst>
              </p:cNvPr>
              <p:cNvSpPr txBox="1"/>
              <p:nvPr/>
            </p:nvSpPr>
            <p:spPr>
              <a:xfrm>
                <a:off x="3655751" y="4843584"/>
                <a:ext cx="3749040" cy="9466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00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 % 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ž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eb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000" b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CF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tr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by</m:t>
                          </m:r>
                        </m:den>
                      </m:f>
                    </m:oMath>
                  </m:oMathPara>
                </a14:m>
                <a:endParaRPr lang="cs-CZ" sz="3000" dirty="0"/>
              </a:p>
            </p:txBody>
          </p:sp>
        </mc:Choice>
        <mc:Fallback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D0EBA3F4-930A-43A4-B257-3A0E9C0E4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751" y="4843584"/>
                <a:ext cx="3749040" cy="9466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32212B70-3004-434D-A827-F6879BD97D62}"/>
                  </a:ext>
                </a:extLst>
              </p:cNvPr>
              <p:cNvSpPr txBox="1"/>
              <p:nvPr/>
            </p:nvSpPr>
            <p:spPr>
              <a:xfrm>
                <a:off x="2925066" y="5875148"/>
                <a:ext cx="6219651" cy="8814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00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OA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000" b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ist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ý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zisk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+ú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roky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po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zdan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ě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í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celkov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á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aktiva</m:t>
                          </m:r>
                        </m:den>
                      </m:f>
                    </m:oMath>
                  </m:oMathPara>
                </a14:m>
                <a:endParaRPr lang="cs-CZ" sz="3000" dirty="0"/>
              </a:p>
            </p:txBody>
          </p:sp>
        </mc:Choice>
        <mc:Fallback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32212B70-3004-434D-A827-F6879BD97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066" y="5875148"/>
                <a:ext cx="6219651" cy="8814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946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ulka 5">
                <a:extLst>
                  <a:ext uri="{FF2B5EF4-FFF2-40B4-BE49-F238E27FC236}">
                    <a16:creationId xmlns:a16="http://schemas.microsoft.com/office/drawing/2014/main" id="{1CFAEE36-F81F-47AF-9A6F-531D7C3C75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301281"/>
                  </p:ext>
                </p:extLst>
              </p:nvPr>
            </p:nvGraphicFramePr>
            <p:xfrm>
              <a:off x="429848" y="742461"/>
              <a:ext cx="11551141" cy="2387600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1795936">
                      <a:extLst>
                        <a:ext uri="{9D8B030D-6E8A-4147-A177-3AD203B41FA5}">
                          <a16:colId xmlns:a16="http://schemas.microsoft.com/office/drawing/2014/main" val="3926631945"/>
                        </a:ext>
                      </a:extLst>
                    </a:gridCol>
                    <a:gridCol w="1951041">
                      <a:extLst>
                        <a:ext uri="{9D8B030D-6E8A-4147-A177-3AD203B41FA5}">
                          <a16:colId xmlns:a16="http://schemas.microsoft.com/office/drawing/2014/main" val="2220822672"/>
                        </a:ext>
                      </a:extLst>
                    </a:gridCol>
                    <a:gridCol w="1951041">
                      <a:extLst>
                        <a:ext uri="{9D8B030D-6E8A-4147-A177-3AD203B41FA5}">
                          <a16:colId xmlns:a16="http://schemas.microsoft.com/office/drawing/2014/main" val="546803072"/>
                        </a:ext>
                      </a:extLst>
                    </a:gridCol>
                    <a:gridCol w="1951041">
                      <a:extLst>
                        <a:ext uri="{9D8B030D-6E8A-4147-A177-3AD203B41FA5}">
                          <a16:colId xmlns:a16="http://schemas.microsoft.com/office/drawing/2014/main" val="4015809524"/>
                        </a:ext>
                      </a:extLst>
                    </a:gridCol>
                    <a:gridCol w="1951041">
                      <a:extLst>
                        <a:ext uri="{9D8B030D-6E8A-4147-A177-3AD203B41FA5}">
                          <a16:colId xmlns:a16="http://schemas.microsoft.com/office/drawing/2014/main" val="1993146702"/>
                        </a:ext>
                      </a:extLst>
                    </a:gridCol>
                    <a:gridCol w="1951041">
                      <a:extLst>
                        <a:ext uri="{9D8B030D-6E8A-4147-A177-3AD203B41FA5}">
                          <a16:colId xmlns:a16="http://schemas.microsoft.com/office/drawing/2014/main" val="15417526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  <a:latin typeface="Amasis MT Pro" panose="02040504050005020304" pitchFamily="18" charset="-18"/>
                            </a:rPr>
                            <a:t>UKAZATEL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  <a:latin typeface="Amasis MT Pro" panose="02040504050005020304" pitchFamily="18" charset="-18"/>
                            </a:rPr>
                            <a:t>VÝBORNÝ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  <a:latin typeface="Amasis MT Pro" panose="02040504050005020304" pitchFamily="18" charset="-18"/>
                            </a:rPr>
                            <a:t>VELMI DOBRÝ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  <a:latin typeface="Amasis MT Pro" panose="02040504050005020304" pitchFamily="18" charset="-18"/>
                            </a:rPr>
                            <a:t>DOBRÝ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  <a:latin typeface="Amasis MT Pro" panose="02040504050005020304" pitchFamily="18" charset="-18"/>
                            </a:rPr>
                            <a:t>ŠPATNÝ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  <a:latin typeface="Amasis MT Pro" panose="02040504050005020304" pitchFamily="18" charset="-18"/>
                            </a:rPr>
                            <a:t>OHROŽEN INSOLVENCÍ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7307992"/>
                      </a:ext>
                    </a:extLst>
                  </a:tr>
                  <a:tr h="208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  <a:latin typeface="Amasis MT Pro" panose="02040504050005020304" pitchFamily="18" charset="-18"/>
                            </a:rPr>
                            <a:t>Kvóta VK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30 %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0 %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0 %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0 %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0 %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19529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>
                              <a:solidFill>
                                <a:schemeClr val="tx1"/>
                              </a:solidFill>
                              <a:latin typeface="Amasis MT Pro" panose="02040504050005020304" pitchFamily="18" charset="-18"/>
                            </a:rPr>
                            <a:t>Doba splácení dluhu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𝑟𝑜𝑘𝑦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5 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𝑙𝑒𝑡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𝑙𝑒𝑡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12 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𝑙𝑒𝑡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30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𝑙𝑒𝑡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70257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>
                              <a:solidFill>
                                <a:schemeClr val="tx1"/>
                              </a:solidFill>
                              <a:latin typeface="Amasis MT Pro" panose="02040504050005020304" pitchFamily="18" charset="-18"/>
                            </a:rPr>
                            <a:t>CF v % tržeb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10 %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%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%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%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0 %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76784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>
                              <a:solidFill>
                                <a:schemeClr val="tx1"/>
                              </a:solidFill>
                              <a:latin typeface="Amasis MT Pro" panose="02040504050005020304" pitchFamily="18" charset="-18"/>
                            </a:rPr>
                            <a:t>ROA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%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%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%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0 %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0 %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9807024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ulka 5">
                <a:extLst>
                  <a:ext uri="{FF2B5EF4-FFF2-40B4-BE49-F238E27FC236}">
                    <a16:creationId xmlns:a16="http://schemas.microsoft.com/office/drawing/2014/main" id="{1CFAEE36-F81F-47AF-9A6F-531D7C3C75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301281"/>
                  </p:ext>
                </p:extLst>
              </p:nvPr>
            </p:nvGraphicFramePr>
            <p:xfrm>
              <a:off x="429848" y="742461"/>
              <a:ext cx="11551141" cy="2387600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1795936">
                      <a:extLst>
                        <a:ext uri="{9D8B030D-6E8A-4147-A177-3AD203B41FA5}">
                          <a16:colId xmlns:a16="http://schemas.microsoft.com/office/drawing/2014/main" val="3926631945"/>
                        </a:ext>
                      </a:extLst>
                    </a:gridCol>
                    <a:gridCol w="1951041">
                      <a:extLst>
                        <a:ext uri="{9D8B030D-6E8A-4147-A177-3AD203B41FA5}">
                          <a16:colId xmlns:a16="http://schemas.microsoft.com/office/drawing/2014/main" val="2220822672"/>
                        </a:ext>
                      </a:extLst>
                    </a:gridCol>
                    <a:gridCol w="1951041">
                      <a:extLst>
                        <a:ext uri="{9D8B030D-6E8A-4147-A177-3AD203B41FA5}">
                          <a16:colId xmlns:a16="http://schemas.microsoft.com/office/drawing/2014/main" val="546803072"/>
                        </a:ext>
                      </a:extLst>
                    </a:gridCol>
                    <a:gridCol w="1951041">
                      <a:extLst>
                        <a:ext uri="{9D8B030D-6E8A-4147-A177-3AD203B41FA5}">
                          <a16:colId xmlns:a16="http://schemas.microsoft.com/office/drawing/2014/main" val="4015809524"/>
                        </a:ext>
                      </a:extLst>
                    </a:gridCol>
                    <a:gridCol w="1951041">
                      <a:extLst>
                        <a:ext uri="{9D8B030D-6E8A-4147-A177-3AD203B41FA5}">
                          <a16:colId xmlns:a16="http://schemas.microsoft.com/office/drawing/2014/main" val="1993146702"/>
                        </a:ext>
                      </a:extLst>
                    </a:gridCol>
                    <a:gridCol w="1951041">
                      <a:extLst>
                        <a:ext uri="{9D8B030D-6E8A-4147-A177-3AD203B41FA5}">
                          <a16:colId xmlns:a16="http://schemas.microsoft.com/office/drawing/2014/main" val="1541752620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  <a:latin typeface="Amasis MT Pro" panose="02040504050005020304" pitchFamily="18" charset="-18"/>
                            </a:rPr>
                            <a:t>UKAZATEL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  <a:latin typeface="Amasis MT Pro" panose="02040504050005020304" pitchFamily="18" charset="-18"/>
                            </a:rPr>
                            <a:t>VÝBORNÝ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  <a:latin typeface="Amasis MT Pro" panose="02040504050005020304" pitchFamily="18" charset="-18"/>
                            </a:rPr>
                            <a:t>VELMI DOBRÝ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  <a:latin typeface="Amasis MT Pro" panose="02040504050005020304" pitchFamily="18" charset="-18"/>
                            </a:rPr>
                            <a:t>DOBRÝ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  <a:latin typeface="Amasis MT Pro" panose="02040504050005020304" pitchFamily="18" charset="-18"/>
                            </a:rPr>
                            <a:t>ŠPATNÝ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  <a:latin typeface="Amasis MT Pro" panose="02040504050005020304" pitchFamily="18" charset="-18"/>
                            </a:rPr>
                            <a:t>OHROŽEN INSOLVENCÍ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730799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  <a:latin typeface="Amasis MT Pro" panose="02040504050005020304" pitchFamily="18" charset="-18"/>
                            </a:rPr>
                            <a:t>Kvóta VK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2188" t="-180328" r="-400625" b="-3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2188" t="-180328" r="-300625" b="-3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1277" t="-180328" r="-199688" b="-3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2500" t="-180328" r="-100312" b="-3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92500" t="-180328" r="-312" b="-3967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952914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>
                              <a:solidFill>
                                <a:schemeClr val="tx1"/>
                              </a:solidFill>
                              <a:latin typeface="Amasis MT Pro" panose="02040504050005020304" pitchFamily="18" charset="-18"/>
                            </a:rPr>
                            <a:t>Doba splácení dluhu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2188" t="-162857" r="-400625" b="-13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2188" t="-162857" r="-300625" b="-13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1277" t="-162857" r="-199688" b="-13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2500" t="-162857" r="-100312" b="-13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92500" t="-162857" r="-312" b="-13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0257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>
                              <a:solidFill>
                                <a:schemeClr val="tx1"/>
                              </a:solidFill>
                              <a:latin typeface="Amasis MT Pro" panose="02040504050005020304" pitchFamily="18" charset="-18"/>
                            </a:rPr>
                            <a:t>CF v % tržeb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2188" t="-452459" r="-40062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2188" t="-452459" r="-30062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1277" t="-452459" r="-19968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2500" t="-452459" r="-10031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92500" t="-452459" r="-312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6784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>
                              <a:solidFill>
                                <a:schemeClr val="tx1"/>
                              </a:solidFill>
                              <a:latin typeface="Amasis MT Pro" panose="02040504050005020304" pitchFamily="18" charset="-18"/>
                            </a:rPr>
                            <a:t>ROA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2188" t="-552459" r="-40062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2188" t="-552459" r="-30062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1277" t="-552459" r="-19968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2500" t="-552459" r="-10031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92500" t="-552459" r="-312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807024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8005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" y="66431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BANKROTNÍ A BONITNÍ MODELY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75" y="758092"/>
            <a:ext cx="11720249" cy="603347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Výpočty bonitních  bankrotních modelů zajímají především banky a nebankovní úvěrové společnosti.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Než instituce schválí podniku úvěr, půjčku musí zvážit jejich bonitu.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b="1" dirty="0">
                <a:latin typeface="Amasis MT Pro" panose="02040504050005020304" pitchFamily="18" charset="-18"/>
              </a:rPr>
              <a:t>Bonita klienta </a:t>
            </a:r>
            <a:r>
              <a:rPr lang="cs-CZ" sz="3500" dirty="0">
                <a:latin typeface="Amasis MT Pro" panose="02040504050005020304" pitchFamily="18" charset="-18"/>
              </a:rPr>
              <a:t>= důvěryhodnost subjektu, která souvisí s likviditou schopností splácet své závazky.</a:t>
            </a:r>
          </a:p>
          <a:p>
            <a:pPr marL="0" indent="0">
              <a:spcBef>
                <a:spcPts val="0"/>
              </a:spcBef>
              <a:buNone/>
            </a:pPr>
            <a:endParaRPr lang="cs-CZ" sz="3500" dirty="0">
              <a:latin typeface="Amasis MT Pro" panose="02040504050005020304" pitchFamily="18" charset="-18"/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cs-CZ" sz="3500" dirty="0">
              <a:latin typeface="Amasis MT Pro" panose="020405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7735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6" y="184673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BONITNÍ MODELY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544" y="1009196"/>
            <a:ext cx="11720249" cy="603347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Bonitou se rozumí schopnost splácet své závazky a uspokojovat věřitele.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Bonitní podnik je podnik, který je schopný uspokojovat své věřitele splácením svých závazků.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Základním bonitním modelem je: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dirty="0">
                <a:latin typeface="Amasis MT Pro" panose="02040504050005020304" pitchFamily="18" charset="-18"/>
              </a:rPr>
              <a:t> Index bonity</a:t>
            </a:r>
            <a:r>
              <a:rPr lang="cs-CZ" sz="3500" dirty="0">
                <a:latin typeface="Amasis MT Pro" panose="02040504050005020304" pitchFamily="18" charset="-18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cs-CZ" sz="3500" dirty="0">
              <a:latin typeface="Amasis MT Pro" panose="020405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81210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" y="66431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INDEX BONITY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EFF1798-A124-4277-83E3-CF6ACFCDAE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0674" y="808892"/>
                <a:ext cx="12051325" cy="5982677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0"/>
                  </a:spcBef>
                  <a:buFontTx/>
                  <a:buChar char="-"/>
                </a:pPr>
                <a:r>
                  <a:rPr lang="cs-CZ" sz="3500" dirty="0">
                    <a:latin typeface="Amasis MT Pro" panose="02040504050005020304" pitchFamily="18" charset="-18"/>
                  </a:rPr>
                  <a:t>Používá se v Německu, Rakousku a Švýcarsku.</a:t>
                </a:r>
              </a:p>
              <a:p>
                <a:pPr>
                  <a:spcBef>
                    <a:spcPts val="0"/>
                  </a:spcBef>
                  <a:buFontTx/>
                  <a:buChar char="-"/>
                </a:pPr>
                <a:r>
                  <a:rPr lang="cs-CZ" sz="3500" dirty="0">
                    <a:latin typeface="Amasis MT Pro" panose="02040504050005020304" pitchFamily="18" charset="-18"/>
                  </a:rPr>
                  <a:t>Poměřuje 6 poměrových ukazatelů.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sz="3500" dirty="0">
                  <a:latin typeface="Amasis MT Pro" panose="02040504050005020304" pitchFamily="18" charset="-18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100" b="0" i="0" smtClean="0">
                          <a:latin typeface="Cambria Math" panose="02040503050406030204" pitchFamily="18" charset="0"/>
                        </a:rPr>
                        <m:t>IB</m:t>
                      </m:r>
                      <m:r>
                        <a:rPr lang="cs-CZ" sz="2100" b="0" i="0" smtClean="0">
                          <a:latin typeface="Cambria Math" panose="02040503050406030204" pitchFamily="18" charset="0"/>
                        </a:rPr>
                        <m:t>=1,5 ∗</m:t>
                      </m:r>
                      <m:f>
                        <m:fPr>
                          <m:ctrlPr>
                            <a:rPr lang="cs-CZ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cash</m:t>
                          </m:r>
                          <m: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flow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ciz</m:t>
                          </m:r>
                          <m: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zdroje</m:t>
                          </m:r>
                        </m:den>
                      </m:f>
                      <m:r>
                        <a:rPr lang="cs-CZ" sz="2100" b="0" i="0" smtClean="0">
                          <a:latin typeface="Cambria Math" panose="02040503050406030204" pitchFamily="18" charset="0"/>
                        </a:rPr>
                        <m:t>+0,08∗</m:t>
                      </m:r>
                      <m:f>
                        <m:fPr>
                          <m:ctrlPr>
                            <a:rPr lang="cs-CZ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aktiva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ciz</m:t>
                          </m:r>
                          <m: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zdroje</m:t>
                          </m:r>
                        </m:den>
                      </m:f>
                      <m:r>
                        <a:rPr lang="cs-CZ" sz="2100" b="0" i="0" smtClean="0">
                          <a:latin typeface="Cambria Math" panose="02040503050406030204" pitchFamily="18" charset="0"/>
                        </a:rPr>
                        <m:t>+10 ∗ </m:t>
                      </m:r>
                      <m:f>
                        <m:fPr>
                          <m:ctrlPr>
                            <a:rPr lang="cs-CZ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zisk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aktiva</m:t>
                          </m:r>
                        </m:den>
                      </m:f>
                      <m:r>
                        <a:rPr lang="cs-CZ" sz="2100" b="0" i="0" smtClean="0">
                          <a:latin typeface="Cambria Math" panose="02040503050406030204" pitchFamily="18" charset="0"/>
                        </a:rPr>
                        <m:t>+5∗</m:t>
                      </m:r>
                      <m:f>
                        <m:fPr>
                          <m:ctrlPr>
                            <a:rPr lang="cs-CZ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zisk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m:rPr>
                              <m:sty m:val="p"/>
                            </m:rP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nosy</m:t>
                          </m:r>
                        </m:den>
                      </m:f>
                      <m:r>
                        <a:rPr lang="cs-CZ" sz="2100" b="0" i="0" smtClean="0">
                          <a:latin typeface="Cambria Math" panose="02040503050406030204" pitchFamily="18" charset="0"/>
                        </a:rPr>
                        <m:t>+0,3 ∗</m:t>
                      </m:r>
                      <m:f>
                        <m:fPr>
                          <m:ctrlPr>
                            <a:rPr lang="cs-CZ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soby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m:rPr>
                              <m:sty m:val="p"/>
                            </m:rP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nosy</m:t>
                          </m:r>
                        </m:den>
                      </m:f>
                      <m:r>
                        <a:rPr lang="cs-CZ" sz="2100" b="0" i="0" smtClean="0">
                          <a:latin typeface="Cambria Math" panose="02040503050406030204" pitchFamily="18" charset="0"/>
                        </a:rPr>
                        <m:t>+0,1∗</m:t>
                      </m:r>
                      <m:f>
                        <m:fPr>
                          <m:ctrlPr>
                            <a:rPr lang="cs-CZ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m:rPr>
                              <m:sty m:val="p"/>
                            </m:rP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nosy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aktiva</m:t>
                          </m:r>
                        </m:den>
                      </m:f>
                    </m:oMath>
                  </m:oMathPara>
                </a14:m>
                <a:endParaRPr lang="cs-CZ" sz="2100" dirty="0">
                  <a:latin typeface="Amasis MT Pro" panose="02040504050005020304" pitchFamily="18" charset="-18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dirty="0">
                    <a:latin typeface="Amasis MT Pro" panose="02040504050005020304" pitchFamily="18" charset="-18"/>
                  </a:rPr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dirty="0">
                  <a:latin typeface="Amasis MT Pro" panose="02040504050005020304" pitchFamily="18" charset="-18"/>
                </a:endParaRP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EFF1798-A124-4277-83E3-CF6ACFCDAE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0674" y="808892"/>
                <a:ext cx="12051325" cy="5982677"/>
              </a:xfrm>
              <a:blipFill>
                <a:blip r:embed="rId3"/>
                <a:stretch>
                  <a:fillRect l="-1467" t="-25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ulka 5">
                <a:extLst>
                  <a:ext uri="{FF2B5EF4-FFF2-40B4-BE49-F238E27FC236}">
                    <a16:creationId xmlns:a16="http://schemas.microsoft.com/office/drawing/2014/main" id="{9DA9EB4E-F5C4-47BA-9032-B9F36D3BEF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3168414"/>
                  </p:ext>
                </p:extLst>
              </p:nvPr>
            </p:nvGraphicFramePr>
            <p:xfrm>
              <a:off x="378372" y="3429000"/>
              <a:ext cx="11303877" cy="3235960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3468414">
                      <a:extLst>
                        <a:ext uri="{9D8B030D-6E8A-4147-A177-3AD203B41FA5}">
                          <a16:colId xmlns:a16="http://schemas.microsoft.com/office/drawing/2014/main" val="3926631945"/>
                        </a:ext>
                      </a:extLst>
                    </a:gridCol>
                    <a:gridCol w="4067504">
                      <a:extLst>
                        <a:ext uri="{9D8B030D-6E8A-4147-A177-3AD203B41FA5}">
                          <a16:colId xmlns:a16="http://schemas.microsoft.com/office/drawing/2014/main" val="2741663424"/>
                        </a:ext>
                      </a:extLst>
                    </a:gridCol>
                    <a:gridCol w="3767959">
                      <a:extLst>
                        <a:ext uri="{9D8B030D-6E8A-4147-A177-3AD203B41FA5}">
                          <a16:colId xmlns:a16="http://schemas.microsoft.com/office/drawing/2014/main" val="22208226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Výsledek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Hodnocení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Podnik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73079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𝐼𝐵</m:t>
                                </m:r>
                                <m:r>
                                  <a:rPr lang="cs-CZ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∈(−∞;−2)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Extrémně špatná ekonomická situace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Bankrotní podnik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9529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𝐼𝐵</m:t>
                                </m:r>
                                <m:r>
                                  <a:rPr lang="cs-CZ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∈</m:t>
                                </m:r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  <m:r>
                                  <a:rPr lang="cs-CZ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;−1)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Velmi špatná ekonomická situace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Bankrotní podnik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0257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𝐼𝐵</m:t>
                                </m:r>
                                <m:r>
                                  <a:rPr lang="cs-CZ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∈</m:t>
                                </m:r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cs-CZ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;0)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Špatná ekonomická situace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Bankrotní podnik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6784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𝐼𝐵</m:t>
                                </m:r>
                                <m:r>
                                  <a:rPr lang="cs-CZ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∈</m:t>
                                </m:r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cs-CZ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;1)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Problematická ekonomická situace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Bonitní podnik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21016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𝐼𝐵</m:t>
                                </m:r>
                                <m:r>
                                  <a:rPr lang="cs-CZ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∈</m:t>
                                </m:r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cs-CZ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;2)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Dobrá ekonomická situace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Bonitní podnik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2531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𝐼𝐵</m:t>
                                </m:r>
                                <m:r>
                                  <a:rPr lang="cs-CZ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∈</m:t>
                                </m:r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cs-CZ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;3)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Velmi dobrá ekonomická situace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Bonitní podnik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29280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𝐼𝐵</m:t>
                                </m:r>
                                <m:r>
                                  <a:rPr lang="cs-CZ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∈</m:t>
                                </m:r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  <m:r>
                                  <a:rPr lang="cs-CZ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;∞)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cs-CZ" b="1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Extrémně dobrá ekonomická situace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Bonitní podnik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02142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ulka 5">
                <a:extLst>
                  <a:ext uri="{FF2B5EF4-FFF2-40B4-BE49-F238E27FC236}">
                    <a16:creationId xmlns:a16="http://schemas.microsoft.com/office/drawing/2014/main" id="{9DA9EB4E-F5C4-47BA-9032-B9F36D3BEF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3168414"/>
                  </p:ext>
                </p:extLst>
              </p:nvPr>
            </p:nvGraphicFramePr>
            <p:xfrm>
              <a:off x="378372" y="3429000"/>
              <a:ext cx="11303877" cy="3235960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3468414">
                      <a:extLst>
                        <a:ext uri="{9D8B030D-6E8A-4147-A177-3AD203B41FA5}">
                          <a16:colId xmlns:a16="http://schemas.microsoft.com/office/drawing/2014/main" val="3926631945"/>
                        </a:ext>
                      </a:extLst>
                    </a:gridCol>
                    <a:gridCol w="4067504">
                      <a:extLst>
                        <a:ext uri="{9D8B030D-6E8A-4147-A177-3AD203B41FA5}">
                          <a16:colId xmlns:a16="http://schemas.microsoft.com/office/drawing/2014/main" val="2741663424"/>
                        </a:ext>
                      </a:extLst>
                    </a:gridCol>
                    <a:gridCol w="3767959">
                      <a:extLst>
                        <a:ext uri="{9D8B030D-6E8A-4147-A177-3AD203B41FA5}">
                          <a16:colId xmlns:a16="http://schemas.microsoft.com/office/drawing/2014/main" val="22208226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Výsledek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Hodnocení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Podnik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73079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t="-108197" r="-226186" b="-7819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Extrémně špatná ekonomická situace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Bankrotní podnik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9529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t="-208197" r="-226186" b="-6819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Velmi špatná ekonomická situace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Bankrotní podnik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0257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t="-308197" r="-226186" b="-5819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Špatná ekonomická situace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Bankrotní podnik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6784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t="-408197" r="-226186" b="-4819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Problematická ekonomická situace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Bonitní podnik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21016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t="-508197" r="-226186" b="-3819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Dobrá ekonomická situace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Bonitní podnik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2531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t="-608197" r="-226186" b="-2819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Velmi dobrá ekonomická situace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Bonitní podnik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292804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t="-411429" r="-226186" b="-6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Extrémně dobrá ekonomická situace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Bonitní podnik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021425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8567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833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" y="66431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INDEX BONITY - VÝPOČET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EFF1798-A124-4277-83E3-CF6ACFCDAE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0674" y="808892"/>
                <a:ext cx="12051325" cy="5982677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100" b="0" i="0" smtClean="0">
                          <a:latin typeface="Cambria Math" panose="02040503050406030204" pitchFamily="18" charset="0"/>
                        </a:rPr>
                        <m:t>IB</m:t>
                      </m:r>
                      <m:r>
                        <a:rPr lang="cs-CZ" sz="2100" b="0" i="0" smtClean="0">
                          <a:latin typeface="Cambria Math" panose="02040503050406030204" pitchFamily="18" charset="0"/>
                        </a:rPr>
                        <m:t>=1,5 ∗</m:t>
                      </m:r>
                      <m:f>
                        <m:fPr>
                          <m:ctrlPr>
                            <a:rPr lang="cs-CZ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cash</m:t>
                          </m:r>
                          <m: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flow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ciz</m:t>
                          </m:r>
                          <m: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zdroje</m:t>
                          </m:r>
                        </m:den>
                      </m:f>
                      <m:r>
                        <a:rPr lang="cs-CZ" sz="2100" b="0" i="0" smtClean="0">
                          <a:latin typeface="Cambria Math" panose="02040503050406030204" pitchFamily="18" charset="0"/>
                        </a:rPr>
                        <m:t>+0,08∗</m:t>
                      </m:r>
                      <m:f>
                        <m:fPr>
                          <m:ctrlPr>
                            <a:rPr lang="cs-CZ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aktiva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ciz</m:t>
                          </m:r>
                          <m: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zdroje</m:t>
                          </m:r>
                        </m:den>
                      </m:f>
                      <m:r>
                        <a:rPr lang="cs-CZ" sz="2100" b="0" i="0" smtClean="0">
                          <a:latin typeface="Cambria Math" panose="02040503050406030204" pitchFamily="18" charset="0"/>
                        </a:rPr>
                        <m:t>+10 ∗ </m:t>
                      </m:r>
                      <m:f>
                        <m:fPr>
                          <m:ctrlPr>
                            <a:rPr lang="cs-CZ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zisk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aktiva</m:t>
                          </m:r>
                        </m:den>
                      </m:f>
                      <m:r>
                        <a:rPr lang="cs-CZ" sz="2100" b="0" i="0" smtClean="0">
                          <a:latin typeface="Cambria Math" panose="02040503050406030204" pitchFamily="18" charset="0"/>
                        </a:rPr>
                        <m:t>+5∗</m:t>
                      </m:r>
                      <m:f>
                        <m:fPr>
                          <m:ctrlPr>
                            <a:rPr lang="cs-CZ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zisk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m:rPr>
                              <m:sty m:val="p"/>
                            </m:rP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nosy</m:t>
                          </m:r>
                        </m:den>
                      </m:f>
                      <m:r>
                        <a:rPr lang="cs-CZ" sz="2100" b="0" i="0" smtClean="0">
                          <a:latin typeface="Cambria Math" panose="02040503050406030204" pitchFamily="18" charset="0"/>
                        </a:rPr>
                        <m:t>+0,3 ∗</m:t>
                      </m:r>
                      <m:f>
                        <m:fPr>
                          <m:ctrlPr>
                            <a:rPr lang="cs-CZ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soby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m:rPr>
                              <m:sty m:val="p"/>
                            </m:rP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nosy</m:t>
                          </m:r>
                        </m:den>
                      </m:f>
                      <m:r>
                        <a:rPr lang="cs-CZ" sz="2100" b="0" i="0" smtClean="0">
                          <a:latin typeface="Cambria Math" panose="02040503050406030204" pitchFamily="18" charset="0"/>
                        </a:rPr>
                        <m:t>+0,1∗</m:t>
                      </m:r>
                      <m:f>
                        <m:fPr>
                          <m:ctrlPr>
                            <a:rPr lang="cs-CZ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m:rPr>
                              <m:sty m:val="p"/>
                            </m:rP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nosy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100" b="0" i="0" smtClean="0">
                              <a:latin typeface="Cambria Math" panose="02040503050406030204" pitchFamily="18" charset="0"/>
                            </a:rPr>
                            <m:t>aktiva</m:t>
                          </m:r>
                        </m:den>
                      </m:f>
                    </m:oMath>
                  </m:oMathPara>
                </a14:m>
                <a:endParaRPr lang="cs-CZ" sz="2100" dirty="0">
                  <a:latin typeface="Amasis MT Pro" panose="02040504050005020304" pitchFamily="18" charset="-18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dirty="0">
                    <a:latin typeface="Amasis MT Pro" panose="02040504050005020304" pitchFamily="18" charset="-18"/>
                  </a:rPr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dirty="0">
                  <a:latin typeface="Amasis MT Pro" panose="02040504050005020304" pitchFamily="18" charset="-18"/>
                </a:endParaRP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EFF1798-A124-4277-83E3-CF6ACFCDAE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0674" y="808892"/>
                <a:ext cx="12051325" cy="598267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ulka 6">
                <a:extLst>
                  <a:ext uri="{FF2B5EF4-FFF2-40B4-BE49-F238E27FC236}">
                    <a16:creationId xmlns:a16="http://schemas.microsoft.com/office/drawing/2014/main" id="{8FAFC675-3CE3-4D0E-9731-4A65149B17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0450535"/>
                  </p:ext>
                </p:extLst>
              </p:nvPr>
            </p:nvGraphicFramePr>
            <p:xfrm>
              <a:off x="429847" y="1551354"/>
              <a:ext cx="11465171" cy="5150077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3032368">
                      <a:extLst>
                        <a:ext uri="{9D8B030D-6E8A-4147-A177-3AD203B41FA5}">
                          <a16:colId xmlns:a16="http://schemas.microsoft.com/office/drawing/2014/main" val="1816600435"/>
                        </a:ext>
                      </a:extLst>
                    </a:gridCol>
                    <a:gridCol w="1027698">
                      <a:extLst>
                        <a:ext uri="{9D8B030D-6E8A-4147-A177-3AD203B41FA5}">
                          <a16:colId xmlns:a16="http://schemas.microsoft.com/office/drawing/2014/main" val="35335923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3973073107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158047662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702387972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3578491030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3010965789"/>
                        </a:ext>
                      </a:extLst>
                    </a:gridCol>
                  </a:tblGrid>
                  <a:tr h="521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POMĚROVÝ UKAZATEL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VÁHA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2016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2017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2018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2019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2020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425870"/>
                      </a:ext>
                    </a:extLst>
                  </a:tr>
                  <a:tr h="63179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cs-CZ" sz="1800" b="0" smtClean="0">
                                        <a:latin typeface="Cambria Math" panose="02040503050406030204" pitchFamily="18" charset="0"/>
                                      </a:rPr>
                                      <m:t>cash</m:t>
                                    </m:r>
                                    <m:r>
                                      <a:rPr lang="cs-CZ" sz="1800" b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smtClean="0">
                                        <a:latin typeface="Cambria Math" panose="02040503050406030204" pitchFamily="18" charset="0"/>
                                      </a:rPr>
                                      <m:t>flow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cs-CZ" sz="1800" b="0" smtClean="0">
                                        <a:latin typeface="Cambria Math" panose="02040503050406030204" pitchFamily="18" charset="0"/>
                                      </a:rPr>
                                      <m:t>ciz</m:t>
                                    </m:r>
                                    <m:r>
                                      <a:rPr lang="cs-CZ" sz="1800" b="0" smtClean="0">
                                        <a:latin typeface="Cambria Math" panose="02040503050406030204" pitchFamily="18" charset="0"/>
                                      </a:rPr>
                                      <m:t>í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smtClean="0">
                                        <a:latin typeface="Cambria Math" panose="02040503050406030204" pitchFamily="18" charset="0"/>
                                      </a:rPr>
                                      <m:t>zdroje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1,5</a:t>
                          </a:r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8088025"/>
                      </a:ext>
                    </a:extLst>
                  </a:tr>
                  <a:tr h="6312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cs-CZ" sz="1800" b="0" smtClean="0">
                                        <a:latin typeface="Cambria Math" panose="02040503050406030204" pitchFamily="18" charset="0"/>
                                      </a:rPr>
                                      <m:t>aktiva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cs-CZ" sz="1800" b="0" smtClean="0">
                                        <a:latin typeface="Cambria Math" panose="02040503050406030204" pitchFamily="18" charset="0"/>
                                      </a:rPr>
                                      <m:t>ciz</m:t>
                                    </m:r>
                                    <m:r>
                                      <a:rPr lang="cs-CZ" sz="1800" b="0" smtClean="0">
                                        <a:latin typeface="Cambria Math" panose="02040503050406030204" pitchFamily="18" charset="0"/>
                                      </a:rPr>
                                      <m:t>í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smtClean="0">
                                        <a:latin typeface="Cambria Math" panose="02040503050406030204" pitchFamily="18" charset="0"/>
                                      </a:rPr>
                                      <m:t>zdroje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0,08</a:t>
                          </a:r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8412459"/>
                      </a:ext>
                    </a:extLst>
                  </a:tr>
                  <a:tr h="58569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cs-CZ" sz="1800" b="0" smtClean="0">
                                        <a:latin typeface="Cambria Math" panose="02040503050406030204" pitchFamily="18" charset="0"/>
                                      </a:rPr>
                                      <m:t>zisk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cs-CZ" sz="1800" b="0" smtClean="0">
                                        <a:latin typeface="Cambria Math" panose="02040503050406030204" pitchFamily="18" charset="0"/>
                                      </a:rPr>
                                      <m:t>aktiva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10</a:t>
                          </a:r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4230915"/>
                      </a:ext>
                    </a:extLst>
                  </a:tr>
                  <a:tr h="63076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cs-CZ" sz="1800" b="0" smtClean="0">
                                        <a:latin typeface="Cambria Math" panose="02040503050406030204" pitchFamily="18" charset="0"/>
                                      </a:rPr>
                                      <m:t>zisk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cs-CZ" sz="1800" b="0" smtClean="0">
                                        <a:latin typeface="Cambria Math" panose="02040503050406030204" pitchFamily="18" charset="0"/>
                                      </a:rPr>
                                      <m:t>v</m:t>
                                    </m:r>
                                    <m:r>
                                      <a:rPr lang="cs-CZ" sz="1800" b="0" smtClean="0">
                                        <a:latin typeface="Cambria Math" panose="02040503050406030204" pitchFamily="18" charset="0"/>
                                      </a:rPr>
                                      <m:t>ý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smtClean="0">
                                        <a:latin typeface="Cambria Math" panose="02040503050406030204" pitchFamily="18" charset="0"/>
                                      </a:rPr>
                                      <m:t>nosy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5</a:t>
                          </a:r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6397114"/>
                      </a:ext>
                    </a:extLst>
                  </a:tr>
                  <a:tr h="6319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cs-CZ" sz="1800" b="0" smtClean="0"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  <m:r>
                                      <a:rPr lang="cs-CZ" sz="1800" b="0" smtClean="0">
                                        <a:latin typeface="Cambria Math" panose="02040503050406030204" pitchFamily="18" charset="0"/>
                                      </a:rPr>
                                      <m:t>á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smtClean="0">
                                        <a:latin typeface="Cambria Math" panose="02040503050406030204" pitchFamily="18" charset="0"/>
                                      </a:rPr>
                                      <m:t>soby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cs-CZ" sz="1800" b="0" smtClean="0">
                                        <a:latin typeface="Cambria Math" panose="02040503050406030204" pitchFamily="18" charset="0"/>
                                      </a:rPr>
                                      <m:t>v</m:t>
                                    </m:r>
                                    <m:r>
                                      <a:rPr lang="cs-CZ" sz="1800" b="0" smtClean="0">
                                        <a:latin typeface="Cambria Math" panose="02040503050406030204" pitchFamily="18" charset="0"/>
                                      </a:rPr>
                                      <m:t>ý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smtClean="0">
                                        <a:latin typeface="Cambria Math" panose="02040503050406030204" pitchFamily="18" charset="0"/>
                                      </a:rPr>
                                      <m:t>nosy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0,3</a:t>
                          </a:r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2568774"/>
                      </a:ext>
                    </a:extLst>
                  </a:tr>
                  <a:tr h="5869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cs-CZ" sz="1800" b="0" smtClean="0">
                                        <a:latin typeface="Cambria Math" panose="02040503050406030204" pitchFamily="18" charset="0"/>
                                      </a:rPr>
                                      <m:t>v</m:t>
                                    </m:r>
                                    <m:r>
                                      <a:rPr lang="cs-CZ" sz="1800" b="0" smtClean="0">
                                        <a:latin typeface="Cambria Math" panose="02040503050406030204" pitchFamily="18" charset="0"/>
                                      </a:rPr>
                                      <m:t>ý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smtClean="0">
                                        <a:latin typeface="Cambria Math" panose="02040503050406030204" pitchFamily="18" charset="0"/>
                                      </a:rPr>
                                      <m:t>nosy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cs-CZ" sz="1800" b="0" smtClean="0">
                                        <a:latin typeface="Cambria Math" panose="02040503050406030204" pitchFamily="18" charset="0"/>
                                      </a:rPr>
                                      <m:t>aktiva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0,1</a:t>
                          </a:r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0297444"/>
                      </a:ext>
                    </a:extLst>
                  </a:tr>
                  <a:tr h="349851">
                    <a:tc gridSpan="2">
                      <a:txBody>
                        <a:bodyPr/>
                        <a:lstStyle/>
                        <a:p>
                          <a:r>
                            <a:rPr lang="cs-CZ" dirty="0"/>
                            <a:t>Výsledek</a:t>
                          </a:r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0851474"/>
                      </a:ext>
                    </a:extLst>
                  </a:tr>
                  <a:tr h="396000">
                    <a:tc gridSpan="2">
                      <a:txBody>
                        <a:bodyPr/>
                        <a:lstStyle/>
                        <a:p>
                          <a:r>
                            <a:rPr lang="cs-CZ" dirty="0"/>
                            <a:t>Hodnocení</a:t>
                          </a:r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45217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ulka 6">
                <a:extLst>
                  <a:ext uri="{FF2B5EF4-FFF2-40B4-BE49-F238E27FC236}">
                    <a16:creationId xmlns:a16="http://schemas.microsoft.com/office/drawing/2014/main" id="{8FAFC675-3CE3-4D0E-9731-4A65149B17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0450535"/>
                  </p:ext>
                </p:extLst>
              </p:nvPr>
            </p:nvGraphicFramePr>
            <p:xfrm>
              <a:off x="429847" y="1551354"/>
              <a:ext cx="11465171" cy="5150077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3032368">
                      <a:extLst>
                        <a:ext uri="{9D8B030D-6E8A-4147-A177-3AD203B41FA5}">
                          <a16:colId xmlns:a16="http://schemas.microsoft.com/office/drawing/2014/main" val="1816600435"/>
                        </a:ext>
                      </a:extLst>
                    </a:gridCol>
                    <a:gridCol w="1027698">
                      <a:extLst>
                        <a:ext uri="{9D8B030D-6E8A-4147-A177-3AD203B41FA5}">
                          <a16:colId xmlns:a16="http://schemas.microsoft.com/office/drawing/2014/main" val="35335923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3973073107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158047662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702387972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3578491030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3010965789"/>
                        </a:ext>
                      </a:extLst>
                    </a:gridCol>
                  </a:tblGrid>
                  <a:tr h="521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POMĚROVÝ UKAZATEL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VÁHA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2016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2017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2018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2019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2020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425870"/>
                      </a:ext>
                    </a:extLst>
                  </a:tr>
                  <a:tr h="66052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t="-80556" r="-278112" b="-6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1,5</a:t>
                          </a:r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8088025"/>
                      </a:ext>
                    </a:extLst>
                  </a:tr>
                  <a:tr h="65995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t="-178899" r="-278112" b="-5073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0,08</a:t>
                          </a:r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8412459"/>
                      </a:ext>
                    </a:extLst>
                  </a:tr>
                  <a:tr h="612331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t="-304000" r="-278112" b="-45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10</a:t>
                          </a:r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4230915"/>
                      </a:ext>
                    </a:extLst>
                  </a:tr>
                  <a:tr h="659448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t="-370642" r="-278112" b="-3155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5</a:t>
                          </a:r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6397114"/>
                      </a:ext>
                    </a:extLst>
                  </a:tr>
                  <a:tr h="660718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t="-475000" r="-278112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0,3</a:t>
                          </a:r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2568774"/>
                      </a:ext>
                    </a:extLst>
                  </a:tr>
                  <a:tr h="613601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t="-614851" r="-278112" b="-1336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0,1</a:t>
                          </a:r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0297444"/>
                      </a:ext>
                    </a:extLst>
                  </a:tr>
                  <a:tr h="365760">
                    <a:tc gridSpan="2">
                      <a:txBody>
                        <a:bodyPr/>
                        <a:lstStyle/>
                        <a:p>
                          <a:r>
                            <a:rPr lang="cs-CZ" dirty="0"/>
                            <a:t>Výsledek</a:t>
                          </a:r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0851474"/>
                      </a:ext>
                    </a:extLst>
                  </a:tr>
                  <a:tr h="396000">
                    <a:tc gridSpan="2">
                      <a:txBody>
                        <a:bodyPr/>
                        <a:lstStyle/>
                        <a:p>
                          <a:r>
                            <a:rPr lang="cs-CZ" dirty="0"/>
                            <a:t>Hodnocení</a:t>
                          </a:r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452177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07607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" y="66431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BANKROTNÍ MODELY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75" y="758092"/>
            <a:ext cx="11720249" cy="603347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Slouží k předpovědi finančních problémů podniku a predikuje možnost ohrožení podniku budoucím bankrotem.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Mezi základní bankrotní modely řadíme: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dirty="0">
                <a:latin typeface="Amasis MT Pro" panose="02040504050005020304" pitchFamily="18" charset="-18"/>
              </a:rPr>
              <a:t> Altmanovu analýzu,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dirty="0">
                <a:latin typeface="Amasis MT Pro" panose="02040504050005020304" pitchFamily="18" charset="-18"/>
              </a:rPr>
              <a:t> Index IN,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dirty="0">
                <a:latin typeface="Amasis MT Pro" panose="02040504050005020304" pitchFamily="18" charset="-18"/>
              </a:rPr>
              <a:t> </a:t>
            </a:r>
            <a:r>
              <a:rPr lang="cs-CZ" sz="3500" b="1" dirty="0" err="1">
                <a:latin typeface="Amasis MT Pro" panose="02040504050005020304" pitchFamily="18" charset="-18"/>
              </a:rPr>
              <a:t>Tafflerův</a:t>
            </a:r>
            <a:r>
              <a:rPr lang="cs-CZ" sz="3500" b="1" dirty="0">
                <a:latin typeface="Amasis MT Pro" panose="02040504050005020304" pitchFamily="18" charset="-18"/>
              </a:rPr>
              <a:t> index.</a:t>
            </a:r>
          </a:p>
        </p:txBody>
      </p:sp>
    </p:spTree>
    <p:extLst>
      <p:ext uri="{BB962C8B-B14F-4D97-AF65-F5344CB8AC3E}">
        <p14:creationId xmlns:p14="http://schemas.microsoft.com/office/powerpoint/2010/main" val="1688977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" y="66431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ALTMANOVA ANLÝZA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EFF1798-A124-4277-83E3-CF6ACFCDAE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075" y="758092"/>
                <a:ext cx="11720249" cy="6033477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3500" dirty="0">
                    <a:latin typeface="Amasis MT Pro" panose="02040504050005020304" pitchFamily="18" charset="-18"/>
                  </a:rPr>
                  <a:t>- Altmanův model = Z </a:t>
                </a:r>
                <a:r>
                  <a:rPr lang="cs-CZ" sz="3500" dirty="0" err="1">
                    <a:latin typeface="Amasis MT Pro" panose="02040504050005020304" pitchFamily="18" charset="-18"/>
                  </a:rPr>
                  <a:t>score</a:t>
                </a:r>
                <a:endParaRPr lang="cs-CZ" sz="3500" dirty="0">
                  <a:latin typeface="Amasis MT Pro" panose="02040504050005020304" pitchFamily="18" charset="-18"/>
                </a:endParaRPr>
              </a:p>
              <a:p>
                <a:pPr>
                  <a:spcBef>
                    <a:spcPts val="0"/>
                  </a:spcBef>
                  <a:buFontTx/>
                  <a:buChar char="-"/>
                </a:pPr>
                <a:r>
                  <a:rPr lang="cs-CZ" sz="3500" dirty="0">
                    <a:latin typeface="Amasis MT Pro" panose="02040504050005020304" pitchFamily="18" charset="-18"/>
                  </a:rPr>
                  <a:t>Model má čtyři modifikace, z níž jedna je pro české podniky.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sz="3500" dirty="0">
                  <a:latin typeface="Amasis MT Pro" panose="02040504050005020304" pitchFamily="18" charset="-18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cz</m:t>
                          </m:r>
                        </m:sub>
                      </m:sSub>
                      <m:r>
                        <a:rPr lang="cs-CZ" sz="1600" b="0" i="0" smtClean="0">
                          <a:latin typeface="Cambria Math" panose="02040503050406030204" pitchFamily="18" charset="0"/>
                        </a:rPr>
                        <m:t>=3,3 ∗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1600" i="0">
                              <a:latin typeface="Cambria Math" panose="02040503050406030204" pitchFamily="18" charset="0"/>
                            </a:rPr>
                            <m:t>zisk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1600" i="0">
                              <a:latin typeface="Cambria Math" panose="02040503050406030204" pitchFamily="18" charset="0"/>
                            </a:rPr>
                            <m:t>aktiva</m:t>
                          </m:r>
                        </m:den>
                      </m:f>
                      <m:r>
                        <a:rPr lang="cs-CZ" sz="1600" b="0" i="0" smtClean="0">
                          <a:latin typeface="Cambria Math" panose="02040503050406030204" pitchFamily="18" charset="0"/>
                        </a:rPr>
                        <m:t>+0,99∗</m:t>
                      </m:r>
                      <m:f>
                        <m:fPr>
                          <m:ctrlPr>
                            <a:rPr lang="cs-CZ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tr</m:t>
                          </m:r>
                          <m: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by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aktiva</m:t>
                          </m:r>
                        </m:den>
                      </m:f>
                      <m:r>
                        <a:rPr lang="cs-CZ" sz="1600" b="0" i="0" smtClean="0">
                          <a:latin typeface="Cambria Math" panose="02040503050406030204" pitchFamily="18" charset="0"/>
                        </a:rPr>
                        <m:t>+0,6 ∗ </m:t>
                      </m:r>
                      <m:f>
                        <m:fPr>
                          <m:ctrlPr>
                            <a:rPr lang="cs-CZ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vlastn</m:t>
                          </m:r>
                          <m: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kapit</m:t>
                          </m:r>
                          <m: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celkov</m:t>
                          </m:r>
                          <m: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é </m:t>
                          </m:r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vazky</m:t>
                          </m:r>
                        </m:den>
                      </m:f>
                      <m:r>
                        <a:rPr lang="cs-CZ" sz="1600" b="0" i="0" smtClean="0">
                          <a:latin typeface="Cambria Math" panose="02040503050406030204" pitchFamily="18" charset="0"/>
                        </a:rPr>
                        <m:t>+1,4∗</m:t>
                      </m:r>
                      <m:f>
                        <m:fPr>
                          <m:ctrlPr>
                            <a:rPr lang="cs-CZ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nerozd</m:t>
                          </m:r>
                          <m: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ě</m:t>
                          </m:r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len</m:t>
                          </m:r>
                          <m: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ý </m:t>
                          </m:r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zisk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aktiva</m:t>
                          </m:r>
                        </m:den>
                      </m:f>
                      <m:r>
                        <a:rPr lang="cs-CZ" sz="1600" b="0" i="0" smtClean="0">
                          <a:latin typeface="Cambria Math" panose="02040503050406030204" pitchFamily="18" charset="0"/>
                        </a:rPr>
                        <m:t>+6,56 ∗</m:t>
                      </m:r>
                      <m:f>
                        <m:fPr>
                          <m:ctrlPr>
                            <a:rPr lang="cs-CZ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aktiva</m:t>
                          </m:r>
                        </m:den>
                      </m:f>
                      <m:r>
                        <a:rPr lang="cs-CZ" sz="1600" b="0" i="0" smtClean="0">
                          <a:latin typeface="Cambria Math" panose="02040503050406030204" pitchFamily="18" charset="0"/>
                        </a:rPr>
                        <m:t>−1∗</m:t>
                      </m:r>
                      <m:f>
                        <m:fPr>
                          <m:ctrlPr>
                            <a:rPr lang="cs-CZ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vazky</m:t>
                          </m:r>
                          <m: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po</m:t>
                          </m:r>
                          <m: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spatnosti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nosy</m:t>
                          </m:r>
                        </m:den>
                      </m:f>
                    </m:oMath>
                  </m:oMathPara>
                </a14:m>
                <a:endParaRPr lang="cs-CZ" sz="3600" dirty="0">
                  <a:latin typeface="Amasis MT Pro" panose="02040504050005020304" pitchFamily="18" charset="-18"/>
                </a:endParaRPr>
              </a:p>
              <a:p>
                <a:pPr>
                  <a:spcBef>
                    <a:spcPts val="0"/>
                  </a:spcBef>
                  <a:buFontTx/>
                  <a:buChar char="-"/>
                </a:pPr>
                <a:endParaRPr lang="cs-CZ" sz="3500" dirty="0">
                  <a:latin typeface="Amasis MT Pro" panose="02040504050005020304" pitchFamily="18" charset="-18"/>
                </a:endParaRP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EFF1798-A124-4277-83E3-CF6ACFCDAE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075" y="758092"/>
                <a:ext cx="11720249" cy="6033477"/>
              </a:xfrm>
              <a:blipFill>
                <a:blip r:embed="rId3"/>
                <a:stretch>
                  <a:fillRect l="-1508" t="-25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ulka 5">
                <a:extLst>
                  <a:ext uri="{FF2B5EF4-FFF2-40B4-BE49-F238E27FC236}">
                    <a16:creationId xmlns:a16="http://schemas.microsoft.com/office/drawing/2014/main" id="{1CFAEE36-F81F-47AF-9A6F-531D7C3C75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2841134"/>
                  </p:ext>
                </p:extLst>
              </p:nvPr>
            </p:nvGraphicFramePr>
            <p:xfrm>
              <a:off x="1711569" y="3774830"/>
              <a:ext cx="7841391" cy="1483360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3758401">
                      <a:extLst>
                        <a:ext uri="{9D8B030D-6E8A-4147-A177-3AD203B41FA5}">
                          <a16:colId xmlns:a16="http://schemas.microsoft.com/office/drawing/2014/main" val="3926631945"/>
                        </a:ext>
                      </a:extLst>
                    </a:gridCol>
                    <a:gridCol w="4082990">
                      <a:extLst>
                        <a:ext uri="{9D8B030D-6E8A-4147-A177-3AD203B41FA5}">
                          <a16:colId xmlns:a16="http://schemas.microsoft.com/office/drawing/2014/main" val="22208226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Výsledek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Podnik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73079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𝑐𝑧</m:t>
                                    </m:r>
                                  </m:sub>
                                </m:sSub>
                                <m:r>
                                  <a:rPr lang="cs-CZ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∈</m:t>
                                </m:r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2,99;</m:t>
                                    </m:r>
                                  </m:e>
                                </m:d>
                                <m:r>
                                  <a:rPr lang="cs-CZ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∞)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Bonitní podnik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9529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𝑐𝑧</m:t>
                                    </m:r>
                                  </m:sub>
                                </m:sSub>
                                <m:r>
                                  <a:rPr lang="cs-CZ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∈(</m:t>
                                </m:r>
                                <m:r>
                                  <a:rPr lang="cs-CZ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1,8</m:t>
                                </m:r>
                                <m:r>
                                  <a:rPr lang="cs-CZ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;2</m:t>
                                </m:r>
                                <m:r>
                                  <a:rPr lang="cs-CZ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,99</m:t>
                                </m:r>
                                <m:r>
                                  <a:rPr lang="cs-CZ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Šedá zóna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0257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𝑐𝑧</m:t>
                                    </m:r>
                                  </m:sub>
                                </m:sSub>
                                <m:r>
                                  <a:rPr lang="cs-CZ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∈(−∞;</m:t>
                                </m:r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1,8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Bankrotní podnik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67847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ulka 5">
                <a:extLst>
                  <a:ext uri="{FF2B5EF4-FFF2-40B4-BE49-F238E27FC236}">
                    <a16:creationId xmlns:a16="http://schemas.microsoft.com/office/drawing/2014/main" id="{1CFAEE36-F81F-47AF-9A6F-531D7C3C75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2841134"/>
                  </p:ext>
                </p:extLst>
              </p:nvPr>
            </p:nvGraphicFramePr>
            <p:xfrm>
              <a:off x="1711569" y="3774830"/>
              <a:ext cx="7841391" cy="1483360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3758401">
                      <a:extLst>
                        <a:ext uri="{9D8B030D-6E8A-4147-A177-3AD203B41FA5}">
                          <a16:colId xmlns:a16="http://schemas.microsoft.com/office/drawing/2014/main" val="3926631945"/>
                        </a:ext>
                      </a:extLst>
                    </a:gridCol>
                    <a:gridCol w="4082990">
                      <a:extLst>
                        <a:ext uri="{9D8B030D-6E8A-4147-A177-3AD203B41FA5}">
                          <a16:colId xmlns:a16="http://schemas.microsoft.com/office/drawing/2014/main" val="22208226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Výsledek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Podnik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73079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t="-118033" r="-108914" b="-385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Bonitní podnik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9529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t="-218033" r="-108914" b="-285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Šedá zóna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0257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t="-318033" r="-108914" b="-185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Bankrotní podnik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6784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99808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" y="66431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ALTMANOVA ANLÝZA - VÝPOČET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EFF1798-A124-4277-83E3-CF6ACFCDAE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075" y="758092"/>
                <a:ext cx="11720249" cy="6033477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cz</m:t>
                          </m:r>
                        </m:sub>
                      </m:sSub>
                      <m:r>
                        <a:rPr lang="cs-CZ" sz="1600" b="0" i="0" smtClean="0">
                          <a:latin typeface="Cambria Math" panose="02040503050406030204" pitchFamily="18" charset="0"/>
                        </a:rPr>
                        <m:t>=3,3 ∗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1600" i="0">
                              <a:latin typeface="Cambria Math" panose="02040503050406030204" pitchFamily="18" charset="0"/>
                            </a:rPr>
                            <m:t>zisk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1600" i="0">
                              <a:latin typeface="Cambria Math" panose="02040503050406030204" pitchFamily="18" charset="0"/>
                            </a:rPr>
                            <m:t>aktiva</m:t>
                          </m:r>
                        </m:den>
                      </m:f>
                      <m:r>
                        <a:rPr lang="cs-CZ" sz="1600" b="0" i="0" smtClean="0">
                          <a:latin typeface="Cambria Math" panose="02040503050406030204" pitchFamily="18" charset="0"/>
                        </a:rPr>
                        <m:t>+0,99∗</m:t>
                      </m:r>
                      <m:f>
                        <m:fPr>
                          <m:ctrlPr>
                            <a:rPr lang="cs-CZ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tr</m:t>
                          </m:r>
                          <m: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by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aktiva</m:t>
                          </m:r>
                        </m:den>
                      </m:f>
                      <m:r>
                        <a:rPr lang="cs-CZ" sz="1600" b="0" i="0" smtClean="0">
                          <a:latin typeface="Cambria Math" panose="02040503050406030204" pitchFamily="18" charset="0"/>
                        </a:rPr>
                        <m:t>+0,6 ∗ </m:t>
                      </m:r>
                      <m:f>
                        <m:fPr>
                          <m:ctrlPr>
                            <a:rPr lang="cs-CZ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vlastn</m:t>
                          </m:r>
                          <m: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kapit</m:t>
                          </m:r>
                          <m: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celkov</m:t>
                          </m:r>
                          <m: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é </m:t>
                          </m:r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vazky</m:t>
                          </m:r>
                        </m:den>
                      </m:f>
                      <m:r>
                        <a:rPr lang="cs-CZ" sz="1600" b="0" i="0" smtClean="0">
                          <a:latin typeface="Cambria Math" panose="02040503050406030204" pitchFamily="18" charset="0"/>
                        </a:rPr>
                        <m:t>+1,4∗</m:t>
                      </m:r>
                      <m:f>
                        <m:fPr>
                          <m:ctrlPr>
                            <a:rPr lang="cs-CZ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nerozd</m:t>
                          </m:r>
                          <m: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ě</m:t>
                          </m:r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len</m:t>
                          </m:r>
                          <m: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ý </m:t>
                          </m:r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zisk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aktiva</m:t>
                          </m:r>
                        </m:den>
                      </m:f>
                      <m:r>
                        <a:rPr lang="cs-CZ" sz="1600" b="0" i="0" smtClean="0">
                          <a:latin typeface="Cambria Math" panose="02040503050406030204" pitchFamily="18" charset="0"/>
                        </a:rPr>
                        <m:t>+6,56 ∗</m:t>
                      </m:r>
                      <m:f>
                        <m:fPr>
                          <m:ctrlPr>
                            <a:rPr lang="cs-CZ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aktiva</m:t>
                          </m:r>
                        </m:den>
                      </m:f>
                      <m:r>
                        <a:rPr lang="cs-CZ" sz="1600" b="0" i="0" smtClean="0">
                          <a:latin typeface="Cambria Math" panose="02040503050406030204" pitchFamily="18" charset="0"/>
                        </a:rPr>
                        <m:t>−1∗</m:t>
                      </m:r>
                      <m:f>
                        <m:fPr>
                          <m:ctrlPr>
                            <a:rPr lang="cs-CZ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vazky</m:t>
                          </m:r>
                          <m: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po</m:t>
                          </m:r>
                          <m: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spatnosti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nosy</m:t>
                          </m:r>
                        </m:den>
                      </m:f>
                    </m:oMath>
                  </m:oMathPara>
                </a14:m>
                <a:endParaRPr lang="cs-CZ" sz="3600" dirty="0">
                  <a:latin typeface="Amasis MT Pro" panose="02040504050005020304" pitchFamily="18" charset="-18"/>
                </a:endParaRPr>
              </a:p>
              <a:p>
                <a:pPr>
                  <a:spcBef>
                    <a:spcPts val="0"/>
                  </a:spcBef>
                  <a:buFontTx/>
                  <a:buChar char="-"/>
                </a:pPr>
                <a:endParaRPr lang="cs-CZ" sz="3500" dirty="0">
                  <a:latin typeface="Amasis MT Pro" panose="02040504050005020304" pitchFamily="18" charset="-18"/>
                </a:endParaRP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EFF1798-A124-4277-83E3-CF6ACFCDAE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075" y="758092"/>
                <a:ext cx="11720249" cy="603347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ulka 6">
                <a:extLst>
                  <a:ext uri="{FF2B5EF4-FFF2-40B4-BE49-F238E27FC236}">
                    <a16:creationId xmlns:a16="http://schemas.microsoft.com/office/drawing/2014/main" id="{F476DA72-DFB2-4D40-AE9E-9EB6E9B95B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0135435"/>
                  </p:ext>
                </p:extLst>
              </p:nvPr>
            </p:nvGraphicFramePr>
            <p:xfrm>
              <a:off x="429847" y="1551354"/>
              <a:ext cx="11465171" cy="5130724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3032368">
                      <a:extLst>
                        <a:ext uri="{9D8B030D-6E8A-4147-A177-3AD203B41FA5}">
                          <a16:colId xmlns:a16="http://schemas.microsoft.com/office/drawing/2014/main" val="1816600435"/>
                        </a:ext>
                      </a:extLst>
                    </a:gridCol>
                    <a:gridCol w="1027698">
                      <a:extLst>
                        <a:ext uri="{9D8B030D-6E8A-4147-A177-3AD203B41FA5}">
                          <a16:colId xmlns:a16="http://schemas.microsoft.com/office/drawing/2014/main" val="35335923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3973073107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158047662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702387972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3578491030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3010965789"/>
                        </a:ext>
                      </a:extLst>
                    </a:gridCol>
                  </a:tblGrid>
                  <a:tr h="521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POMĚROVÝ UKAZATEL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VÁHA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2016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2017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2018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2019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2020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425870"/>
                      </a:ext>
                    </a:extLst>
                  </a:tr>
                  <a:tr h="63179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cs-CZ" sz="1800" i="0">
                                        <a:latin typeface="Cambria Math" panose="02040503050406030204" pitchFamily="18" charset="0"/>
                                      </a:rPr>
                                      <m:t>zisk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cs-CZ" sz="1800" i="0">
                                        <a:latin typeface="Cambria Math" panose="02040503050406030204" pitchFamily="18" charset="0"/>
                                      </a:rPr>
                                      <m:t>aktiva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atin typeface="Amasis MT Pro" panose="02040504050005020304" pitchFamily="18" charset="-18"/>
                            </a:rPr>
                            <a:t>3,3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8088025"/>
                      </a:ext>
                    </a:extLst>
                  </a:tr>
                  <a:tr h="6312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tr</m:t>
                                    </m:r>
                                    <m: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ž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by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aktiva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atin typeface="Amasis MT Pro" panose="02040504050005020304" pitchFamily="18" charset="-18"/>
                            </a:rPr>
                            <a:t>0,99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8412459"/>
                      </a:ext>
                    </a:extLst>
                  </a:tr>
                  <a:tr h="58569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vlastn</m:t>
                                    </m:r>
                                    <m: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í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kapit</m:t>
                                    </m:r>
                                    <m: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á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celkov</m:t>
                                    </m:r>
                                    <m: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é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  <m: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á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vazky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atin typeface="Amasis MT Pro" panose="02040504050005020304" pitchFamily="18" charset="-18"/>
                            </a:rPr>
                            <a:t>0,6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4230915"/>
                      </a:ext>
                    </a:extLst>
                  </a:tr>
                  <a:tr h="63076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nerozd</m:t>
                                    </m:r>
                                    <m: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ě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len</m:t>
                                    </m:r>
                                    <m: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ý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zisk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aktiva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atin typeface="Amasis MT Pro" panose="02040504050005020304" pitchFamily="18" charset="-18"/>
                            </a:rPr>
                            <a:t>1,4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6397114"/>
                      </a:ext>
                    </a:extLst>
                  </a:tr>
                  <a:tr h="6319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č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ist</m:t>
                                    </m:r>
                                    <m: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ý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pracovn</m:t>
                                    </m:r>
                                    <m: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í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kapit</m:t>
                                    </m:r>
                                    <m: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á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aktiva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atin typeface="Amasis MT Pro" panose="02040504050005020304" pitchFamily="18" charset="-18"/>
                            </a:rPr>
                            <a:t>6,56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2568774"/>
                      </a:ext>
                    </a:extLst>
                  </a:tr>
                  <a:tr h="5869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  <m: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á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vazky</m:t>
                                    </m:r>
                                    <m: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po</m:t>
                                    </m:r>
                                    <m: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spatnosti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v</m:t>
                                    </m:r>
                                    <m: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ý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0" i="0" smtClean="0">
                                        <a:latin typeface="Cambria Math" panose="02040503050406030204" pitchFamily="18" charset="0"/>
                                      </a:rPr>
                                      <m:t>nosy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atin typeface="Amasis MT Pro" panose="02040504050005020304" pitchFamily="18" charset="-18"/>
                            </a:rPr>
                            <a:t>-1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0297444"/>
                      </a:ext>
                    </a:extLst>
                  </a:tr>
                  <a:tr h="349851">
                    <a:tc gridSpan="2">
                      <a:txBody>
                        <a:bodyPr/>
                        <a:lstStyle/>
                        <a:p>
                          <a:r>
                            <a:rPr lang="cs-CZ" dirty="0"/>
                            <a:t>Výsledek</a:t>
                          </a:r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0851474"/>
                      </a:ext>
                    </a:extLst>
                  </a:tr>
                  <a:tr h="396000">
                    <a:tc gridSpan="2">
                      <a:txBody>
                        <a:bodyPr/>
                        <a:lstStyle/>
                        <a:p>
                          <a:r>
                            <a:rPr lang="cs-CZ" dirty="0"/>
                            <a:t>Hodnocení</a:t>
                          </a:r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45217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ulka 6">
                <a:extLst>
                  <a:ext uri="{FF2B5EF4-FFF2-40B4-BE49-F238E27FC236}">
                    <a16:creationId xmlns:a16="http://schemas.microsoft.com/office/drawing/2014/main" id="{F476DA72-DFB2-4D40-AE9E-9EB6E9B95B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0135435"/>
                  </p:ext>
                </p:extLst>
              </p:nvPr>
            </p:nvGraphicFramePr>
            <p:xfrm>
              <a:off x="429847" y="1551354"/>
              <a:ext cx="11465171" cy="5130724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3032368">
                      <a:extLst>
                        <a:ext uri="{9D8B030D-6E8A-4147-A177-3AD203B41FA5}">
                          <a16:colId xmlns:a16="http://schemas.microsoft.com/office/drawing/2014/main" val="1816600435"/>
                        </a:ext>
                      </a:extLst>
                    </a:gridCol>
                    <a:gridCol w="1027698">
                      <a:extLst>
                        <a:ext uri="{9D8B030D-6E8A-4147-A177-3AD203B41FA5}">
                          <a16:colId xmlns:a16="http://schemas.microsoft.com/office/drawing/2014/main" val="35335923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3973073107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158047662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702387972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3578491030"/>
                        </a:ext>
                      </a:extLst>
                    </a:gridCol>
                    <a:gridCol w="1481021">
                      <a:extLst>
                        <a:ext uri="{9D8B030D-6E8A-4147-A177-3AD203B41FA5}">
                          <a16:colId xmlns:a16="http://schemas.microsoft.com/office/drawing/2014/main" val="3010965789"/>
                        </a:ext>
                      </a:extLst>
                    </a:gridCol>
                  </a:tblGrid>
                  <a:tr h="521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POMĚROVÝ UKAZATEL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VÁHA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2016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2017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2018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2019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2020</a:t>
                          </a:r>
                          <a:endParaRPr lang="cs-CZ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425870"/>
                      </a:ext>
                    </a:extLst>
                  </a:tr>
                  <a:tr h="63179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t="-83654" r="-278112" b="-63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atin typeface="Amasis MT Pro" panose="02040504050005020304" pitchFamily="18" charset="-18"/>
                            </a:rPr>
                            <a:t>3,3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8088025"/>
                      </a:ext>
                    </a:extLst>
                  </a:tr>
                  <a:tr h="631251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t="-185437" r="-278112" b="-5436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atin typeface="Amasis MT Pro" panose="02040504050005020304" pitchFamily="18" charset="-18"/>
                            </a:rPr>
                            <a:t>0,99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8412459"/>
                      </a:ext>
                    </a:extLst>
                  </a:tr>
                  <a:tr h="660718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t="-269725" r="-278112" b="-4137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atin typeface="Amasis MT Pro" panose="02040504050005020304" pitchFamily="18" charset="-18"/>
                            </a:rPr>
                            <a:t>0,6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4230915"/>
                      </a:ext>
                    </a:extLst>
                  </a:tr>
                  <a:tr h="630765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t="-391262" r="-278112" b="-337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atin typeface="Amasis MT Pro" panose="02040504050005020304" pitchFamily="18" charset="-18"/>
                            </a:rPr>
                            <a:t>1,4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6397114"/>
                      </a:ext>
                    </a:extLst>
                  </a:tr>
                  <a:tr h="631979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t="-486538" r="-278112" b="-23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atin typeface="Amasis MT Pro" panose="02040504050005020304" pitchFamily="18" charset="-18"/>
                            </a:rPr>
                            <a:t>6,56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2568774"/>
                      </a:ext>
                    </a:extLst>
                  </a:tr>
                  <a:tr h="660718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t="-559633" r="-278112" b="-1238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atin typeface="Amasis MT Pro" panose="02040504050005020304" pitchFamily="18" charset="-18"/>
                            </a:rPr>
                            <a:t>-1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0297444"/>
                      </a:ext>
                    </a:extLst>
                  </a:tr>
                  <a:tr h="365760">
                    <a:tc gridSpan="2">
                      <a:txBody>
                        <a:bodyPr/>
                        <a:lstStyle/>
                        <a:p>
                          <a:r>
                            <a:rPr lang="cs-CZ" dirty="0"/>
                            <a:t>Výsledek</a:t>
                          </a:r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0851474"/>
                      </a:ext>
                    </a:extLst>
                  </a:tr>
                  <a:tr h="396000">
                    <a:tc gridSpan="2">
                      <a:txBody>
                        <a:bodyPr/>
                        <a:lstStyle/>
                        <a:p>
                          <a:r>
                            <a:rPr lang="cs-CZ" dirty="0"/>
                            <a:t>Hodnocení</a:t>
                          </a:r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452177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91521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" y="66431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INDEX 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75" y="758092"/>
            <a:ext cx="11720249" cy="603347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Model českých autorů.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dirty="0">
                <a:latin typeface="Amasis MT Pro" panose="02040504050005020304" pitchFamily="18" charset="-18"/>
              </a:rPr>
              <a:t> Index IN95 </a:t>
            </a:r>
            <a:r>
              <a:rPr lang="cs-CZ" sz="3500" dirty="0">
                <a:latin typeface="Amasis MT Pro" panose="02040504050005020304" pitchFamily="18" charset="-18"/>
              </a:rPr>
              <a:t>(věřitelská varianta)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dirty="0">
                <a:latin typeface="Amasis MT Pro" panose="02040504050005020304" pitchFamily="18" charset="-18"/>
              </a:rPr>
              <a:t> Index IN99 </a:t>
            </a:r>
            <a:r>
              <a:rPr lang="cs-CZ" sz="3500" dirty="0">
                <a:latin typeface="Amasis MT Pro" panose="02040504050005020304" pitchFamily="18" charset="-18"/>
              </a:rPr>
              <a:t>(vlastnická varianta)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dirty="0">
                <a:latin typeface="Amasis MT Pro" panose="02040504050005020304" pitchFamily="18" charset="-18"/>
              </a:rPr>
              <a:t> Index IN01 </a:t>
            </a:r>
            <a:r>
              <a:rPr lang="cs-CZ" sz="3500" dirty="0">
                <a:latin typeface="Amasis MT Pro" panose="02040504050005020304" pitchFamily="18" charset="-18"/>
              </a:rPr>
              <a:t>(komplexní varianta)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dirty="0">
                <a:latin typeface="Amasis MT Pro" panose="02040504050005020304" pitchFamily="18" charset="-18"/>
              </a:rPr>
              <a:t> Index IN05 </a:t>
            </a:r>
            <a:r>
              <a:rPr lang="cs-CZ" sz="3500" dirty="0">
                <a:latin typeface="Amasis MT Pro" panose="02040504050005020304" pitchFamily="18" charset="-18"/>
              </a:rPr>
              <a:t>(modifikovaná komplexní varianta)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3500" dirty="0">
              <a:latin typeface="Amasis MT Pro" panose="02040504050005020304" pitchFamily="18" charset="-18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3500" dirty="0">
              <a:latin typeface="Amasis MT Pro" panose="02040504050005020304" pitchFamily="18" charset="-18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3500" dirty="0">
              <a:latin typeface="Amasis MT Pro" panose="02040504050005020304" pitchFamily="18" charset="-18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3500" dirty="0">
              <a:latin typeface="Amasis MT Pro" panose="02040504050005020304" pitchFamily="18" charset="-18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3500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500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3500" dirty="0">
                <a:latin typeface="Amasis MT Pro" panose="02040504050005020304" pitchFamily="18" charset="-18"/>
              </a:rPr>
              <a:t>* </a:t>
            </a:r>
            <a:r>
              <a:rPr lang="cs-CZ" sz="2400" dirty="0">
                <a:latin typeface="Amasis MT Pro" panose="02040504050005020304" pitchFamily="18" charset="-18"/>
              </a:rPr>
              <a:t>Když jsou nákladové úroky nízké nebo se blíží nule ukazatel násobit 9.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3500" dirty="0">
              <a:latin typeface="Amasis MT Pro" panose="02040504050005020304" pitchFamily="18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B11B01CB-A665-4022-998C-16242EFD6FE9}"/>
                  </a:ext>
                </a:extLst>
              </p:cNvPr>
              <p:cNvSpPr txBox="1"/>
              <p:nvPr/>
            </p:nvSpPr>
            <p:spPr>
              <a:xfrm>
                <a:off x="153814" y="3602892"/>
                <a:ext cx="12074769" cy="6312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2200" b="0" dirty="0"/>
                  <a:t>IN05</a:t>
                </a:r>
                <a14:m>
                  <m:oMath xmlns:m="http://schemas.openxmlformats.org/officeDocument/2006/math">
                    <m:r>
                      <a:rPr lang="cs-CZ" sz="2200" b="0" i="0" smtClean="0">
                        <a:latin typeface="Cambria Math" panose="02040503050406030204" pitchFamily="18" charset="0"/>
                      </a:rPr>
                      <m:t>=0,13 ∗</m:t>
                    </m:r>
                    <m:f>
                      <m:fPr>
                        <m:ctrlPr>
                          <a:rPr lang="cs-CZ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 panose="02040503050406030204" pitchFamily="18" charset="0"/>
                          </a:rPr>
                          <m:t>aktiva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 panose="02040503050406030204" pitchFamily="18" charset="0"/>
                          </a:rPr>
                          <m:t>ciz</m:t>
                        </m:r>
                        <m:r>
                          <a:rPr lang="cs-CZ" sz="2200" b="0" i="0" smtClean="0">
                            <a:latin typeface="Cambria Math" panose="02040503050406030204" pitchFamily="18" charset="0"/>
                          </a:rPr>
                          <m:t>í </m:t>
                        </m:r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 panose="02040503050406030204" pitchFamily="18" charset="0"/>
                          </a:rPr>
                          <m:t>kapit</m:t>
                        </m:r>
                        <m:r>
                          <a:rPr lang="cs-CZ" sz="2200" b="0" i="0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den>
                    </m:f>
                    <m:r>
                      <a:rPr lang="cs-CZ" sz="2200" b="0" i="0" smtClean="0">
                        <a:latin typeface="Cambria Math" panose="02040503050406030204" pitchFamily="18" charset="0"/>
                      </a:rPr>
                      <m:t>+0,04∗</m:t>
                    </m:r>
                    <m:f>
                      <m:fPr>
                        <m:ctrlPr>
                          <a:rPr lang="cs-CZ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 panose="02040503050406030204" pitchFamily="18" charset="0"/>
                          </a:rPr>
                          <m:t>zisk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cs-CZ" sz="2200" b="0" i="0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 panose="02040503050406030204" pitchFamily="18" charset="0"/>
                          </a:rPr>
                          <m:t>kladov</m:t>
                        </m:r>
                        <m:r>
                          <a:rPr lang="cs-CZ" sz="2200" b="0" i="0" smtClean="0">
                            <a:latin typeface="Cambria Math" panose="02040503050406030204" pitchFamily="18" charset="0"/>
                          </a:rPr>
                          <m:t>é ú</m:t>
                        </m:r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 panose="02040503050406030204" pitchFamily="18" charset="0"/>
                          </a:rPr>
                          <m:t>roky</m:t>
                        </m:r>
                      </m:den>
                    </m:f>
                    <m:r>
                      <a:rPr lang="cs-CZ" sz="2200" b="0" i="0" smtClean="0">
                        <a:latin typeface="Cambria Math" panose="02040503050406030204" pitchFamily="18" charset="0"/>
                      </a:rPr>
                      <m:t>+3,97 ∗ </m:t>
                    </m:r>
                    <m:f>
                      <m:fPr>
                        <m:ctrlPr>
                          <a:rPr lang="cs-CZ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 panose="02040503050406030204" pitchFamily="18" charset="0"/>
                          </a:rPr>
                          <m:t>zisk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 panose="02040503050406030204" pitchFamily="18" charset="0"/>
                          </a:rPr>
                          <m:t>aktiva</m:t>
                        </m:r>
                      </m:den>
                    </m:f>
                    <m:r>
                      <a:rPr lang="cs-CZ" sz="2200" b="0" i="0" smtClean="0">
                        <a:latin typeface="Cambria Math" panose="02040503050406030204" pitchFamily="18" charset="0"/>
                      </a:rPr>
                      <m:t>+0,21∗</m:t>
                    </m:r>
                    <m:f>
                      <m:fPr>
                        <m:ctrlPr>
                          <a:rPr lang="cs-CZ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cs-CZ" sz="2200" b="0" i="0" smtClean="0">
                            <a:latin typeface="Cambria Math" panose="02040503050406030204" pitchFamily="18" charset="0"/>
                          </a:rPr>
                          <m:t>ý</m:t>
                        </m:r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 panose="02040503050406030204" pitchFamily="18" charset="0"/>
                          </a:rPr>
                          <m:t>nosy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 panose="02040503050406030204" pitchFamily="18" charset="0"/>
                          </a:rPr>
                          <m:t>aktiva</m:t>
                        </m:r>
                      </m:den>
                    </m:f>
                    <m:r>
                      <a:rPr lang="cs-CZ" sz="2200" b="0" i="0" smtClean="0">
                        <a:latin typeface="Cambria Math" panose="02040503050406030204" pitchFamily="18" charset="0"/>
                      </a:rPr>
                      <m:t>+0,09 ∗</m:t>
                    </m:r>
                    <m:f>
                      <m:fPr>
                        <m:ctrlPr>
                          <a:rPr lang="cs-CZ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 panose="02040503050406030204" pitchFamily="18" charset="0"/>
                          </a:rPr>
                          <m:t>OA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 panose="02040503050406030204" pitchFamily="18" charset="0"/>
                          </a:rPr>
                          <m:t>kr</m:t>
                        </m:r>
                        <m:r>
                          <a:rPr lang="cs-CZ" sz="2200" b="0" i="0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 panose="02040503050406030204" pitchFamily="18" charset="0"/>
                          </a:rPr>
                          <m:t>tkodob</m:t>
                        </m:r>
                        <m:r>
                          <a:rPr lang="cs-CZ" sz="2200" b="0" i="0" smtClean="0">
                            <a:latin typeface="Cambria Math" panose="02040503050406030204" pitchFamily="18" charset="0"/>
                          </a:rPr>
                          <m:t>ý </m:t>
                        </m:r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 panose="02040503050406030204" pitchFamily="18" charset="0"/>
                          </a:rPr>
                          <m:t>CK</m:t>
                        </m:r>
                      </m:den>
                    </m:f>
                  </m:oMath>
                </a14:m>
                <a:endParaRPr lang="cs-CZ" sz="2200" dirty="0">
                  <a:latin typeface="Amasis MT Pro" panose="02040504050005020304" pitchFamily="18" charset="-18"/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B11B01CB-A665-4022-998C-16242EFD6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14" y="3602892"/>
                <a:ext cx="12074769" cy="631263"/>
              </a:xfrm>
              <a:prstGeom prst="rect">
                <a:avLst/>
              </a:prstGeom>
              <a:blipFill>
                <a:blip r:embed="rId3"/>
                <a:stretch>
                  <a:fillRect l="-656" b="-96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ulka 5">
                <a:extLst>
                  <a:ext uri="{FF2B5EF4-FFF2-40B4-BE49-F238E27FC236}">
                    <a16:creationId xmlns:a16="http://schemas.microsoft.com/office/drawing/2014/main" id="{A647C36D-E598-4215-8A65-EEBFFAC4EF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4126439"/>
                  </p:ext>
                </p:extLst>
              </p:nvPr>
            </p:nvGraphicFramePr>
            <p:xfrm>
              <a:off x="1781907" y="4411783"/>
              <a:ext cx="7841391" cy="1483360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3758401">
                      <a:extLst>
                        <a:ext uri="{9D8B030D-6E8A-4147-A177-3AD203B41FA5}">
                          <a16:colId xmlns:a16="http://schemas.microsoft.com/office/drawing/2014/main" val="3926631945"/>
                        </a:ext>
                      </a:extLst>
                    </a:gridCol>
                    <a:gridCol w="4082990">
                      <a:extLst>
                        <a:ext uri="{9D8B030D-6E8A-4147-A177-3AD203B41FA5}">
                          <a16:colId xmlns:a16="http://schemas.microsoft.com/office/drawing/2014/main" val="22208226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Výsledek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Podnik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73079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0" dirty="0">
                              <a:solidFill>
                                <a:schemeClr val="tx1"/>
                              </a:solidFill>
                            </a:rPr>
                            <a:t>IN05</a:t>
                          </a:r>
                          <a:r>
                            <a:rPr lang="cs-CZ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cs-CZ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1,6;</m:t>
                                  </m:r>
                                </m:e>
                              </m:d>
                              <m:r>
                                <a:rPr lang="cs-CZ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∞)</m:t>
                              </m:r>
                            </m:oMath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Bonitní podnik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9529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b="0" dirty="0">
                              <a:solidFill>
                                <a:schemeClr val="tx1"/>
                              </a:solidFill>
                            </a:rPr>
                            <a:t>IN</a:t>
                          </a:r>
                          <a:r>
                            <a:rPr lang="cs-CZ" b="0" baseline="0" dirty="0">
                              <a:solidFill>
                                <a:schemeClr val="tx1"/>
                              </a:solidFill>
                            </a:rPr>
                            <a:t>05 </a:t>
                          </a:r>
                          <a14:m>
                            <m:oMath xmlns:m="http://schemas.openxmlformats.org/officeDocument/2006/math">
                              <m:r>
                                <a:rPr lang="cs-CZ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∈(</m:t>
                              </m:r>
                              <m:r>
                                <a:rPr lang="cs-CZ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0,9</m:t>
                              </m:r>
                              <m:r>
                                <a:rPr lang="cs-CZ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cs-CZ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1,6</m:t>
                              </m:r>
                              <m:r>
                                <a:rPr lang="cs-CZ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Šedá zóna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0257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IN</m:t>
                                </m:r>
                                <m:r>
                                  <a:rPr lang="cs-CZ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05∈(−∞;</m:t>
                                </m:r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0,9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Bankrotní podnik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67847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ulka 5">
                <a:extLst>
                  <a:ext uri="{FF2B5EF4-FFF2-40B4-BE49-F238E27FC236}">
                    <a16:creationId xmlns:a16="http://schemas.microsoft.com/office/drawing/2014/main" id="{A647C36D-E598-4215-8A65-EEBFFAC4EF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4126439"/>
                  </p:ext>
                </p:extLst>
              </p:nvPr>
            </p:nvGraphicFramePr>
            <p:xfrm>
              <a:off x="1781907" y="4411783"/>
              <a:ext cx="7841391" cy="1483360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3758401">
                      <a:extLst>
                        <a:ext uri="{9D8B030D-6E8A-4147-A177-3AD203B41FA5}">
                          <a16:colId xmlns:a16="http://schemas.microsoft.com/office/drawing/2014/main" val="3926631945"/>
                        </a:ext>
                      </a:extLst>
                    </a:gridCol>
                    <a:gridCol w="4082990">
                      <a:extLst>
                        <a:ext uri="{9D8B030D-6E8A-4147-A177-3AD203B41FA5}">
                          <a16:colId xmlns:a16="http://schemas.microsoft.com/office/drawing/2014/main" val="22208226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Výsledek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Podnik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73079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t="-116129" r="-108752" b="-37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Bonitní podnik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9529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t="-219672" r="-108752" b="-2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Šedá zóna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0257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t="-319672" r="-108752" b="-1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Bankrotní podnik</a:t>
                          </a:r>
                          <a:endParaRPr lang="cs-CZ" dirty="0">
                            <a:solidFill>
                              <a:schemeClr val="tx1"/>
                            </a:solidFill>
                            <a:latin typeface="Amasis MT Pro" panose="02040504050005020304" pitchFamily="18" charset="-1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6784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419599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1089</TotalTime>
  <Words>888</Words>
  <Application>Microsoft Office PowerPoint</Application>
  <PresentationFormat>Širokoúhlá obrazovka</PresentationFormat>
  <Paragraphs>237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5" baseType="lpstr">
      <vt:lpstr>Amasis MT Pro</vt:lpstr>
      <vt:lpstr>Amasis MT Pro Medium</vt:lpstr>
      <vt:lpstr>Arial</vt:lpstr>
      <vt:lpstr>Calibri</vt:lpstr>
      <vt:lpstr>Calibri Light</vt:lpstr>
      <vt:lpstr>Cambria Math</vt:lpstr>
      <vt:lpstr>Wingdings</vt:lpstr>
      <vt:lpstr>Motiv Office</vt:lpstr>
      <vt:lpstr>7.  BONITNÍ A BANKROTNÍ MODELY</vt:lpstr>
      <vt:lpstr>BANKROTNÍ A BONITNÍ MODELY</vt:lpstr>
      <vt:lpstr>BONITNÍ MODELY</vt:lpstr>
      <vt:lpstr>INDEX BONITY</vt:lpstr>
      <vt:lpstr>INDEX BONITY - VÝPOČET</vt:lpstr>
      <vt:lpstr>BANKROTNÍ MODELY</vt:lpstr>
      <vt:lpstr>ALTMANOVA ANLÝZA</vt:lpstr>
      <vt:lpstr>ALTMANOVA ANLÝZA - VÝPOČET</vt:lpstr>
      <vt:lpstr>INDEX IN</vt:lpstr>
      <vt:lpstr>INDEX IN - VÝPOČET</vt:lpstr>
      <vt:lpstr>TAFFLERŮV INDEX</vt:lpstr>
      <vt:lpstr>TAFFLERŮV INDEX- VÝPOČET</vt:lpstr>
      <vt:lpstr>BANKROTNĚ-BONITNÍ MODELY</vt:lpstr>
      <vt:lpstr>TAMARIHO MODEL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Prachařová Lenka</dc:creator>
  <cp:lastModifiedBy>Prachařová Lenka</cp:lastModifiedBy>
  <cp:revision>113</cp:revision>
  <dcterms:created xsi:type="dcterms:W3CDTF">2022-02-10T11:29:18Z</dcterms:created>
  <dcterms:modified xsi:type="dcterms:W3CDTF">2022-04-11T11:38:09Z</dcterms:modified>
</cp:coreProperties>
</file>