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295" r:id="rId4"/>
    <p:sldId id="297" r:id="rId5"/>
    <p:sldId id="298" r:id="rId6"/>
    <p:sldId id="300" r:id="rId7"/>
    <p:sldId id="299" r:id="rId8"/>
    <p:sldId id="301" r:id="rId9"/>
    <p:sldId id="30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34711"/>
    <a:srgbClr val="D32407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11760-2A43-4DA9-ACFD-A2930C549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C904EE-F276-4567-A2CD-31EB856C4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DF9554-75C0-44D9-9BAF-3814FDAF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D9250A-69FF-4739-B34C-364B6858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D3949-8CEF-46D6-A90B-C8232013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25A1A-D2D8-4CA8-A57C-C8055BD4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5D976B-C1AE-4004-AF4A-B3FB656D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A18AA-74D1-4B13-9FA2-E093EB2F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AE091-8E8C-43A7-A204-1783ED5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C2976A-8AEB-43E2-A917-72AE8C40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07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B2796B-F768-4A06-84CE-ED8507070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841C75-8954-4670-BD03-9E8242385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880415-BB22-47D0-98F8-0E06AE48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3A48F-0647-4505-A529-2AF8B9FD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46D30-FE70-413D-8123-860EE333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610E2-DBF1-4592-A5AC-BB4A44EA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81114-A1F1-477B-8860-C53382E45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37722-7CBC-48F0-B569-43AD686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FFA15A-86A8-4763-A601-3943A36F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70090-3743-4A92-B360-8FF45B5F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9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585D1-EC55-4548-A47A-9D1FFB71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7D618E-B054-4DC1-9610-51BD9361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F943B5-64BB-4ABE-9CE2-7F3F615E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499814-9120-4953-9B52-253EDC88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45CDD-75EB-4722-B039-F9DDF52C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BB511-88E6-40D6-84BF-E65CC39E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E96A2-4B1B-45F6-A560-A44FC8A00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660472-317C-4A9C-8A3E-4E45ADCCF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115EA3-C184-4C4B-9B90-48D06172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181D0E-A219-470B-BD42-B31D9E21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BDA282-6FDD-4A0F-97A6-FA653666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88D2-1833-4B46-8287-7AD63CFF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583D31-F08E-4CC4-8B66-4E9F7F8D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114C19-6D38-4F6D-9982-27FAE21D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18E268-1F51-4C8A-BA16-D9B495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13E7CF-3AF2-4DD2-881C-3A0131491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8194DD-2BC7-4A93-BFE2-ECF3D916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B0F257-C937-40B5-89E0-5D88B967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A49F2A-4261-46F8-A097-067F022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314E3-4B9F-4A1B-A1CC-07F1384A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BB5345-7132-4C30-A521-6CB90AD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10AB6D-D689-489E-8098-173FCF36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BB4CD4-BC90-4DA8-8B98-535FF3F9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09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EC42E-6A45-4FC2-9001-D88ACB26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4D63A1-14A1-4BDB-996C-481E3217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DDBA81-D04B-4437-B613-B0968742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46885-6EF5-42FF-8F36-2FCE7340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6BD3-9C40-4A06-B8E4-7CDD5D25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7480B-0902-4AB0-BC29-CAD6EEB1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C63F2C-1E89-4E6A-A171-F5EC27F2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8678AE-D119-48CE-AEB1-0589930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589A67-DA86-43C9-B3D3-832EDF68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16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37EAE-03AD-45E1-89A1-B3E9E4A2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CC82F8-A829-4EFC-A500-67E79EBF5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13D8A2-7CCE-49B7-9A6C-6AA3EE67F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1B8E4F-8A22-471D-932D-44FB1A1D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F578A-A9F1-45EE-8CF3-7D22170C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5E2F5B-32AD-4BD7-8655-FED83466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10E1F4-3702-4129-8DBC-0DDB7D8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DD3F87-AD0B-4A22-8A89-EEC29B63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5CB60-5377-4A13-AD18-8C45F4A7A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9449-E636-4135-A12F-75F0F5CCC908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8B64A-0E0C-44CA-9A11-C76748797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A40BBD-E41D-43B5-A7D6-0FEC8E2B2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2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C3E1A3-8781-46BE-A42D-9FE9FFE3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8600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4.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ANALÝZA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dirty="0">
                <a:latin typeface="Amasis MT Pro Medium" panose="02040604050005020304" pitchFamily="18" charset="-18"/>
              </a:rPr>
              <a:t>CASH FLOW</a:t>
            </a:r>
            <a:endParaRPr lang="en-US" sz="6000" b="1" kern="1200" dirty="0">
              <a:solidFill>
                <a:schemeClr val="tx1"/>
              </a:solidFill>
              <a:latin typeface="Amasis MT Pro Medium" panose="02040604050005020304" pitchFamily="18" charset="-18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7EEFBC8-5A23-46D0-A707-ADC92283EC25}"/>
              </a:ext>
            </a:extLst>
          </p:cNvPr>
          <p:cNvCxnSpPr/>
          <p:nvPr/>
        </p:nvCxnSpPr>
        <p:spPr>
          <a:xfrm flipV="1">
            <a:off x="3718560" y="5538502"/>
            <a:ext cx="4831471" cy="137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8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CASH FLOW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758092"/>
            <a:ext cx="11910650" cy="6033477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 </a:t>
            </a:r>
            <a:r>
              <a:rPr lang="cs-CZ" sz="3600" dirty="0">
                <a:latin typeface="Amasis MT Pro" panose="02040504050005020304" pitchFamily="18" charset="-18"/>
              </a:rPr>
              <a:t>Jedná se o peněžní to, tedy skutečný pohyb peněžních prostředků v podniku.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600" dirty="0">
                <a:latin typeface="Amasis MT Pro" panose="02040504050005020304" pitchFamily="18" charset="-18"/>
              </a:rPr>
              <a:t>Je východiskem pro řízení likvidity podniku protože: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600" b="1" dirty="0">
                <a:latin typeface="Amasis MT Pro" panose="02040504050005020304" pitchFamily="18" charset="-18"/>
              </a:rPr>
              <a:t>Existuje rozdíl mezi pohybem hmotných prostředků a jejich peněžním vyjádřením </a:t>
            </a:r>
            <a:r>
              <a:rPr lang="cs-CZ" sz="3600" dirty="0">
                <a:latin typeface="Amasis MT Pro" panose="02040504050005020304" pitchFamily="18" charset="-18"/>
              </a:rPr>
              <a:t>(nákup zásob na obchodní úvěr)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600" b="1" dirty="0">
                <a:latin typeface="Amasis MT Pro" panose="02040504050005020304" pitchFamily="18" charset="-18"/>
              </a:rPr>
              <a:t>Vzniká časový nesoulad mezi hospodářskými operacemi vyvolávajícími náklady a jejich finančním zachycením </a:t>
            </a:r>
            <a:r>
              <a:rPr lang="cs-CZ" sz="3600" dirty="0">
                <a:latin typeface="Amasis MT Pro" panose="02040504050005020304" pitchFamily="18" charset="-18"/>
              </a:rPr>
              <a:t>(vznik mzdových nákladů a výplata mezd)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600" dirty="0">
                <a:latin typeface="Amasis MT Pro" panose="02040504050005020304" pitchFamily="18" charset="-18"/>
              </a:rPr>
              <a:t> </a:t>
            </a:r>
            <a:r>
              <a:rPr lang="cs-CZ" sz="3600" b="1" dirty="0">
                <a:latin typeface="Amasis MT Pro" panose="02040504050005020304" pitchFamily="18" charset="-18"/>
              </a:rPr>
              <a:t>Vzniká rozdíl mezi náklady a výdaji a mezi výnosy a příjmy </a:t>
            </a:r>
            <a:r>
              <a:rPr lang="cs-CZ" sz="3600" dirty="0">
                <a:latin typeface="Amasis MT Pro" panose="02040504050005020304" pitchFamily="18" charset="-18"/>
              </a:rPr>
              <a:t>(účetnictví zachycuje hospodářské jevy a hospodářský výsledek podniku nezávisle na okamžiku uskutečnění plateb).</a:t>
            </a:r>
          </a:p>
        </p:txBody>
      </p:sp>
    </p:spTree>
    <p:extLst>
      <p:ext uri="{BB962C8B-B14F-4D97-AF65-F5344CB8AC3E}">
        <p14:creationId xmlns:p14="http://schemas.microsoft.com/office/powerpoint/2010/main" val="127735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6412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ANALÝZA CASH FLOW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910649" cy="58849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Je založena na příjmech a výdajích a vyjadřuje reálné toky peněz a jejich zásoby v obchodním podniku.</a:t>
            </a:r>
          </a:p>
          <a:p>
            <a:pPr marL="0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  <p:pic>
        <p:nvPicPr>
          <p:cNvPr id="6" name="Grafický objekt 5" descr="Mince obrys">
            <a:extLst>
              <a:ext uri="{FF2B5EF4-FFF2-40B4-BE49-F238E27FC236}">
                <a16:creationId xmlns:a16="http://schemas.microsoft.com/office/drawing/2014/main" id="{61C7E231-EA74-4949-B9E6-D566970CE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9033" y="2354863"/>
            <a:ext cx="2236240" cy="2236240"/>
          </a:xfrm>
          <a:prstGeom prst="rect">
            <a:avLst/>
          </a:prstGeom>
        </p:spPr>
      </p:pic>
      <p:pic>
        <p:nvPicPr>
          <p:cNvPr id="11" name="Grafický objekt 10" descr="Továrna obrys">
            <a:extLst>
              <a:ext uri="{FF2B5EF4-FFF2-40B4-BE49-F238E27FC236}">
                <a16:creationId xmlns:a16="http://schemas.microsoft.com/office/drawing/2014/main" id="{35E65ACF-69AC-4398-B766-AE92F158C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5776" y="3429000"/>
            <a:ext cx="2236240" cy="2236240"/>
          </a:xfrm>
          <a:prstGeom prst="rect">
            <a:avLst/>
          </a:prstGeom>
        </p:spPr>
      </p:pic>
      <p:pic>
        <p:nvPicPr>
          <p:cNvPr id="13" name="Grafický objekt 12" descr="Šipka otáčející se proti směru hodinových ručiček se souvislou výplní">
            <a:extLst>
              <a:ext uri="{FF2B5EF4-FFF2-40B4-BE49-F238E27FC236}">
                <a16:creationId xmlns:a16="http://schemas.microsoft.com/office/drawing/2014/main" id="{CF51DF1B-B838-453B-9364-850D6F7B3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902883">
            <a:off x="2728634" y="3263037"/>
            <a:ext cx="1937275" cy="1937275"/>
          </a:xfrm>
          <a:prstGeom prst="rect">
            <a:avLst/>
          </a:prstGeom>
        </p:spPr>
      </p:pic>
      <p:pic>
        <p:nvPicPr>
          <p:cNvPr id="15" name="Grafický objekt 14" descr="Šipka otáčející se proti směru hodinových ručiček se souvislou výplní">
            <a:extLst>
              <a:ext uri="{FF2B5EF4-FFF2-40B4-BE49-F238E27FC236}">
                <a16:creationId xmlns:a16="http://schemas.microsoft.com/office/drawing/2014/main" id="{205ED3B9-134B-46F1-88B3-449761279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832116">
            <a:off x="7432728" y="3600359"/>
            <a:ext cx="1710798" cy="17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4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64123"/>
            <a:ext cx="10199077" cy="7424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VZTAH ZISKU A CASH FLOW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910649" cy="58849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Zisk je kladný výsledek hospodaření podniku za účetní období.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Tvorba zisku je uvedena ve VZZ.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Prostřednictvím nákladů zisk odtéká, prostřednictvím výnosů vtéká.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Zisk zjištěný z rozdílu toku nákladů a výnosů je vykazován v rozvaze na straně pasiv </a:t>
            </a:r>
            <a:r>
              <a:rPr lang="cs-CZ" sz="3500" i="1" dirty="0">
                <a:latin typeface="Amasis MT Pro" panose="02040504050005020304" pitchFamily="18" charset="-18"/>
              </a:rPr>
              <a:t>„vlastní kapitál-zisk“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Každý </a:t>
            </a:r>
            <a:r>
              <a:rPr lang="cs-CZ" sz="3500" b="1" dirty="0">
                <a:solidFill>
                  <a:srgbClr val="A80000"/>
                </a:solidFill>
                <a:latin typeface="Amasis MT Pro" panose="02040504050005020304" pitchFamily="18" charset="-18"/>
              </a:rPr>
              <a:t>náklad představuje snížení VK </a:t>
            </a:r>
            <a:r>
              <a:rPr lang="cs-CZ" sz="3500" dirty="0">
                <a:latin typeface="Amasis MT Pro" panose="02040504050005020304" pitchFamily="18" charset="-18"/>
              </a:rPr>
              <a:t>a každý </a:t>
            </a:r>
            <a:r>
              <a:rPr lang="cs-CZ" sz="3500" b="1" dirty="0">
                <a:solidFill>
                  <a:schemeClr val="accent5">
                    <a:lumMod val="50000"/>
                  </a:schemeClr>
                </a:solidFill>
                <a:latin typeface="Amasis MT Pro" panose="02040504050005020304" pitchFamily="18" charset="-18"/>
              </a:rPr>
              <a:t>výnos představuje zvýšení VK.</a:t>
            </a: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9027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463315"/>
            <a:ext cx="11910648" cy="7424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PŘEHLED O PENĚŽNÍCH TOCÍCH </a:t>
            </a:r>
            <a:br>
              <a:rPr lang="cs-CZ" sz="4000" b="1" dirty="0">
                <a:latin typeface="Amasis MT Pro" panose="02040504050005020304" pitchFamily="18" charset="-18"/>
              </a:rPr>
            </a:br>
            <a:r>
              <a:rPr lang="cs-CZ" sz="4000" b="1" dirty="0">
                <a:latin typeface="Amasis MT Pro" panose="02040504050005020304" pitchFamily="18" charset="-18"/>
              </a:rPr>
              <a:t>= VÝKAZ O CASH FLOW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1566378"/>
            <a:ext cx="11691817" cy="58849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Výkaz se sestavuje za celý podnik k určitému dni.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Uspořádání je retrográdní, vertikální         umožňuje sledovat tvorbu finančních zdrojů odděleně ve třech základních podnikových oblastech řízení.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provozní činnost </a:t>
            </a:r>
            <a:r>
              <a:rPr lang="cs-CZ" sz="3500" i="1" dirty="0">
                <a:latin typeface="Amasis MT Pro" panose="02040504050005020304" pitchFamily="18" charset="-18"/>
              </a:rPr>
              <a:t>(hlavní činnost),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investiční činnost,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finanční činnosti.</a:t>
            </a:r>
          </a:p>
          <a:p>
            <a:pPr marL="0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93EA4FD-610C-43EA-8395-1608C5A8B59E}"/>
              </a:ext>
            </a:extLst>
          </p:cNvPr>
          <p:cNvSpPr/>
          <p:nvPr/>
        </p:nvSpPr>
        <p:spPr>
          <a:xfrm>
            <a:off x="7569201" y="2181603"/>
            <a:ext cx="630620" cy="370489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06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75190"/>
            <a:ext cx="11910648" cy="7424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CASH FLOW Z PROVOZNÍ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4" y="1080005"/>
            <a:ext cx="11910649" cy="58849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Provozní činnost představuje základní aktivity podniku, které přinášejí podniku výnosy.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Výnosy z provozní činnosti jsou stěžejním zdroje vnitřního financování.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 rámci provozní činnosti se vytvářejí peníze na úhradu: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úroků,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nájemného,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dividend.</a:t>
            </a:r>
          </a:p>
          <a:p>
            <a:pPr marL="457200" lvl="1" indent="-457200"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Informace o CF z provozních činností jsou důležité pro budoucí odhady CF podniku.</a:t>
            </a:r>
          </a:p>
          <a:p>
            <a:pPr marL="0" lvl="1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9492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86" y="234731"/>
            <a:ext cx="11574587" cy="58849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Mezi  položky CF z provozní činnosti patří: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peněžní úhrady od odběratelů za výrobky či služby,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peněžní zálohy od odběratelů za výrobky či služby,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peněžní příjmy z prodeje licencí, autorských práv, know-how,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peněžní platby dodavatelům za materiál a služby,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peněžní zálohy dodavatelům za materiál a služby,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peněžní platby zaměstnancům,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platby daní z příjmů včetně záloh,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přijaté a vyplacené úroky,</a:t>
            </a: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6825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4" y="124710"/>
            <a:ext cx="11910648" cy="7424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CASH FLOW Z INVESTIČNÍ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4" y="848305"/>
            <a:ext cx="11910649" cy="58849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Investiční činnost zahrnuje nabývání a pozbývání dlouhodobých aktiv a činnosti související s poskytováním úvěrů a půjček.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Vykázané CF z investiční činnosti zobrazuje míru vynakládání peněz podniku na dlouhodobý aktiva, která jsou důležitým faktorem pro budoucí vytváření zisku.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Výše investic poukazuje na rozšíření nebo zúžení provozních kapacit podniku.</a:t>
            </a:r>
          </a:p>
          <a:p>
            <a:pPr marL="0" indent="0">
              <a:spcBef>
                <a:spcPts val="0"/>
              </a:spcBef>
              <a:buNone/>
            </a:pPr>
            <a:endParaRPr lang="cs-CZ" sz="15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Mezi položky CF z investiční činnosti patří: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peněžní příjmy z prodeje DHM, DNM a DFM,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platby za pořízení DHM, DNM a DFM,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3170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4" y="45881"/>
            <a:ext cx="11910648" cy="7424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CASH FLOW Z FINANČNÍ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3" y="742464"/>
            <a:ext cx="11910649" cy="60696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3800" dirty="0">
                <a:latin typeface="Amasis MT Pro" panose="02040504050005020304" pitchFamily="18" charset="-18"/>
              </a:rPr>
              <a:t>Finanční oblast se týká financování a promítají se do ní změny ve struktuře podnikového kapitálu (vlastního i cizího).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3800" dirty="0">
                <a:latin typeface="Amasis MT Pro" panose="02040504050005020304" pitchFamily="18" charset="-18"/>
              </a:rPr>
              <a:t>Na základě výkazu CF z financování, můžeme odvodit pravděpodobnost potřeby peněžních přítoků, které podnik musí získat od vlastníků či věřitelů.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3800" dirty="0">
                <a:latin typeface="Amasis MT Pro" panose="02040504050005020304" pitchFamily="18" charset="-18"/>
              </a:rPr>
              <a:t> Mezi položky CF z finanční činnosti patří: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800" b="1" i="1" dirty="0">
                <a:latin typeface="Amasis MT Pro" panose="02040504050005020304" pitchFamily="18" charset="-18"/>
              </a:rPr>
              <a:t> peněžní příjmy z emise akcií,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800" b="1" i="1" dirty="0">
                <a:latin typeface="Amasis MT Pro" panose="02040504050005020304" pitchFamily="18" charset="-18"/>
              </a:rPr>
              <a:t> příjmy z peněžních darů,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800" b="1" i="1" dirty="0">
                <a:latin typeface="Amasis MT Pro" panose="02040504050005020304" pitchFamily="18" charset="-18"/>
              </a:rPr>
              <a:t> příjmy z přijatých bankovních úvěrů a půjček,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800" b="1" i="1" dirty="0">
                <a:latin typeface="Amasis MT Pro" panose="02040504050005020304" pitchFamily="18" charset="-18"/>
              </a:rPr>
              <a:t> příjmy od vlastníků,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800" b="1" i="1" dirty="0">
                <a:latin typeface="Amasis MT Pro" panose="02040504050005020304" pitchFamily="18" charset="-18"/>
              </a:rPr>
              <a:t> splátky úvěrů a půjček,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800" b="1" i="1" dirty="0">
                <a:latin typeface="Amasis MT Pro" panose="02040504050005020304" pitchFamily="18" charset="-18"/>
              </a:rPr>
              <a:t> výplaty dividend a podílů na zisku.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574214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724</TotalTime>
  <Words>553</Words>
  <Application>Microsoft Office PowerPoint</Application>
  <PresentationFormat>Širokoúhlá obrazovka</PresentationFormat>
  <Paragraphs>63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Amasis MT Pro</vt:lpstr>
      <vt:lpstr>Amasis MT Pro Medium</vt:lpstr>
      <vt:lpstr>Arial</vt:lpstr>
      <vt:lpstr>Calibri</vt:lpstr>
      <vt:lpstr>Calibri Light</vt:lpstr>
      <vt:lpstr>Wingdings</vt:lpstr>
      <vt:lpstr>Motiv Office</vt:lpstr>
      <vt:lpstr>4.  ANALÝZA  CASH FLOW</vt:lpstr>
      <vt:lpstr>CASH FLOW</vt:lpstr>
      <vt:lpstr>ANALÝZA CASH FLOW</vt:lpstr>
      <vt:lpstr>VZTAH ZISKU A CASH FLOW</vt:lpstr>
      <vt:lpstr>PŘEHLED O PENĚŽNÍCH TOCÍCH  = VÝKAZ O CASH FLOW</vt:lpstr>
      <vt:lpstr>CASH FLOW Z PROVOZNÍ ČINNOSTI</vt:lpstr>
      <vt:lpstr>Prezentace aplikace PowerPoint</vt:lpstr>
      <vt:lpstr>CASH FLOW Z INVESTIČNÍ ČINNOSTI</vt:lpstr>
      <vt:lpstr>CASH FLOW Z FINANČNÍ ČINNOSTI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Prachařová Lenka</dc:creator>
  <cp:lastModifiedBy>Prachařová Lenka</cp:lastModifiedBy>
  <cp:revision>67</cp:revision>
  <dcterms:created xsi:type="dcterms:W3CDTF">2022-02-10T11:29:18Z</dcterms:created>
  <dcterms:modified xsi:type="dcterms:W3CDTF">2022-03-14T08:11:04Z</dcterms:modified>
</cp:coreProperties>
</file>