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0" r:id="rId2"/>
  </p:sldMasterIdLst>
  <p:notesMasterIdLst>
    <p:notesMasterId r:id="rId78"/>
  </p:notesMasterIdLst>
  <p:sldIdLst>
    <p:sldId id="256" r:id="rId3"/>
    <p:sldId id="292" r:id="rId4"/>
    <p:sldId id="305" r:id="rId5"/>
    <p:sldId id="330" r:id="rId6"/>
    <p:sldId id="338" r:id="rId7"/>
    <p:sldId id="339" r:id="rId8"/>
    <p:sldId id="340" r:id="rId9"/>
    <p:sldId id="341" r:id="rId10"/>
    <p:sldId id="334" r:id="rId11"/>
    <p:sldId id="344" r:id="rId12"/>
    <p:sldId id="335" r:id="rId13"/>
    <p:sldId id="306" r:id="rId14"/>
    <p:sldId id="331" r:id="rId15"/>
    <p:sldId id="345" r:id="rId16"/>
    <p:sldId id="332" r:id="rId17"/>
    <p:sldId id="346" r:id="rId18"/>
    <p:sldId id="347" r:id="rId19"/>
    <p:sldId id="348" r:id="rId20"/>
    <p:sldId id="337" r:id="rId21"/>
    <p:sldId id="349" r:id="rId22"/>
    <p:sldId id="350" r:id="rId23"/>
    <p:sldId id="351" r:id="rId24"/>
    <p:sldId id="352" r:id="rId25"/>
    <p:sldId id="343" r:id="rId26"/>
    <p:sldId id="307" r:id="rId27"/>
    <p:sldId id="353" r:id="rId28"/>
    <p:sldId id="354" r:id="rId29"/>
    <p:sldId id="355" r:id="rId30"/>
    <p:sldId id="356" r:id="rId31"/>
    <p:sldId id="308" r:id="rId32"/>
    <p:sldId id="357" r:id="rId33"/>
    <p:sldId id="358" r:id="rId34"/>
    <p:sldId id="362" r:id="rId35"/>
    <p:sldId id="359" r:id="rId36"/>
    <p:sldId id="342" r:id="rId37"/>
    <p:sldId id="309" r:id="rId38"/>
    <p:sldId id="363" r:id="rId39"/>
    <p:sldId id="364" r:id="rId40"/>
    <p:sldId id="365" r:id="rId41"/>
    <p:sldId id="366" r:id="rId42"/>
    <p:sldId id="310" r:id="rId43"/>
    <p:sldId id="367" r:id="rId44"/>
    <p:sldId id="368" r:id="rId45"/>
    <p:sldId id="369" r:id="rId46"/>
    <p:sldId id="370" r:id="rId47"/>
    <p:sldId id="371" r:id="rId48"/>
    <p:sldId id="336" r:id="rId49"/>
    <p:sldId id="290" r:id="rId50"/>
    <p:sldId id="294" r:id="rId51"/>
    <p:sldId id="298" r:id="rId52"/>
    <p:sldId id="301" r:id="rId53"/>
    <p:sldId id="372" r:id="rId54"/>
    <p:sldId id="373" r:id="rId55"/>
    <p:sldId id="315" r:id="rId56"/>
    <p:sldId id="374" r:id="rId57"/>
    <p:sldId id="375" r:id="rId58"/>
    <p:sldId id="389" r:id="rId59"/>
    <p:sldId id="326" r:id="rId60"/>
    <p:sldId id="327" r:id="rId61"/>
    <p:sldId id="376" r:id="rId62"/>
    <p:sldId id="329" r:id="rId63"/>
    <p:sldId id="377" r:id="rId64"/>
    <p:sldId id="378" r:id="rId65"/>
    <p:sldId id="379" r:id="rId66"/>
    <p:sldId id="380" r:id="rId67"/>
    <p:sldId id="381" r:id="rId68"/>
    <p:sldId id="382" r:id="rId69"/>
    <p:sldId id="383" r:id="rId70"/>
    <p:sldId id="384" r:id="rId71"/>
    <p:sldId id="385" r:id="rId72"/>
    <p:sldId id="386" r:id="rId73"/>
    <p:sldId id="387" r:id="rId74"/>
    <p:sldId id="388" r:id="rId75"/>
    <p:sldId id="304" r:id="rId76"/>
    <p:sldId id="390" r:id="rId77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81" autoAdjust="0"/>
    <p:restoredTop sz="94737"/>
  </p:normalViewPr>
  <p:slideViewPr>
    <p:cSldViewPr snapToGrid="0" snapToObjects="1">
      <p:cViewPr varScale="1">
        <p:scale>
          <a:sx n="106" d="100"/>
          <a:sy n="106" d="100"/>
        </p:scale>
        <p:origin x="201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16" Type="http://schemas.openxmlformats.org/officeDocument/2006/relationships/slide" Target="slides/slide14.xml"/><Relationship Id="rId11" Type="http://schemas.openxmlformats.org/officeDocument/2006/relationships/slide" Target="slides/slide9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74" Type="http://schemas.openxmlformats.org/officeDocument/2006/relationships/slide" Target="slides/slide72.xml"/><Relationship Id="rId79" Type="http://schemas.openxmlformats.org/officeDocument/2006/relationships/presProps" Target="presProps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82" Type="http://schemas.openxmlformats.org/officeDocument/2006/relationships/tableStyles" Target="tableStyles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viewProps" Target="view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notesMaster" Target="notesMasters/notesMaster1.xml"/><Relationship Id="rId8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Relationship Id="rId24" Type="http://schemas.openxmlformats.org/officeDocument/2006/relationships/slide" Target="slides/slide22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66" Type="http://schemas.openxmlformats.org/officeDocument/2006/relationships/slide" Target="slides/slide6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863C9E-6383-4CC2-8393-47C4D1E8A408}" type="datetimeFigureOut">
              <a:rPr lang="cs-CZ" smtClean="0"/>
              <a:pPr/>
              <a:t>27.03.2025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A3E3B7-5112-44D2-8974-0B2B09F2775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0920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A844A-5018-4ED4-A990-470714FDF812}" type="datetime1">
              <a:rPr lang="en-US" smtClean="0"/>
              <a:pPr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7DD62-1D39-4025-AD06-5D937752F0D7}" type="datetime1">
              <a:rPr lang="en-US" smtClean="0"/>
              <a:pPr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1B3E-B9E8-4F0E-ABAE-FEBE6F3DE70F}" type="datetime1">
              <a:rPr lang="en-US" smtClean="0"/>
              <a:pPr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013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5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40499" indent="0" algn="l">
              <a:buNone/>
              <a:defRPr sz="1350">
                <a:solidFill>
                  <a:srgbClr val="313131"/>
                </a:solidFill>
                <a:latin typeface="+mj-lt"/>
              </a:defRPr>
            </a:lvl1pPr>
            <a:lvl2pPr marL="257169" indent="0" algn="ctr">
              <a:buNone/>
              <a:defRPr sz="1125"/>
            </a:lvl2pPr>
            <a:lvl3pPr marL="514337" indent="0" algn="ctr">
              <a:buNone/>
              <a:defRPr sz="1013"/>
            </a:lvl3pPr>
            <a:lvl4pPr marL="771506" indent="0" algn="ctr">
              <a:buNone/>
              <a:defRPr sz="900"/>
            </a:lvl4pPr>
            <a:lvl5pPr marL="1028675" indent="0" algn="ctr">
              <a:buNone/>
              <a:defRPr sz="900"/>
            </a:lvl5pPr>
            <a:lvl6pPr marL="1285843" indent="0" algn="ctr">
              <a:buNone/>
              <a:defRPr sz="900"/>
            </a:lvl6pPr>
            <a:lvl7pPr marL="1543011" indent="0" algn="ctr">
              <a:buNone/>
              <a:defRPr sz="900"/>
            </a:lvl7pPr>
            <a:lvl8pPr marL="1800180" indent="0" algn="ctr">
              <a:buNone/>
              <a:defRPr sz="900"/>
            </a:lvl8pPr>
            <a:lvl9pPr marL="2057349" indent="0" algn="ctr">
              <a:buNone/>
              <a:defRPr sz="9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8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606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4951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3094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40499" indent="0" algn="l">
              <a:buNone/>
              <a:defRPr sz="1350">
                <a:solidFill>
                  <a:srgbClr val="313131"/>
                </a:solidFill>
                <a:latin typeface="+mj-lt"/>
              </a:defRPr>
            </a:lvl1pPr>
            <a:lvl2pPr marL="257169" indent="0" algn="ctr">
              <a:buNone/>
              <a:defRPr sz="1125"/>
            </a:lvl2pPr>
            <a:lvl3pPr marL="514337" indent="0" algn="ctr">
              <a:buNone/>
              <a:defRPr sz="1013"/>
            </a:lvl3pPr>
            <a:lvl4pPr marL="771506" indent="0" algn="ctr">
              <a:buNone/>
              <a:defRPr sz="900"/>
            </a:lvl4pPr>
            <a:lvl5pPr marL="1028675" indent="0" algn="ctr">
              <a:buNone/>
              <a:defRPr sz="900"/>
            </a:lvl5pPr>
            <a:lvl6pPr marL="1285843" indent="0" algn="ctr">
              <a:buNone/>
              <a:defRPr sz="900"/>
            </a:lvl6pPr>
            <a:lvl7pPr marL="1543011" indent="0" algn="ctr">
              <a:buNone/>
              <a:defRPr sz="900"/>
            </a:lvl7pPr>
            <a:lvl8pPr marL="1800180" indent="0" algn="ctr">
              <a:buNone/>
              <a:defRPr sz="900"/>
            </a:lvl8pPr>
            <a:lvl9pPr marL="2057349" indent="0" algn="ctr">
              <a:buNone/>
              <a:defRPr sz="9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87090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461506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69" indent="0">
              <a:buNone/>
              <a:defRPr sz="1125" b="1"/>
            </a:lvl2pPr>
            <a:lvl3pPr marL="514337" indent="0">
              <a:buNone/>
              <a:defRPr sz="1013" b="1"/>
            </a:lvl3pPr>
            <a:lvl4pPr marL="771506" indent="0">
              <a:buNone/>
              <a:defRPr sz="900" b="1"/>
            </a:lvl4pPr>
            <a:lvl5pPr marL="1028675" indent="0">
              <a:buNone/>
              <a:defRPr sz="900" b="1"/>
            </a:lvl5pPr>
            <a:lvl6pPr marL="1285843" indent="0">
              <a:buNone/>
              <a:defRPr sz="900" b="1"/>
            </a:lvl6pPr>
            <a:lvl7pPr marL="1543011" indent="0">
              <a:buNone/>
              <a:defRPr sz="900" b="1"/>
            </a:lvl7pPr>
            <a:lvl8pPr marL="1800180" indent="0">
              <a:buNone/>
              <a:defRPr sz="900" b="1"/>
            </a:lvl8pPr>
            <a:lvl9pPr marL="2057349" indent="0">
              <a:buNone/>
              <a:defRPr sz="9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69" indent="0">
              <a:buNone/>
              <a:defRPr sz="1125" b="1"/>
            </a:lvl2pPr>
            <a:lvl3pPr marL="514337" indent="0">
              <a:buNone/>
              <a:defRPr sz="1013" b="1"/>
            </a:lvl3pPr>
            <a:lvl4pPr marL="771506" indent="0">
              <a:buNone/>
              <a:defRPr sz="900" b="1"/>
            </a:lvl4pPr>
            <a:lvl5pPr marL="1028675" indent="0">
              <a:buNone/>
              <a:defRPr sz="900" b="1"/>
            </a:lvl5pPr>
            <a:lvl6pPr marL="1285843" indent="0">
              <a:buNone/>
              <a:defRPr sz="900" b="1"/>
            </a:lvl6pPr>
            <a:lvl7pPr marL="1543011" indent="0">
              <a:buNone/>
              <a:defRPr sz="900" b="1"/>
            </a:lvl7pPr>
            <a:lvl8pPr marL="1800180" indent="0">
              <a:buNone/>
              <a:defRPr sz="900" b="1"/>
            </a:lvl8pPr>
            <a:lvl9pPr marL="2057349" indent="0">
              <a:buNone/>
              <a:defRPr sz="9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251773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41316107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62886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2"/>
            <a:ext cx="4629150" cy="487362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69" indent="0">
              <a:buNone/>
              <a:defRPr sz="788"/>
            </a:lvl2pPr>
            <a:lvl3pPr marL="514337" indent="0">
              <a:buNone/>
              <a:defRPr sz="675"/>
            </a:lvl3pPr>
            <a:lvl4pPr marL="771506" indent="0">
              <a:buNone/>
              <a:defRPr sz="563"/>
            </a:lvl4pPr>
            <a:lvl5pPr marL="1028675" indent="0">
              <a:buNone/>
              <a:defRPr sz="563"/>
            </a:lvl5pPr>
            <a:lvl6pPr marL="1285843" indent="0">
              <a:buNone/>
              <a:defRPr sz="563"/>
            </a:lvl6pPr>
            <a:lvl7pPr marL="1543011" indent="0">
              <a:buNone/>
              <a:defRPr sz="563"/>
            </a:lvl7pPr>
            <a:lvl8pPr marL="1800180" indent="0">
              <a:buNone/>
              <a:defRPr sz="563"/>
            </a:lvl8pPr>
            <a:lvl9pPr marL="2057349" indent="0">
              <a:buNone/>
              <a:defRPr sz="563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666323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AC157-F299-40C4-AC90-6F408E5B5A87}" type="datetime1">
              <a:rPr lang="en-US" smtClean="0"/>
              <a:pPr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2"/>
            <a:ext cx="4629150" cy="4873625"/>
          </a:xfrm>
        </p:spPr>
        <p:txBody>
          <a:bodyPr/>
          <a:lstStyle>
            <a:lvl1pPr marL="0" indent="0">
              <a:buNone/>
              <a:defRPr sz="1800"/>
            </a:lvl1pPr>
            <a:lvl2pPr marL="257169" indent="0">
              <a:buNone/>
              <a:defRPr sz="1575"/>
            </a:lvl2pPr>
            <a:lvl3pPr marL="514337" indent="0">
              <a:buNone/>
              <a:defRPr sz="1350"/>
            </a:lvl3pPr>
            <a:lvl4pPr marL="771506" indent="0">
              <a:buNone/>
              <a:defRPr sz="1125"/>
            </a:lvl4pPr>
            <a:lvl5pPr marL="1028675" indent="0">
              <a:buNone/>
              <a:defRPr sz="1125"/>
            </a:lvl5pPr>
            <a:lvl6pPr marL="1285843" indent="0">
              <a:buNone/>
              <a:defRPr sz="1125"/>
            </a:lvl6pPr>
            <a:lvl7pPr marL="1543011" indent="0">
              <a:buNone/>
              <a:defRPr sz="1125"/>
            </a:lvl7pPr>
            <a:lvl8pPr marL="1800180" indent="0">
              <a:buNone/>
              <a:defRPr sz="1125"/>
            </a:lvl8pPr>
            <a:lvl9pPr marL="2057349" indent="0">
              <a:buNone/>
              <a:defRPr sz="1125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69" indent="0">
              <a:buNone/>
              <a:defRPr sz="788"/>
            </a:lvl2pPr>
            <a:lvl3pPr marL="514337" indent="0">
              <a:buNone/>
              <a:defRPr sz="675"/>
            </a:lvl3pPr>
            <a:lvl4pPr marL="771506" indent="0">
              <a:buNone/>
              <a:defRPr sz="563"/>
            </a:lvl4pPr>
            <a:lvl5pPr marL="1028675" indent="0">
              <a:buNone/>
              <a:defRPr sz="563"/>
            </a:lvl5pPr>
            <a:lvl6pPr marL="1285843" indent="0">
              <a:buNone/>
              <a:defRPr sz="563"/>
            </a:lvl6pPr>
            <a:lvl7pPr marL="1543011" indent="0">
              <a:buNone/>
              <a:defRPr sz="563"/>
            </a:lvl7pPr>
            <a:lvl8pPr marL="1800180" indent="0">
              <a:buNone/>
              <a:defRPr sz="563"/>
            </a:lvl8pPr>
            <a:lvl9pPr marL="2057349" indent="0">
              <a:buNone/>
              <a:defRPr sz="563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8971342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9416025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023231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DF5EF-284F-438A-A1C5-CAD56CB73475}" type="datetime1">
              <a:rPr lang="en-US" smtClean="0"/>
              <a:pPr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A4DEA-1707-477A-AED3-CEAFF620A72D}" type="datetime1">
              <a:rPr lang="en-US" smtClean="0"/>
              <a:pPr/>
              <a:t>3/27/2025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BE440-C081-4EE5-9B98-2D804D04A044}" type="datetime1">
              <a:rPr lang="en-US" smtClean="0"/>
              <a:pPr/>
              <a:t>3/27/2025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8EA8B-E900-47DE-9C82-7AE22AB9AEC6}" type="datetime1">
              <a:rPr lang="en-US" smtClean="0"/>
              <a:pPr/>
              <a:t>3/27/2025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8825A-FE3D-4A43-9560-7A60F3D26427}" type="datetime1">
              <a:rPr lang="en-US" smtClean="0"/>
              <a:pPr/>
              <a:t>3/27/2025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7070B-4562-4774-AB5D-5268194F28AC}" type="datetime1">
              <a:rPr lang="en-US" smtClean="0"/>
              <a:pPr/>
              <a:t>3/27/2025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85166-59FF-4FAE-9C0B-7277F655552A}" type="datetime1">
              <a:rPr lang="en-US" smtClean="0"/>
              <a:pPr/>
              <a:t>3/27/2025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395E2-2A89-4958-AF32-532736FFFDE4}" type="datetime1">
              <a:rPr lang="en-US" smtClean="0"/>
              <a:pPr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20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7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013"/>
          </a:p>
        </p:txBody>
      </p:sp>
    </p:spTree>
    <p:extLst>
      <p:ext uri="{BB962C8B-B14F-4D97-AF65-F5344CB8AC3E}">
        <p14:creationId xmlns:p14="http://schemas.microsoft.com/office/powerpoint/2010/main" val="2606712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sz="3094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28585" indent="-128585" algn="l" defTabSz="514337" rtl="0" eaLnBrk="1" latinLnBrk="0" hangingPunct="1">
        <a:lnSpc>
          <a:spcPct val="100000"/>
        </a:lnSpc>
        <a:spcBef>
          <a:spcPts val="563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75" kern="1200">
          <a:solidFill>
            <a:srgbClr val="313131"/>
          </a:solidFill>
          <a:latin typeface="+mj-lt"/>
          <a:ea typeface="+mn-ea"/>
          <a:cs typeface="+mn-cs"/>
        </a:defRPr>
      </a:lvl1pPr>
      <a:lvl2pPr marL="385753" indent="-128585" algn="l" defTabSz="514337" rtl="0" eaLnBrk="1" latinLnBrk="0" hangingPunct="1">
        <a:lnSpc>
          <a:spcPct val="100000"/>
        </a:lnSpc>
        <a:spcBef>
          <a:spcPts val="563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350" kern="1200">
          <a:solidFill>
            <a:srgbClr val="313131"/>
          </a:solidFill>
          <a:latin typeface="+mj-lt"/>
          <a:ea typeface="+mn-ea"/>
          <a:cs typeface="+mn-cs"/>
        </a:defRPr>
      </a:lvl2pPr>
      <a:lvl3pPr marL="642921" indent="-128585" algn="l" defTabSz="514337" rtl="0" eaLnBrk="1" latinLnBrk="0" hangingPunct="1">
        <a:lnSpc>
          <a:spcPct val="100000"/>
        </a:lnSpc>
        <a:spcBef>
          <a:spcPts val="563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350" kern="1200">
          <a:solidFill>
            <a:srgbClr val="313131"/>
          </a:solidFill>
          <a:latin typeface="+mj-lt"/>
          <a:ea typeface="+mn-ea"/>
          <a:cs typeface="+mn-cs"/>
        </a:defRPr>
      </a:lvl3pPr>
      <a:lvl4pPr marL="900090" indent="-128585" algn="l" defTabSz="514337" rtl="0" eaLnBrk="1" latinLnBrk="0" hangingPunct="1">
        <a:lnSpc>
          <a:spcPct val="100000"/>
        </a:lnSpc>
        <a:spcBef>
          <a:spcPts val="563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125" kern="1200">
          <a:solidFill>
            <a:srgbClr val="313131"/>
          </a:solidFill>
          <a:latin typeface="+mj-lt"/>
          <a:ea typeface="+mn-ea"/>
          <a:cs typeface="+mn-cs"/>
        </a:defRPr>
      </a:lvl4pPr>
      <a:lvl5pPr marL="1157259" indent="-128585" algn="l" defTabSz="514337" rtl="0" eaLnBrk="1" latinLnBrk="0" hangingPunct="1">
        <a:lnSpc>
          <a:spcPct val="100000"/>
        </a:lnSpc>
        <a:spcBef>
          <a:spcPts val="563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125" kern="1200">
          <a:solidFill>
            <a:srgbClr val="313131"/>
          </a:solidFill>
          <a:latin typeface="+mj-lt"/>
          <a:ea typeface="+mn-ea"/>
          <a:cs typeface="+mn-cs"/>
        </a:defRPr>
      </a:lvl5pPr>
      <a:lvl6pPr marL="1414427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3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1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7886" y="3165269"/>
            <a:ext cx="8128322" cy="1071686"/>
          </a:xfrm>
        </p:spPr>
        <p:txBody>
          <a:bodyPr lIns="0" tIns="0" rIns="0" bIns="0" anchor="t" anchorCtr="0">
            <a:noAutofit/>
          </a:bodyPr>
          <a:lstStyle/>
          <a:p>
            <a:pPr algn="l"/>
            <a:r>
              <a:rPr lang="cs-CZ" sz="6600" dirty="0"/>
              <a:t>Bezpečnost ICT a ochrana dat</a:t>
            </a:r>
            <a:endParaRPr lang="en-US" sz="4800" b="1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89B7D8D9-CB29-4C3B-93A9-38F44BCBDFD8}"/>
              </a:ext>
            </a:extLst>
          </p:cNvPr>
          <p:cNvSpPr txBox="1"/>
          <p:nvPr/>
        </p:nvSpPr>
        <p:spPr>
          <a:xfrm>
            <a:off x="6276513" y="5592932"/>
            <a:ext cx="3284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Ing. Vladimír Horák</a:t>
            </a: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Audit bezpečnosti - fáze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ClrTx/>
            </a:pPr>
            <a:r>
              <a:rPr lang="cs-CZ" sz="2800" dirty="0">
                <a:latin typeface="Calibri "/>
              </a:rPr>
              <a:t> Popis základních cílů a zaměření auditu</a:t>
            </a:r>
          </a:p>
          <a:p>
            <a:pPr>
              <a:buClrTx/>
            </a:pPr>
            <a:r>
              <a:rPr lang="cs-CZ" sz="2800" dirty="0">
                <a:latin typeface="Calibri "/>
              </a:rPr>
              <a:t> Posouzení stávajících bezpečnostních parametrů systému</a:t>
            </a:r>
          </a:p>
          <a:p>
            <a:pPr>
              <a:buClrTx/>
            </a:pPr>
            <a:r>
              <a:rPr lang="cs-CZ" sz="2800" dirty="0">
                <a:latin typeface="Calibri "/>
              </a:rPr>
              <a:t> Popis evidovaných hrozeb, zranitelností v jednotlivých oblastech 	IS</a:t>
            </a:r>
          </a:p>
          <a:p>
            <a:pPr>
              <a:buClrTx/>
            </a:pPr>
            <a:r>
              <a:rPr lang="cs-CZ" sz="2800" dirty="0">
                <a:latin typeface="Calibri "/>
              </a:rPr>
              <a:t> Identifikace a ocenění bezpečnostních rizik a kritických míst v systému</a:t>
            </a:r>
          </a:p>
          <a:p>
            <a:pPr>
              <a:buClrTx/>
            </a:pPr>
            <a:r>
              <a:rPr lang="cs-CZ" sz="2800" dirty="0">
                <a:latin typeface="Calibri "/>
              </a:rPr>
              <a:t> Návrh bezpečnostních opatření, stanovení prioritních úkolů v postupu navrhovaného řešení příslušných opatření</a:t>
            </a:r>
          </a:p>
        </p:txBody>
      </p:sp>
    </p:spTree>
    <p:extLst>
      <p:ext uri="{BB962C8B-B14F-4D97-AF65-F5344CB8AC3E}">
        <p14:creationId xmlns:p14="http://schemas.microsoft.com/office/powerpoint/2010/main" val="33975218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ITIL (2,3,4…)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ITIL (</a:t>
            </a:r>
            <a:r>
              <a:rPr lang="cs-CZ" sz="2800" dirty="0" err="1">
                <a:latin typeface="Calibri "/>
              </a:rPr>
              <a:t>Information</a:t>
            </a:r>
            <a:r>
              <a:rPr lang="cs-CZ" sz="2800" dirty="0">
                <a:latin typeface="Calibri "/>
              </a:rPr>
              <a:t> Technology </a:t>
            </a:r>
            <a:r>
              <a:rPr lang="cs-CZ" sz="2800" dirty="0" err="1">
                <a:latin typeface="Calibri "/>
              </a:rPr>
              <a:t>Infrustructure</a:t>
            </a:r>
            <a:r>
              <a:rPr lang="cs-CZ" sz="2800" dirty="0">
                <a:latin typeface="Calibri "/>
              </a:rPr>
              <a:t> </a:t>
            </a:r>
            <a:r>
              <a:rPr lang="cs-CZ" sz="2800" dirty="0" err="1">
                <a:latin typeface="Calibri "/>
              </a:rPr>
              <a:t>Library</a:t>
            </a:r>
            <a:r>
              <a:rPr lang="cs-CZ" sz="2800" dirty="0">
                <a:latin typeface="Calibri "/>
              </a:rPr>
              <a:t>)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Vycházejí ze zkušeností „</a:t>
            </a:r>
            <a:r>
              <a:rPr lang="cs-CZ" sz="2800" dirty="0" err="1">
                <a:latin typeface="Calibri "/>
              </a:rPr>
              <a:t>best</a:t>
            </a:r>
            <a:r>
              <a:rPr lang="cs-CZ" sz="2800" dirty="0">
                <a:latin typeface="Calibri "/>
              </a:rPr>
              <a:t> </a:t>
            </a:r>
            <a:r>
              <a:rPr lang="cs-CZ" sz="2800" dirty="0" err="1">
                <a:latin typeface="Calibri "/>
              </a:rPr>
              <a:t>practice</a:t>
            </a:r>
            <a:r>
              <a:rPr lang="cs-CZ" sz="2800" dirty="0">
                <a:latin typeface="Calibri "/>
              </a:rPr>
              <a:t>“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Mezinárodní standard pro řízení IT služeb 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Vychází z procesního řízení a ze zkušeností 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Obecně -&gt; popisuje vazby mezi procesy, definuje jejich vstupy, role a metriky</a:t>
            </a:r>
          </a:p>
        </p:txBody>
      </p:sp>
    </p:spTree>
    <p:extLst>
      <p:ext uri="{BB962C8B-B14F-4D97-AF65-F5344CB8AC3E}">
        <p14:creationId xmlns:p14="http://schemas.microsoft.com/office/powerpoint/2010/main" val="42609430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4A01D4-48F7-D013-C52C-1194D535C7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1347A4-64A3-51DC-27F5-301CDF562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766218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7, Bezpečnostní analýza </a:t>
            </a:r>
          </a:p>
        </p:txBody>
      </p:sp>
    </p:spTree>
    <p:extLst>
      <p:ext uri="{BB962C8B-B14F-4D97-AF65-F5344CB8AC3E}">
        <p14:creationId xmlns:p14="http://schemas.microsoft.com/office/powerpoint/2010/main" val="17996028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Definice pojmů - aktivum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ClrTx/>
            </a:pPr>
            <a:r>
              <a:rPr lang="cs-CZ" sz="2800" dirty="0">
                <a:latin typeface="Calibri "/>
              </a:rPr>
              <a:t> Vše, co má pro subjekt hodnotu</a:t>
            </a:r>
          </a:p>
          <a:p>
            <a:pPr algn="just">
              <a:lnSpc>
                <a:spcPct val="150000"/>
              </a:lnSpc>
              <a:buClrTx/>
            </a:pPr>
            <a:r>
              <a:rPr lang="cs-CZ" sz="2800" dirty="0">
                <a:latin typeface="Calibri "/>
              </a:rPr>
              <a:t> Tato hodnota může být zmenšena působením hrozby </a:t>
            </a:r>
          </a:p>
          <a:p>
            <a:pPr algn="just">
              <a:lnSpc>
                <a:spcPct val="150000"/>
              </a:lnSpc>
              <a:buClrTx/>
            </a:pPr>
            <a:r>
              <a:rPr lang="cs-CZ" sz="2800" dirty="0">
                <a:latin typeface="Calibri "/>
              </a:rPr>
              <a:t> Základní charakteristikou aktiva je jeho cena</a:t>
            </a:r>
          </a:p>
          <a:p>
            <a:pPr lvl="1" algn="just">
              <a:lnSpc>
                <a:spcPct val="150000"/>
              </a:lnSpc>
              <a:buClrTx/>
            </a:pPr>
            <a:r>
              <a:rPr lang="cs-CZ" sz="2350" dirty="0">
                <a:latin typeface="Calibri "/>
              </a:rPr>
              <a:t> Může být oceněno objektivně i subjektivně</a:t>
            </a:r>
          </a:p>
          <a:p>
            <a:pPr algn="just">
              <a:buClrTx/>
            </a:pP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26525352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Definice pojmů – hodnocení aktiva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buClrTx/>
            </a:pPr>
            <a:r>
              <a:rPr lang="cs-CZ" sz="2800" dirty="0">
                <a:latin typeface="Calibri "/>
              </a:rPr>
              <a:t> Pořizovací náklady či jiná hodnota aktiva</a:t>
            </a:r>
          </a:p>
          <a:p>
            <a:pPr>
              <a:lnSpc>
                <a:spcPct val="110000"/>
              </a:lnSpc>
              <a:buClrTx/>
            </a:pPr>
            <a:r>
              <a:rPr lang="cs-CZ" sz="2800" dirty="0">
                <a:latin typeface="Calibri "/>
              </a:rPr>
              <a:t> Důležitost aktiva pro existenci či chování subjektu</a:t>
            </a:r>
          </a:p>
          <a:p>
            <a:pPr>
              <a:lnSpc>
                <a:spcPct val="110000"/>
              </a:lnSpc>
              <a:buClrTx/>
            </a:pPr>
            <a:r>
              <a:rPr lang="cs-CZ" sz="2800" dirty="0">
                <a:latin typeface="Calibri "/>
              </a:rPr>
              <a:t> Náklady na překlenutí případné škody na aktivu</a:t>
            </a:r>
          </a:p>
          <a:p>
            <a:pPr>
              <a:lnSpc>
                <a:spcPct val="110000"/>
              </a:lnSpc>
              <a:buClrTx/>
            </a:pPr>
            <a:r>
              <a:rPr lang="cs-CZ" sz="2800" dirty="0">
                <a:latin typeface="Calibri "/>
              </a:rPr>
              <a:t> Rychlost odstranění případné škody na aktivu</a:t>
            </a:r>
          </a:p>
          <a:p>
            <a:pPr>
              <a:lnSpc>
                <a:spcPct val="110000"/>
              </a:lnSpc>
              <a:buClrTx/>
            </a:pPr>
            <a:r>
              <a:rPr lang="cs-CZ" sz="2800" dirty="0">
                <a:latin typeface="Calibri "/>
              </a:rPr>
              <a:t> Jiná hlediska  (specifická případ od případu)</a:t>
            </a: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25684077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Definice pojmů – Hrozba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buClrTx/>
            </a:pPr>
            <a:r>
              <a:rPr lang="cs-CZ" sz="2800" dirty="0">
                <a:latin typeface="Calibri "/>
              </a:rPr>
              <a:t> Událost, která má nežádoucí vliv na bezpečnost, nebo může způsobit škodu</a:t>
            </a:r>
          </a:p>
          <a:p>
            <a:pPr>
              <a:spcBef>
                <a:spcPts val="1200"/>
              </a:spcBef>
              <a:buClrTx/>
            </a:pPr>
            <a:r>
              <a:rPr lang="cs-CZ" sz="2800" dirty="0">
                <a:latin typeface="Calibri "/>
              </a:rPr>
              <a:t> Způsobená škoda na aktivum se nazývá dopad hrozby </a:t>
            </a:r>
          </a:p>
          <a:p>
            <a:pPr>
              <a:spcBef>
                <a:spcPts val="1200"/>
              </a:spcBef>
              <a:buClrTx/>
            </a:pPr>
            <a:endParaRPr lang="cs-CZ" sz="2800" dirty="0">
              <a:latin typeface="Calibri "/>
            </a:endParaRPr>
          </a:p>
          <a:p>
            <a:pPr algn="just">
              <a:buClrTx/>
            </a:pPr>
            <a:endParaRPr lang="cs-CZ" sz="2575" dirty="0">
              <a:latin typeface="Calibri "/>
            </a:endParaRPr>
          </a:p>
          <a:p>
            <a:pPr algn="just">
              <a:buClrTx/>
            </a:pP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23287268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Definice pojmů – Zranitelnost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buClrTx/>
            </a:pPr>
            <a:r>
              <a:rPr lang="cs-CZ" sz="2800" dirty="0">
                <a:latin typeface="Calibri "/>
              </a:rPr>
              <a:t> Nedostatky a slabiny, které může hrozba využít pro uplatnění svého nežádoucího vlivu</a:t>
            </a:r>
          </a:p>
          <a:p>
            <a:pPr>
              <a:lnSpc>
                <a:spcPct val="120000"/>
              </a:lnSpc>
              <a:buClrTx/>
            </a:pPr>
            <a:r>
              <a:rPr lang="cs-CZ" sz="2800" dirty="0">
                <a:latin typeface="Calibri "/>
              </a:rPr>
              <a:t> Vyjadřuje, jak citlivé je aktivum na hrozbu</a:t>
            </a:r>
          </a:p>
          <a:p>
            <a:pPr>
              <a:lnSpc>
                <a:spcPct val="120000"/>
              </a:lnSpc>
              <a:buClrTx/>
            </a:pPr>
            <a:r>
              <a:rPr lang="cs-CZ" sz="2800" dirty="0">
                <a:latin typeface="Calibri "/>
              </a:rPr>
              <a:t> Pokud je u aktiva možnost hrozby, je vždy přítomná i zranitelnost</a:t>
            </a:r>
          </a:p>
          <a:p>
            <a:pPr marL="0" indent="0">
              <a:lnSpc>
                <a:spcPct val="120000"/>
              </a:lnSpc>
              <a:buClrTx/>
              <a:buNone/>
            </a:pPr>
            <a:endParaRPr lang="cs-CZ" sz="2575" dirty="0">
              <a:latin typeface="Calibri "/>
            </a:endParaRPr>
          </a:p>
          <a:p>
            <a:pPr algn="just">
              <a:buClrTx/>
            </a:pP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23357987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Definice pojmů – Opatření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 Proces nebo postup, který byl navržen pro zmírnění nebo eliminaci hrozby 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Opatření se navrhují s cílem předejít vzniku, nebo usnadnit překlenutí vzniklé škody 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Z hlediska analýzy je opatření charakterizováno</a:t>
            </a:r>
          </a:p>
          <a:p>
            <a:pPr lvl="1" algn="just">
              <a:buClrTx/>
            </a:pPr>
            <a:r>
              <a:rPr lang="cs-CZ" sz="2575" dirty="0">
                <a:latin typeface="Calibri "/>
              </a:rPr>
              <a:t> Efektivitou </a:t>
            </a:r>
          </a:p>
          <a:p>
            <a:pPr lvl="1" algn="just">
              <a:buClrTx/>
            </a:pPr>
            <a:r>
              <a:rPr lang="cs-CZ" sz="2575" dirty="0">
                <a:latin typeface="Calibri "/>
              </a:rPr>
              <a:t> Náklady – pořízení, zavedení a provoz</a:t>
            </a:r>
          </a:p>
          <a:p>
            <a:pPr algn="just">
              <a:lnSpc>
                <a:spcPct val="150000"/>
              </a:lnSpc>
              <a:buClrTx/>
            </a:pPr>
            <a:endParaRPr lang="cs-CZ" sz="2800" dirty="0">
              <a:latin typeface="Calibri "/>
            </a:endParaRPr>
          </a:p>
          <a:p>
            <a:pPr algn="just">
              <a:buClrTx/>
            </a:pPr>
            <a:endParaRPr lang="cs-CZ" sz="2575" dirty="0">
              <a:latin typeface="Calibri "/>
            </a:endParaRPr>
          </a:p>
          <a:p>
            <a:pPr algn="just">
              <a:buClrTx/>
            </a:pP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17419271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Definice pojmů – Riziko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1200"/>
              </a:spcBef>
              <a:buClrTx/>
            </a:pPr>
            <a:r>
              <a:rPr lang="cs-CZ" sz="2800" dirty="0">
                <a:latin typeface="Calibri "/>
              </a:rPr>
              <a:t> Vyjadřuje míru ohrožení aktiva</a:t>
            </a:r>
          </a:p>
          <a:p>
            <a:pPr algn="just">
              <a:spcBef>
                <a:spcPts val="1200"/>
              </a:spcBef>
              <a:buClrTx/>
            </a:pPr>
            <a:r>
              <a:rPr lang="cs-CZ" sz="2800" dirty="0">
                <a:latin typeface="Calibri "/>
              </a:rPr>
              <a:t> Míra toho, že se hrozba stane a dojde k nežádoucímu výsledku vedoucímu ke škodě</a:t>
            </a:r>
          </a:p>
          <a:p>
            <a:pPr algn="just">
              <a:spcBef>
                <a:spcPts val="1200"/>
              </a:spcBef>
              <a:buClrTx/>
            </a:pPr>
            <a:r>
              <a:rPr lang="cs-CZ" sz="2800" dirty="0">
                <a:latin typeface="Calibri "/>
              </a:rPr>
              <a:t> Velikost je vyjádřena jeho úrovní</a:t>
            </a:r>
            <a:endParaRPr lang="cs-CZ" sz="2575" dirty="0">
              <a:latin typeface="Calibri "/>
            </a:endParaRPr>
          </a:p>
          <a:p>
            <a:pPr algn="just">
              <a:buClrTx/>
            </a:pPr>
            <a:endParaRPr lang="cs-CZ" sz="2575" dirty="0">
              <a:latin typeface="Calibri "/>
            </a:endParaRPr>
          </a:p>
          <a:p>
            <a:pPr algn="just">
              <a:buClrTx/>
            </a:pP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28718421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Stanovení zranitelnosti </a:t>
            </a:r>
            <a:br>
              <a:rPr lang="cs-CZ" sz="4000" dirty="0">
                <a:solidFill>
                  <a:schemeClr val="tx1"/>
                </a:solidFill>
              </a:rPr>
            </a:br>
            <a:r>
              <a:rPr lang="cs-CZ" sz="4000" dirty="0">
                <a:solidFill>
                  <a:schemeClr val="tx1"/>
                </a:solidFill>
              </a:rPr>
              <a:t>a hodnocení rizik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V souvislosti s řízením IS/IT projektů je tedy třeba posoudit:</a:t>
            </a:r>
          </a:p>
          <a:p>
            <a:pPr lvl="1" algn="just">
              <a:buClrTx/>
            </a:pPr>
            <a:r>
              <a:rPr lang="cs-CZ" sz="2575" dirty="0">
                <a:latin typeface="Calibri "/>
              </a:rPr>
              <a:t>Jaká rizika projektu hrozí</a:t>
            </a:r>
          </a:p>
          <a:p>
            <a:pPr lvl="1" algn="just">
              <a:buClrTx/>
            </a:pPr>
            <a:r>
              <a:rPr lang="cs-CZ" sz="2580" dirty="0">
                <a:latin typeface="Calibri "/>
              </a:rPr>
              <a:t>Jak je lze zcela eliminovat nebo alespoň snížit jejich úroveň</a:t>
            </a:r>
          </a:p>
          <a:p>
            <a:pPr algn="just">
              <a:buClrTx/>
            </a:pPr>
            <a:r>
              <a:rPr lang="cs-CZ" sz="2575" dirty="0">
                <a:latin typeface="Calibri "/>
              </a:rPr>
              <a:t> Řešení na základě analýzy rizik</a:t>
            </a:r>
          </a:p>
          <a:p>
            <a:pPr lvl="1" algn="just">
              <a:buClrTx/>
            </a:pPr>
            <a:r>
              <a:rPr lang="cs-CZ" sz="2350" dirty="0">
                <a:latin typeface="Calibri "/>
              </a:rPr>
              <a:t>Faktory ekonomické, technické, sociální, politické</a:t>
            </a:r>
          </a:p>
          <a:p>
            <a:pPr lvl="1" algn="just">
              <a:buClrTx/>
            </a:pPr>
            <a:r>
              <a:rPr lang="cs-CZ" sz="2350" dirty="0">
                <a:latin typeface="Calibri "/>
              </a:rPr>
              <a:t>Počáteční i průběžná</a:t>
            </a:r>
          </a:p>
          <a:p>
            <a:pPr algn="just">
              <a:buClrTx/>
            </a:pP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3464388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E776C2-9711-B812-6A7F-B1EC136CE3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A32E60-073E-4914-FA40-BA1BC8D0C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Řešení problémů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16D1F0-B096-7362-024B-D01C6F01F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V případě dotazů či problémů ohledně předmětu </a:t>
            </a:r>
          </a:p>
          <a:p>
            <a:pPr marL="0" indent="0" algn="just">
              <a:buClrTx/>
              <a:buNone/>
            </a:pPr>
            <a:r>
              <a:rPr lang="cs-CZ" sz="2800" dirty="0">
                <a:latin typeface="Calibri "/>
              </a:rPr>
              <a:t>	</a:t>
            </a:r>
          </a:p>
          <a:p>
            <a:pPr marL="0" indent="0" algn="just">
              <a:buClrTx/>
              <a:buNone/>
            </a:pPr>
            <a:r>
              <a:rPr lang="cs-CZ" sz="2800" dirty="0">
                <a:latin typeface="Calibri "/>
              </a:rPr>
              <a:t>	- e-mail: vladimir.horak@mvso.cz</a:t>
            </a:r>
          </a:p>
          <a:p>
            <a:pPr marL="0" indent="0" algn="just">
              <a:buClrTx/>
              <a:buNone/>
            </a:pPr>
            <a:r>
              <a:rPr lang="cs-CZ" sz="2800" dirty="0">
                <a:latin typeface="Calibri "/>
              </a:rPr>
              <a:t>	</a:t>
            </a:r>
          </a:p>
          <a:p>
            <a:pPr marL="0" indent="0" algn="just">
              <a:buClrTx/>
              <a:buNone/>
            </a:pPr>
            <a:r>
              <a:rPr lang="cs-CZ" sz="2800" dirty="0">
                <a:latin typeface="Calibri "/>
              </a:rPr>
              <a:t>	- konzultační hodiny: po předchozí domluvě</a:t>
            </a:r>
          </a:p>
        </p:txBody>
      </p:sp>
    </p:spTree>
    <p:extLst>
      <p:ext uri="{BB962C8B-B14F-4D97-AF65-F5344CB8AC3E}">
        <p14:creationId xmlns:p14="http://schemas.microsoft.com/office/powerpoint/2010/main" val="36925025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Analýza rizik - fáze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ClrTx/>
              <a:buNone/>
            </a:pPr>
            <a:r>
              <a:rPr lang="cs-CZ" sz="2800" dirty="0">
                <a:latin typeface="Calibri "/>
              </a:rPr>
              <a:t> 1, Identifikace aktiv </a:t>
            </a:r>
          </a:p>
          <a:p>
            <a:pPr lvl="1" algn="just">
              <a:buClrTx/>
            </a:pPr>
            <a:r>
              <a:rPr lang="cs-CZ" sz="2575" dirty="0">
                <a:latin typeface="Calibri "/>
              </a:rPr>
              <a:t> Informační aktiva</a:t>
            </a:r>
          </a:p>
          <a:p>
            <a:pPr lvl="1" algn="just">
              <a:buClrTx/>
            </a:pPr>
            <a:r>
              <a:rPr lang="cs-CZ" sz="2575" dirty="0">
                <a:latin typeface="Calibri "/>
              </a:rPr>
              <a:t> Podpůrná aktiva</a:t>
            </a:r>
          </a:p>
          <a:p>
            <a:pPr lvl="1" algn="just">
              <a:buClrTx/>
            </a:pPr>
            <a:r>
              <a:rPr lang="cs-CZ" sz="2575" dirty="0">
                <a:latin typeface="Calibri "/>
              </a:rPr>
              <a:t> Aktiva technické infrastruktury</a:t>
            </a:r>
          </a:p>
          <a:p>
            <a:pPr lvl="1" algn="just">
              <a:buClrTx/>
            </a:pPr>
            <a:r>
              <a:rPr lang="cs-CZ" sz="2575" dirty="0">
                <a:latin typeface="Calibri "/>
              </a:rPr>
              <a:t> Fyzická aktiva</a:t>
            </a:r>
          </a:p>
          <a:p>
            <a:pPr lvl="1" algn="just">
              <a:buClrTx/>
            </a:pPr>
            <a:r>
              <a:rPr lang="cs-CZ" sz="2575" dirty="0">
                <a:latin typeface="Calibri "/>
              </a:rPr>
              <a:t> Personál</a:t>
            </a:r>
          </a:p>
          <a:p>
            <a:pPr marL="0" indent="0" algn="just">
              <a:buClrTx/>
              <a:buNone/>
            </a:pPr>
            <a:r>
              <a:rPr lang="cs-CZ" sz="2800" dirty="0">
                <a:latin typeface="Calibri "/>
              </a:rPr>
              <a:t>2, Ohodnocení aktiva</a:t>
            </a:r>
          </a:p>
          <a:p>
            <a:pPr lvl="1" algn="just">
              <a:buClrTx/>
            </a:pPr>
            <a:r>
              <a:rPr lang="cs-CZ" sz="2575" dirty="0">
                <a:latin typeface="Calibri "/>
              </a:rPr>
              <a:t> Hodnota aktiva + závažnost dopadu  </a:t>
            </a:r>
          </a:p>
          <a:p>
            <a:pPr algn="just">
              <a:buClrTx/>
            </a:pPr>
            <a:endParaRPr lang="cs-CZ" sz="2575" dirty="0">
              <a:latin typeface="Calibri "/>
            </a:endParaRPr>
          </a:p>
          <a:p>
            <a:pPr algn="just">
              <a:buClrTx/>
            </a:pP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9378802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Analýza rizik - fáze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ClrTx/>
              <a:buNone/>
            </a:pPr>
            <a:r>
              <a:rPr lang="cs-CZ" sz="2800" dirty="0">
                <a:latin typeface="Calibri "/>
              </a:rPr>
              <a:t> 3, Analýza hrozeb a zranitelnosti</a:t>
            </a:r>
          </a:p>
          <a:p>
            <a:pPr lvl="1" algn="just">
              <a:buClrTx/>
            </a:pPr>
            <a:r>
              <a:rPr lang="cs-CZ" sz="2350" dirty="0">
                <a:latin typeface="Calibri "/>
              </a:rPr>
              <a:t> Např. dle metodiky stanovené v  ČSN ISO/IEC 27005:2008</a:t>
            </a:r>
          </a:p>
          <a:p>
            <a:pPr lvl="1" algn="just">
              <a:buClrTx/>
            </a:pPr>
            <a:endParaRPr lang="cs-CZ" sz="2350" dirty="0">
              <a:latin typeface="Calibri "/>
            </a:endParaRPr>
          </a:p>
          <a:p>
            <a:pPr marL="0" indent="0" algn="just">
              <a:buClrTx/>
              <a:buNone/>
            </a:pPr>
            <a:r>
              <a:rPr lang="cs-CZ" sz="2800" dirty="0">
                <a:latin typeface="Calibri "/>
              </a:rPr>
              <a:t>4, Stanovení rizik</a:t>
            </a:r>
          </a:p>
          <a:p>
            <a:pPr lvl="1" algn="just">
              <a:buClrTx/>
            </a:pPr>
            <a:r>
              <a:rPr lang="cs-CZ" sz="2575" dirty="0">
                <a:latin typeface="Calibri "/>
              </a:rPr>
              <a:t>Na základě dopadu hrozby a pravděpodobnosti výskytu </a:t>
            </a:r>
          </a:p>
        </p:txBody>
      </p:sp>
    </p:spTree>
    <p:extLst>
      <p:ext uri="{BB962C8B-B14F-4D97-AF65-F5344CB8AC3E}">
        <p14:creationId xmlns:p14="http://schemas.microsoft.com/office/powerpoint/2010/main" val="37253823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Aktivita informačního systému – negativní dopady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ClrTx/>
            </a:pPr>
            <a:r>
              <a:rPr lang="cs-CZ" sz="2800" dirty="0">
                <a:latin typeface="Calibri "/>
              </a:rPr>
              <a:t> Nedostupnosti dat</a:t>
            </a:r>
          </a:p>
          <a:p>
            <a:pPr algn="just">
              <a:lnSpc>
                <a:spcPct val="150000"/>
              </a:lnSpc>
              <a:buClrTx/>
            </a:pPr>
            <a:r>
              <a:rPr lang="cs-CZ" sz="2800" dirty="0">
                <a:latin typeface="Calibri "/>
              </a:rPr>
              <a:t> Prozrazení dat</a:t>
            </a:r>
          </a:p>
          <a:p>
            <a:pPr algn="just">
              <a:lnSpc>
                <a:spcPct val="150000"/>
              </a:lnSpc>
              <a:buClrTx/>
            </a:pPr>
            <a:r>
              <a:rPr lang="cs-CZ" sz="2800" dirty="0">
                <a:latin typeface="Calibri "/>
              </a:rPr>
              <a:t> Modifikace dat</a:t>
            </a:r>
          </a:p>
          <a:p>
            <a:pPr algn="just">
              <a:lnSpc>
                <a:spcPct val="150000"/>
              </a:lnSpc>
              <a:buClrTx/>
            </a:pPr>
            <a:r>
              <a:rPr lang="cs-CZ" sz="2800" dirty="0">
                <a:latin typeface="Calibri "/>
              </a:rPr>
              <a:t> Zničení dat</a:t>
            </a:r>
          </a:p>
          <a:p>
            <a:pPr algn="just">
              <a:lnSpc>
                <a:spcPct val="150000"/>
              </a:lnSpc>
              <a:buClrTx/>
            </a:pPr>
            <a:endParaRPr lang="cs-CZ" sz="2800" dirty="0">
              <a:latin typeface="Calibri "/>
            </a:endParaRPr>
          </a:p>
          <a:p>
            <a:pPr algn="just">
              <a:buClrTx/>
            </a:pPr>
            <a:endParaRPr lang="cs-CZ" sz="2575" dirty="0">
              <a:latin typeface="Calibri "/>
            </a:endParaRPr>
          </a:p>
          <a:p>
            <a:pPr algn="just">
              <a:buClrTx/>
            </a:pP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13382300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Ohodnocení aktiv na základě důsledků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Vícenáklady 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Ušlý zisk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Náklady na soudní spor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Náhrada škody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Neschopnost organizace zajistit činnost vyplývající ze zákona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Porušení zákona – např. na ochranu osobních údajů</a:t>
            </a:r>
          </a:p>
        </p:txBody>
      </p:sp>
    </p:spTree>
    <p:extLst>
      <p:ext uri="{BB962C8B-B14F-4D97-AF65-F5344CB8AC3E}">
        <p14:creationId xmlns:p14="http://schemas.microsoft.com/office/powerpoint/2010/main" val="33892227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Analýza hrozeb a zranitelnosti – matice rizik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ClrTx/>
              <a:buNone/>
            </a:pPr>
            <a:endParaRPr lang="cs-CZ" sz="2800" dirty="0">
              <a:latin typeface="Calibri "/>
            </a:endParaRPr>
          </a:p>
          <a:p>
            <a:pPr algn="just">
              <a:buClrTx/>
            </a:pPr>
            <a:endParaRPr lang="cs-CZ" sz="2575" dirty="0">
              <a:latin typeface="Calibri "/>
            </a:endParaRPr>
          </a:p>
          <a:p>
            <a:pPr algn="just">
              <a:buClrTx/>
            </a:pPr>
            <a:endParaRPr lang="cs-CZ" sz="2575" dirty="0">
              <a:latin typeface="Calibri 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E0DB995-D6D4-952E-BCA7-11DA72B261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621" y="1690692"/>
            <a:ext cx="6936757" cy="434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2638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4A01D4-48F7-D013-C52C-1194D535C7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1347A4-64A3-51DC-27F5-301CDF562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766218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8, Realizace bezpečnosti</a:t>
            </a:r>
            <a:br>
              <a:rPr lang="cs-CZ" sz="4400" dirty="0">
                <a:solidFill>
                  <a:schemeClr val="tx1"/>
                </a:solidFill>
              </a:rPr>
            </a:br>
            <a:endParaRPr lang="cs-CZ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7592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Stanovení bezpečnostní politiky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</a:pPr>
            <a:r>
              <a:rPr lang="cs-CZ" sz="2800" dirty="0">
                <a:latin typeface="Calibri "/>
              </a:rPr>
              <a:t> Základním dokumentem podniku</a:t>
            </a:r>
          </a:p>
          <a:p>
            <a:pPr>
              <a:buClrTx/>
            </a:pPr>
            <a:r>
              <a:rPr lang="cs-CZ" sz="2800" dirty="0">
                <a:latin typeface="Calibri "/>
              </a:rPr>
              <a:t> Vymezuje rozsah a určení nutných opatření při vybudování systému řízení bezpečnosti informací</a:t>
            </a:r>
          </a:p>
          <a:p>
            <a:pPr>
              <a:buClrTx/>
            </a:pPr>
            <a:r>
              <a:rPr lang="cs-CZ" sz="2800" dirty="0">
                <a:latin typeface="Calibri "/>
              </a:rPr>
              <a:t> Řeší základní organizační aspekty při formulování přístupu k budování bezpečnostních opatření</a:t>
            </a:r>
          </a:p>
          <a:p>
            <a:pPr algn="just">
              <a:buClrTx/>
            </a:pP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13669621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Bezpečnostní opatření –</a:t>
            </a:r>
            <a:br>
              <a:rPr lang="cs-CZ" sz="4000" dirty="0">
                <a:solidFill>
                  <a:schemeClr val="tx1"/>
                </a:solidFill>
              </a:rPr>
            </a:br>
            <a:r>
              <a:rPr lang="cs-CZ" sz="4000" dirty="0">
                <a:solidFill>
                  <a:schemeClr val="tx1"/>
                </a:solidFill>
              </a:rPr>
              <a:t>v návaznosti na analýzu rizik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Bezpečnostní opatření jsou realizována postupně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Podle stanovených priorit a ekonomických možností podniku 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V korelátu s bezpečnostní analýzou</a:t>
            </a:r>
          </a:p>
          <a:p>
            <a:pPr algn="just">
              <a:buClrTx/>
            </a:pPr>
            <a:endParaRPr lang="cs-CZ" sz="2800" dirty="0">
              <a:latin typeface="Calibri "/>
            </a:endParaRPr>
          </a:p>
          <a:p>
            <a:pPr algn="just">
              <a:buClrTx/>
            </a:pPr>
            <a:endParaRPr lang="cs-CZ" sz="2575" dirty="0">
              <a:latin typeface="Calibri "/>
            </a:endParaRPr>
          </a:p>
          <a:p>
            <a:pPr algn="just">
              <a:buClrTx/>
            </a:pP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16194305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Bezpečnostní opatření – souvislost s mechanismy</a:t>
            </a:r>
            <a:br>
              <a:rPr lang="cs-CZ" sz="4000" dirty="0">
                <a:solidFill>
                  <a:schemeClr val="tx1"/>
                </a:solidFill>
              </a:rPr>
            </a:br>
            <a:endParaRPr lang="cs-CZ" sz="4000" dirty="0">
              <a:solidFill>
                <a:schemeClr val="tx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Systém identifikace a autentizace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Řízení přístupu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Funkce zajišťující integritu a důvěrnost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Systém kontrol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Mechanismy ochrany dat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Mechanismy fyzické bezpečnosti</a:t>
            </a:r>
            <a:endParaRPr lang="cs-CZ" sz="2200" dirty="0">
              <a:latin typeface="Calibri "/>
            </a:endParaRPr>
          </a:p>
          <a:p>
            <a:pPr algn="just">
              <a:buClrTx/>
            </a:pPr>
            <a:endParaRPr lang="cs-CZ" sz="2575" dirty="0">
              <a:latin typeface="Calibri "/>
            </a:endParaRPr>
          </a:p>
          <a:p>
            <a:pPr algn="just">
              <a:buClrTx/>
            </a:pP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33173521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Bezpečnostní opatření –</a:t>
            </a:r>
            <a:br>
              <a:rPr lang="cs-CZ" sz="4000" dirty="0">
                <a:solidFill>
                  <a:schemeClr val="tx1"/>
                </a:solidFill>
              </a:rPr>
            </a:br>
            <a:r>
              <a:rPr lang="cs-CZ" sz="4000" dirty="0">
                <a:solidFill>
                  <a:schemeClr val="tx1"/>
                </a:solidFill>
              </a:rPr>
              <a:t>účel zavedení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</a:pPr>
            <a:r>
              <a:rPr lang="cs-CZ" sz="2800" dirty="0">
                <a:latin typeface="Calibri "/>
              </a:rPr>
              <a:t> Sníží hrozbu</a:t>
            </a:r>
          </a:p>
          <a:p>
            <a:pPr>
              <a:buClrTx/>
            </a:pPr>
            <a:r>
              <a:rPr lang="cs-CZ" sz="2800" dirty="0">
                <a:latin typeface="Calibri "/>
              </a:rPr>
              <a:t> Sníží zranitelnost</a:t>
            </a:r>
          </a:p>
          <a:p>
            <a:pPr>
              <a:buClrTx/>
            </a:pPr>
            <a:r>
              <a:rPr lang="cs-CZ" sz="2800" dirty="0">
                <a:latin typeface="Calibri "/>
              </a:rPr>
              <a:t> Sníží dopad nežádoucí události</a:t>
            </a:r>
          </a:p>
          <a:p>
            <a:pPr>
              <a:buClrTx/>
            </a:pPr>
            <a:r>
              <a:rPr lang="cs-CZ" sz="2800" dirty="0">
                <a:latin typeface="Calibri "/>
              </a:rPr>
              <a:t> Detekují nechtěnou událost</a:t>
            </a:r>
          </a:p>
          <a:p>
            <a:pPr>
              <a:buClrTx/>
            </a:pPr>
            <a:r>
              <a:rPr lang="cs-CZ" sz="2800" dirty="0">
                <a:latin typeface="Calibri "/>
              </a:rPr>
              <a:t> Umožní zotavení systému z nechtěné události</a:t>
            </a:r>
            <a:endParaRPr lang="cs-CZ" sz="2575" dirty="0">
              <a:latin typeface="Calibri "/>
            </a:endParaRPr>
          </a:p>
          <a:p>
            <a:pPr algn="just">
              <a:buClrTx/>
            </a:pP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4014635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4A01D4-48F7-D013-C52C-1194D535C7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1347A4-64A3-51DC-27F5-301CDF562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766218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6, Systém řízení </a:t>
            </a:r>
            <a:br>
              <a:rPr lang="cs-CZ" sz="4400" dirty="0">
                <a:solidFill>
                  <a:schemeClr val="tx1"/>
                </a:solidFill>
              </a:rPr>
            </a:br>
            <a:r>
              <a:rPr lang="cs-CZ" sz="4400" dirty="0">
                <a:solidFill>
                  <a:schemeClr val="tx1"/>
                </a:solidFill>
              </a:rPr>
              <a:t>bezpečnosti informací</a:t>
            </a:r>
          </a:p>
        </p:txBody>
      </p:sp>
    </p:spTree>
    <p:extLst>
      <p:ext uri="{BB962C8B-B14F-4D97-AF65-F5344CB8AC3E}">
        <p14:creationId xmlns:p14="http://schemas.microsoft.com/office/powerpoint/2010/main" val="19001071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4A01D4-48F7-D013-C52C-1194D535C7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1347A4-64A3-51DC-27F5-301CDF562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766218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9, Kryptografie</a:t>
            </a:r>
          </a:p>
        </p:txBody>
      </p:sp>
    </p:spTree>
    <p:extLst>
      <p:ext uri="{BB962C8B-B14F-4D97-AF65-F5344CB8AC3E}">
        <p14:creationId xmlns:p14="http://schemas.microsoft.com/office/powerpoint/2010/main" val="40822335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Kryptografie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</a:pPr>
            <a:r>
              <a:rPr lang="cs-CZ" sz="2800" dirty="0">
                <a:latin typeface="Calibri "/>
              </a:rPr>
              <a:t> Řeší otázky šifer</a:t>
            </a:r>
          </a:p>
          <a:p>
            <a:pPr marL="0" indent="0">
              <a:buClrTx/>
              <a:buNone/>
            </a:pPr>
            <a:endParaRPr lang="cs-CZ" sz="2800" dirty="0">
              <a:latin typeface="Calibri "/>
            </a:endParaRPr>
          </a:p>
          <a:p>
            <a:pPr>
              <a:buClrTx/>
            </a:pPr>
            <a:r>
              <a:rPr lang="cs-CZ" sz="2575" dirty="0">
                <a:latin typeface="Calibri "/>
              </a:rPr>
              <a:t> Proces převedením dat do takového formátu, který nemůže neoprávněná osoba jednoduše přečíst</a:t>
            </a:r>
          </a:p>
        </p:txBody>
      </p:sp>
    </p:spTree>
    <p:extLst>
      <p:ext uri="{BB962C8B-B14F-4D97-AF65-F5344CB8AC3E}">
        <p14:creationId xmlns:p14="http://schemas.microsoft.com/office/powerpoint/2010/main" val="4188062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Kryptografie – symetrická vs asymetrická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</a:pPr>
            <a:r>
              <a:rPr lang="cs-CZ" sz="2800" dirty="0">
                <a:latin typeface="Calibri "/>
              </a:rPr>
              <a:t> Symetrickém šifrování – obě strany používají stejný tajný klíč při šifrování i dešifrování zprávy</a:t>
            </a:r>
          </a:p>
          <a:p>
            <a:pPr marL="0" indent="0">
              <a:buClrTx/>
              <a:buNone/>
            </a:pPr>
            <a:endParaRPr lang="cs-CZ" sz="2800" dirty="0">
              <a:latin typeface="Calibri "/>
            </a:endParaRPr>
          </a:p>
          <a:p>
            <a:pPr>
              <a:buClrTx/>
            </a:pPr>
            <a:r>
              <a:rPr lang="cs-CZ" sz="2800" dirty="0">
                <a:latin typeface="Calibri "/>
              </a:rPr>
              <a:t> Asymetrické šifrování –  je postaveno na principu, kdy každý účastník vlastní veřejný a privátní klíč pro šifrování a dešifraci zprávy</a:t>
            </a:r>
          </a:p>
          <a:p>
            <a:pPr>
              <a:buClrTx/>
            </a:pP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30561254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Proudové vs blokové šifry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</a:pPr>
            <a:r>
              <a:rPr lang="cs-CZ" sz="2350" dirty="0">
                <a:latin typeface="+mn-lt"/>
              </a:rPr>
              <a:t> </a:t>
            </a:r>
            <a:r>
              <a:rPr lang="cs-CZ" sz="2400" b="1" dirty="0">
                <a:latin typeface="+mn-lt"/>
              </a:rPr>
              <a:t>Bloková šifra </a:t>
            </a:r>
          </a:p>
          <a:p>
            <a:pPr lvl="1">
              <a:buClrTx/>
            </a:pPr>
            <a:r>
              <a:rPr lang="cs-CZ" sz="2400" dirty="0">
                <a:latin typeface="+mn-lt"/>
              </a:rPr>
              <a:t>šifruje najednou bloky (řetězce) délky t znaků</a:t>
            </a:r>
          </a:p>
          <a:p>
            <a:pPr>
              <a:buClrTx/>
            </a:pPr>
            <a:endParaRPr lang="cs-CZ" sz="2400" dirty="0">
              <a:latin typeface="+mn-lt"/>
            </a:endParaRPr>
          </a:p>
          <a:p>
            <a:pPr>
              <a:buClrTx/>
            </a:pPr>
            <a:r>
              <a:rPr lang="cs-CZ" sz="2400" b="1" dirty="0">
                <a:latin typeface="Calibri "/>
              </a:rPr>
              <a:t>Proudová šifra </a:t>
            </a:r>
          </a:p>
          <a:p>
            <a:pPr lvl="1">
              <a:buClrTx/>
            </a:pPr>
            <a:r>
              <a:rPr lang="cs-CZ" sz="2400" dirty="0">
                <a:latin typeface="Calibri "/>
              </a:rPr>
              <a:t>šifruje každý znak abecedy otevřeného textu zvlášť</a:t>
            </a:r>
          </a:p>
        </p:txBody>
      </p:sp>
    </p:spTree>
    <p:extLst>
      <p:ext uri="{BB962C8B-B14F-4D97-AF65-F5344CB8AC3E}">
        <p14:creationId xmlns:p14="http://schemas.microsoft.com/office/powerpoint/2010/main" val="10077242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Elektronický podpis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</a:pPr>
            <a:r>
              <a:rPr lang="cs-CZ" sz="2350" dirty="0">
                <a:latin typeface="Calibri "/>
              </a:rPr>
              <a:t> Funguje na bázi asymetrické kryptografie </a:t>
            </a:r>
          </a:p>
          <a:p>
            <a:pPr>
              <a:buClrTx/>
            </a:pPr>
            <a:r>
              <a:rPr lang="cs-CZ" sz="2350" dirty="0">
                <a:latin typeface="Calibri "/>
              </a:rPr>
              <a:t>Odesilatel použije svůj privátní klíč pro „zašifrování“ -&gt; podepsání své zprávy</a:t>
            </a:r>
          </a:p>
          <a:p>
            <a:pPr>
              <a:buClrTx/>
            </a:pPr>
            <a:r>
              <a:rPr lang="cs-CZ" sz="2350" dirty="0">
                <a:latin typeface="Calibri "/>
              </a:rPr>
              <a:t> Příjemce pak použije veřejný klíč odesilatele „dešifrování“ otisku zaslané zprávy. </a:t>
            </a:r>
          </a:p>
          <a:p>
            <a:pPr>
              <a:buClrTx/>
            </a:pPr>
            <a:r>
              <a:rPr lang="cs-CZ" sz="2350" dirty="0">
                <a:latin typeface="Calibri "/>
              </a:rPr>
              <a:t> Jiným než veřejným klíčem odesilatele nelze úspěšně tuto kontrolu provést</a:t>
            </a:r>
          </a:p>
          <a:p>
            <a:pPr>
              <a:buClrTx/>
            </a:pPr>
            <a:endParaRPr lang="cs-CZ" sz="212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51297954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Biometrický dynamický podpis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</a:pPr>
            <a:r>
              <a:rPr lang="cs-CZ" sz="2350" dirty="0">
                <a:latin typeface="Calibri "/>
              </a:rPr>
              <a:t> Alternativa elektronickému podpisu</a:t>
            </a:r>
          </a:p>
          <a:p>
            <a:pPr>
              <a:buClrTx/>
            </a:pPr>
            <a:r>
              <a:rPr lang="cs-CZ" sz="2350" dirty="0">
                <a:latin typeface="Calibri "/>
              </a:rPr>
              <a:t> Zaznamenává vlastnoruční podpis s využitím speciálního „pera“ a digitalizačního tabletu</a:t>
            </a:r>
          </a:p>
          <a:p>
            <a:pPr>
              <a:buClrTx/>
            </a:pPr>
            <a:r>
              <a:rPr lang="cs-CZ" sz="2350" dirty="0">
                <a:latin typeface="Calibri "/>
              </a:rPr>
              <a:t> Umožňuje analyzovat jak statické, tak zejména dynamické vlastnosti podpisu spojeného s typickým chováním podepisující se osoby</a:t>
            </a:r>
          </a:p>
          <a:p>
            <a:pPr>
              <a:buClrTx/>
            </a:pPr>
            <a:r>
              <a:rPr lang="cs-CZ" sz="2350" dirty="0">
                <a:latin typeface="+mn-lt"/>
              </a:rPr>
              <a:t>Projev aktivity – netřeba zjišťovat chtěnost participace uživatele na rozdíl do statických biometrických metod (kontrola otisku prstů, dlaně, oka apod.)</a:t>
            </a:r>
            <a:endParaRPr lang="cs-CZ" sz="2350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36615759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4A01D4-48F7-D013-C52C-1194D535C7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1347A4-64A3-51DC-27F5-301CDF562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766218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 10, Listiny a elektronické </a:t>
            </a:r>
            <a:br>
              <a:rPr lang="cs-CZ" sz="4400" dirty="0">
                <a:solidFill>
                  <a:schemeClr val="tx1"/>
                </a:solidFill>
              </a:rPr>
            </a:br>
            <a:r>
              <a:rPr lang="cs-CZ" sz="4400" dirty="0">
                <a:solidFill>
                  <a:schemeClr val="tx1"/>
                </a:solidFill>
              </a:rPr>
              <a:t>dokumenty</a:t>
            </a:r>
          </a:p>
        </p:txBody>
      </p:sp>
    </p:spTree>
    <p:extLst>
      <p:ext uri="{BB962C8B-B14F-4D97-AF65-F5344CB8AC3E}">
        <p14:creationId xmlns:p14="http://schemas.microsoft.com/office/powerpoint/2010/main" val="181009980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Definování základných pojmů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</a:pPr>
            <a:r>
              <a:rPr lang="cs-CZ" sz="2575" dirty="0">
                <a:latin typeface="Calibri "/>
              </a:rPr>
              <a:t>Dokument</a:t>
            </a:r>
          </a:p>
          <a:p>
            <a:pPr lvl="1">
              <a:buClrTx/>
            </a:pPr>
            <a:r>
              <a:rPr lang="cs-CZ" sz="2000" dirty="0">
                <a:latin typeface="Calibri "/>
              </a:rPr>
              <a:t>každá písemná, obrazová, zvuková nebo jiná zaznamenaná informace, ať již v podobě analogové či digitální</a:t>
            </a:r>
          </a:p>
          <a:p>
            <a:pPr>
              <a:buClrTx/>
            </a:pPr>
            <a:r>
              <a:rPr lang="cs-CZ" sz="2575" dirty="0">
                <a:latin typeface="Calibri "/>
              </a:rPr>
              <a:t>Listina</a:t>
            </a:r>
          </a:p>
          <a:p>
            <a:pPr lvl="1">
              <a:buClrTx/>
            </a:pPr>
            <a:r>
              <a:rPr lang="cs-CZ" sz="2000" dirty="0">
                <a:latin typeface="Calibri "/>
              </a:rPr>
              <a:t>dokument vesměs v papírové podobě</a:t>
            </a:r>
          </a:p>
          <a:p>
            <a:pPr>
              <a:buClrTx/>
            </a:pPr>
            <a:r>
              <a:rPr lang="cs-CZ" sz="2575" dirty="0">
                <a:latin typeface="Calibri "/>
              </a:rPr>
              <a:t>Elektronický dokument </a:t>
            </a:r>
          </a:p>
          <a:p>
            <a:pPr lvl="1">
              <a:buClrTx/>
            </a:pPr>
            <a:r>
              <a:rPr lang="cs-CZ" sz="2000" dirty="0">
                <a:latin typeface="Calibri "/>
              </a:rPr>
              <a:t>Digitálně zpracovaný dokument, který je možno zpracovávat pomocí elektronických prostředků</a:t>
            </a:r>
          </a:p>
        </p:txBody>
      </p:sp>
    </p:spTree>
    <p:extLst>
      <p:ext uri="{BB962C8B-B14F-4D97-AF65-F5344CB8AC3E}">
        <p14:creationId xmlns:p14="http://schemas.microsoft.com/office/powerpoint/2010/main" val="41233189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Ochrana elektronických dokumentů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</a:pPr>
            <a:r>
              <a:rPr lang="cs-CZ" sz="2800" dirty="0">
                <a:latin typeface="Calibri "/>
              </a:rPr>
              <a:t> Elektronický dokument – plná náhrada listiny s neomezenou trvanlivostí</a:t>
            </a:r>
          </a:p>
          <a:p>
            <a:pPr>
              <a:buClrTx/>
            </a:pPr>
            <a:endParaRPr lang="cs-CZ" sz="2800" dirty="0">
              <a:latin typeface="Calibri "/>
            </a:endParaRPr>
          </a:p>
          <a:p>
            <a:pPr>
              <a:buClrTx/>
            </a:pPr>
            <a:r>
              <a:rPr lang="cs-CZ" sz="2800" dirty="0">
                <a:latin typeface="Calibri "/>
              </a:rPr>
              <a:t> Základní otázka – zajištění jejich věrohodnosti, neporušitelnost a čitelnost</a:t>
            </a:r>
          </a:p>
          <a:p>
            <a:pPr marL="0" indent="0">
              <a:buClrTx/>
              <a:buNone/>
            </a:pPr>
            <a:r>
              <a:rPr lang="cs-CZ" sz="2800" dirty="0">
                <a:latin typeface="Calibri "/>
              </a:rPr>
              <a:t> </a:t>
            </a: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15381184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Ochrana elektronických dokumentů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</a:pPr>
            <a:r>
              <a:rPr lang="cs-CZ" sz="2800" dirty="0">
                <a:latin typeface="Calibri "/>
              </a:rPr>
              <a:t> Kontrola dokumentu </a:t>
            </a:r>
          </a:p>
          <a:p>
            <a:pPr lvl="1">
              <a:buClrTx/>
            </a:pPr>
            <a:r>
              <a:rPr lang="cs-CZ" sz="2575" dirty="0">
                <a:latin typeface="Calibri "/>
              </a:rPr>
              <a:t>Autentičnost – věrohodnost původu</a:t>
            </a:r>
          </a:p>
          <a:p>
            <a:pPr lvl="1">
              <a:buClrTx/>
            </a:pPr>
            <a:r>
              <a:rPr lang="cs-CZ" sz="2575" dirty="0">
                <a:latin typeface="Calibri "/>
              </a:rPr>
              <a:t>Integritu – neporušenost obsahu</a:t>
            </a:r>
          </a:p>
          <a:p>
            <a:pPr lvl="1">
              <a:buClrTx/>
            </a:pPr>
            <a:r>
              <a:rPr lang="cs-CZ" sz="2575" dirty="0">
                <a:latin typeface="Calibri "/>
              </a:rPr>
              <a:t>Dostupnost – čitelnost</a:t>
            </a:r>
          </a:p>
          <a:p>
            <a:pPr lvl="1">
              <a:buClrTx/>
            </a:pPr>
            <a:r>
              <a:rPr lang="cs-CZ" sz="2575" dirty="0">
                <a:latin typeface="Calibri "/>
              </a:rPr>
              <a:t>Důvěrnost – v případě citlivých informací</a:t>
            </a:r>
          </a:p>
          <a:p>
            <a:pPr>
              <a:buClrTx/>
            </a:pP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3859055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Procesní řízení bezpečnosti v cyklu </a:t>
            </a:r>
            <a:br>
              <a:rPr lang="cs-CZ" sz="4000" dirty="0">
                <a:solidFill>
                  <a:schemeClr val="tx1"/>
                </a:solidFill>
              </a:rPr>
            </a:br>
            <a:r>
              <a:rPr lang="cs-CZ" sz="4000" dirty="0">
                <a:solidFill>
                  <a:schemeClr val="tx1"/>
                </a:solidFill>
              </a:rPr>
              <a:t>PDCA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ClrTx/>
            </a:pPr>
            <a:r>
              <a:rPr lang="cs-CZ" sz="2800" dirty="0">
                <a:latin typeface="Calibri "/>
              </a:rPr>
              <a:t> Systém implementace procesů </a:t>
            </a:r>
          </a:p>
          <a:p>
            <a:pPr algn="just">
              <a:lnSpc>
                <a:spcPct val="150000"/>
              </a:lnSpc>
              <a:buClrTx/>
            </a:pPr>
            <a:r>
              <a:rPr lang="cs-CZ" sz="2800" dirty="0">
                <a:latin typeface="Calibri "/>
              </a:rPr>
              <a:t> Skládá se z několika kroků </a:t>
            </a:r>
          </a:p>
          <a:p>
            <a:pPr algn="just">
              <a:buClrTx/>
            </a:pPr>
            <a:endParaRPr lang="cs-CZ" sz="2575" dirty="0">
              <a:latin typeface="Calibri "/>
            </a:endParaRPr>
          </a:p>
          <a:p>
            <a:pPr algn="just">
              <a:buClrTx/>
            </a:pPr>
            <a:endParaRPr lang="cs-CZ" sz="2575" dirty="0">
              <a:latin typeface="Calibri 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F3F95EA-FAA2-CD51-58A4-F46C060033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4589" y="3623733"/>
            <a:ext cx="4823937" cy="2418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10330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Ochrana elektronických dokumentů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</a:pPr>
            <a:r>
              <a:rPr lang="cs-CZ" sz="2800" dirty="0">
                <a:latin typeface="Calibri "/>
              </a:rPr>
              <a:t> Správa přístupnosti el. Dokumentů se již přisuzuje IT</a:t>
            </a:r>
          </a:p>
          <a:p>
            <a:pPr lvl="1">
              <a:buClrTx/>
            </a:pPr>
            <a:r>
              <a:rPr lang="cs-CZ" sz="2350" dirty="0">
                <a:latin typeface="Calibri "/>
              </a:rPr>
              <a:t> založením uživatele</a:t>
            </a:r>
          </a:p>
          <a:p>
            <a:pPr lvl="1">
              <a:buClrTx/>
            </a:pPr>
            <a:r>
              <a:rPr lang="cs-CZ" sz="2350" dirty="0">
                <a:latin typeface="Calibri "/>
              </a:rPr>
              <a:t> založením a aktivací autorizace</a:t>
            </a:r>
          </a:p>
          <a:p>
            <a:pPr lvl="1">
              <a:buClrTx/>
            </a:pPr>
            <a:r>
              <a:rPr lang="cs-CZ" sz="2350" dirty="0">
                <a:latin typeface="Calibri "/>
              </a:rPr>
              <a:t> přiřazení autorizace uživatelům apod.</a:t>
            </a:r>
          </a:p>
          <a:p>
            <a:pPr lvl="1">
              <a:buClrTx/>
            </a:pPr>
            <a:endParaRPr lang="cs-CZ" sz="2350" dirty="0">
              <a:latin typeface="Calibri "/>
            </a:endParaRPr>
          </a:p>
          <a:p>
            <a:pPr lvl="1">
              <a:buClrTx/>
            </a:pPr>
            <a:r>
              <a:rPr lang="cs-CZ" sz="2350" dirty="0">
                <a:latin typeface="Calibri "/>
              </a:rPr>
              <a:t>V předchozích kapitolách již byly probrány nástroje a metody zabezpečení elektronických dokumentů tj.:</a:t>
            </a:r>
          </a:p>
          <a:p>
            <a:pPr lvl="1">
              <a:buClrTx/>
            </a:pPr>
            <a:r>
              <a:rPr lang="cs-CZ" sz="2350" dirty="0">
                <a:latin typeface="Calibri "/>
              </a:rPr>
              <a:t> autentizace</a:t>
            </a:r>
          </a:p>
          <a:p>
            <a:pPr lvl="1">
              <a:buClrTx/>
            </a:pPr>
            <a:r>
              <a:rPr lang="cs-CZ" sz="2350" dirty="0">
                <a:latin typeface="Calibri "/>
              </a:rPr>
              <a:t> elektronický podpis</a:t>
            </a:r>
          </a:p>
          <a:p>
            <a:pPr lvl="1">
              <a:buClrTx/>
            </a:pPr>
            <a:endParaRPr lang="cs-CZ" sz="2350" dirty="0">
              <a:latin typeface="Calibri "/>
            </a:endParaRPr>
          </a:p>
          <a:p>
            <a:pPr lvl="1">
              <a:buClrTx/>
            </a:pPr>
            <a:endParaRPr lang="cs-CZ" sz="2350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18400978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4A01D4-48F7-D013-C52C-1194D535C7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1347A4-64A3-51DC-27F5-301CDF562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766218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11, Zálohování</a:t>
            </a:r>
          </a:p>
        </p:txBody>
      </p:sp>
    </p:spTree>
    <p:extLst>
      <p:ext uri="{BB962C8B-B14F-4D97-AF65-F5344CB8AC3E}">
        <p14:creationId xmlns:p14="http://schemas.microsoft.com/office/powerpoint/2010/main" val="383583338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Úvod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</a:pPr>
            <a:r>
              <a:rPr lang="cs-CZ" sz="2800" dirty="0">
                <a:latin typeface="Calibri "/>
              </a:rPr>
              <a:t> Zálohování -&gt; vytváření kopií dat na samostatný datový nosič </a:t>
            </a:r>
          </a:p>
          <a:p>
            <a:pPr>
              <a:buClrTx/>
            </a:pPr>
            <a:r>
              <a:rPr lang="cs-CZ" sz="2800" dirty="0">
                <a:latin typeface="Calibri "/>
              </a:rPr>
              <a:t> Osobní počítač - „v případě potřeby“</a:t>
            </a:r>
          </a:p>
          <a:p>
            <a:pPr>
              <a:buClrTx/>
            </a:pPr>
            <a:r>
              <a:rPr lang="cs-CZ" sz="2800" dirty="0">
                <a:latin typeface="Calibri "/>
              </a:rPr>
              <a:t> V případě IS -&gt; komplexnější záležitost s určitými pravidly </a:t>
            </a: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384094898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Aspekty zálohování IS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</a:pPr>
            <a:r>
              <a:rPr lang="cs-CZ" sz="2575" dirty="0">
                <a:latin typeface="Calibri "/>
              </a:rPr>
              <a:t> Aktuálnost záložních dat</a:t>
            </a:r>
          </a:p>
          <a:p>
            <a:pPr>
              <a:buClrTx/>
            </a:pPr>
            <a:r>
              <a:rPr lang="cs-CZ" sz="2575" dirty="0">
                <a:latin typeface="Calibri "/>
              </a:rPr>
              <a:t> Operativnost a dostupnost při práci se zálohami</a:t>
            </a:r>
          </a:p>
          <a:p>
            <a:pPr>
              <a:buClrTx/>
            </a:pPr>
            <a:r>
              <a:rPr lang="cs-CZ" sz="2575" dirty="0">
                <a:latin typeface="Calibri "/>
              </a:rPr>
              <a:t> Zabezpečení integrity a autentičnosti zálohovaných dat (v případě citlivých dat i důvěrnost)</a:t>
            </a:r>
          </a:p>
          <a:p>
            <a:pPr>
              <a:buClrTx/>
            </a:pPr>
            <a:r>
              <a:rPr lang="cs-CZ" sz="2575" dirty="0">
                <a:latin typeface="Calibri "/>
              </a:rPr>
              <a:t> Oprávnění přístupu</a:t>
            </a:r>
          </a:p>
          <a:p>
            <a:pPr>
              <a:buClrTx/>
            </a:pPr>
            <a:endParaRPr lang="cs-CZ" sz="2575" dirty="0">
              <a:latin typeface="Calibri "/>
            </a:endParaRPr>
          </a:p>
          <a:p>
            <a:pPr marL="0" indent="0">
              <a:buClrTx/>
              <a:buNone/>
            </a:pPr>
            <a:r>
              <a:rPr lang="cs-CZ" sz="2575" dirty="0">
                <a:latin typeface="Calibri "/>
              </a:rPr>
              <a:t> -&gt; Nutnost proaktivně řešit v každém IS</a:t>
            </a:r>
          </a:p>
        </p:txBody>
      </p:sp>
    </p:spTree>
    <p:extLst>
      <p:ext uri="{BB962C8B-B14F-4D97-AF65-F5344CB8AC3E}">
        <p14:creationId xmlns:p14="http://schemas.microsoft.com/office/powerpoint/2010/main" val="376925405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Důvody tvorby zálohy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</a:pPr>
            <a:r>
              <a:rPr lang="cs-CZ" sz="2575" dirty="0">
                <a:latin typeface="Calibri "/>
              </a:rPr>
              <a:t> Neúmyslnou nebo úmyslnou chybou člověka – člověk může soubory omylem smazat, přepsat</a:t>
            </a:r>
          </a:p>
          <a:p>
            <a:pPr>
              <a:buClrTx/>
            </a:pPr>
            <a:r>
              <a:rPr lang="cs-CZ" sz="2575" dirty="0">
                <a:latin typeface="Calibri "/>
              </a:rPr>
              <a:t> Chybou operačního systému </a:t>
            </a:r>
          </a:p>
          <a:p>
            <a:pPr>
              <a:buClrTx/>
            </a:pPr>
            <a:r>
              <a:rPr lang="cs-CZ" sz="2575" dirty="0">
                <a:latin typeface="Calibri "/>
              </a:rPr>
              <a:t> Přírodní pohromou</a:t>
            </a:r>
          </a:p>
          <a:p>
            <a:pPr>
              <a:buClrTx/>
            </a:pPr>
            <a:r>
              <a:rPr lang="cs-CZ" sz="2575" dirty="0">
                <a:latin typeface="Calibri "/>
              </a:rPr>
              <a:t> Škodlivým SW</a:t>
            </a:r>
          </a:p>
          <a:p>
            <a:pPr>
              <a:buClrTx/>
            </a:pPr>
            <a:r>
              <a:rPr lang="cs-CZ" sz="2575" dirty="0">
                <a:latin typeface="Calibri "/>
              </a:rPr>
              <a:t> Zničením médií</a:t>
            </a:r>
          </a:p>
        </p:txBody>
      </p:sp>
    </p:spTree>
    <p:extLst>
      <p:ext uri="{BB962C8B-B14F-4D97-AF65-F5344CB8AC3E}">
        <p14:creationId xmlns:p14="http://schemas.microsoft.com/office/powerpoint/2010/main" val="316262883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Online zálohování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Tx/>
            </a:pPr>
            <a:r>
              <a:rPr lang="cs-CZ" sz="2800" dirty="0">
                <a:latin typeface="Calibri "/>
              </a:rPr>
              <a:t> Pomocí zálohovacího SW se nahraje záloha na servery poskytovatele </a:t>
            </a:r>
          </a:p>
          <a:p>
            <a:pPr>
              <a:buClrTx/>
            </a:pPr>
            <a:r>
              <a:rPr lang="cs-CZ" sz="2575" dirty="0">
                <a:latin typeface="Calibri "/>
              </a:rPr>
              <a:t> </a:t>
            </a:r>
            <a:r>
              <a:rPr lang="cs-CZ" sz="2800" dirty="0">
                <a:latin typeface="Calibri "/>
              </a:rPr>
              <a:t>Výhodou je možnost okamžitý přístup k záloze odkudkoliv</a:t>
            </a:r>
          </a:p>
          <a:p>
            <a:pPr>
              <a:buClrTx/>
            </a:pPr>
            <a:r>
              <a:rPr lang="cs-CZ" sz="2800" dirty="0">
                <a:latin typeface="Calibri "/>
              </a:rPr>
              <a:t> Uložení dat v jiné lokalitě  -&gt; ochrana před lokálním ohrožením</a:t>
            </a:r>
          </a:p>
          <a:p>
            <a:pPr>
              <a:buClrTx/>
            </a:pPr>
            <a:r>
              <a:rPr lang="cs-CZ" sz="2800" dirty="0">
                <a:latin typeface="Calibri "/>
              </a:rPr>
              <a:t> Nutnost vysokorychlostní komunikace </a:t>
            </a:r>
          </a:p>
          <a:p>
            <a:pPr>
              <a:buClrTx/>
            </a:pPr>
            <a:r>
              <a:rPr lang="cs-CZ" sz="2800" dirty="0">
                <a:latin typeface="Calibri "/>
              </a:rPr>
              <a:t> Hrozba neoprávněného přístupu k datům třetí osobou</a:t>
            </a:r>
          </a:p>
        </p:txBody>
      </p:sp>
    </p:spTree>
    <p:extLst>
      <p:ext uri="{BB962C8B-B14F-4D97-AF65-F5344CB8AC3E}">
        <p14:creationId xmlns:p14="http://schemas.microsoft.com/office/powerpoint/2010/main" val="51504598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Systém zálohování dat - proměnné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</a:pPr>
            <a:r>
              <a:rPr lang="cs-CZ" sz="2800" dirty="0">
                <a:latin typeface="Calibri "/>
              </a:rPr>
              <a:t> Objem zálohovaných dat.</a:t>
            </a:r>
          </a:p>
          <a:p>
            <a:pPr>
              <a:buClrTx/>
            </a:pPr>
            <a:r>
              <a:rPr lang="cs-CZ" sz="2800" dirty="0">
                <a:latin typeface="Calibri "/>
              </a:rPr>
              <a:t> Charakter zálohovaných dat (citlivá, publikovatelná, systémová aj.)</a:t>
            </a:r>
          </a:p>
          <a:p>
            <a:pPr>
              <a:buClrTx/>
            </a:pPr>
            <a:r>
              <a:rPr lang="cs-CZ" sz="2800" dirty="0">
                <a:latin typeface="Calibri "/>
              </a:rPr>
              <a:t> Frekvence a aktualizace zálohovaných dar.</a:t>
            </a:r>
          </a:p>
          <a:p>
            <a:pPr>
              <a:buClrTx/>
            </a:pPr>
            <a:r>
              <a:rPr lang="cs-CZ" sz="2800" dirty="0">
                <a:latin typeface="Calibri "/>
              </a:rPr>
              <a:t> </a:t>
            </a:r>
            <a:r>
              <a:rPr lang="cs-CZ" sz="2800" dirty="0" err="1">
                <a:latin typeface="Calibri "/>
              </a:rPr>
              <a:t>Offline</a:t>
            </a:r>
            <a:r>
              <a:rPr lang="cs-CZ" sz="2800" dirty="0">
                <a:latin typeface="Calibri "/>
              </a:rPr>
              <a:t> nebo online zálohování</a:t>
            </a: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278484192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41ADB5-11D5-D24C-737E-DAEC96152D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B855DF-7D21-B89B-3352-587794FE1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128544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Opakování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A0DDF07-7219-E1BF-C946-F01C9653CD5A}"/>
              </a:ext>
            </a:extLst>
          </p:cNvPr>
          <p:cNvSpPr txBox="1"/>
          <p:nvPr/>
        </p:nvSpPr>
        <p:spPr>
          <a:xfrm>
            <a:off x="703137" y="2117558"/>
            <a:ext cx="773772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080939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06DAA7-2C23-4F59-39A0-452978B5C6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C39085-09E2-D8DB-256A-665F7213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Vývoj v oblasti bezpečnosti IS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C30540-DF4D-53DC-58D5-E9B762031F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</a:pPr>
            <a:r>
              <a:rPr lang="cs-CZ" sz="3200" dirty="0">
                <a:latin typeface="Calibri "/>
              </a:rPr>
              <a:t> Který prvek bezpečnosti informačního systému je nejslabší?  </a:t>
            </a:r>
          </a:p>
        </p:txBody>
      </p:sp>
    </p:spTree>
    <p:extLst>
      <p:ext uri="{BB962C8B-B14F-4D97-AF65-F5344CB8AC3E}">
        <p14:creationId xmlns:p14="http://schemas.microsoft.com/office/powerpoint/2010/main" val="270877561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C017C0-D778-6844-75EB-BFF4A014C6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75D17D-1884-4E70-0668-1C2362BD7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Podniková bezpečnost informací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9812B3-0526-CCC1-9747-A9A99FE36B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Závisí na typu podniku</a:t>
            </a:r>
          </a:p>
          <a:p>
            <a:pPr algn="just">
              <a:buClrTx/>
            </a:pPr>
            <a:endParaRPr lang="cs-CZ" sz="2800" dirty="0">
              <a:latin typeface="Calibri "/>
            </a:endParaRPr>
          </a:p>
          <a:p>
            <a:pPr algn="just">
              <a:buClrTx/>
            </a:pPr>
            <a:r>
              <a:rPr lang="cs-CZ" sz="2800" dirty="0">
                <a:latin typeface="Calibri "/>
              </a:rPr>
              <a:t> Zavádí se opatření na základě analýzy rizik  </a:t>
            </a:r>
          </a:p>
          <a:p>
            <a:pPr algn="just">
              <a:buClrTx/>
            </a:pPr>
            <a:endParaRPr lang="cs-CZ" sz="2800" dirty="0">
              <a:latin typeface="Calibri "/>
            </a:endParaRPr>
          </a:p>
          <a:p>
            <a:pPr algn="just">
              <a:buClrTx/>
            </a:pPr>
            <a:r>
              <a:rPr lang="cs-CZ" sz="2800" dirty="0">
                <a:latin typeface="Calibri "/>
              </a:rPr>
              <a:t> Hlavní cíle jsou zabránění </a:t>
            </a:r>
          </a:p>
          <a:p>
            <a:pPr lvl="2" algn="just">
              <a:buClrTx/>
            </a:pPr>
            <a:r>
              <a:rPr lang="cs-CZ" sz="2575" dirty="0">
                <a:latin typeface="Calibri "/>
              </a:rPr>
              <a:t>Neoprávněnému přístupu</a:t>
            </a:r>
          </a:p>
          <a:p>
            <a:pPr lvl="2" algn="just">
              <a:buClrTx/>
            </a:pPr>
            <a:r>
              <a:rPr lang="cs-CZ" sz="2575" dirty="0">
                <a:latin typeface="Calibri "/>
              </a:rPr>
              <a:t>Odcizení dat</a:t>
            </a:r>
          </a:p>
          <a:p>
            <a:pPr lvl="2" algn="just">
              <a:buClrTx/>
            </a:pPr>
            <a:r>
              <a:rPr lang="cs-CZ" sz="2575" dirty="0">
                <a:latin typeface="Calibri "/>
              </a:rPr>
              <a:t>Zničení dat </a:t>
            </a:r>
          </a:p>
          <a:p>
            <a:pPr lvl="2" algn="just">
              <a:buClrTx/>
            </a:pPr>
            <a:r>
              <a:rPr lang="cs-CZ" sz="2575" dirty="0">
                <a:latin typeface="Calibri "/>
              </a:rPr>
              <a:t>Úpravě dat</a:t>
            </a:r>
          </a:p>
        </p:txBody>
      </p:sp>
    </p:spTree>
    <p:extLst>
      <p:ext uri="{BB962C8B-B14F-4D97-AF65-F5344CB8AC3E}">
        <p14:creationId xmlns:p14="http://schemas.microsoft.com/office/powerpoint/2010/main" val="1357914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Procesní řízení bezpečnosti v cyklu </a:t>
            </a:r>
            <a:br>
              <a:rPr lang="cs-CZ" sz="4000" dirty="0">
                <a:solidFill>
                  <a:schemeClr val="tx1"/>
                </a:solidFill>
              </a:rPr>
            </a:br>
            <a:r>
              <a:rPr lang="cs-CZ" sz="4000" dirty="0">
                <a:solidFill>
                  <a:schemeClr val="tx1"/>
                </a:solidFill>
              </a:rPr>
              <a:t>PDCA - </a:t>
            </a:r>
            <a:r>
              <a:rPr lang="cs-CZ" sz="4000" dirty="0" err="1">
                <a:solidFill>
                  <a:schemeClr val="tx1"/>
                </a:solidFill>
              </a:rPr>
              <a:t>Plan</a:t>
            </a:r>
            <a:endParaRPr lang="cs-CZ" sz="4000" dirty="0">
              <a:solidFill>
                <a:schemeClr val="tx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Strategie informační bezpečnosti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Management rizik 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Návrh bezpečnostní politiky, systémových směrnic, plánu řízení kontinuity činností 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</a:t>
            </a:r>
            <a:r>
              <a:rPr lang="es-ES" sz="2800" dirty="0" err="1">
                <a:latin typeface="Calibri "/>
              </a:rPr>
              <a:t>Bezpečnostní</a:t>
            </a:r>
            <a:r>
              <a:rPr lang="es-ES" sz="2800" dirty="0">
                <a:latin typeface="Calibri "/>
              </a:rPr>
              <a:t> </a:t>
            </a:r>
            <a:r>
              <a:rPr lang="es-ES" sz="2800" dirty="0" err="1">
                <a:latin typeface="Calibri "/>
              </a:rPr>
              <a:t>plán</a:t>
            </a:r>
            <a:r>
              <a:rPr lang="es-ES" sz="2800" dirty="0">
                <a:latin typeface="Calibri "/>
              </a:rPr>
              <a:t> a </a:t>
            </a:r>
            <a:r>
              <a:rPr lang="es-ES" sz="2800" dirty="0" err="1">
                <a:latin typeface="Calibri "/>
              </a:rPr>
              <a:t>plán</a:t>
            </a:r>
            <a:r>
              <a:rPr lang="es-ES" sz="2800" dirty="0">
                <a:latin typeface="Calibri "/>
              </a:rPr>
              <a:t> </a:t>
            </a:r>
            <a:r>
              <a:rPr lang="es-ES" sz="2800" dirty="0" err="1">
                <a:latin typeface="Calibri "/>
              </a:rPr>
              <a:t>implementace</a:t>
            </a:r>
            <a:r>
              <a:rPr lang="es-ES" sz="2800" dirty="0">
                <a:latin typeface="Calibri "/>
              </a:rPr>
              <a:t> ISMS </a:t>
            </a:r>
            <a:endParaRPr lang="cs-CZ" sz="2800" dirty="0">
              <a:latin typeface="Calibri "/>
            </a:endParaRPr>
          </a:p>
          <a:p>
            <a:pPr algn="just">
              <a:buClrTx/>
            </a:pPr>
            <a:endParaRPr lang="cs-CZ" sz="2800" dirty="0">
              <a:latin typeface="Calibri "/>
            </a:endParaRPr>
          </a:p>
          <a:p>
            <a:pPr algn="just">
              <a:buClrTx/>
            </a:pPr>
            <a:r>
              <a:rPr lang="cs-CZ" sz="2800" dirty="0">
                <a:latin typeface="Calibri "/>
              </a:rPr>
              <a:t> (ustavení ISMS)</a:t>
            </a:r>
          </a:p>
        </p:txBody>
      </p:sp>
    </p:spTree>
    <p:extLst>
      <p:ext uri="{BB962C8B-B14F-4D97-AF65-F5344CB8AC3E}">
        <p14:creationId xmlns:p14="http://schemas.microsoft.com/office/powerpoint/2010/main" val="85661826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AC8A32-7E2E-0246-FFEB-3FD16C482D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662BE1-88DB-2982-4387-0E412B3ED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Bezpečnost ICT/IS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B09A19-DC1B-5384-1FA8-3B27B61C17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Nutné brát zřetel jak na HW tak SW stránku</a:t>
            </a:r>
          </a:p>
          <a:p>
            <a:pPr algn="just">
              <a:buClrTx/>
            </a:pPr>
            <a:endParaRPr lang="cs-CZ" sz="2800" dirty="0">
              <a:latin typeface="Calibri "/>
            </a:endParaRPr>
          </a:p>
          <a:p>
            <a:pPr algn="just">
              <a:buClrTx/>
            </a:pPr>
            <a:r>
              <a:rPr lang="cs-CZ" sz="2800" dirty="0">
                <a:latin typeface="Calibri "/>
              </a:rPr>
              <a:t> ICT = informační a komunikační technologie (HW,SW)</a:t>
            </a:r>
          </a:p>
          <a:p>
            <a:pPr algn="just">
              <a:buClrTx/>
            </a:pPr>
            <a:endParaRPr lang="cs-CZ" sz="2800" dirty="0">
              <a:latin typeface="Calibri "/>
            </a:endParaRPr>
          </a:p>
          <a:p>
            <a:pPr algn="just">
              <a:buClrTx/>
            </a:pPr>
            <a:r>
              <a:rPr lang="cs-CZ" sz="2800" dirty="0">
                <a:latin typeface="Calibri "/>
              </a:rPr>
              <a:t> IS = informační systém (HW,SW)</a:t>
            </a:r>
          </a:p>
        </p:txBody>
      </p:sp>
    </p:spTree>
    <p:extLst>
      <p:ext uri="{BB962C8B-B14F-4D97-AF65-F5344CB8AC3E}">
        <p14:creationId xmlns:p14="http://schemas.microsoft.com/office/powerpoint/2010/main" val="36547201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F70280-AD97-1076-B971-0BA8772744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28A664-1CE4-28DB-F4EF-7FA868869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Základní hrozby ICT/IS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5E638B-BE19-2B6B-D8C6-0B42D584C4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Hrozby přírodní – záplavy, požáry, blesky 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Hrozby vyvolané lidskou činností</a:t>
            </a:r>
          </a:p>
          <a:p>
            <a:pPr lvl="1" algn="just">
              <a:buClrTx/>
            </a:pPr>
            <a:r>
              <a:rPr lang="cs-CZ" sz="2575" dirty="0">
                <a:latin typeface="Calibri "/>
              </a:rPr>
              <a:t> </a:t>
            </a:r>
            <a:r>
              <a:rPr lang="cs-CZ" sz="2500" b="1" dirty="0">
                <a:latin typeface="Calibri "/>
              </a:rPr>
              <a:t>úmyslná činnost</a:t>
            </a:r>
            <a:r>
              <a:rPr lang="cs-CZ" sz="2500" dirty="0">
                <a:latin typeface="Calibri "/>
              </a:rPr>
              <a:t> – krádeže zařízení, modifikace, znepřístupnění, krádeže dat jak ze strany zaměstnanců, tak i „nepřátel“</a:t>
            </a:r>
          </a:p>
          <a:p>
            <a:pPr lvl="1" algn="just">
              <a:buClrTx/>
            </a:pPr>
            <a:r>
              <a:rPr lang="cs-CZ" sz="2575" b="1" dirty="0">
                <a:latin typeface="Calibri "/>
              </a:rPr>
              <a:t> neúmyslná činnost </a:t>
            </a:r>
            <a:r>
              <a:rPr lang="cs-CZ" sz="2575" dirty="0">
                <a:latin typeface="Calibri "/>
              </a:rPr>
              <a:t>– chybná manipulace se zařízeními, neodborná práce s daty</a:t>
            </a:r>
          </a:p>
        </p:txBody>
      </p:sp>
    </p:spTree>
    <p:extLst>
      <p:ext uri="{BB962C8B-B14F-4D97-AF65-F5344CB8AC3E}">
        <p14:creationId xmlns:p14="http://schemas.microsoft.com/office/powerpoint/2010/main" val="145068805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4621BD-9419-1037-FBFC-91EE6679DB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25E761-E1A4-128F-BDDC-728DD1E27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Systém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383564-94F0-E460-CB40-144F55BD9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Abstraktní objekt, ve kterém jsou rozlišeny části, vztahy mezi nimi a jeho vlastnosti a který vůči okolí vystupuje jako celek</a:t>
            </a:r>
          </a:p>
          <a:p>
            <a:pPr marL="0" indent="0" algn="just">
              <a:buClrTx/>
              <a:buNone/>
            </a:pPr>
            <a:endParaRPr lang="cs-CZ" sz="2800" dirty="0">
              <a:latin typeface="Calibri "/>
            </a:endParaRPr>
          </a:p>
          <a:p>
            <a:pPr algn="just">
              <a:buClrTx/>
            </a:pPr>
            <a:r>
              <a:rPr lang="cs-CZ" sz="2800" dirty="0">
                <a:latin typeface="Calibri "/>
              </a:rPr>
              <a:t> Lze jej chápat jako množinu prvků a vazeb mezi nimi, které jsou účelově definovány na nějakém objektu</a:t>
            </a:r>
          </a:p>
          <a:p>
            <a:pPr marL="0" indent="0" algn="just">
              <a:buClrTx/>
              <a:buNone/>
            </a:pPr>
            <a:endParaRPr lang="cs-CZ" sz="2800" dirty="0">
              <a:latin typeface="Calibri "/>
            </a:endParaRPr>
          </a:p>
          <a:p>
            <a:pPr algn="just">
              <a:buClrTx/>
            </a:pPr>
            <a:r>
              <a:rPr lang="cs-CZ" sz="2800" dirty="0">
                <a:latin typeface="Calibri "/>
              </a:rPr>
              <a:t> Významnou roli při fungování systémů hrají nastavená pravidla</a:t>
            </a:r>
          </a:p>
        </p:txBody>
      </p:sp>
    </p:spTree>
    <p:extLst>
      <p:ext uri="{BB962C8B-B14F-4D97-AF65-F5344CB8AC3E}">
        <p14:creationId xmlns:p14="http://schemas.microsoft.com/office/powerpoint/2010/main" val="232594377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CDA619-B9EE-A6CF-0BD3-564D490A6B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FEC024-0C46-F050-7912-E564131D5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Informační systém jako speciální případ systémů – definice pojmů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30DB94-950C-C09E-9743-0B43AB9AC9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</a:t>
            </a:r>
            <a:r>
              <a:rPr lang="cs-CZ" sz="2800" b="1" dirty="0">
                <a:latin typeface="Calibri "/>
              </a:rPr>
              <a:t>Informace</a:t>
            </a:r>
            <a:r>
              <a:rPr lang="cs-CZ" sz="2800" dirty="0">
                <a:latin typeface="Calibri "/>
              </a:rPr>
              <a:t> -  poznatek, týkající se jakýchkoliv faktů, událostí, myšlenek nebo pojmů, které dostávají zvláštní význam díky kontextu</a:t>
            </a:r>
          </a:p>
          <a:p>
            <a:pPr marL="0" indent="0" algn="just">
              <a:buClrTx/>
              <a:buNone/>
            </a:pPr>
            <a:endParaRPr lang="cs-CZ" sz="2800" dirty="0">
              <a:latin typeface="Calibri "/>
            </a:endParaRPr>
          </a:p>
          <a:p>
            <a:pPr algn="just">
              <a:buClrTx/>
            </a:pPr>
            <a:r>
              <a:rPr lang="cs-CZ" sz="2800" dirty="0">
                <a:latin typeface="Calibri "/>
              </a:rPr>
              <a:t> </a:t>
            </a:r>
            <a:r>
              <a:rPr lang="cs-CZ" sz="2800" b="1" dirty="0">
                <a:latin typeface="Calibri "/>
              </a:rPr>
              <a:t>Data</a:t>
            </a:r>
            <a:r>
              <a:rPr lang="cs-CZ" sz="2800" dirty="0">
                <a:latin typeface="Calibri "/>
              </a:rPr>
              <a:t> - v informatice tvoří informaci strukturovaná data, která lze vysílat, přijímat, uchovávat </a:t>
            </a:r>
            <a:br>
              <a:rPr lang="cs-CZ" sz="2800" dirty="0">
                <a:latin typeface="Calibri "/>
              </a:rPr>
            </a:br>
            <a:r>
              <a:rPr lang="cs-CZ" sz="2800" dirty="0">
                <a:latin typeface="Calibri "/>
              </a:rPr>
              <a:t>a zpracovávat technickými prostředky. Data jsou vstupem či výstupem informačního systému</a:t>
            </a:r>
          </a:p>
        </p:txBody>
      </p:sp>
    </p:spTree>
    <p:extLst>
      <p:ext uri="{BB962C8B-B14F-4D97-AF65-F5344CB8AC3E}">
        <p14:creationId xmlns:p14="http://schemas.microsoft.com/office/powerpoint/2010/main" val="363976525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F875E7-D99F-B3D5-6086-0F97068956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E21601-5688-3D64-F4CA-E13C24529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Podnikový informační systém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53D235-0711-D7CC-7961-FB772E5111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Tvořen prostředky komunikační technologie (SW </a:t>
            </a:r>
            <a:br>
              <a:rPr lang="cs-CZ" sz="2800" dirty="0">
                <a:latin typeface="Calibri "/>
              </a:rPr>
            </a:br>
            <a:r>
              <a:rPr lang="cs-CZ" sz="2800" dirty="0">
                <a:latin typeface="Calibri "/>
              </a:rPr>
              <a:t>+ HW) a personálem</a:t>
            </a:r>
          </a:p>
          <a:p>
            <a:pPr marL="0" indent="0" algn="just">
              <a:buClrTx/>
              <a:buNone/>
            </a:pPr>
            <a:endParaRPr lang="cs-CZ" sz="2800" dirty="0">
              <a:latin typeface="Calibri "/>
            </a:endParaRPr>
          </a:p>
          <a:p>
            <a:pPr algn="just">
              <a:buClrTx/>
            </a:pPr>
            <a:r>
              <a:rPr lang="cs-CZ" sz="2800" dirty="0">
                <a:latin typeface="Calibri "/>
              </a:rPr>
              <a:t> Zabezpečuje</a:t>
            </a:r>
            <a:endParaRPr lang="cs-CZ" sz="2350" dirty="0">
              <a:latin typeface="Calibri "/>
            </a:endParaRPr>
          </a:p>
          <a:p>
            <a:pPr lvl="1" algn="just">
              <a:buClrTx/>
            </a:pPr>
            <a:r>
              <a:rPr lang="cs-CZ" sz="2175" dirty="0">
                <a:latin typeface="Calibri "/>
              </a:rPr>
              <a:t>Podnikové procesy</a:t>
            </a:r>
          </a:p>
          <a:p>
            <a:pPr lvl="1" algn="just">
              <a:buClrTx/>
            </a:pPr>
            <a:r>
              <a:rPr lang="cs-CZ" sz="2175" dirty="0">
                <a:latin typeface="Calibri "/>
              </a:rPr>
              <a:t>Přenos dat</a:t>
            </a:r>
          </a:p>
          <a:p>
            <a:pPr lvl="1" algn="just">
              <a:buClrTx/>
            </a:pPr>
            <a:r>
              <a:rPr lang="cs-CZ" sz="2175" dirty="0">
                <a:latin typeface="Calibri "/>
              </a:rPr>
              <a:t>Ukládání dat </a:t>
            </a:r>
          </a:p>
          <a:p>
            <a:pPr lvl="1" algn="just">
              <a:buClrTx/>
            </a:pPr>
            <a:r>
              <a:rPr lang="cs-CZ" sz="2175" dirty="0">
                <a:latin typeface="Calibri "/>
              </a:rPr>
              <a:t>Zpracování dat</a:t>
            </a:r>
          </a:p>
        </p:txBody>
      </p:sp>
    </p:spTree>
    <p:extLst>
      <p:ext uri="{BB962C8B-B14F-4D97-AF65-F5344CB8AC3E}">
        <p14:creationId xmlns:p14="http://schemas.microsoft.com/office/powerpoint/2010/main" val="329723196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8A8635-09F6-FABE-9907-13AC20B1FD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E12E48-5B55-F800-F233-F76FC8D67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Specifika zajišťování bezpečnosti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E62B51-C422-5285-0DF7-EE58FED770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 Hlavní kategorie bezpečnostních technologií</a:t>
            </a:r>
          </a:p>
          <a:p>
            <a:pPr lvl="1" algn="just">
              <a:buClrTx/>
            </a:pPr>
            <a:r>
              <a:rPr lang="cs-CZ" sz="2575" dirty="0">
                <a:latin typeface="Calibri "/>
              </a:rPr>
              <a:t>Firewally </a:t>
            </a:r>
          </a:p>
          <a:p>
            <a:pPr lvl="1" algn="just">
              <a:buClrTx/>
            </a:pPr>
            <a:r>
              <a:rPr lang="cs-CZ" sz="2575" dirty="0">
                <a:latin typeface="Calibri "/>
              </a:rPr>
              <a:t>Antivirové systémy </a:t>
            </a:r>
          </a:p>
          <a:p>
            <a:pPr lvl="1" algn="just">
              <a:buClrTx/>
            </a:pPr>
            <a:r>
              <a:rPr lang="cs-CZ" sz="2575" dirty="0">
                <a:latin typeface="Calibri "/>
              </a:rPr>
              <a:t>Detekce narušení </a:t>
            </a:r>
          </a:p>
          <a:p>
            <a:pPr lvl="1" algn="just">
              <a:buClrTx/>
            </a:pPr>
            <a:r>
              <a:rPr lang="cs-CZ" sz="2575" dirty="0">
                <a:latin typeface="Calibri "/>
              </a:rPr>
              <a:t>Správa zranitelnosti </a:t>
            </a:r>
          </a:p>
        </p:txBody>
      </p:sp>
    </p:spTree>
    <p:extLst>
      <p:ext uri="{BB962C8B-B14F-4D97-AF65-F5344CB8AC3E}">
        <p14:creationId xmlns:p14="http://schemas.microsoft.com/office/powerpoint/2010/main" val="175179909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Nejběžnější typy hrozeb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Viry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Trojské koně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Malware 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Ransomware (</a:t>
            </a:r>
            <a:r>
              <a:rPr lang="cs-CZ" sz="2800" dirty="0" err="1">
                <a:latin typeface="Calibri "/>
              </a:rPr>
              <a:t>ransom</a:t>
            </a:r>
            <a:r>
              <a:rPr lang="cs-CZ" sz="2800" dirty="0">
                <a:latin typeface="Calibri "/>
              </a:rPr>
              <a:t> = výkupné)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Spyware </a:t>
            </a: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279152236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44E4ED-01AC-583C-9F34-6FB7B506C6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7F371C-4A77-C7F9-7C85-5C639D88C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Nejběžnější typy hrozeb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6AA6DF-84C7-1A80-2045-494029CD7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Cyberstalking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</a:t>
            </a:r>
            <a:r>
              <a:rPr lang="cs-CZ" sz="2800" dirty="0" err="1">
                <a:latin typeface="Calibri "/>
              </a:rPr>
              <a:t>Brute</a:t>
            </a:r>
            <a:r>
              <a:rPr lang="cs-CZ" sz="2800" dirty="0">
                <a:latin typeface="Calibri "/>
              </a:rPr>
              <a:t> </a:t>
            </a:r>
            <a:r>
              <a:rPr lang="cs-CZ" sz="2800" dirty="0" err="1">
                <a:latin typeface="Calibri "/>
              </a:rPr>
              <a:t>force</a:t>
            </a:r>
            <a:r>
              <a:rPr lang="cs-CZ" sz="2800" dirty="0">
                <a:latin typeface="Calibri "/>
              </a:rPr>
              <a:t> </a:t>
            </a:r>
            <a:r>
              <a:rPr lang="cs-CZ" sz="2800" dirty="0" err="1">
                <a:latin typeface="Calibri "/>
              </a:rPr>
              <a:t>attack</a:t>
            </a:r>
            <a:r>
              <a:rPr lang="cs-CZ" sz="2800" dirty="0">
                <a:latin typeface="Calibri "/>
              </a:rPr>
              <a:t> 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</a:t>
            </a:r>
            <a:r>
              <a:rPr lang="cs-CZ" sz="2800" dirty="0" err="1">
                <a:latin typeface="Calibri "/>
              </a:rPr>
              <a:t>Baiting</a:t>
            </a:r>
            <a:r>
              <a:rPr lang="cs-CZ" sz="2800" dirty="0">
                <a:latin typeface="Calibri "/>
              </a:rPr>
              <a:t> 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</a:t>
            </a:r>
            <a:r>
              <a:rPr lang="cs-CZ" sz="2800" dirty="0" err="1">
                <a:latin typeface="Calibri "/>
              </a:rPr>
              <a:t>Worm</a:t>
            </a: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140582651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83B1A1-6866-22C3-EC4D-FD06787400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1689B1-99B9-E253-0C5E-19AB14D86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Zajištění a správa bezpečnostních </a:t>
            </a:r>
            <a:br>
              <a:rPr lang="cs-CZ" sz="4400" dirty="0">
                <a:solidFill>
                  <a:schemeClr val="tx1"/>
                </a:solidFill>
              </a:rPr>
            </a:br>
            <a:r>
              <a:rPr lang="cs-CZ" sz="4400" dirty="0">
                <a:solidFill>
                  <a:schemeClr val="tx1"/>
                </a:solidFill>
              </a:rPr>
              <a:t>nástrojů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9F97CC-9092-ABE5-6E92-9884BE50F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 Tři hlavní způsoby kontroly omezení přístupu</a:t>
            </a:r>
          </a:p>
          <a:p>
            <a:pPr lvl="1" algn="just">
              <a:buClrTx/>
            </a:pPr>
            <a:r>
              <a:rPr lang="cs-CZ" sz="2575" dirty="0">
                <a:latin typeface="Calibri "/>
              </a:rPr>
              <a:t>Autentizace</a:t>
            </a:r>
          </a:p>
          <a:p>
            <a:pPr lvl="1" algn="just">
              <a:buClrTx/>
            </a:pPr>
            <a:r>
              <a:rPr lang="cs-CZ" sz="2575" dirty="0">
                <a:latin typeface="Calibri "/>
              </a:rPr>
              <a:t>Autorizace</a:t>
            </a:r>
          </a:p>
          <a:p>
            <a:pPr lvl="1" algn="just">
              <a:buClrTx/>
            </a:pPr>
            <a:r>
              <a:rPr lang="cs-CZ" sz="2575" dirty="0">
                <a:latin typeface="Calibri "/>
              </a:rPr>
              <a:t>Šifrování </a:t>
            </a:r>
          </a:p>
        </p:txBody>
      </p:sp>
    </p:spTree>
    <p:extLst>
      <p:ext uri="{BB962C8B-B14F-4D97-AF65-F5344CB8AC3E}">
        <p14:creationId xmlns:p14="http://schemas.microsoft.com/office/powerpoint/2010/main" val="253232066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CA359E-68B3-09F9-4A1B-F31825C48E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96CD65-D8A5-D3F5-7BBA-F7AE485A2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Autentizace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9B0AC0-2301-A787-E377-57428D3BB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Fyzická </a:t>
            </a:r>
          </a:p>
          <a:p>
            <a:pPr lvl="1" algn="just">
              <a:buClrTx/>
            </a:pPr>
            <a:r>
              <a:rPr lang="cs-CZ" sz="2350" dirty="0">
                <a:latin typeface="Calibri "/>
              </a:rPr>
              <a:t>Otisky prstu</a:t>
            </a:r>
          </a:p>
          <a:p>
            <a:pPr lvl="1" algn="just">
              <a:buClrTx/>
            </a:pPr>
            <a:r>
              <a:rPr lang="cs-CZ" sz="2350" dirty="0">
                <a:latin typeface="Calibri "/>
              </a:rPr>
              <a:t>Sken sítnice</a:t>
            </a:r>
          </a:p>
          <a:p>
            <a:pPr lvl="1" algn="just">
              <a:buClrTx/>
            </a:pPr>
            <a:r>
              <a:rPr lang="cs-CZ" sz="2350" dirty="0">
                <a:latin typeface="Calibri "/>
              </a:rPr>
              <a:t>Sken obličeje</a:t>
            </a:r>
          </a:p>
          <a:p>
            <a:pPr lvl="1" algn="just">
              <a:buClrTx/>
            </a:pPr>
            <a:r>
              <a:rPr lang="cs-CZ" sz="2350" dirty="0">
                <a:latin typeface="Calibri "/>
              </a:rPr>
              <a:t>Čipová karta</a:t>
            </a:r>
          </a:p>
          <a:p>
            <a:pPr marL="257168" lvl="1" indent="0" algn="just">
              <a:buClrTx/>
              <a:buNone/>
            </a:pPr>
            <a:endParaRPr lang="cs-CZ" sz="2350" dirty="0">
              <a:latin typeface="Calibri "/>
            </a:endParaRPr>
          </a:p>
        </p:txBody>
      </p:sp>
      <p:pic>
        <p:nvPicPr>
          <p:cNvPr id="1026" name="Picture 2" descr="Spit Illustrations ~ Stock Spit Vectors &amp; Clip Art | Page 5">
            <a:extLst>
              <a:ext uri="{FF2B5EF4-FFF2-40B4-BE49-F238E27FC236}">
                <a16:creationId xmlns:a16="http://schemas.microsoft.com/office/drawing/2014/main" id="{2AEB5254-C7D6-B991-36B9-F628F0C132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5703" y="4809939"/>
            <a:ext cx="1017376" cy="1231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3119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Procesní řízení bezpečnosti v cyklu </a:t>
            </a:r>
            <a:br>
              <a:rPr lang="cs-CZ" sz="4000" dirty="0">
                <a:solidFill>
                  <a:schemeClr val="tx1"/>
                </a:solidFill>
              </a:rPr>
            </a:br>
            <a:r>
              <a:rPr lang="cs-CZ" sz="4000" dirty="0">
                <a:solidFill>
                  <a:schemeClr val="tx1"/>
                </a:solidFill>
              </a:rPr>
              <a:t>PDCA - Do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Implementace procesů a postupů dle bezpečnostního plánu a plánu implementace ISMS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Zavedení postupů kontrol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Školení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Provoz</a:t>
            </a:r>
          </a:p>
          <a:p>
            <a:pPr algn="just">
              <a:buClrTx/>
            </a:pPr>
            <a:endParaRPr lang="cs-CZ" sz="2800" dirty="0">
              <a:latin typeface="Calibri "/>
            </a:endParaRPr>
          </a:p>
          <a:p>
            <a:pPr algn="just">
              <a:buClrTx/>
            </a:pPr>
            <a:r>
              <a:rPr lang="cs-CZ" sz="2800" dirty="0">
                <a:latin typeface="Calibri "/>
              </a:rPr>
              <a:t> (zavádění a provozování ISMS)</a:t>
            </a:r>
          </a:p>
        </p:txBody>
      </p:sp>
    </p:spTree>
    <p:extLst>
      <p:ext uri="{BB962C8B-B14F-4D97-AF65-F5344CB8AC3E}">
        <p14:creationId xmlns:p14="http://schemas.microsoft.com/office/powerpoint/2010/main" val="46639903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699FC0-0AFD-3181-F9C7-20855DCA20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6B4A20-BBB6-88FD-96DE-43BD21BD6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Autentizace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C6E3AB-9C12-6B4A-8811-AE2211146B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Virtuální </a:t>
            </a:r>
          </a:p>
          <a:p>
            <a:pPr lvl="1" algn="just">
              <a:buClrTx/>
            </a:pPr>
            <a:r>
              <a:rPr lang="cs-CZ" sz="2350" dirty="0">
                <a:latin typeface="Calibri "/>
              </a:rPr>
              <a:t>Heslo </a:t>
            </a:r>
          </a:p>
          <a:p>
            <a:pPr lvl="1" algn="just">
              <a:buClrTx/>
            </a:pPr>
            <a:r>
              <a:rPr lang="cs-CZ" sz="2350" dirty="0">
                <a:latin typeface="Calibri "/>
              </a:rPr>
              <a:t>Digitální klíč</a:t>
            </a:r>
          </a:p>
          <a:p>
            <a:pPr lvl="1" algn="just">
              <a:buClrTx/>
            </a:pPr>
            <a:r>
              <a:rPr lang="cs-CZ" sz="2350" dirty="0">
                <a:latin typeface="Calibri "/>
              </a:rPr>
              <a:t>Pin kód</a:t>
            </a:r>
          </a:p>
          <a:p>
            <a:pPr lvl="1" algn="just">
              <a:buClrTx/>
            </a:pPr>
            <a:r>
              <a:rPr lang="cs-CZ" sz="2350" dirty="0">
                <a:latin typeface="Calibri "/>
              </a:rPr>
              <a:t>Vícekrokové ověřování</a:t>
            </a:r>
          </a:p>
          <a:p>
            <a:pPr lvl="1" algn="just">
              <a:buClrTx/>
            </a:pPr>
            <a:endParaRPr lang="cs-CZ" sz="2350" dirty="0">
              <a:latin typeface="Calibri "/>
            </a:endParaRPr>
          </a:p>
          <a:p>
            <a:pPr marL="257168" lvl="1" indent="0" algn="just">
              <a:buClrTx/>
              <a:buNone/>
            </a:pPr>
            <a:endParaRPr lang="cs-CZ" sz="2350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215220993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50D098-4413-A714-B15E-D549B90727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4B9709-6C19-2FA9-FBB9-295A8270C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Šifrování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981662-9532-F70D-8E45-D749C21B46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Způsob formátu dat, které nelze bez klíče odhalit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Dva typy </a:t>
            </a:r>
          </a:p>
          <a:p>
            <a:pPr lvl="1" algn="just">
              <a:buClrTx/>
            </a:pPr>
            <a:r>
              <a:rPr lang="cs-CZ" sz="2575" dirty="0">
                <a:latin typeface="Calibri "/>
              </a:rPr>
              <a:t>Symetrické</a:t>
            </a:r>
          </a:p>
          <a:p>
            <a:pPr lvl="1" algn="just">
              <a:buClrTx/>
            </a:pPr>
            <a:r>
              <a:rPr lang="cs-CZ" sz="2575" dirty="0">
                <a:latin typeface="Calibri "/>
              </a:rPr>
              <a:t>Asymetrické  </a:t>
            </a:r>
            <a:endParaRPr lang="cs-CZ" sz="2350" dirty="0">
              <a:latin typeface="Calibri "/>
            </a:endParaRPr>
          </a:p>
          <a:p>
            <a:pPr algn="just">
              <a:buClrTx/>
            </a:pPr>
            <a:endParaRPr lang="cs-CZ" sz="2800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109515975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98FCA6-F472-EF64-0B60-D22A3B85FB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01B0D9-3A57-7BFB-5DB0-2BBC96CFE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Bezdrátové vs drátové sítě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918244-49DC-FBFA-5F20-0A462D52D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Rychlost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Stabilita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Dosah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Cena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Bezpečnost</a:t>
            </a:r>
          </a:p>
          <a:p>
            <a:pPr algn="just">
              <a:buClrTx/>
            </a:pP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392210302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8F0359-4C81-EE62-D9E5-AD30D62A14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509B93-248B-026F-9D0B-415694B41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Virtuální priváte sítě (VPN)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FCA18A-CB18-35F1-2F06-3838652A3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Bezpečné propojení 2 lokalit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Využití šifrování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Firemní e-mail, podnikové servery  </a:t>
            </a:r>
          </a:p>
          <a:p>
            <a:pPr algn="just">
              <a:buClrTx/>
            </a:pPr>
            <a:endParaRPr lang="cs-CZ" sz="2575" dirty="0">
              <a:latin typeface="Calibri "/>
            </a:endParaRPr>
          </a:p>
        </p:txBody>
      </p:sp>
      <p:pic>
        <p:nvPicPr>
          <p:cNvPr id="1026" name="Picture 2" descr="co je VPN?; infografika ">
            <a:extLst>
              <a:ext uri="{FF2B5EF4-FFF2-40B4-BE49-F238E27FC236}">
                <a16:creationId xmlns:a16="http://schemas.microsoft.com/office/drawing/2014/main" id="{0A670800-4839-2830-0F37-DD3AE8B7D5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121" y="3579208"/>
            <a:ext cx="4572000" cy="2537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748631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Časté útoky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575" dirty="0">
                <a:latin typeface="Calibri "/>
              </a:rPr>
              <a:t> Útok </a:t>
            </a:r>
            <a:r>
              <a:rPr lang="cs-CZ" sz="2575" dirty="0" err="1">
                <a:latin typeface="Calibri "/>
              </a:rPr>
              <a:t>DoS</a:t>
            </a:r>
            <a:r>
              <a:rPr lang="cs-CZ" sz="2575" dirty="0">
                <a:latin typeface="Calibri "/>
              </a:rPr>
              <a:t> a </a:t>
            </a:r>
            <a:r>
              <a:rPr lang="cs-CZ" sz="2575" dirty="0" err="1">
                <a:latin typeface="Calibri "/>
              </a:rPr>
              <a:t>DDoS</a:t>
            </a:r>
            <a:endParaRPr lang="cs-CZ" sz="2575" dirty="0">
              <a:latin typeface="Calibri "/>
            </a:endParaRPr>
          </a:p>
          <a:p>
            <a:pPr algn="just">
              <a:buClrTx/>
            </a:pPr>
            <a:r>
              <a:rPr lang="cs-CZ" sz="2575" dirty="0">
                <a:latin typeface="Calibri "/>
              </a:rPr>
              <a:t> </a:t>
            </a:r>
            <a:r>
              <a:rPr lang="cs-CZ" sz="2575" dirty="0" err="1">
                <a:latin typeface="Calibri "/>
              </a:rPr>
              <a:t>DoS</a:t>
            </a:r>
            <a:endParaRPr lang="cs-CZ" sz="2575" dirty="0">
              <a:latin typeface="Calibri "/>
            </a:endParaRPr>
          </a:p>
          <a:p>
            <a:pPr lvl="1" algn="just">
              <a:buClrTx/>
            </a:pPr>
            <a:r>
              <a:rPr lang="cs-CZ" sz="2350" dirty="0">
                <a:latin typeface="Calibri "/>
              </a:rPr>
              <a:t>útok s cílem zabránit uživatelům přístupu </a:t>
            </a:r>
          </a:p>
          <a:p>
            <a:pPr algn="just">
              <a:buClrTx/>
            </a:pPr>
            <a:r>
              <a:rPr lang="cs-CZ" sz="2575" dirty="0">
                <a:latin typeface="Calibri "/>
              </a:rPr>
              <a:t> </a:t>
            </a:r>
            <a:r>
              <a:rPr lang="cs-CZ" sz="2580" dirty="0" err="1">
                <a:latin typeface="Calibri "/>
              </a:rPr>
              <a:t>DDoS</a:t>
            </a:r>
            <a:endParaRPr lang="cs-CZ" sz="2580" dirty="0">
              <a:latin typeface="Calibri "/>
            </a:endParaRPr>
          </a:p>
          <a:p>
            <a:pPr lvl="1" algn="just">
              <a:buClrTx/>
            </a:pPr>
            <a:r>
              <a:rPr lang="cs-CZ" sz="2355" dirty="0">
                <a:latin typeface="Calibri "/>
              </a:rPr>
              <a:t>útok na webovou stránku </a:t>
            </a:r>
          </a:p>
          <a:p>
            <a:pPr lvl="1" algn="just">
              <a:buClrTx/>
            </a:pPr>
            <a:r>
              <a:rPr lang="cs-CZ" sz="2355" dirty="0">
                <a:latin typeface="Calibri "/>
              </a:rPr>
              <a:t>zahlcení serverů </a:t>
            </a:r>
          </a:p>
        </p:txBody>
      </p:sp>
    </p:spTree>
    <p:extLst>
      <p:ext uri="{BB962C8B-B14F-4D97-AF65-F5344CB8AC3E}">
        <p14:creationId xmlns:p14="http://schemas.microsoft.com/office/powerpoint/2010/main" val="281362609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Procesní řízení bezpečnosti v cyklu </a:t>
            </a:r>
            <a:br>
              <a:rPr lang="cs-CZ" sz="4000" dirty="0">
                <a:solidFill>
                  <a:schemeClr val="tx1"/>
                </a:solidFill>
              </a:rPr>
            </a:br>
            <a:r>
              <a:rPr lang="cs-CZ" sz="4000" dirty="0">
                <a:solidFill>
                  <a:schemeClr val="tx1"/>
                </a:solidFill>
              </a:rPr>
              <a:t>PDCA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ClrTx/>
            </a:pPr>
            <a:r>
              <a:rPr lang="cs-CZ" sz="2800" dirty="0">
                <a:latin typeface="Calibri "/>
              </a:rPr>
              <a:t> Systém implementace procesů </a:t>
            </a:r>
          </a:p>
          <a:p>
            <a:pPr algn="just">
              <a:lnSpc>
                <a:spcPct val="150000"/>
              </a:lnSpc>
              <a:buClrTx/>
            </a:pPr>
            <a:r>
              <a:rPr lang="cs-CZ" sz="2800" dirty="0">
                <a:latin typeface="Calibri "/>
              </a:rPr>
              <a:t> Skládá se z několika kroků </a:t>
            </a:r>
          </a:p>
          <a:p>
            <a:pPr algn="just">
              <a:buClrTx/>
            </a:pPr>
            <a:endParaRPr lang="cs-CZ" sz="2575" dirty="0">
              <a:latin typeface="Calibri "/>
            </a:endParaRPr>
          </a:p>
          <a:p>
            <a:pPr algn="just">
              <a:buClrTx/>
            </a:pPr>
            <a:endParaRPr lang="cs-CZ" sz="2575" dirty="0">
              <a:latin typeface="Calibri 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F3F95EA-FAA2-CD51-58A4-F46C060033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4589" y="3623733"/>
            <a:ext cx="4823937" cy="2418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99086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Definice pojmů – Hrozba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buClrTx/>
            </a:pPr>
            <a:r>
              <a:rPr lang="cs-CZ" sz="2800" dirty="0">
                <a:latin typeface="Calibri "/>
              </a:rPr>
              <a:t> Událost, která má nežádoucí vliv na bezpečnost, nebo může způsobit škodu</a:t>
            </a:r>
          </a:p>
          <a:p>
            <a:pPr>
              <a:spcBef>
                <a:spcPts val="1200"/>
              </a:spcBef>
              <a:buClrTx/>
            </a:pPr>
            <a:r>
              <a:rPr lang="cs-CZ" sz="2800" dirty="0">
                <a:latin typeface="Calibri "/>
              </a:rPr>
              <a:t> Způsobená škoda na aktivum se nazývá dopad hrozby </a:t>
            </a:r>
          </a:p>
          <a:p>
            <a:pPr marL="0" indent="0">
              <a:spcBef>
                <a:spcPts val="1200"/>
              </a:spcBef>
              <a:buClrTx/>
              <a:buNone/>
            </a:pPr>
            <a:endParaRPr lang="cs-CZ" sz="2575" dirty="0">
              <a:latin typeface="Calibri "/>
            </a:endParaRPr>
          </a:p>
          <a:p>
            <a:pPr algn="just">
              <a:buClrTx/>
            </a:pP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382527177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Definice pojmů – Zranitelnost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buClrTx/>
            </a:pPr>
            <a:r>
              <a:rPr lang="cs-CZ" sz="2800" dirty="0">
                <a:latin typeface="Calibri "/>
              </a:rPr>
              <a:t> Nedostatky a slabiny, které může hrozba využít pro uplatnění svého nežádoucího vlivu</a:t>
            </a:r>
          </a:p>
          <a:p>
            <a:pPr>
              <a:lnSpc>
                <a:spcPct val="120000"/>
              </a:lnSpc>
              <a:buClrTx/>
            </a:pPr>
            <a:r>
              <a:rPr lang="cs-CZ" sz="2800" dirty="0">
                <a:latin typeface="Calibri "/>
              </a:rPr>
              <a:t> Vyjadřuje, jak citlivé je aktivum na hrozbu</a:t>
            </a:r>
          </a:p>
          <a:p>
            <a:pPr>
              <a:lnSpc>
                <a:spcPct val="120000"/>
              </a:lnSpc>
              <a:buClrTx/>
            </a:pPr>
            <a:r>
              <a:rPr lang="cs-CZ" sz="2800" dirty="0">
                <a:latin typeface="Calibri "/>
              </a:rPr>
              <a:t> Pokud je u aktiva možnost hrozby, je vždy přítomná i zranitelnost</a:t>
            </a:r>
          </a:p>
          <a:p>
            <a:pPr algn="just">
              <a:buClrTx/>
            </a:pPr>
            <a:endParaRPr lang="cs-CZ" sz="2575" dirty="0">
              <a:latin typeface="Calibri "/>
            </a:endParaRPr>
          </a:p>
          <a:p>
            <a:pPr algn="just">
              <a:buClrTx/>
            </a:pP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146941986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Definice pojmů – Riziko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1200"/>
              </a:spcBef>
              <a:buClrTx/>
            </a:pPr>
            <a:r>
              <a:rPr lang="cs-CZ" sz="2800" dirty="0">
                <a:latin typeface="Calibri "/>
              </a:rPr>
              <a:t> Vyjadřuje míru ohrožení aktiva</a:t>
            </a:r>
          </a:p>
          <a:p>
            <a:pPr algn="just">
              <a:spcBef>
                <a:spcPts val="1200"/>
              </a:spcBef>
              <a:buClrTx/>
            </a:pPr>
            <a:r>
              <a:rPr lang="cs-CZ" sz="2800" dirty="0">
                <a:latin typeface="Calibri "/>
              </a:rPr>
              <a:t> Míra toho, že se hrozba stane a dojde k nežádoucímu výsledku vedoucímu ke škodě</a:t>
            </a:r>
          </a:p>
          <a:p>
            <a:pPr algn="just">
              <a:spcBef>
                <a:spcPts val="1200"/>
              </a:spcBef>
              <a:buClrTx/>
            </a:pPr>
            <a:r>
              <a:rPr lang="cs-CZ" sz="2800" dirty="0">
                <a:latin typeface="Calibri "/>
              </a:rPr>
              <a:t> Velikost je vyjádřena jeho úrovní</a:t>
            </a:r>
            <a:endParaRPr lang="cs-CZ" sz="2575" dirty="0">
              <a:latin typeface="Calibri "/>
            </a:endParaRPr>
          </a:p>
          <a:p>
            <a:pPr algn="just">
              <a:buClrTx/>
            </a:pPr>
            <a:endParaRPr lang="cs-CZ" sz="2575" dirty="0">
              <a:latin typeface="Calibri "/>
            </a:endParaRPr>
          </a:p>
          <a:p>
            <a:pPr algn="just">
              <a:buClrTx/>
            </a:pP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364476028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Analýza hrozeb a zranitelnosti – matice rizik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ClrTx/>
              <a:buNone/>
            </a:pPr>
            <a:endParaRPr lang="cs-CZ" sz="2800" dirty="0">
              <a:latin typeface="Calibri "/>
            </a:endParaRPr>
          </a:p>
          <a:p>
            <a:pPr algn="just">
              <a:buClrTx/>
            </a:pPr>
            <a:endParaRPr lang="cs-CZ" sz="2575" dirty="0">
              <a:latin typeface="Calibri "/>
            </a:endParaRPr>
          </a:p>
          <a:p>
            <a:pPr algn="just">
              <a:buClrTx/>
            </a:pPr>
            <a:endParaRPr lang="cs-CZ" sz="2575" dirty="0">
              <a:latin typeface="Calibri 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E0DB995-D6D4-952E-BCA7-11DA72B261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621" y="1690692"/>
            <a:ext cx="6936757" cy="434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728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Procesní řízení bezpečnosti v cyklu </a:t>
            </a:r>
            <a:br>
              <a:rPr lang="cs-CZ" sz="4000" dirty="0">
                <a:solidFill>
                  <a:schemeClr val="tx1"/>
                </a:solidFill>
              </a:rPr>
            </a:br>
            <a:r>
              <a:rPr lang="cs-CZ" sz="4000" dirty="0">
                <a:solidFill>
                  <a:schemeClr val="tx1"/>
                </a:solidFill>
              </a:rPr>
              <a:t>PDCA - </a:t>
            </a:r>
            <a:r>
              <a:rPr lang="cs-CZ" sz="4000" dirty="0" err="1">
                <a:solidFill>
                  <a:schemeClr val="tx1"/>
                </a:solidFill>
              </a:rPr>
              <a:t>Check</a:t>
            </a:r>
            <a:endParaRPr lang="cs-CZ" sz="4000" dirty="0">
              <a:solidFill>
                <a:schemeClr val="tx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Před-certifikační audit 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Penetrační testy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Testy techniky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Testy metodami sociálního inženýrství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Další testy dle plánu implementace</a:t>
            </a:r>
          </a:p>
          <a:p>
            <a:pPr algn="just">
              <a:buClrTx/>
            </a:pPr>
            <a:endParaRPr lang="cs-CZ" sz="2800" dirty="0">
              <a:latin typeface="Calibri "/>
            </a:endParaRPr>
          </a:p>
          <a:p>
            <a:pPr marL="0" indent="0" algn="just">
              <a:buClrTx/>
              <a:buNone/>
            </a:pP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2588153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Kryptografie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</a:pPr>
            <a:r>
              <a:rPr lang="cs-CZ" sz="2800" dirty="0">
                <a:latin typeface="Calibri "/>
              </a:rPr>
              <a:t> Řeší otázky šifer</a:t>
            </a:r>
          </a:p>
          <a:p>
            <a:pPr marL="0" indent="0">
              <a:buClrTx/>
              <a:buNone/>
            </a:pPr>
            <a:endParaRPr lang="cs-CZ" sz="2800" dirty="0">
              <a:latin typeface="Calibri "/>
            </a:endParaRPr>
          </a:p>
          <a:p>
            <a:pPr>
              <a:buClrTx/>
            </a:pPr>
            <a:r>
              <a:rPr lang="cs-CZ" sz="2575" dirty="0">
                <a:latin typeface="Calibri "/>
              </a:rPr>
              <a:t> Proces převedením dat do takového formátu, který nemůže neoprávněná osoba jednoduše přečíst</a:t>
            </a:r>
          </a:p>
        </p:txBody>
      </p:sp>
    </p:spTree>
    <p:extLst>
      <p:ext uri="{BB962C8B-B14F-4D97-AF65-F5344CB8AC3E}">
        <p14:creationId xmlns:p14="http://schemas.microsoft.com/office/powerpoint/2010/main" val="45024206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Zálohování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</a:pPr>
            <a:r>
              <a:rPr lang="cs-CZ" sz="2800" dirty="0">
                <a:latin typeface="Calibri "/>
              </a:rPr>
              <a:t> Zálohování -&gt; vytváření kopií dat na samostatný datový nosič </a:t>
            </a:r>
          </a:p>
          <a:p>
            <a:pPr>
              <a:buClrTx/>
            </a:pPr>
            <a:r>
              <a:rPr lang="cs-CZ" sz="2800" dirty="0">
                <a:latin typeface="Calibri "/>
              </a:rPr>
              <a:t> Osobní počítač - „v případě potřeby“</a:t>
            </a:r>
          </a:p>
          <a:p>
            <a:pPr>
              <a:buClrTx/>
            </a:pPr>
            <a:r>
              <a:rPr lang="cs-CZ" sz="2800" dirty="0">
                <a:latin typeface="Calibri "/>
              </a:rPr>
              <a:t> V případě IS -&gt; komplexnější záležitost s určitými pravidly </a:t>
            </a: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325696385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Důvody tvorby zálohy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</a:pPr>
            <a:r>
              <a:rPr lang="cs-CZ" sz="2575" dirty="0">
                <a:latin typeface="Calibri "/>
              </a:rPr>
              <a:t> Neúmyslnou nebo úmyslnou chybou člověka – člověk může soubory omylem smazat, přepsat</a:t>
            </a:r>
          </a:p>
          <a:p>
            <a:pPr>
              <a:buClrTx/>
            </a:pPr>
            <a:r>
              <a:rPr lang="cs-CZ" sz="2575" dirty="0">
                <a:latin typeface="Calibri "/>
              </a:rPr>
              <a:t> Chybou operačního systému </a:t>
            </a:r>
          </a:p>
          <a:p>
            <a:pPr>
              <a:buClrTx/>
            </a:pPr>
            <a:r>
              <a:rPr lang="cs-CZ" sz="2575" dirty="0">
                <a:latin typeface="Calibri "/>
              </a:rPr>
              <a:t> Přírodní pohromou</a:t>
            </a:r>
          </a:p>
          <a:p>
            <a:pPr>
              <a:buClrTx/>
            </a:pPr>
            <a:r>
              <a:rPr lang="cs-CZ" sz="2575" dirty="0">
                <a:latin typeface="Calibri "/>
              </a:rPr>
              <a:t> Škodlivým SW</a:t>
            </a:r>
          </a:p>
          <a:p>
            <a:pPr>
              <a:buClrTx/>
            </a:pPr>
            <a:r>
              <a:rPr lang="cs-CZ" sz="2575" dirty="0">
                <a:latin typeface="Calibri "/>
              </a:rPr>
              <a:t> Zničením médií</a:t>
            </a:r>
          </a:p>
        </p:txBody>
      </p:sp>
    </p:spTree>
    <p:extLst>
      <p:ext uri="{BB962C8B-B14F-4D97-AF65-F5344CB8AC3E}">
        <p14:creationId xmlns:p14="http://schemas.microsoft.com/office/powerpoint/2010/main" val="127680752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Systém zálohování dat - proměnné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</a:pPr>
            <a:r>
              <a:rPr lang="cs-CZ" sz="2800" dirty="0">
                <a:latin typeface="Calibri "/>
              </a:rPr>
              <a:t> Objem zálohovaných dat.</a:t>
            </a:r>
          </a:p>
          <a:p>
            <a:pPr>
              <a:buClrTx/>
            </a:pPr>
            <a:r>
              <a:rPr lang="cs-CZ" sz="2800" dirty="0">
                <a:latin typeface="Calibri "/>
              </a:rPr>
              <a:t> Charakter zálohovaných dat (citlivá, publikovatelná, systémová aj.)</a:t>
            </a:r>
          </a:p>
          <a:p>
            <a:pPr>
              <a:buClrTx/>
            </a:pPr>
            <a:r>
              <a:rPr lang="cs-CZ" sz="2800" dirty="0">
                <a:latin typeface="Calibri "/>
              </a:rPr>
              <a:t> Frekvence a aktualizace zálohovaných dar.</a:t>
            </a:r>
          </a:p>
          <a:p>
            <a:pPr>
              <a:buClrTx/>
            </a:pPr>
            <a:r>
              <a:rPr lang="cs-CZ" sz="2800" dirty="0">
                <a:latin typeface="Calibri "/>
              </a:rPr>
              <a:t> </a:t>
            </a:r>
            <a:r>
              <a:rPr lang="cs-CZ" sz="2800" dirty="0" err="1">
                <a:latin typeface="Calibri "/>
              </a:rPr>
              <a:t>Offline</a:t>
            </a:r>
            <a:r>
              <a:rPr lang="cs-CZ" sz="2800" dirty="0">
                <a:latin typeface="Calibri "/>
              </a:rPr>
              <a:t> nebo online zálohování</a:t>
            </a: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237398953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2BF5B5-8D24-285E-3BF2-39BE1F04CC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3D3F96-0A46-6EA5-F7BA-7254DA1B3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590" y="2766218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Závěrečné dotazy?</a:t>
            </a:r>
          </a:p>
        </p:txBody>
      </p:sp>
    </p:spTree>
    <p:extLst>
      <p:ext uri="{BB962C8B-B14F-4D97-AF65-F5344CB8AC3E}">
        <p14:creationId xmlns:p14="http://schemas.microsoft.com/office/powerpoint/2010/main" val="75883062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2BF5B5-8D24-285E-3BF2-39BE1F04CC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3D3F96-0A46-6EA5-F7BA-7254DA1B3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590" y="2766218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Děkuji Vám za pozornost</a:t>
            </a:r>
          </a:p>
        </p:txBody>
      </p:sp>
    </p:spTree>
    <p:extLst>
      <p:ext uri="{BB962C8B-B14F-4D97-AF65-F5344CB8AC3E}">
        <p14:creationId xmlns:p14="http://schemas.microsoft.com/office/powerpoint/2010/main" val="701563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Procesní řízení bezpečnosti v cyklu </a:t>
            </a:r>
            <a:br>
              <a:rPr lang="cs-CZ" sz="4000" dirty="0">
                <a:solidFill>
                  <a:schemeClr val="tx1"/>
                </a:solidFill>
              </a:rPr>
            </a:br>
            <a:r>
              <a:rPr lang="cs-CZ" sz="4000" dirty="0">
                <a:solidFill>
                  <a:schemeClr val="tx1"/>
                </a:solidFill>
              </a:rPr>
              <a:t>PDCA - </a:t>
            </a:r>
            <a:r>
              <a:rPr lang="cs-CZ" sz="4000" dirty="0" err="1">
                <a:solidFill>
                  <a:schemeClr val="tx1"/>
                </a:solidFill>
              </a:rPr>
              <a:t>Act</a:t>
            </a:r>
            <a:endParaRPr lang="cs-CZ" sz="4000" dirty="0">
              <a:solidFill>
                <a:schemeClr val="tx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ClrTx/>
              <a:buNone/>
            </a:pPr>
            <a:r>
              <a:rPr lang="cs-CZ" sz="2575" dirty="0">
                <a:latin typeface="Calibri "/>
              </a:rPr>
              <a:t> 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Udržování a zlepšování</a:t>
            </a:r>
          </a:p>
          <a:p>
            <a:pPr algn="just">
              <a:buClrTx/>
            </a:pP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2687851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74FE7-5385-A139-B58B-9D24896DD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103C2-CA8B-91A7-128C-9DF86AB5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tx1"/>
                </a:solidFill>
              </a:rPr>
              <a:t>Audit bezpečnosti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26085-795F-C581-2AA3-4BA10CF8A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</a:pPr>
            <a:r>
              <a:rPr lang="cs-CZ" sz="2575" dirty="0">
                <a:latin typeface="Calibri "/>
              </a:rPr>
              <a:t> </a:t>
            </a:r>
            <a:r>
              <a:rPr lang="cs-CZ" sz="2800" dirty="0">
                <a:latin typeface="Calibri "/>
              </a:rPr>
              <a:t> Posouzení vhodnosti a úplnosti provozovaných bezpečnostních opatření</a:t>
            </a:r>
          </a:p>
          <a:p>
            <a:pPr>
              <a:buClrTx/>
            </a:pPr>
            <a:r>
              <a:rPr lang="cs-CZ" sz="2800" dirty="0">
                <a:latin typeface="Calibri "/>
              </a:rPr>
              <a:t> Zda je bezpečnost řešena tak, že plní normu ISO 27000</a:t>
            </a:r>
          </a:p>
          <a:p>
            <a:pPr>
              <a:buClrTx/>
            </a:pPr>
            <a:r>
              <a:rPr lang="cs-CZ" sz="2800" dirty="0">
                <a:latin typeface="Calibri "/>
              </a:rPr>
              <a:t> Možnost využití metodiky ITIL nebo COBIT</a:t>
            </a:r>
          </a:p>
          <a:p>
            <a:pPr algn="just">
              <a:buClrTx/>
            </a:pP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44772812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 MVŠ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Sablona PPT_základní_CZ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MVŠO</Template>
  <TotalTime>2622</TotalTime>
  <Words>2042</Words>
  <Application>Microsoft Office PowerPoint</Application>
  <PresentationFormat>Předvádění na obrazovce (4:3)</PresentationFormat>
  <Paragraphs>361</Paragraphs>
  <Slides>75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75</vt:i4>
      </vt:variant>
    </vt:vector>
  </HeadingPairs>
  <TitlesOfParts>
    <vt:vector size="81" baseType="lpstr">
      <vt:lpstr>Arial</vt:lpstr>
      <vt:lpstr>Calibri</vt:lpstr>
      <vt:lpstr>Calibri </vt:lpstr>
      <vt:lpstr>Calibri Light</vt:lpstr>
      <vt:lpstr>Prezentace MVŠO</vt:lpstr>
      <vt:lpstr>Sablona PPT_základní_CZ</vt:lpstr>
      <vt:lpstr>Bezpečnost ICT a ochrana dat</vt:lpstr>
      <vt:lpstr>Řešení problémů</vt:lpstr>
      <vt:lpstr>6, Systém řízení  bezpečnosti informací</vt:lpstr>
      <vt:lpstr>Procesní řízení bezpečnosti v cyklu  PDCA</vt:lpstr>
      <vt:lpstr>Procesní řízení bezpečnosti v cyklu  PDCA - Plan</vt:lpstr>
      <vt:lpstr>Procesní řízení bezpečnosti v cyklu  PDCA - Do</vt:lpstr>
      <vt:lpstr>Procesní řízení bezpečnosti v cyklu  PDCA - Check</vt:lpstr>
      <vt:lpstr>Procesní řízení bezpečnosti v cyklu  PDCA - Act</vt:lpstr>
      <vt:lpstr>Audit bezpečnosti</vt:lpstr>
      <vt:lpstr>Audit bezpečnosti - fáze</vt:lpstr>
      <vt:lpstr>ITIL (2,3,4…) </vt:lpstr>
      <vt:lpstr>7, Bezpečnostní analýza </vt:lpstr>
      <vt:lpstr>Definice pojmů - aktivum</vt:lpstr>
      <vt:lpstr>Definice pojmů – hodnocení aktiva</vt:lpstr>
      <vt:lpstr>Definice pojmů – Hrozba </vt:lpstr>
      <vt:lpstr>Definice pojmů – Zranitelnost </vt:lpstr>
      <vt:lpstr>Definice pojmů – Opatření </vt:lpstr>
      <vt:lpstr>Definice pojmů – Riziko </vt:lpstr>
      <vt:lpstr>Stanovení zranitelnosti  a hodnocení rizik</vt:lpstr>
      <vt:lpstr>Analýza rizik - fáze</vt:lpstr>
      <vt:lpstr>Analýza rizik - fáze</vt:lpstr>
      <vt:lpstr>Aktivita informačního systému – negativní dopady</vt:lpstr>
      <vt:lpstr>Ohodnocení aktiv na základě důsledků</vt:lpstr>
      <vt:lpstr>Analýza hrozeb a zranitelnosti – matice rizik</vt:lpstr>
      <vt:lpstr>8, Realizace bezpečnosti </vt:lpstr>
      <vt:lpstr>Stanovení bezpečnostní politiky</vt:lpstr>
      <vt:lpstr>Bezpečnostní opatření – v návaznosti na analýzu rizik</vt:lpstr>
      <vt:lpstr>Bezpečnostní opatření – souvislost s mechanismy </vt:lpstr>
      <vt:lpstr>Bezpečnostní opatření – účel zavedení</vt:lpstr>
      <vt:lpstr>9, Kryptografie</vt:lpstr>
      <vt:lpstr>Kryptografie</vt:lpstr>
      <vt:lpstr>Kryptografie – symetrická vs asymetrická</vt:lpstr>
      <vt:lpstr>Proudové vs blokové šifry</vt:lpstr>
      <vt:lpstr>Elektronický podpis</vt:lpstr>
      <vt:lpstr>Biometrický dynamický podpis</vt:lpstr>
      <vt:lpstr> 10, Listiny a elektronické  dokumenty</vt:lpstr>
      <vt:lpstr>Definování základných pojmů</vt:lpstr>
      <vt:lpstr>Ochrana elektronických dokumentů</vt:lpstr>
      <vt:lpstr>Ochrana elektronických dokumentů</vt:lpstr>
      <vt:lpstr>Ochrana elektronických dokumentů</vt:lpstr>
      <vt:lpstr>11, Zálohování</vt:lpstr>
      <vt:lpstr>Úvod</vt:lpstr>
      <vt:lpstr>Aspekty zálohování IS</vt:lpstr>
      <vt:lpstr>Důvody tvorby zálohy </vt:lpstr>
      <vt:lpstr>Online zálohování </vt:lpstr>
      <vt:lpstr>Systém zálohování dat - proměnné</vt:lpstr>
      <vt:lpstr>Opakování</vt:lpstr>
      <vt:lpstr>Vývoj v oblasti bezpečnosti IS </vt:lpstr>
      <vt:lpstr>Podniková bezpečnost informací</vt:lpstr>
      <vt:lpstr>Bezpečnost ICT/IS </vt:lpstr>
      <vt:lpstr>Základní hrozby ICT/IS</vt:lpstr>
      <vt:lpstr>Systém </vt:lpstr>
      <vt:lpstr>Informační systém jako speciální případ systémů – definice pojmů</vt:lpstr>
      <vt:lpstr>Podnikový informační systém </vt:lpstr>
      <vt:lpstr>Specifika zajišťování bezpečnosti</vt:lpstr>
      <vt:lpstr>Nejběžnější typy hrozeb</vt:lpstr>
      <vt:lpstr>Nejběžnější typy hrozeb</vt:lpstr>
      <vt:lpstr>Zajištění a správa bezpečnostních  nástrojů</vt:lpstr>
      <vt:lpstr>Autentizace</vt:lpstr>
      <vt:lpstr>Autentizace</vt:lpstr>
      <vt:lpstr>Šifrování</vt:lpstr>
      <vt:lpstr>Bezdrátové vs drátové sítě</vt:lpstr>
      <vt:lpstr>Virtuální priváte sítě (VPN)</vt:lpstr>
      <vt:lpstr>Časté útoky</vt:lpstr>
      <vt:lpstr>Procesní řízení bezpečnosti v cyklu  PDCA</vt:lpstr>
      <vt:lpstr>Definice pojmů – Hrozba </vt:lpstr>
      <vt:lpstr>Definice pojmů – Zranitelnost </vt:lpstr>
      <vt:lpstr>Definice pojmů – Riziko </vt:lpstr>
      <vt:lpstr>Analýza hrozeb a zranitelnosti – matice rizik</vt:lpstr>
      <vt:lpstr>Kryptografie</vt:lpstr>
      <vt:lpstr>Zálohování</vt:lpstr>
      <vt:lpstr>Důvody tvorby zálohy </vt:lpstr>
      <vt:lpstr>Systém zálohování dat - proměnné</vt:lpstr>
      <vt:lpstr>Závěrečné dotazy?</vt:lpstr>
      <vt:lpstr>Děkuji Vám za pozornost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Lorem ipsum dolor  sit amet pellentesque</dc:title>
  <dc:creator>NavratilovaD</dc:creator>
  <cp:lastModifiedBy>HORÁK Vladimír,</cp:lastModifiedBy>
  <cp:revision>130</cp:revision>
  <cp:lastPrinted>2016-09-27T08:46:52Z</cp:lastPrinted>
  <dcterms:created xsi:type="dcterms:W3CDTF">2013-10-07T10:19:46Z</dcterms:created>
  <dcterms:modified xsi:type="dcterms:W3CDTF">2025-03-27T19:27:36Z</dcterms:modified>
</cp:coreProperties>
</file>