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74"/>
  </p:notesMasterIdLst>
  <p:sldIdLst>
    <p:sldId id="256" r:id="rId3"/>
    <p:sldId id="286" r:id="rId4"/>
    <p:sldId id="292" r:id="rId5"/>
    <p:sldId id="287" r:id="rId6"/>
    <p:sldId id="305" r:id="rId7"/>
    <p:sldId id="289" r:id="rId8"/>
    <p:sldId id="290" r:id="rId9"/>
    <p:sldId id="291" r:id="rId10"/>
    <p:sldId id="293" r:id="rId11"/>
    <p:sldId id="294" r:id="rId12"/>
    <p:sldId id="298" r:id="rId13"/>
    <p:sldId id="299" r:id="rId14"/>
    <p:sldId id="300" r:id="rId15"/>
    <p:sldId id="301" r:id="rId16"/>
    <p:sldId id="302" r:id="rId17"/>
    <p:sldId id="297" r:id="rId18"/>
    <p:sldId id="303" r:id="rId19"/>
    <p:sldId id="306" r:id="rId20"/>
    <p:sldId id="310" r:id="rId21"/>
    <p:sldId id="311" r:id="rId22"/>
    <p:sldId id="318" r:id="rId23"/>
    <p:sldId id="319" r:id="rId24"/>
    <p:sldId id="312" r:id="rId25"/>
    <p:sldId id="313" r:id="rId26"/>
    <p:sldId id="314" r:id="rId27"/>
    <p:sldId id="315" r:id="rId28"/>
    <p:sldId id="316" r:id="rId29"/>
    <p:sldId id="307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08" r:id="rId38"/>
    <p:sldId id="309" r:id="rId39"/>
    <p:sldId id="327" r:id="rId40"/>
    <p:sldId id="328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29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7" r:id="rId69"/>
    <p:sldId id="358" r:id="rId70"/>
    <p:sldId id="359" r:id="rId71"/>
    <p:sldId id="360" r:id="rId72"/>
    <p:sldId id="304" r:id="rId7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1" autoAdjust="0"/>
    <p:restoredTop sz="94737"/>
  </p:normalViewPr>
  <p:slideViewPr>
    <p:cSldViewPr snapToGrid="0" snapToObjects="1">
      <p:cViewPr varScale="1">
        <p:scale>
          <a:sx n="84" d="100"/>
          <a:sy n="84" d="100"/>
        </p:scale>
        <p:origin x="84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3C9E-6383-4CC2-8393-47C4D1E8A408}" type="datetimeFigureOut">
              <a:rPr lang="cs-CZ" smtClean="0"/>
              <a:pPr/>
              <a:t>13.02.2025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E3B7-5112-44D2-8974-0B2B09F2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92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44A-5018-4ED4-A990-470714FDF812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DD62-1D39-4025-AD06-5D937752F0D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1B3E-B9E8-4F0E-ABAE-FEBE6F3DE70F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5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8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5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3094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709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615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517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3161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8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632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C157-F299-40C4-AC90-6F408E5B5A8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9713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41602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2323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F5EF-284F-438A-A1C5-CAD56CB73475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4DEA-1707-477A-AED3-CEAFF620A72D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440-C081-4EE5-9B98-2D804D04A044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EA8B-E900-47DE-9C82-7AE22AB9AEC6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825A-FE3D-4A43-9560-7A60F3D2642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070B-4562-4774-AB5D-5268194F28AC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5166-59FF-4FAE-9C0B-7277F655552A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95E2-2A89-4958-AF32-532736FFFDE4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0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7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13"/>
          </a:p>
        </p:txBody>
      </p:sp>
    </p:spTree>
    <p:extLst>
      <p:ext uri="{BB962C8B-B14F-4D97-AF65-F5344CB8AC3E}">
        <p14:creationId xmlns:p14="http://schemas.microsoft.com/office/powerpoint/2010/main" val="260671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094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75" kern="1200">
          <a:solidFill>
            <a:srgbClr val="313131"/>
          </a:solidFill>
          <a:latin typeface="+mj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886" y="3165269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sz="6600" dirty="0"/>
              <a:t>Bezpečnost ICT a ochrana dat</a:t>
            </a:r>
            <a:endParaRPr lang="en-US" sz="48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9B7D8D9-CB29-4C3B-93A9-38F44BCBDFD8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017C0-D778-6844-75EB-BFF4A014C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5D17D-1884-4E70-0668-1C2362BD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Podniková bezpečnost informací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812B3-0526-CCC1-9747-A9A99FE36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Závisí na typu podniku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Zavádí se opatření na základě analýzy rizik 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Hlavní cíle jsou zabránění </a:t>
            </a:r>
          </a:p>
          <a:p>
            <a:pPr lvl="2" algn="just">
              <a:buClrTx/>
            </a:pPr>
            <a:r>
              <a:rPr lang="cs-CZ" sz="2575" dirty="0">
                <a:latin typeface="Calibri "/>
              </a:rPr>
              <a:t>Neoprávněnému přístupu</a:t>
            </a:r>
          </a:p>
          <a:p>
            <a:pPr lvl="2" algn="just">
              <a:buClrTx/>
            </a:pPr>
            <a:r>
              <a:rPr lang="cs-CZ" sz="2575" dirty="0">
                <a:latin typeface="Calibri "/>
              </a:rPr>
              <a:t>Odcizení dat</a:t>
            </a:r>
          </a:p>
          <a:p>
            <a:pPr lvl="2" algn="just">
              <a:buClrTx/>
            </a:pPr>
            <a:r>
              <a:rPr lang="cs-CZ" sz="2575" dirty="0">
                <a:latin typeface="Calibri "/>
              </a:rPr>
              <a:t>Zničení dat </a:t>
            </a:r>
          </a:p>
        </p:txBody>
      </p:sp>
    </p:spTree>
    <p:extLst>
      <p:ext uri="{BB962C8B-B14F-4D97-AF65-F5344CB8AC3E}">
        <p14:creationId xmlns:p14="http://schemas.microsoft.com/office/powerpoint/2010/main" val="135791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C8A32-7E2E-0246-FFEB-3FD16C482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62BE1-88DB-2982-4387-0E412B3E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Bezpečnost ICT/IS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B09A19-DC1B-5384-1FA8-3B27B61C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Nutné brát zřetel jak na HW tak SW stránku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ICT = informační a komunikační technologie (HW,SW)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IS = informační systém (HW,SW)</a:t>
            </a:r>
          </a:p>
        </p:txBody>
      </p:sp>
    </p:spTree>
    <p:extLst>
      <p:ext uri="{BB962C8B-B14F-4D97-AF65-F5344CB8AC3E}">
        <p14:creationId xmlns:p14="http://schemas.microsoft.com/office/powerpoint/2010/main" val="36547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32991-3F87-4860-71D1-6E1A19742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78EE6-0FB9-B593-02EF-E6CE9B59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Bezpečnost ICT/IS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E62339-597E-9342-57CC-67BF81495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3600" dirty="0">
                <a:latin typeface="Calibri "/>
              </a:rPr>
              <a:t> Jaké formy zabezpečení ICT používáte?</a:t>
            </a:r>
          </a:p>
        </p:txBody>
      </p:sp>
    </p:spTree>
    <p:extLst>
      <p:ext uri="{BB962C8B-B14F-4D97-AF65-F5344CB8AC3E}">
        <p14:creationId xmlns:p14="http://schemas.microsoft.com/office/powerpoint/2010/main" val="184472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DBD6E-0FC3-65C1-8A9C-58EF731B4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6A6D8-DE11-6328-25B6-EA2658FC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Základní hrozby ICT/IS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7B940-2F70-3A75-5FC9-2B4B3648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Výpadek výpočetního systému,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Výpadek komunikačního systému,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Ztrátu zpracovávaných dat,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Celkový výpadek informačního systému.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17705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70280-AD97-1076-B971-0BA877274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8A664-1CE4-28DB-F4EF-7FA8688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Základní hrozby ICT/IS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5E638B-BE19-2B6B-D8C6-0B42D584C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hrozby přírodní – záplavy, požáry, blesky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hrozby vyvolané lidskou činností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</a:t>
            </a:r>
            <a:r>
              <a:rPr lang="cs-CZ" sz="2500" b="1" dirty="0">
                <a:latin typeface="Calibri "/>
              </a:rPr>
              <a:t>úmyslná činnost</a:t>
            </a:r>
            <a:r>
              <a:rPr lang="cs-CZ" sz="2500" dirty="0">
                <a:latin typeface="Calibri "/>
              </a:rPr>
              <a:t> – krádeže zařízení, modifikace, znepřístupnění, krádeže dat jak ze strany zaměstnanců, tak i „nepřátel“</a:t>
            </a:r>
          </a:p>
          <a:p>
            <a:pPr lvl="1" algn="just">
              <a:buClrTx/>
            </a:pPr>
            <a:r>
              <a:rPr lang="cs-CZ" sz="2575" b="1" dirty="0">
                <a:latin typeface="Calibri "/>
              </a:rPr>
              <a:t> </a:t>
            </a:r>
            <a:r>
              <a:rPr lang="cs-CZ" sz="2500" b="1" dirty="0">
                <a:latin typeface="Calibri "/>
              </a:rPr>
              <a:t>neúmyslná činnost </a:t>
            </a:r>
            <a:r>
              <a:rPr lang="cs-CZ" sz="2500" dirty="0">
                <a:latin typeface="Calibri "/>
              </a:rPr>
              <a:t>– chybná manipulace se zařízeními, neodborná práce s daty</a:t>
            </a:r>
          </a:p>
        </p:txBody>
      </p:sp>
    </p:spTree>
    <p:extLst>
      <p:ext uri="{BB962C8B-B14F-4D97-AF65-F5344CB8AC3E}">
        <p14:creationId xmlns:p14="http://schemas.microsoft.com/office/powerpoint/2010/main" val="145068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50C60-6DED-0FB7-A099-A2B3BE14C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9D37D-4206-7A8D-D2F7-06EE6EB0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Právní předpisy pro ICT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473FA-2E95-498B-7B0A-E632687C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Zákon č. 365/2000 Sb., o informačních systémech veřejné správy a o změně některých dal-ších zákonů,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Zákon č. 480/2004 Sb., o některých službách informační společnosti,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Zákon c. 412/2005 Sb., o ochraně utajovaných informací a bezpečnostní způsobilosti,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Zákon č. 181/2014 Sb., o kybernetické bezpečnosti,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Zákon č. 40/2009 Sb., trestní zákoník.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42597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6D3A8-6E83-AC5E-E2E1-BF11A81CD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18EBF-BD71-3E02-5270-D0585FF7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Technické normy pro ICT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FFB7A-CA1B-62FC-F5ED-72E80F44D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cs-CZ" sz="2800" dirty="0">
                <a:latin typeface="Calibri "/>
              </a:rPr>
              <a:t>Technické normy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ČSN ISO/IEC 27001:2014 Informační technologie – Bezpečnostní techniky – Systémy řízení bezpečnosti informací – Požadavky;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ČSN ISO/IEC 27002:2014 Informační technologie – Bezpečnostní techniky – Soubor postupů pro řízení bezpečnosti informací;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ČSN ISO/IEC 27005:2009 – Informační technologie – Bezpečnostní techniky – Řízení rizik bezpečnosti informací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84165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F436-78A0-B129-094C-76BE578C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8040C-2EB6-550F-33E5-92A53075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2, Vícevrstvá bezpečnost informačních systémů </a:t>
            </a:r>
          </a:p>
        </p:txBody>
      </p:sp>
    </p:spTree>
    <p:extLst>
      <p:ext uri="{BB962C8B-B14F-4D97-AF65-F5344CB8AC3E}">
        <p14:creationId xmlns:p14="http://schemas.microsoft.com/office/powerpoint/2010/main" val="320352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Systém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Abstraktní objekt, ve kterém jsou rozlišeny části, vztahy mezi nimi a jeho vlastnosti a který vůči okolí vystupuje jako celek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Lze jej chápat jako množinu prvků a vazeb mezi nimi, které jsou účelově definovány na nějakém objektu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Významnou roli při fungování systémů hrají nastavená pravidla</a:t>
            </a:r>
          </a:p>
        </p:txBody>
      </p:sp>
    </p:spTree>
    <p:extLst>
      <p:ext uri="{BB962C8B-B14F-4D97-AF65-F5344CB8AC3E}">
        <p14:creationId xmlns:p14="http://schemas.microsoft.com/office/powerpoint/2010/main" val="2325943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A0DA-49DE-5D7C-5581-1F7DA625B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2EC84-1C8E-7C92-C367-8C9546ED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Systém – jeho 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92C2F-A2C4-DAB9-FB9D-880D66B03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Každý systém se skládá z určité množiny prvků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Prvky jsou části, na které je možné a účelné systém dělit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Systém je možné členit na subsystémy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Každý systém může být součástí vyššího systému (</a:t>
            </a:r>
            <a:r>
              <a:rPr lang="cs-CZ" sz="2800" dirty="0" err="1">
                <a:latin typeface="Calibri "/>
              </a:rPr>
              <a:t>supersystému</a:t>
            </a:r>
            <a:r>
              <a:rPr lang="cs-CZ" sz="2800" dirty="0">
                <a:latin typeface="Calibri "/>
              </a:rPr>
              <a:t>), jehož je subsystémem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13156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4B1D-274D-4D72-81A7-6DC4877E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Podmínky pro splnění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1DB201-BC36-4C42-9363-0031C145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Aktivní účast v hodinách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Závěrečná ústní zkouška 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48054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C95C8-2F1E-9F8D-DBAF-A3A395A51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8BB67-FB5E-4273-3AD5-99E34C12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Systém – jeho 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75716A-0CF1-E26A-667F-124A81605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Systém je propojen s okolím, na které reaguje, proto hovoříme o dynamickém systému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Systém vyjadřuje interaktivnost prvků (vztahy mezi nimi)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Systém může existovat samostatně (bez určení vztahu k jinému systému)</a:t>
            </a:r>
          </a:p>
        </p:txBody>
      </p:sp>
    </p:spTree>
    <p:extLst>
      <p:ext uri="{BB962C8B-B14F-4D97-AF65-F5344CB8AC3E}">
        <p14:creationId xmlns:p14="http://schemas.microsoft.com/office/powerpoint/2010/main" val="20809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668A6-81FA-C23F-0BFE-CA2B760F7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1385D-EDC2-AB8F-D08B-7D806F7E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Systém – velikost dle vazeb a prvků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DAD426-E2E2-051C-ECBD-E5AE55AB1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Složité (s velkým počtem vazeb),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Rozlehlé (s velkým počtem prvků),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Neprůhledné (s množstvím komplikovaných  spletitých vazeb, v niž se nelze orientovat bez použití speciálních postupů).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51EA7A-584E-BBEE-4063-9D4CFF550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25" y="4029694"/>
            <a:ext cx="4745439" cy="20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49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DA619-B9EE-A6CF-0BD3-564D490A6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EC024-0C46-F050-7912-E564131D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Informační systém jako speciální případ systémů – definice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0DB94-950C-C09E-9743-0B43AB9A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Informace</a:t>
            </a:r>
            <a:r>
              <a:rPr lang="cs-CZ" sz="2800" dirty="0">
                <a:latin typeface="Calibri "/>
              </a:rPr>
              <a:t> -  poznatek, týkající se jakýchkoliv faktů, událostí, myšlenek nebo pojmů, které dostávají zvláštní význam díky kontextu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Data</a:t>
            </a:r>
            <a:r>
              <a:rPr lang="cs-CZ" sz="2800" dirty="0">
                <a:latin typeface="Calibri "/>
              </a:rPr>
              <a:t> - v informatice tvoří informaci strukturovaná data, která lze vysílat, přijímat, uchovávat </a:t>
            </a:r>
            <a:br>
              <a:rPr lang="cs-CZ" sz="2800" dirty="0">
                <a:latin typeface="Calibri "/>
              </a:rPr>
            </a:br>
            <a:r>
              <a:rPr lang="cs-CZ" sz="2800" dirty="0">
                <a:latin typeface="Calibri "/>
              </a:rPr>
              <a:t>a zpracovávat technickými prostředky. Data jsou vstupem či výstupem informačního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639765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F15B3-20E8-4DB7-1EC3-D72EB356E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4A5B2-C2F8-75EB-DB54-1996B063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Informační systém jako speciální případ systémů – definice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58495-5C8B-9BF7-E871-937F500C7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Metadata </a:t>
            </a:r>
            <a:r>
              <a:rPr lang="cs-CZ" sz="2800" dirty="0">
                <a:latin typeface="Calibri "/>
              </a:rPr>
              <a:t>– jsou strukturovaná data o datech (katalog v knihovně)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b="1" dirty="0">
                <a:latin typeface="Calibri "/>
              </a:rPr>
              <a:t> Informační systém</a:t>
            </a:r>
            <a:r>
              <a:rPr lang="cs-CZ" sz="2800" dirty="0">
                <a:latin typeface="Calibri "/>
              </a:rPr>
              <a:t> – množina prvků ve vzájemných informačních a procesních vztazích. Informační systémy zpracovávají data a zabezpečují komunikaci informací mezi prvky</a:t>
            </a:r>
            <a:endParaRPr lang="cs-CZ" sz="2800" b="1" dirty="0">
              <a:latin typeface="Calibri "/>
            </a:endParaRPr>
          </a:p>
          <a:p>
            <a:pPr marL="0" indent="0" algn="just">
              <a:buClrTx/>
              <a:buNone/>
            </a:pPr>
            <a:r>
              <a:rPr lang="cs-CZ" sz="2800" b="1" dirty="0">
                <a:latin typeface="Calibri "/>
              </a:rPr>
              <a:t> </a:t>
            </a: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12621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C6239-25B2-A016-1492-F769EC11A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0BB7A-7267-A11C-ACC2-6F6D76EE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Informační systém typy dělení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34C8D-C7D1-F3B6-41CC-9CBAC16F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Účel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Zpracování dat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Komunikační systémy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Prostředí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Podnikové informační systémy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Veřejné informační systémy </a:t>
            </a:r>
          </a:p>
        </p:txBody>
      </p:sp>
    </p:spTree>
    <p:extLst>
      <p:ext uri="{BB962C8B-B14F-4D97-AF65-F5344CB8AC3E}">
        <p14:creationId xmlns:p14="http://schemas.microsoft.com/office/powerpoint/2010/main" val="3240393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2E19C-CE3A-8937-E3C4-07AAC4D78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A6345-673D-9961-907B-16C7A45F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Informační systém typy dělení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F3E7A6-3343-1B68-F6FF-50521C1B4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Funkce </a:t>
            </a:r>
          </a:p>
          <a:p>
            <a:pPr lvl="1" algn="just">
              <a:buClrTx/>
            </a:pPr>
            <a:r>
              <a:rPr lang="cs-CZ" sz="2350" dirty="0" err="1">
                <a:latin typeface="Calibri "/>
              </a:rPr>
              <a:t>Dokumentografické</a:t>
            </a:r>
            <a:r>
              <a:rPr lang="cs-CZ" sz="2350" dirty="0">
                <a:latin typeface="Calibri "/>
              </a:rPr>
              <a:t> (databáze)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Faktografické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Měřící, regulační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Režimu činnosti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Individuální zpracování požadavků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Dávkové zpracování dat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Zpracování dat v reálném čase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Zpracování dat v centralizovaných databázích</a:t>
            </a:r>
          </a:p>
        </p:txBody>
      </p:sp>
    </p:spTree>
    <p:extLst>
      <p:ext uri="{BB962C8B-B14F-4D97-AF65-F5344CB8AC3E}">
        <p14:creationId xmlns:p14="http://schemas.microsoft.com/office/powerpoint/2010/main" val="1801641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875E7-D99F-B3D5-6086-0F9706895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21601-5688-3D64-F4CA-E13C2452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Podnikový informační systém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3D235-0711-D7CC-7961-FB772E511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Tvořen prostředky komunikační technologie (SW </a:t>
            </a:r>
            <a:br>
              <a:rPr lang="cs-CZ" sz="2800" dirty="0">
                <a:latin typeface="Calibri "/>
              </a:rPr>
            </a:br>
            <a:r>
              <a:rPr lang="cs-CZ" sz="2800" dirty="0">
                <a:latin typeface="Calibri "/>
              </a:rPr>
              <a:t>+ HW) a personálem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Zabezpečuje</a:t>
            </a:r>
            <a:endParaRPr lang="cs-CZ" sz="2350" dirty="0">
              <a:latin typeface="Calibri "/>
            </a:endParaRPr>
          </a:p>
          <a:p>
            <a:pPr lvl="1" algn="just">
              <a:buClrTx/>
            </a:pPr>
            <a:r>
              <a:rPr lang="cs-CZ" sz="2175" dirty="0">
                <a:latin typeface="Calibri "/>
              </a:rPr>
              <a:t>Podnikové procesy</a:t>
            </a:r>
          </a:p>
          <a:p>
            <a:pPr lvl="1" algn="just">
              <a:buClrTx/>
            </a:pPr>
            <a:r>
              <a:rPr lang="cs-CZ" sz="2175" dirty="0">
                <a:latin typeface="Calibri "/>
              </a:rPr>
              <a:t>Přenos dat</a:t>
            </a:r>
          </a:p>
          <a:p>
            <a:pPr lvl="1" algn="just">
              <a:buClrTx/>
            </a:pPr>
            <a:r>
              <a:rPr lang="cs-CZ" sz="2175" dirty="0">
                <a:latin typeface="Calibri "/>
              </a:rPr>
              <a:t>Ukládání dat </a:t>
            </a:r>
          </a:p>
          <a:p>
            <a:pPr lvl="1" algn="just">
              <a:buClrTx/>
            </a:pPr>
            <a:r>
              <a:rPr lang="cs-CZ" sz="2175" dirty="0">
                <a:latin typeface="Calibri "/>
              </a:rPr>
              <a:t>Zpracování dat</a:t>
            </a:r>
          </a:p>
        </p:txBody>
      </p:sp>
    </p:spTree>
    <p:extLst>
      <p:ext uri="{BB962C8B-B14F-4D97-AF65-F5344CB8AC3E}">
        <p14:creationId xmlns:p14="http://schemas.microsoft.com/office/powerpoint/2010/main" val="3297231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4512C-4F31-AE3B-6BDF-08A5CCF55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B691A-6637-0844-58CC-F0083669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Podnikový informační systém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DFAB5-7ED3-3337-B3B6-E7D6ECB1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Tvořen na míru každému podniku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Měl by sjednocovat a provazovat co nejvíce částí firmy 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Dvě roviny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Automatizovaná část</a:t>
            </a:r>
          </a:p>
          <a:p>
            <a:pPr lvl="1" algn="just">
              <a:buClrTx/>
            </a:pPr>
            <a:r>
              <a:rPr lang="cs-CZ" sz="2575" dirty="0" err="1">
                <a:latin typeface="Calibri "/>
              </a:rPr>
              <a:t>Neuatomatizovaná</a:t>
            </a:r>
            <a:r>
              <a:rPr lang="cs-CZ" sz="2575" dirty="0">
                <a:latin typeface="Calibri "/>
              </a:rPr>
              <a:t> část </a:t>
            </a:r>
            <a:endParaRPr lang="cs-CZ" sz="195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652969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A69DC-5C36-B64B-2272-EE797D405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89425-3067-AD4C-5F94-D2080B37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Vzájemná provázanost tří základních aspektů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1FB89-641A-D959-6FE5-C7B7DE94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Bezpečnost informací v podniku záleží na: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Technologiích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Procesech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Lidech (personál podniku)</a:t>
            </a:r>
          </a:p>
          <a:p>
            <a:pPr algn="just">
              <a:buClrTx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Cílem je vytvořit ucelený systém, který je prostý bezpečnostních rizik</a:t>
            </a:r>
          </a:p>
        </p:txBody>
      </p:sp>
    </p:spTree>
    <p:extLst>
      <p:ext uri="{BB962C8B-B14F-4D97-AF65-F5344CB8AC3E}">
        <p14:creationId xmlns:p14="http://schemas.microsoft.com/office/powerpoint/2010/main" val="2881772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AFC3F-3AF7-263C-5D73-58C8E1DE9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302B8-C384-27F5-826A-423E1E3A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Vzájemná provázanost tří základních aspektů - Technologie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E75A4-E8B2-8370-E005-412FC6156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Základním prvkem efektivního programu zabezpečení informací </a:t>
            </a:r>
          </a:p>
          <a:p>
            <a:pPr algn="just">
              <a:buClrTx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Kritické zvolit vyhovující HW a SW 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28243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76C2-9711-B812-6A7F-B1EC136CE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32E60-073E-4914-FA40-BA1BC8D0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Řešení problémů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6D1F0-B096-7362-024B-D01C6F01F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 případě dotazů či problémů ohledně předmětu 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- e-mail: horakv@mvso.cz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- konzultační hodiny: po předchozí domluvě</a:t>
            </a:r>
          </a:p>
        </p:txBody>
      </p:sp>
    </p:spTree>
    <p:extLst>
      <p:ext uri="{BB962C8B-B14F-4D97-AF65-F5344CB8AC3E}">
        <p14:creationId xmlns:p14="http://schemas.microsoft.com/office/powerpoint/2010/main" val="369250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720F-8CFF-7461-854A-E80E3E41B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5652A-CEFF-EE43-EC9F-7B576E1A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Technologie – důležitost aspektů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15E2E3-DF40-1708-BAD9-5FF993456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cs-CZ" sz="2800" dirty="0">
                <a:latin typeface="Calibri "/>
              </a:rPr>
              <a:t> Autentičnost, dostupnost a integritu zpracovávaných informací v podnikovém informačním systému </a:t>
            </a:r>
            <a:r>
              <a:rPr lang="cs-CZ" sz="2400" dirty="0">
                <a:latin typeface="Calibri "/>
              </a:rPr>
              <a:t>(zajištění oprávněného přístupu, problematika </a:t>
            </a:r>
            <a:r>
              <a:rPr lang="cs-CZ" sz="2400" dirty="0" err="1">
                <a:latin typeface="Calibri "/>
              </a:rPr>
              <a:t>neodmítnutelnosti</a:t>
            </a:r>
            <a:r>
              <a:rPr lang="cs-CZ" sz="2400" dirty="0">
                <a:latin typeface="Calibri "/>
              </a:rPr>
              <a:t> činností uživatelů systému, zabezpečené uložení)</a:t>
            </a: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Základní nástroje a metody správy systému ochrany informací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678888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52DFA-E5C1-ED84-77F4-265467F7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3F369-7956-CC85-76A6-830153EA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Technologie – důležitost aspektů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674FA-CFDD-C656-EB6F-F167DB980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Systém autentizace – např. elektronický podpis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Kryptografické prostředky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Právní aspekty, normotvorné a legislativní úpravy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368673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80AE3-32C3-936F-78B3-313395A1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29709-FFC7-05FA-7146-271B6763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Vzájemná provázanost tří základních aspektů -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786EE-2DDD-A6B1-6232-6271DA5B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pl-PL" sz="2800" dirty="0">
                <a:latin typeface="Calibri "/>
              </a:rPr>
              <a:t>Definované zásady, standardy a postupy</a:t>
            </a:r>
          </a:p>
          <a:p>
            <a:pPr marL="0" indent="0" algn="just">
              <a:buClrTx/>
              <a:buNone/>
            </a:pPr>
            <a:endParaRPr lang="pl-PL" sz="1600" dirty="0">
              <a:latin typeface="Calibri "/>
            </a:endParaRPr>
          </a:p>
          <a:p>
            <a:pPr algn="just">
              <a:buClrTx/>
            </a:pPr>
            <a:r>
              <a:rPr lang="pl-PL" sz="2800" dirty="0">
                <a:latin typeface="Calibri "/>
              </a:rPr>
              <a:t> Tvora tzv. bezpečnostní politiky -&gt; stanoví zásady přístupu ke klíčovým interním systémům pouze vymezenému počtu autorizovaných uživatelů</a:t>
            </a:r>
          </a:p>
          <a:p>
            <a:pPr marL="0" indent="0" algn="just">
              <a:buClrTx/>
              <a:buNone/>
            </a:pPr>
            <a:endParaRPr lang="pl-PL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Musí být zajištěno, aby uživatelé měli přístup k citlivým informacím pouze na základě „potřeby poznat“</a:t>
            </a:r>
          </a:p>
        </p:txBody>
      </p:sp>
    </p:spTree>
    <p:extLst>
      <p:ext uri="{BB962C8B-B14F-4D97-AF65-F5344CB8AC3E}">
        <p14:creationId xmlns:p14="http://schemas.microsoft.com/office/powerpoint/2010/main" val="2001468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268C6-BB4C-A812-68F4-1833C01C5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9402A-D69E-53AE-24B2-2A559F7F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Procesy – oblasti řešení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4099A3-3116-BD72-1AE0-8F43D9565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pl-PL" sz="2800" dirty="0">
                <a:latin typeface="Calibri "/>
              </a:rPr>
              <a:t>Autentizace, autorizace a správy účtů </a:t>
            </a:r>
          </a:p>
          <a:p>
            <a:pPr algn="just">
              <a:lnSpc>
                <a:spcPct val="150000"/>
              </a:lnSpc>
              <a:buClrTx/>
            </a:pPr>
            <a:r>
              <a:rPr lang="pl-PL" sz="2800" dirty="0">
                <a:latin typeface="Calibri "/>
              </a:rPr>
              <a:t> Firewally / virtuální privátní sítě (VPN)</a:t>
            </a:r>
          </a:p>
          <a:p>
            <a:pPr algn="just">
              <a:lnSpc>
                <a:spcPct val="150000"/>
              </a:lnSpc>
              <a:buClrTx/>
            </a:pPr>
            <a:r>
              <a:rPr lang="pl-PL" sz="2800" dirty="0">
                <a:latin typeface="Calibri "/>
              </a:rPr>
              <a:t> Škodlivý software</a:t>
            </a:r>
          </a:p>
          <a:p>
            <a:pPr algn="just">
              <a:lnSpc>
                <a:spcPct val="150000"/>
              </a:lnSpc>
              <a:buClrTx/>
            </a:pPr>
            <a:r>
              <a:rPr lang="pl-PL" sz="2800" dirty="0">
                <a:latin typeface="Calibri "/>
              </a:rPr>
              <a:t> Řízení zranitelnosti</a:t>
            </a:r>
          </a:p>
        </p:txBody>
      </p:sp>
    </p:spTree>
    <p:extLst>
      <p:ext uri="{BB962C8B-B14F-4D97-AF65-F5344CB8AC3E}">
        <p14:creationId xmlns:p14="http://schemas.microsoft.com/office/powerpoint/2010/main" val="146698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9AD4B-79AA-DBA5-0210-A35F0760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3D092-4CC7-3844-3B2E-8B33CB50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Procesy – oblasti řešení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67D5B-2D91-E9B5-F112-9A8B388DF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Detekce narušení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Prevence narušení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Filtrování obsahu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Šifrování </a:t>
            </a:r>
          </a:p>
        </p:txBody>
      </p:sp>
    </p:spTree>
    <p:extLst>
      <p:ext uri="{BB962C8B-B14F-4D97-AF65-F5344CB8AC3E}">
        <p14:creationId xmlns:p14="http://schemas.microsoft.com/office/powerpoint/2010/main" val="3077994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F4122-F41C-47FB-13C2-CD4EFB50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555D2-0F24-31A0-CCC3-27345DC0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Vzájemná provázanost tří základních aspektů – Lidé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47468A-7B45-7DDA-3436-4BB242DD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V závislosti na velikosti a typu podniku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Jednotlivý pracovník X organizační struktura zodpovědná za bezpečnost 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Bezpečnostní pracovníci musí pravidelně kontrolovat a aktualizovat bezpečnostní strategie</a:t>
            </a:r>
          </a:p>
        </p:txBody>
      </p:sp>
    </p:spTree>
    <p:extLst>
      <p:ext uri="{BB962C8B-B14F-4D97-AF65-F5344CB8AC3E}">
        <p14:creationId xmlns:p14="http://schemas.microsoft.com/office/powerpoint/2010/main" val="2116685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A8635-09F6-FABE-9907-13AC20B1F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12E48-5B55-F800-F233-F76FC8D6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Vícevrstvé hloubkové zabezpečení informačních systémů – pojmy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62B51-C422-5285-0DF7-EE58FED77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 </a:t>
            </a:r>
            <a:r>
              <a:rPr lang="cs-CZ" sz="2800" b="1" dirty="0">
                <a:latin typeface="Calibri "/>
              </a:rPr>
              <a:t>Brána</a:t>
            </a:r>
            <a:r>
              <a:rPr lang="cs-CZ" sz="2800" dirty="0">
                <a:latin typeface="Calibri "/>
              </a:rPr>
              <a:t> je síťový uzel, tj. aktivní zařízení, které zajišťuje komunikaci a propojení mezi jednotlivými sítěmi či částmi vnitřní sítě podniku</a:t>
            </a:r>
          </a:p>
          <a:p>
            <a:pPr marL="0" indent="0" algn="just">
              <a:buClrTx/>
              <a:buNone/>
            </a:pPr>
            <a:endParaRPr lang="cs-CZ" sz="1600" dirty="0">
              <a:latin typeface="Calibri "/>
            </a:endParaRPr>
          </a:p>
          <a:p>
            <a:pPr algn="just">
              <a:buClrTx/>
            </a:pPr>
            <a:r>
              <a:rPr lang="cs-CZ" sz="2800" b="1" dirty="0">
                <a:latin typeface="Calibri "/>
              </a:rPr>
              <a:t> Servery</a:t>
            </a:r>
            <a:r>
              <a:rPr lang="cs-CZ" sz="2800" dirty="0">
                <a:latin typeface="Calibri "/>
              </a:rPr>
              <a:t> jsou sdílené počítače, které poskytují funkce pro více uživatelů, například ukládání souborů nebo spuštění sdílené aplikace </a:t>
            </a:r>
          </a:p>
        </p:txBody>
      </p:sp>
    </p:spTree>
    <p:extLst>
      <p:ext uri="{BB962C8B-B14F-4D97-AF65-F5344CB8AC3E}">
        <p14:creationId xmlns:p14="http://schemas.microsoft.com/office/powerpoint/2010/main" val="1751799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EC641-501B-53DB-374C-F7D9861B9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1973D-1E14-21FC-482C-79010C01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5129"/>
            <a:ext cx="8507748" cy="1325563"/>
          </a:xfrm>
        </p:spPr>
        <p:txBody>
          <a:bodyPr/>
          <a:lstStyle/>
          <a:p>
            <a:r>
              <a:rPr lang="cs-CZ" sz="4400">
                <a:solidFill>
                  <a:schemeClr val="tx1"/>
                </a:solidFill>
              </a:rPr>
              <a:t>Bezpečnostní perimetr informačního systému 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11251F-871C-0CCA-1E1D-D85D4AF1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>
                <a:latin typeface="Calibri "/>
              </a:rPr>
              <a:t> Nutné chápat bezpečnost komplexně, tak abychom pokryli všechny, i teoretické možnosti přístupu k datům</a:t>
            </a:r>
            <a:endParaRPr lang="cs-CZ" sz="2800" dirty="0">
              <a:latin typeface="Calibri 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4CEA0B-B41B-C20A-EC50-C70B3BBF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22" y="2775324"/>
            <a:ext cx="4382356" cy="34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F436-78A0-B129-094C-76BE578C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8040C-2EB6-550F-33E5-92A53075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3, Bezpečnost v informačních </a:t>
            </a:r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>systémech</a:t>
            </a:r>
          </a:p>
        </p:txBody>
      </p:sp>
    </p:spTree>
    <p:extLst>
      <p:ext uri="{BB962C8B-B14F-4D97-AF65-F5344CB8AC3E}">
        <p14:creationId xmlns:p14="http://schemas.microsoft.com/office/powerpoint/2010/main" val="2127850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A8635-09F6-FABE-9907-13AC20B1F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12E48-5B55-F800-F233-F76FC8D6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Specifika zajišťování bezpečnosti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62B51-C422-5285-0DF7-EE58FED77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 Hlavní kategorie bezpečnostních technologií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Firewally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Antivirové systémy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Detekce narušení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Správa zranitelnosti </a:t>
            </a:r>
          </a:p>
        </p:txBody>
      </p:sp>
    </p:spTree>
    <p:extLst>
      <p:ext uri="{BB962C8B-B14F-4D97-AF65-F5344CB8AC3E}">
        <p14:creationId xmlns:p14="http://schemas.microsoft.com/office/powerpoint/2010/main" val="14516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01D4-48F7-D013-C52C-1194D535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347A4-64A3-51DC-27F5-301CDF56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7A4D8-3D03-530E-3C26-A1E3D619C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400" dirty="0">
                <a:latin typeface="+mn-lt"/>
              </a:rPr>
              <a:t>KODL, Jindřich a Vladimír SMEJKAL. </a:t>
            </a:r>
            <a:r>
              <a:rPr lang="cs-CZ" sz="2400" i="1" dirty="0">
                <a:latin typeface="+mn-lt"/>
              </a:rPr>
              <a:t>Bezpečnost ICT a ochrana dat</a:t>
            </a:r>
            <a:r>
              <a:rPr lang="cs-CZ" sz="2400" dirty="0">
                <a:latin typeface="+mn-lt"/>
              </a:rPr>
              <a:t> [online]. Olomouc: Moravská vysoká škola Olomouc, 2018, 100 s. [cit. 2020-01-14]. Dostupné z: https://mvso.cz/wp-content/uploads/2018/02/Bezpe%c4%8dnost-ICT-a-ochrana-dat-studijn%c3%ad-text.pdf</a:t>
            </a:r>
          </a:p>
          <a:p>
            <a:pPr algn="just">
              <a:buClrTx/>
            </a:pPr>
            <a:r>
              <a:rPr lang="cs-CZ" sz="2400" dirty="0">
                <a:latin typeface="+mn-lt"/>
              </a:rPr>
              <a:t>SMEJKAL, Vladimír. </a:t>
            </a:r>
            <a:r>
              <a:rPr lang="cs-CZ" sz="2400" i="1" dirty="0">
                <a:latin typeface="+mn-lt"/>
              </a:rPr>
              <a:t>Kybernetická kriminalita</a:t>
            </a:r>
            <a:r>
              <a:rPr lang="cs-CZ" sz="2400" dirty="0">
                <a:latin typeface="+mn-lt"/>
              </a:rPr>
              <a:t>. 2. vydání. Plzeň: Aleš Čeněk, 2018, 936 s. ISBN 978-80-7380-720-7.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275009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Nejběžnější typy hrozeb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Viry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Trojské koně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Malware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Ransomware (</a:t>
            </a:r>
            <a:r>
              <a:rPr lang="cs-CZ" sz="2800" dirty="0" err="1">
                <a:latin typeface="Calibri "/>
              </a:rPr>
              <a:t>ransom</a:t>
            </a:r>
            <a:r>
              <a:rPr lang="cs-CZ" sz="2800" dirty="0">
                <a:latin typeface="Calibri "/>
              </a:rPr>
              <a:t> = výkupné)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Spyware 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129103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4E4ED-01AC-583C-9F34-6FB7B506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F371C-4A77-C7F9-7C85-5C639D88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Nejběžnější typy hrozeb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AA6DF-84C7-1A80-2045-494029CD7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Cyberstalking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Brute</a:t>
            </a: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force</a:t>
            </a: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attack</a:t>
            </a:r>
            <a:r>
              <a:rPr lang="cs-CZ" sz="2800" dirty="0">
                <a:latin typeface="Calibri "/>
              </a:rPr>
              <a:t>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Baiting</a:t>
            </a:r>
            <a:r>
              <a:rPr lang="cs-CZ" sz="2800" dirty="0">
                <a:latin typeface="Calibri "/>
              </a:rPr>
              <a:t>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Worm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405826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3B1A1-6866-22C3-EC4D-FD0678740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689B1-99B9-E253-0C5E-19AB14D8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Zajištění a správa bezpečnostních </a:t>
            </a:r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>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9F97CC-9092-ABE5-6E92-9884BE50F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 Tři hlavní způsoby kontroly omezení přístupu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Autentizace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Autorizace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Šifrování </a:t>
            </a:r>
          </a:p>
        </p:txBody>
      </p:sp>
    </p:spTree>
    <p:extLst>
      <p:ext uri="{BB962C8B-B14F-4D97-AF65-F5344CB8AC3E}">
        <p14:creationId xmlns:p14="http://schemas.microsoft.com/office/powerpoint/2010/main" val="2532320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10E21-F59A-3643-B866-99203B303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033E7-AB68-37B6-43FA-E8DB3D92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Autentizace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D1A707-CD82-558C-229F-761C4ED3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„Proces, který má zjistit, kdo jste“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Způsob, jak identifikovat uživatele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Možnost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Fyzické autentizace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Virtuální autentizace </a:t>
            </a:r>
          </a:p>
        </p:txBody>
      </p:sp>
    </p:spTree>
    <p:extLst>
      <p:ext uri="{BB962C8B-B14F-4D97-AF65-F5344CB8AC3E}">
        <p14:creationId xmlns:p14="http://schemas.microsoft.com/office/powerpoint/2010/main" val="3700277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A359E-68B3-09F9-4A1B-F31825C4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6CD65-D8A5-D3F5-7BBA-F7AE485A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Autentizace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B0AC0-2301-A787-E377-57428D3BB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Fyzická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Otisky prstu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Sken sítnice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Sken obličeje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Čipová karta</a:t>
            </a:r>
          </a:p>
          <a:p>
            <a:pPr marL="257168" lvl="1" indent="0" algn="just">
              <a:buClrTx/>
              <a:buNone/>
            </a:pPr>
            <a:endParaRPr lang="cs-CZ" sz="235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73119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99FC0-0AFD-3181-F9C7-20855DCA2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B4A20-BBB6-88FD-96DE-43BD21BD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Autentizace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C6E3AB-9C12-6B4A-8811-AE2211146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Virtuální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Heslo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Digitální klíč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Pin kód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Vícekrokové ověřování</a:t>
            </a:r>
          </a:p>
          <a:p>
            <a:pPr lvl="1" algn="just">
              <a:buClrTx/>
            </a:pPr>
            <a:endParaRPr lang="cs-CZ" sz="2350" dirty="0">
              <a:latin typeface="Calibri "/>
            </a:endParaRPr>
          </a:p>
          <a:p>
            <a:pPr marL="257168" lvl="1" indent="0" algn="just">
              <a:buClrTx/>
              <a:buNone/>
            </a:pPr>
            <a:endParaRPr lang="cs-CZ" sz="235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152209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FF403-9013-9E99-F847-AA56366D5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41DE2-A2EA-8332-4000-9EFB89DB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Autentizace – dělení faktorů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46772-026F-993C-24AE-AB58A14AD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Něco, co známe – heslo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Něco, co máme – digitální klíč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Něco, co jste – otisk prstu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Kde jste – poloha v rámci GPS </a:t>
            </a:r>
          </a:p>
          <a:p>
            <a:pPr algn="just">
              <a:buClrTx/>
            </a:pPr>
            <a:endParaRPr lang="cs-CZ" sz="2350" dirty="0">
              <a:latin typeface="Calibri "/>
            </a:endParaRPr>
          </a:p>
          <a:p>
            <a:pPr lvl="1" algn="just">
              <a:buClrTx/>
            </a:pPr>
            <a:endParaRPr lang="cs-CZ" sz="2350" dirty="0">
              <a:latin typeface="Calibri "/>
            </a:endParaRPr>
          </a:p>
          <a:p>
            <a:pPr marL="257168" lvl="1" indent="0" algn="just">
              <a:buClrTx/>
              <a:buNone/>
            </a:pPr>
            <a:endParaRPr lang="cs-CZ" sz="235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315792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E6B1-A899-DB0B-ABFE-A7267E8A0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5AFCF-125F-2D9A-1A73-455DFD75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Heslo – základní pravidla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705B9B-3E86-E5B5-A406-3DECB665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Tx/>
            </a:pPr>
            <a:r>
              <a:rPr lang="cs-CZ" sz="2350" dirty="0">
                <a:latin typeface="Calibri "/>
              </a:rPr>
              <a:t>Nesmí být jakýmkoliv způsobem sdělena jiné osobě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Nesmí být nikde poznamenána a musí se udržovat v tajnosti.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Nesmí být jakkoliv umožněno jiné osobě seznámit se s heslem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Jako hesla nesmí být použita jména blízkých osob, zvířat a další slova, která mohou být odhadnuta ze znalosti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Heslo musí být dostatečně silné, tak aby se nedalo jednoduše strojově nebo ručně prolomit</a:t>
            </a:r>
          </a:p>
        </p:txBody>
      </p:sp>
    </p:spTree>
    <p:extLst>
      <p:ext uri="{BB962C8B-B14F-4D97-AF65-F5344CB8AC3E}">
        <p14:creationId xmlns:p14="http://schemas.microsoft.com/office/powerpoint/2010/main" val="253507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FF5C3-6752-4649-EBDF-076184E9A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2DCE0-CC8D-A661-3482-25C2B5F3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A44E4-1EAA-5613-9287-7E5E6EE1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Tx/>
            </a:pPr>
            <a:endParaRPr lang="cs-CZ" sz="2350" dirty="0">
              <a:latin typeface="Calibri 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4C0B87-9C29-255A-A556-F8E00CC9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89" y="151002"/>
            <a:ext cx="6568822" cy="67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77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03D1B-A4A4-C539-55DD-D1E0BFFEB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6C907-5423-C628-CBA1-9E22F18A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Heslo – Které je lepši?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8B4D8-5E00-8D36-264D-AD56C1661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Tx/>
            </a:pPr>
            <a:endParaRPr lang="cs-CZ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just">
              <a:buClrTx/>
            </a:pP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Adolfík5429.</a:t>
            </a:r>
          </a:p>
          <a:p>
            <a:pPr marL="257168" lvl="1" indent="0" algn="just">
              <a:buClrTx/>
              <a:buNone/>
            </a:pPr>
            <a:endParaRPr lang="cs-CZ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just">
              <a:buClrTx/>
            </a:pP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7KonvAli!nka</a:t>
            </a:r>
          </a:p>
          <a:p>
            <a:pPr marL="257168" lvl="1" indent="0" algn="just">
              <a:buClrTx/>
              <a:buNone/>
            </a:pPr>
            <a:endParaRPr lang="cs-CZ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just">
              <a:buClrTx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Kokršpaněl10</a:t>
            </a:r>
            <a:endParaRPr lang="cs-CZ" sz="32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45264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01D4-48F7-D013-C52C-1194D535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347A4-64A3-51DC-27F5-301CDF56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1, Úvod do problematiky bezpečnosti </a:t>
            </a:r>
          </a:p>
        </p:txBody>
      </p:sp>
    </p:spTree>
    <p:extLst>
      <p:ext uri="{BB962C8B-B14F-4D97-AF65-F5344CB8AC3E}">
        <p14:creationId xmlns:p14="http://schemas.microsoft.com/office/powerpoint/2010/main" val="1900107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96DF9-C86F-EEF7-70E6-83AC54E49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489DD-50BD-068B-ACF7-12BF1541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Autorizace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120755-EA7E-142E-A9CA-247FB7710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„Schválení přístupu“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Umožnění provedení konkrétní operace daným subjektem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Správa přístupů podle typu pracovní pozice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Nutnost pravidelných kontrol – oprávnění vždy jen u příslušných osob  </a:t>
            </a:r>
          </a:p>
        </p:txBody>
      </p:sp>
    </p:spTree>
    <p:extLst>
      <p:ext uri="{BB962C8B-B14F-4D97-AF65-F5344CB8AC3E}">
        <p14:creationId xmlns:p14="http://schemas.microsoft.com/office/powerpoint/2010/main" val="39487315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0D098-4413-A714-B15E-D549B9072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B9709-6C19-2FA9-FBB9-295A8270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Šifrování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81662-9532-F70D-8E45-D749C21B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Způsob formátu dat, které nelze bez klíče odhalit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Dva typy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Symetrické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Asymetrické  </a:t>
            </a: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095159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9B6E7-5F81-4727-641F-1B4EF6E98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B4F58-C5AC-005B-A43C-D2A80ED4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Šifrování - symetrické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2A609A-8025-E35D-0F9B-CDDF21CF1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Obě strany využívají stejný klíč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Bezpečný a rychlý způsob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Obtížně </a:t>
            </a:r>
            <a:r>
              <a:rPr lang="cs-CZ" sz="2800" dirty="0" err="1">
                <a:latin typeface="Calibri "/>
              </a:rPr>
              <a:t>distribuovatelný</a:t>
            </a:r>
            <a:r>
              <a:rPr lang="cs-CZ" sz="2800" dirty="0">
                <a:latin typeface="Calibri "/>
              </a:rPr>
              <a:t>  -&gt; nebezpečí úniku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11048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B9DBD-97FB-A5BF-0F4C-AF0C89D6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B322C-2FDE-61F6-8AEF-B22FCE24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Šifrování - asymetrické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03FEFF-D460-9E59-A76F-C1E507777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Různý klíč pro zašifrování a dešifrování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Bezpečný a rychlý způsob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Lepší logistika -&gt; dešifrovací klíč netřeba distribuovat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494079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F436-78A0-B129-094C-76BE578C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8040C-2EB6-550F-33E5-92A53075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4, Bezpečnost v síti Internet</a:t>
            </a:r>
          </a:p>
        </p:txBody>
      </p:sp>
    </p:spTree>
    <p:extLst>
      <p:ext uri="{BB962C8B-B14F-4D97-AF65-F5344CB8AC3E}">
        <p14:creationId xmlns:p14="http://schemas.microsoft.com/office/powerpoint/2010/main" val="2061246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Filtrování obsahu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Na základě vhodnosti / nebezpečí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Součástí web stránek nebo e-komunikace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Reaktivní systémy -&gt; spoleh na databáze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klíčová slova, adresy, typy souborů,…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Důležité aktualizace 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871019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1D5CA-619F-C484-3F8C-5F3ACFDF0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BAB7A-BFB5-A04C-7D0E-CA7A63F1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Bezpečná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FF3DE-0EB8-E3AF-7355-9A0E4E79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E-mailová komunikace využívá tzv. protokolů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Protokol vyhodnocuje, zda je přenášený obsah OK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Zkoumání základních atributů zprávy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Existence tří základních protokolů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0344959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FDBA6-520E-C7E1-6CD4-E32394093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521F5-1EAE-7530-F7A6-76173E43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</a:t>
            </a:r>
            <a:r>
              <a:rPr lang="pt-BR" sz="4400" dirty="0">
                <a:solidFill>
                  <a:schemeClr val="tx1"/>
                </a:solidFill>
              </a:rPr>
              <a:t>rotokol Kerberos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6665D-98BD-F48B-31A3-34E7A99F0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Vyvinutý na MIT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Autentizuje pouze uživatele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Zjišťuje identitu při přihlašování 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7546556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BD8A1-73FC-8A8A-9A13-B45E548EA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3D5E2-E806-B600-9BE0-D0160A55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</a:t>
            </a:r>
            <a:r>
              <a:rPr lang="pt-BR" sz="4400" dirty="0">
                <a:solidFill>
                  <a:schemeClr val="tx1"/>
                </a:solidFill>
              </a:rPr>
              <a:t>rotokol RÁDIUS 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E4461-A02A-2AED-00CC-309C3C5D1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Používá ověřovací metodu autentizaci vzdálených uživatelů </a:t>
            </a:r>
          </a:p>
          <a:p>
            <a:pPr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V situacích, kdy nestačí pouze jméno a heslo</a:t>
            </a:r>
          </a:p>
          <a:p>
            <a:pPr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„Sofistikovanější kontrola pravosti přes separátní server “</a:t>
            </a:r>
          </a:p>
        </p:txBody>
      </p:sp>
    </p:spTree>
    <p:extLst>
      <p:ext uri="{BB962C8B-B14F-4D97-AF65-F5344CB8AC3E}">
        <p14:creationId xmlns:p14="http://schemas.microsoft.com/office/powerpoint/2010/main" val="1140619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15251-BCA0-B5F3-2D3F-48ED1D69F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F5E8E-6A60-EBE0-CC82-95DA07C8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</a:t>
            </a:r>
            <a:r>
              <a:rPr lang="pt-BR" sz="4400" dirty="0">
                <a:solidFill>
                  <a:schemeClr val="tx1"/>
                </a:solidFill>
              </a:rPr>
              <a:t>rotokol 802.1</a:t>
            </a:r>
            <a:r>
              <a:rPr lang="cs-CZ" sz="4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183B31-ABD9-7DD9-A4A2-4436F19F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Dodržování při standardu  802.11</a:t>
            </a:r>
          </a:p>
          <a:p>
            <a:pPr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Využití pro lokální bezdrátové sítě</a:t>
            </a:r>
          </a:p>
          <a:p>
            <a:pPr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Blokovaní komunikace, dokud neproběhne autentizace uživatele</a:t>
            </a:r>
          </a:p>
          <a:p>
            <a:pPr algn="just">
              <a:lnSpc>
                <a:spcPct val="150000"/>
              </a:lnSpc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00598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56020-4717-FC22-0C6C-40CF8C160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1E43B-2709-8FAA-456E-4FFF7FF6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Vývoj v oblasti bezpečnosti 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7E2D04-1325-DC61-1099-505F97924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Hlavní pointou -&gt; zabezpečení informací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Řešení spočívá v kombinaci vícero kategorií 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- lidé, procesy a technologie</a:t>
            </a:r>
          </a:p>
        </p:txBody>
      </p:sp>
    </p:spTree>
    <p:extLst>
      <p:ext uri="{BB962C8B-B14F-4D97-AF65-F5344CB8AC3E}">
        <p14:creationId xmlns:p14="http://schemas.microsoft.com/office/powerpoint/2010/main" val="41347287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8FCA6-F472-EF64-0B60-D22A3B85F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1B0D9-3A57-7BFB-5DB0-2BBC96CF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Bezdrátové vs drátové sítě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18244-49DC-FBFA-5F20-0A462D52D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Rychlost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Stabilita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Dosah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Cena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Bezpečnost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9221030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9F837-8E31-4A07-B288-A431D4BC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5B0F0-B1CF-059E-D080-25D3556C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Bezdrátové sítě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B73071-84F2-6E15-39E0-16FC4AD70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Nejedná se pouze o „WIFI“</a:t>
            </a:r>
            <a:endParaRPr lang="cs-CZ" sz="1000" dirty="0">
              <a:latin typeface="Calibri "/>
            </a:endParaRP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Také Bluetooth, NFC, mobilní síť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800" dirty="0">
                <a:latin typeface="Calibri "/>
              </a:rPr>
              <a:t> WPS (Wi-Fi </a:t>
            </a:r>
            <a:r>
              <a:rPr lang="cs-CZ" sz="2800" dirty="0" err="1">
                <a:latin typeface="Calibri "/>
              </a:rPr>
              <a:t>Protected</a:t>
            </a:r>
            <a:r>
              <a:rPr lang="cs-CZ" sz="2800" dirty="0">
                <a:latin typeface="Calibri "/>
              </a:rPr>
              <a:t> Setup)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Bezpečnost mobilních dat vs WIFI?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Jméno WIFI sítě? </a:t>
            </a:r>
          </a:p>
        </p:txBody>
      </p:sp>
    </p:spTree>
    <p:extLst>
      <p:ext uri="{BB962C8B-B14F-4D97-AF65-F5344CB8AC3E}">
        <p14:creationId xmlns:p14="http://schemas.microsoft.com/office/powerpoint/2010/main" val="14742307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F0359-4C81-EE62-D9E5-AD30D62A1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09B93-248B-026F-9D0B-415694B4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Virtuální priváte sítě (VPN)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FCA18A-CB18-35F1-2F06-3838652A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Bezpečné propojení 2 lokalit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Využití šifrování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Firemní e-mail, podnikové servery  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  <p:pic>
        <p:nvPicPr>
          <p:cNvPr id="1026" name="Picture 2" descr="co je VPN?; infografika ">
            <a:extLst>
              <a:ext uri="{FF2B5EF4-FFF2-40B4-BE49-F238E27FC236}">
                <a16:creationId xmlns:a16="http://schemas.microsoft.com/office/drawing/2014/main" id="{0A670800-4839-2830-0F37-DD3AE8B7D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1" y="3579208"/>
            <a:ext cx="4572000" cy="253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863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F436-78A0-B129-094C-76BE578C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8040C-2EB6-550F-33E5-92A53075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5, Bezpečnost koncových </a:t>
            </a:r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>zařízení</a:t>
            </a:r>
          </a:p>
        </p:txBody>
      </p:sp>
    </p:spTree>
    <p:extLst>
      <p:ext uri="{BB962C8B-B14F-4D97-AF65-F5344CB8AC3E}">
        <p14:creationId xmlns:p14="http://schemas.microsoft.com/office/powerpoint/2010/main" val="39640919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Vulnerability management – správa zranitelnosti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„Řízení chyb“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Síťový nástroj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Sken sítě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Hostitelský nástroj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Sken serverů </a:t>
            </a:r>
          </a:p>
        </p:txBody>
      </p:sp>
    </p:spTree>
    <p:extLst>
      <p:ext uri="{BB962C8B-B14F-4D97-AF65-F5344CB8AC3E}">
        <p14:creationId xmlns:p14="http://schemas.microsoft.com/office/powerpoint/2010/main" val="1423284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IDS – Detekce narušení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Monitoruje provoz a události v síti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Zatěžují výkon serverů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Fungování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Rozpoznání dle databáze „popisu“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Detekce anomálií</a:t>
            </a:r>
          </a:p>
        </p:txBody>
      </p:sp>
    </p:spTree>
    <p:extLst>
      <p:ext uri="{BB962C8B-B14F-4D97-AF65-F5344CB8AC3E}">
        <p14:creationId xmlns:p14="http://schemas.microsoft.com/office/powerpoint/2010/main" val="1974985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IPS – prevence narušení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Systém se dělí na několik perimetrů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Pro každý perimetr bezpečnostní plán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575" dirty="0">
                <a:latin typeface="Calibri "/>
              </a:rPr>
              <a:t> Schopný útoky zároveň detekovat a reagovat na ně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 zabránit útoku nebo ho přerušit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1989605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Vynucování bezpečnostních </a:t>
            </a: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4000" dirty="0">
                <a:solidFill>
                  <a:schemeClr val="tx1"/>
                </a:solidFill>
              </a:rPr>
              <a:t>opatření na aplikační úrovni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cs-CZ" sz="2575" dirty="0">
                <a:latin typeface="Calibri "/>
              </a:rPr>
              <a:t> Nejčastějšími útoky jsou na webové služby a elektronickou poštu</a:t>
            </a:r>
          </a:p>
          <a:p>
            <a:pPr>
              <a:buClrTx/>
            </a:pPr>
            <a:endParaRPr lang="cs-CZ" sz="2575" dirty="0">
              <a:latin typeface="Calibri "/>
            </a:endParaRPr>
          </a:p>
          <a:p>
            <a:pPr algn="just">
              <a:buClrTx/>
            </a:pPr>
            <a:r>
              <a:rPr lang="cs-CZ" sz="2575" dirty="0">
                <a:latin typeface="Calibri "/>
              </a:rPr>
              <a:t> Proti útokům na web se lze bránit</a:t>
            </a:r>
          </a:p>
          <a:p>
            <a:pPr lvl="1">
              <a:buClrTx/>
            </a:pPr>
            <a:r>
              <a:rPr lang="cs-CZ" sz="2350" dirty="0">
                <a:latin typeface="Calibri "/>
              </a:rPr>
              <a:t>detekcí průniků, řízením přístupu, autentizací, elektronickými podpisy a šifrováním</a:t>
            </a:r>
          </a:p>
          <a:p>
            <a:pPr algn="just">
              <a:buClrTx/>
            </a:pPr>
            <a:r>
              <a:rPr lang="cs-CZ" sz="2575" dirty="0">
                <a:latin typeface="Calibri "/>
              </a:rPr>
              <a:t> Elektronickou poštu je možné chránit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šifrováním a elektronickými podpisy.</a:t>
            </a:r>
          </a:p>
        </p:txBody>
      </p:sp>
    </p:spTree>
    <p:extLst>
      <p:ext uri="{BB962C8B-B14F-4D97-AF65-F5344CB8AC3E}">
        <p14:creationId xmlns:p14="http://schemas.microsoft.com/office/powerpoint/2010/main" val="24556882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Časté útoky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575" dirty="0">
                <a:latin typeface="Calibri "/>
              </a:rPr>
              <a:t> Útok </a:t>
            </a:r>
            <a:r>
              <a:rPr lang="cs-CZ" sz="2575" dirty="0" err="1">
                <a:latin typeface="Calibri "/>
              </a:rPr>
              <a:t>DoS</a:t>
            </a:r>
            <a:r>
              <a:rPr lang="cs-CZ" sz="2575" dirty="0">
                <a:latin typeface="Calibri "/>
              </a:rPr>
              <a:t> a </a:t>
            </a:r>
            <a:r>
              <a:rPr lang="cs-CZ" sz="2575" dirty="0" err="1">
                <a:latin typeface="Calibri "/>
              </a:rPr>
              <a:t>DDoS</a:t>
            </a:r>
            <a:endParaRPr lang="cs-CZ" sz="2575" dirty="0">
              <a:latin typeface="Calibri "/>
            </a:endParaRPr>
          </a:p>
          <a:p>
            <a:pPr algn="just">
              <a:buClrTx/>
            </a:pPr>
            <a:r>
              <a:rPr lang="cs-CZ" sz="2575" dirty="0">
                <a:latin typeface="Calibri "/>
              </a:rPr>
              <a:t> </a:t>
            </a:r>
            <a:r>
              <a:rPr lang="cs-CZ" sz="2575" dirty="0" err="1">
                <a:latin typeface="Calibri "/>
              </a:rPr>
              <a:t>DoS</a:t>
            </a:r>
            <a:endParaRPr lang="cs-CZ" sz="2575" dirty="0">
              <a:latin typeface="Calibri "/>
            </a:endParaRP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útok s cílem zabránit uživatelům přístupu </a:t>
            </a:r>
          </a:p>
          <a:p>
            <a:pPr algn="just">
              <a:buClrTx/>
            </a:pPr>
            <a:r>
              <a:rPr lang="cs-CZ" sz="2575" dirty="0">
                <a:latin typeface="Calibri "/>
              </a:rPr>
              <a:t> </a:t>
            </a:r>
            <a:r>
              <a:rPr lang="cs-CZ" sz="2580" dirty="0" err="1">
                <a:latin typeface="Calibri "/>
              </a:rPr>
              <a:t>DDoS</a:t>
            </a:r>
            <a:endParaRPr lang="cs-CZ" sz="2580" dirty="0">
              <a:latin typeface="Calibri "/>
            </a:endParaRPr>
          </a:p>
          <a:p>
            <a:pPr lvl="1" algn="just">
              <a:buClrTx/>
            </a:pPr>
            <a:r>
              <a:rPr lang="cs-CZ" sz="2355" dirty="0">
                <a:latin typeface="Calibri "/>
              </a:rPr>
              <a:t>útok na webovou stránku </a:t>
            </a:r>
          </a:p>
          <a:p>
            <a:pPr lvl="1" algn="just">
              <a:buClrTx/>
            </a:pPr>
            <a:r>
              <a:rPr lang="cs-CZ" sz="2355" dirty="0">
                <a:latin typeface="Calibri "/>
              </a:rPr>
              <a:t>zahlcení serverů </a:t>
            </a:r>
          </a:p>
        </p:txBody>
      </p:sp>
    </p:spTree>
    <p:extLst>
      <p:ext uri="{BB962C8B-B14F-4D97-AF65-F5344CB8AC3E}">
        <p14:creationId xmlns:p14="http://schemas.microsoft.com/office/powerpoint/2010/main" val="28136260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Bezpečnost mobilních zařízení –</a:t>
            </a: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4000" dirty="0">
                <a:solidFill>
                  <a:schemeClr val="tx1"/>
                </a:solidFill>
              </a:rPr>
              <a:t>zabezpečení a autentizace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575" dirty="0">
                <a:latin typeface="Calibri "/>
              </a:rPr>
              <a:t> Regulovaný přístup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zamítnutí vlastních zařízení</a:t>
            </a:r>
          </a:p>
          <a:p>
            <a:pPr marL="257168" lvl="1" indent="0" algn="just">
              <a:buClrTx/>
              <a:buNone/>
            </a:pPr>
            <a:endParaRPr lang="cs-CZ" sz="2350" dirty="0">
              <a:latin typeface="Calibri "/>
            </a:endParaRPr>
          </a:p>
          <a:p>
            <a:pPr algn="just">
              <a:buClrTx/>
            </a:pPr>
            <a:r>
              <a:rPr lang="cs-CZ" sz="2575" dirty="0">
                <a:latin typeface="Calibri "/>
              </a:rPr>
              <a:t> Regulace k přístupu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omezení manipulace se zařízeními </a:t>
            </a:r>
          </a:p>
        </p:txBody>
      </p:sp>
    </p:spTree>
    <p:extLst>
      <p:ext uri="{BB962C8B-B14F-4D97-AF65-F5344CB8AC3E}">
        <p14:creationId xmlns:p14="http://schemas.microsoft.com/office/powerpoint/2010/main" val="46243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6DAA7-2C23-4F59-39A0-452978B5C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39085-09E2-D8DB-256A-665F7213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Vývoj v oblasti bezpečnosti 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30540-DF4D-53DC-58D5-E9B762031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cs-CZ" sz="3200" dirty="0">
                <a:latin typeface="Calibri "/>
              </a:rPr>
              <a:t> Který prvek bezpečnosti informačního systému je nejslabší?  </a:t>
            </a:r>
          </a:p>
        </p:txBody>
      </p:sp>
    </p:spTree>
    <p:extLst>
      <p:ext uri="{BB962C8B-B14F-4D97-AF65-F5344CB8AC3E}">
        <p14:creationId xmlns:p14="http://schemas.microsoft.com/office/powerpoint/2010/main" val="27087756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4FE7-5385-A139-B58B-9D24896D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03C2-CA8B-91A7-128C-9DF86AB5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schemeClr val="tx1"/>
                </a:solidFill>
              </a:rPr>
              <a:t>BYOD, IoT – kontrola a monitoring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26085-795F-C581-2AA3-4BA10CF8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575" dirty="0">
                <a:latin typeface="Calibri "/>
              </a:rPr>
              <a:t> Slabá místa často představují 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vypalovací zařízení, tiskárny, média USB, laptopy uživatelů či chytré mobilní telefony, chytré produkty</a:t>
            </a:r>
          </a:p>
          <a:p>
            <a:pPr algn="just">
              <a:buClrTx/>
            </a:pPr>
            <a:endParaRPr lang="cs-CZ" sz="2575" dirty="0">
              <a:latin typeface="Calibri "/>
            </a:endParaRPr>
          </a:p>
          <a:p>
            <a:pPr algn="just">
              <a:buClrTx/>
            </a:pPr>
            <a:r>
              <a:rPr lang="cs-CZ" sz="2575" dirty="0" err="1">
                <a:latin typeface="Calibri "/>
              </a:rPr>
              <a:t>IoT</a:t>
            </a:r>
            <a:r>
              <a:rPr lang="cs-CZ" sz="2575" dirty="0">
                <a:latin typeface="Calibri "/>
              </a:rPr>
              <a:t> (internet věcí)</a:t>
            </a:r>
          </a:p>
          <a:p>
            <a:pPr algn="just">
              <a:buClrTx/>
            </a:pPr>
            <a:r>
              <a:rPr lang="cs-CZ" sz="2575" dirty="0">
                <a:latin typeface="Calibri "/>
              </a:rPr>
              <a:t>BYOD (</a:t>
            </a:r>
            <a:r>
              <a:rPr lang="cs-CZ" sz="2575" dirty="0" err="1">
                <a:latin typeface="Calibri "/>
              </a:rPr>
              <a:t>Bring</a:t>
            </a:r>
            <a:r>
              <a:rPr lang="cs-CZ" sz="2575" dirty="0">
                <a:latin typeface="Calibri "/>
              </a:rPr>
              <a:t> </a:t>
            </a:r>
            <a:r>
              <a:rPr lang="cs-CZ" sz="2575" dirty="0" err="1">
                <a:latin typeface="Calibri "/>
              </a:rPr>
              <a:t>Your</a:t>
            </a:r>
            <a:r>
              <a:rPr lang="cs-CZ" sz="2575" dirty="0">
                <a:latin typeface="Calibri "/>
              </a:rPr>
              <a:t> </a:t>
            </a:r>
            <a:r>
              <a:rPr lang="cs-CZ" sz="2575" dirty="0" err="1">
                <a:latin typeface="Calibri "/>
              </a:rPr>
              <a:t>Own</a:t>
            </a:r>
            <a:r>
              <a:rPr lang="cs-CZ" sz="2575" dirty="0">
                <a:latin typeface="Calibri "/>
              </a:rPr>
              <a:t> </a:t>
            </a:r>
            <a:r>
              <a:rPr lang="cs-CZ" sz="2575" dirty="0" err="1">
                <a:latin typeface="Calibri "/>
              </a:rPr>
              <a:t>Device</a:t>
            </a:r>
            <a:r>
              <a:rPr lang="cs-CZ" sz="2575" dirty="0">
                <a:latin typeface="Calibri 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64075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BF5B5-8D24-285E-3BF2-39BE1F04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D3F96-0A46-6EA5-F7BA-7254DA1B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75883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627D7-F567-1110-EDE7-D5822F341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9DE64-5EA5-58BD-BED9-7DB871A4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Vývoj v oblasti bezpečnosti 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924D1-0640-402C-0023-F2AF16AC6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Historicky kladen důraz na fyzickou ochranu </a:t>
            </a: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	- výpočetní technika ve formě sálových počítačů</a:t>
            </a:r>
          </a:p>
          <a:p>
            <a:pPr marL="257168" lvl="1" indent="0" algn="just">
              <a:buClrTx/>
              <a:buNone/>
            </a:pPr>
            <a:endParaRPr lang="cs-CZ" sz="2575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Nyní procesní a systémová ochrana </a:t>
            </a: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	- síťové propojení </a:t>
            </a:r>
            <a:r>
              <a:rPr lang="cs-CZ" sz="2580" dirty="0">
                <a:latin typeface="Calibri "/>
              </a:rPr>
              <a:t>(internet)</a:t>
            </a:r>
          </a:p>
        </p:txBody>
      </p:sp>
    </p:spTree>
    <p:extLst>
      <p:ext uri="{BB962C8B-B14F-4D97-AF65-F5344CB8AC3E}">
        <p14:creationId xmlns:p14="http://schemas.microsoft.com/office/powerpoint/2010/main" val="200201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8A78E-F158-BF15-8321-CC72F3C37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CE7CB-C381-E79F-F6E2-ED669268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Pojem bezpečnost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1A91E6-41D1-5DA6-C9E2-B31DFB24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 ICT chápeme jako „informační bezpečnost“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Jedná se komplexní zajištění ochrany všech prvků</a:t>
            </a: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	-	technologické, programové, organizační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9731401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VŠ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MVŠO</Template>
  <TotalTime>2399</TotalTime>
  <Words>1972</Words>
  <Application>Microsoft Office PowerPoint</Application>
  <PresentationFormat>Předvádění na obrazovce (4:3)</PresentationFormat>
  <Paragraphs>350</Paragraphs>
  <Slides>71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</vt:lpstr>
      <vt:lpstr>Calibri Light</vt:lpstr>
      <vt:lpstr>Prezentace MVŠO</vt:lpstr>
      <vt:lpstr>Sablona PPT_základní_CZ</vt:lpstr>
      <vt:lpstr>Bezpečnost ICT a ochrana dat</vt:lpstr>
      <vt:lpstr>Podmínky pro splnění předmětu</vt:lpstr>
      <vt:lpstr>Řešení problémů</vt:lpstr>
      <vt:lpstr>Doporučená literatura</vt:lpstr>
      <vt:lpstr>1, Úvod do problematiky bezpečnosti </vt:lpstr>
      <vt:lpstr>Vývoj v oblasti bezpečnosti IS </vt:lpstr>
      <vt:lpstr>Vývoj v oblasti bezpečnosti IS </vt:lpstr>
      <vt:lpstr>Vývoj v oblasti bezpečnosti IS </vt:lpstr>
      <vt:lpstr>Pojem bezpečnost</vt:lpstr>
      <vt:lpstr>Podniková bezpečnost informací</vt:lpstr>
      <vt:lpstr>Bezpečnost ICT/IS </vt:lpstr>
      <vt:lpstr>Bezpečnost ICT/IS </vt:lpstr>
      <vt:lpstr>Základní hrozby ICT/IS</vt:lpstr>
      <vt:lpstr>Základní hrozby ICT/IS</vt:lpstr>
      <vt:lpstr>Právní předpisy pro ICT</vt:lpstr>
      <vt:lpstr>Technické normy pro ICT</vt:lpstr>
      <vt:lpstr>2, Vícevrstvá bezpečnost informačních systémů </vt:lpstr>
      <vt:lpstr>Systém </vt:lpstr>
      <vt:lpstr>Systém – jeho definice</vt:lpstr>
      <vt:lpstr>Systém – jeho definice</vt:lpstr>
      <vt:lpstr>Systém – velikost dle vazeb a prvků</vt:lpstr>
      <vt:lpstr>Informační systém jako speciální případ systémů – definice pojmů</vt:lpstr>
      <vt:lpstr>Informační systém jako speciální případ systémů – definice pojmů</vt:lpstr>
      <vt:lpstr>Informační systém typy dělení </vt:lpstr>
      <vt:lpstr>Informační systém typy dělení </vt:lpstr>
      <vt:lpstr>Podnikový informační systém </vt:lpstr>
      <vt:lpstr>Podnikový informační systém </vt:lpstr>
      <vt:lpstr>Vzájemná provázanost tří základních aspektů </vt:lpstr>
      <vt:lpstr>Vzájemná provázanost tří základních aspektů - Technologie</vt:lpstr>
      <vt:lpstr>Technologie – důležitost aspektů</vt:lpstr>
      <vt:lpstr>Technologie – důležitost aspektů</vt:lpstr>
      <vt:lpstr>Vzájemná provázanost tří základních aspektů - Procesy</vt:lpstr>
      <vt:lpstr>Procesy – oblasti řešení </vt:lpstr>
      <vt:lpstr>Procesy – oblasti řešení </vt:lpstr>
      <vt:lpstr>Vzájemná provázanost tří základních aspektů – Lidé </vt:lpstr>
      <vt:lpstr>Vícevrstvé hloubkové zabezpečení informačních systémů – pojmy </vt:lpstr>
      <vt:lpstr>Bezpečnostní perimetr informačního systému </vt:lpstr>
      <vt:lpstr>3, Bezpečnost v informačních  systémech</vt:lpstr>
      <vt:lpstr>Specifika zajišťování bezpečnosti</vt:lpstr>
      <vt:lpstr>Nejběžnější typy hrozeb</vt:lpstr>
      <vt:lpstr>Nejběžnější typy hrozeb</vt:lpstr>
      <vt:lpstr>Zajištění a správa bezpečnostních  nástrojů</vt:lpstr>
      <vt:lpstr>Autentizace</vt:lpstr>
      <vt:lpstr>Autentizace</vt:lpstr>
      <vt:lpstr>Autentizace</vt:lpstr>
      <vt:lpstr>Autentizace – dělení faktorů</vt:lpstr>
      <vt:lpstr>Heslo – základní pravidla</vt:lpstr>
      <vt:lpstr>Prezentace aplikace PowerPoint</vt:lpstr>
      <vt:lpstr>Heslo – Které je lepši?</vt:lpstr>
      <vt:lpstr>Autorizace</vt:lpstr>
      <vt:lpstr>Šifrování</vt:lpstr>
      <vt:lpstr>Šifrování - symetrické</vt:lpstr>
      <vt:lpstr>Šifrování - asymetrické</vt:lpstr>
      <vt:lpstr>4, Bezpečnost v síti Internet</vt:lpstr>
      <vt:lpstr>Filtrování obsahu </vt:lpstr>
      <vt:lpstr>Bezpečná komunikace</vt:lpstr>
      <vt:lpstr>Protokol Kerberos</vt:lpstr>
      <vt:lpstr>Protokol RÁDIUS </vt:lpstr>
      <vt:lpstr>Protokol 802.1x</vt:lpstr>
      <vt:lpstr>Bezdrátové vs drátové sítě</vt:lpstr>
      <vt:lpstr>Bezdrátové sítě</vt:lpstr>
      <vt:lpstr>Virtuální priváte sítě (VPN)</vt:lpstr>
      <vt:lpstr>5, Bezpečnost koncových  zařízení</vt:lpstr>
      <vt:lpstr>Vulnerability management – správa zranitelnosti</vt:lpstr>
      <vt:lpstr>IDS – Detekce narušení</vt:lpstr>
      <vt:lpstr>IPS – prevence narušení</vt:lpstr>
      <vt:lpstr>Vynucování bezpečnostních  opatření na aplikační úrovni</vt:lpstr>
      <vt:lpstr>Časté útoky</vt:lpstr>
      <vt:lpstr>Bezpečnost mobilních zařízení – zabezpečení a autentizace</vt:lpstr>
      <vt:lpstr>BYOD, IoT – kontrola a monitoring</vt:lpstr>
      <vt:lpstr>Děkuji Vám za pozornost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 pellentesque</dc:title>
  <dc:creator>NavratilovaD</dc:creator>
  <cp:lastModifiedBy>HORÁK Vladimír,</cp:lastModifiedBy>
  <cp:revision>121</cp:revision>
  <cp:lastPrinted>2016-09-27T08:46:52Z</cp:lastPrinted>
  <dcterms:created xsi:type="dcterms:W3CDTF">2013-10-07T10:19:46Z</dcterms:created>
  <dcterms:modified xsi:type="dcterms:W3CDTF">2025-02-13T22:02:25Z</dcterms:modified>
</cp:coreProperties>
</file>