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4660"/>
  </p:normalViewPr>
  <p:slideViewPr>
    <p:cSldViewPr snapToGrid="0" showGuides="1">
      <p:cViewPr varScale="1">
        <p:scale>
          <a:sx n="136" d="100"/>
          <a:sy n="136" d="100"/>
        </p:scale>
        <p:origin x="70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zakonyprolidi.cz/cs/2021-412/zneni-20250101" TargetMode="External"/><Relationship Id="rId13" Type="http://schemas.openxmlformats.org/officeDocument/2006/relationships/hyperlink" Target="https://data.worldbank.org/indicator" TargetMode="External"/><Relationship Id="rId3" Type="http://schemas.openxmlformats.org/officeDocument/2006/relationships/hyperlink" Target="https://monitor.statnipokladna.gov.cz/" TargetMode="External"/><Relationship Id="rId7" Type="http://schemas.openxmlformats.org/officeDocument/2006/relationships/hyperlink" Target="https://monitor.statnipokladna.gov.cz/uzemni-samosprava/obce?rad=t&amp;obdobi=2411" TargetMode="External"/><Relationship Id="rId12" Type="http://schemas.openxmlformats.org/officeDocument/2006/relationships/hyperlink" Target="https://ec.europa.eu/eurostat/databrowser/view/gov_10a_exp/default/table?lang=en&amp;category=gov.gov_gfs10.gov_10a" TargetMode="External"/><Relationship Id="rId2" Type="http://schemas.openxmlformats.org/officeDocument/2006/relationships/hyperlink" Target="https://www.cnb.cz/cs/statistika/vladni-fin-sta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onitor.statnipokladna.gov.cz/uzemni-samosprava/kraje?rad=t&amp;obdobi=2411" TargetMode="External"/><Relationship Id="rId11" Type="http://schemas.openxmlformats.org/officeDocument/2006/relationships/hyperlink" Target="https://ec.europa.eu/eurostat/data/database" TargetMode="External"/><Relationship Id="rId5" Type="http://schemas.openxmlformats.org/officeDocument/2006/relationships/hyperlink" Target="https://monitor.statnipokladna.gov.cz/statni-sprava/schvaleny-rozpocet/vydaje-organizacni?rad=t&amp;obdobi=2512" TargetMode="External"/><Relationship Id="rId15" Type="http://schemas.openxmlformats.org/officeDocument/2006/relationships/hyperlink" Target="https://csu.gov.cz/financni-hospodareni" TargetMode="External"/><Relationship Id="rId10" Type="http://schemas.openxmlformats.org/officeDocument/2006/relationships/hyperlink" Target="http://www.oecd.org/tax/federalism/fiscal-decentralisation-database" TargetMode="External"/><Relationship Id="rId4" Type="http://schemas.openxmlformats.org/officeDocument/2006/relationships/hyperlink" Target="https://monitor.statnipokladna.gov.cz/statni-sprava/kapitoly" TargetMode="External"/><Relationship Id="rId9" Type="http://schemas.openxmlformats.org/officeDocument/2006/relationships/hyperlink" Target="https://www.mfcr.cz/cs/zahranici-a-eu/hospodareni-eu" TargetMode="External"/><Relationship Id="rId14" Type="http://schemas.openxmlformats.org/officeDocument/2006/relationships/hyperlink" Target="https://csu.gov.cz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167125"/>
          </a:xfrm>
        </p:spPr>
        <p:txBody>
          <a:bodyPr/>
          <a:lstStyle/>
          <a:p>
            <a:pPr algn="ctr"/>
            <a:r>
              <a:rPr lang="cs-CZ" b="1"/>
              <a:t>Veřejné finance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6012" y="365130"/>
            <a:ext cx="7977988" cy="612575"/>
          </a:xfrm>
        </p:spPr>
        <p:txBody>
          <a:bodyPr/>
          <a:lstStyle/>
          <a:p>
            <a:pPr algn="ctr"/>
            <a:r>
              <a:rPr lang="cs-CZ" b="1" dirty="0"/>
              <a:t>Témata a obsah seminářů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055077"/>
            <a:ext cx="8064000" cy="5169877"/>
          </a:xfrm>
        </p:spPr>
        <p:txBody>
          <a:bodyPr>
            <a:normAutofit fontScale="92500" lnSpcReduction="10000"/>
          </a:bodyPr>
          <a:lstStyle/>
          <a:p>
            <a:pPr algn="l">
              <a:buFont typeface="Wingdings" panose="05000000000000000000" pitchFamily="2" charset="2"/>
              <a:buChar char="q"/>
            </a:pPr>
            <a:r>
              <a:rPr lang="cs-CZ" sz="2200" i="0" dirty="0">
                <a:solidFill>
                  <a:schemeClr val="tx1"/>
                </a:solidFill>
                <a:effectLst/>
                <a:latin typeface="+mn-lt"/>
              </a:rPr>
              <a:t>Vládní finanční statistika-  data, ukazatele </a:t>
            </a:r>
          </a:p>
          <a:p>
            <a:pPr marR="0" lvl="0" algn="just" defTabSz="685783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CF1F28"/>
              </a:buClr>
              <a:buSzPts val="1000"/>
              <a:buFont typeface="Wingdings" panose="05000000000000000000" pitchFamily="2" charset="2"/>
              <a:buChar char="q"/>
              <a:tabLst/>
              <a:defRPr/>
            </a:pPr>
            <a:r>
              <a:rPr kumimoji="0" lang="cs-CZ" sz="2200" b="0" i="0" u="none" strike="noStrike" kern="1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Financování veřejných aktivit, veřejných statků služeb, fondové hospodaření organizací veřejného sektoru</a:t>
            </a:r>
          </a:p>
          <a:p>
            <a:pPr marR="0" lvl="0" algn="just" defTabSz="685783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CF1F28"/>
              </a:buClr>
              <a:buSzPts val="1000"/>
              <a:buFont typeface="Wingdings" panose="05000000000000000000" pitchFamily="2" charset="2"/>
              <a:buChar char="q"/>
              <a:tabLst/>
              <a:defRPr/>
            </a:pPr>
            <a:r>
              <a:rPr kumimoji="0" lang="cs-CZ" sz="2200" b="0" i="0" u="none" strike="noStrike" kern="1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Fiskální federalismus a fiskální decentralizace, ukazatele, měření </a:t>
            </a:r>
          </a:p>
          <a:p>
            <a:pPr marR="0" lvl="0" algn="just" defTabSz="685783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CF1F28"/>
              </a:buClr>
              <a:buSzPts val="1000"/>
              <a:buFont typeface="Wingdings" panose="05000000000000000000" pitchFamily="2" charset="2"/>
              <a:buChar char="q"/>
              <a:tabLst/>
              <a:defRPr/>
            </a:pPr>
            <a:r>
              <a:rPr kumimoji="0" lang="cs-CZ" sz="2200" b="0" i="0" u="none" strike="noStrike" kern="1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Veřejné příjmy a veřejné výdaje vybraných institucí napojených na státní rozpočet,  struktura příjmů a výdajů 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SzPts val="1000"/>
              <a:buFont typeface="Wingdings" panose="05000000000000000000" pitchFamily="2" charset="2"/>
              <a:buChar char="q"/>
              <a:defRPr/>
            </a:pPr>
            <a:r>
              <a:rPr lang="cs-CZ" sz="2200" kern="1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Veřejné výdaje dle funkcí (klasifikace COFOG) a financování vybraných odvětví veřejného sektoru a veřejných služeb v ČR a EU</a:t>
            </a:r>
          </a:p>
          <a:p>
            <a:pPr lvl="0" algn="just">
              <a:lnSpc>
                <a:spcPct val="120000"/>
              </a:lnSpc>
              <a:spcBef>
                <a:spcPts val="600"/>
              </a:spcBef>
              <a:buSzPts val="1000"/>
              <a:buFont typeface="Wingdings" panose="05000000000000000000" pitchFamily="2" charset="2"/>
              <a:buChar char="q"/>
              <a:defRPr/>
            </a:pPr>
            <a:r>
              <a:rPr lang="cs-CZ" sz="2200" kern="1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Státní rozpočet ČR, státní účelové fondy</a:t>
            </a:r>
          </a:p>
          <a:p>
            <a:pPr lvl="0" algn="just">
              <a:lnSpc>
                <a:spcPct val="120000"/>
              </a:lnSpc>
              <a:spcBef>
                <a:spcPts val="600"/>
              </a:spcBef>
              <a:buSzPts val="1000"/>
              <a:buFont typeface="Wingdings" panose="05000000000000000000" pitchFamily="2" charset="2"/>
              <a:buChar char="q"/>
              <a:defRPr/>
            </a:pPr>
            <a:r>
              <a:rPr lang="cs-CZ" sz="2200" kern="1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Rozpočty územních samosprávných celků- rozpočty obcí a  rozpočty krajů,</a:t>
            </a:r>
          </a:p>
          <a:p>
            <a:pPr marR="0" lvl="0" algn="just" defTabSz="685783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CF1F28"/>
              </a:buClr>
              <a:buSzPts val="1000"/>
              <a:buFont typeface="Wingdings" panose="05000000000000000000" pitchFamily="2" charset="2"/>
              <a:buChar char="q"/>
              <a:tabLst/>
              <a:defRPr/>
            </a:pPr>
            <a:r>
              <a:rPr kumimoji="0" lang="cs-CZ" sz="2200" b="0" i="0" u="none" strike="noStrike" kern="1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Daňová soustava-charakteristika a klasifikace daní, </a:t>
            </a:r>
          </a:p>
          <a:p>
            <a:pPr marR="0" lvl="0" algn="just" defTabSz="685783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CF1F28"/>
              </a:buClr>
              <a:buSzPts val="1000"/>
              <a:buFont typeface="Wingdings" panose="05000000000000000000" pitchFamily="2" charset="2"/>
              <a:buChar char="q"/>
              <a:tabLst/>
              <a:defRPr/>
            </a:pPr>
            <a:r>
              <a:rPr kumimoji="0" lang="cs-CZ" sz="2200" b="0" i="0" u="none" strike="noStrike" kern="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n-cs"/>
              </a:rPr>
              <a:t>Finanční vztahy ČR a EU- financování mezinárodních institucí  </a:t>
            </a:r>
          </a:p>
          <a:p>
            <a:pPr marR="0" lvl="0" algn="just" defTabSz="685783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CF1F28"/>
              </a:buClr>
              <a:buSzPts val="1000"/>
              <a:buFont typeface="Wingdings" panose="05000000000000000000" pitchFamily="2" charset="2"/>
              <a:buChar char="q"/>
              <a:tabLst/>
              <a:defRPr/>
            </a:pPr>
            <a:r>
              <a:rPr kumimoji="0" lang="cs-CZ" sz="2200" b="0" i="0" u="none" strike="noStrike" kern="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Times New Roman" panose="02020603050405020304" pitchFamily="18" charset="0"/>
                <a:cs typeface="+mn-cs"/>
              </a:rPr>
              <a:t>Rozpočet EU, fondy EU. </a:t>
            </a:r>
            <a:endParaRPr kumimoji="0" lang="cs-CZ" sz="2200" b="0" i="0" u="none" strike="noStrike" kern="1200" cap="none" spc="0" normalizeH="0" baseline="0" noProof="0" dirty="0">
              <a:ln>
                <a:noFill/>
              </a:ln>
              <a:solidFill>
                <a:srgbClr val="31313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6EB5A7-50A1-D137-BEB5-457BE16AE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246186"/>
            <a:ext cx="8064000" cy="569740"/>
          </a:xfrm>
        </p:spPr>
        <p:txBody>
          <a:bodyPr/>
          <a:lstStyle/>
          <a:p>
            <a:pPr algn="ctr"/>
            <a:r>
              <a:rPr lang="cs-CZ" dirty="0"/>
              <a:t> </a:t>
            </a:r>
            <a:r>
              <a:rPr lang="cs-CZ" sz="3200" b="1" dirty="0">
                <a:solidFill>
                  <a:srgbClr val="C00000"/>
                </a:solidFill>
              </a:rPr>
              <a:t>Veřejné finance </a:t>
            </a:r>
            <a:r>
              <a:rPr lang="cs-CZ" sz="3200" dirty="0">
                <a:solidFill>
                  <a:srgbClr val="C00000"/>
                </a:solidFill>
              </a:rPr>
              <a:t>- </a:t>
            </a:r>
            <a:r>
              <a:rPr lang="cs-CZ" sz="3200" b="1" dirty="0">
                <a:solidFill>
                  <a:srgbClr val="C00000"/>
                </a:solidFill>
              </a:rPr>
              <a:t>vybrané odkazy a databáze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E6C1D4-1214-9824-7D4C-1155752A1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942536"/>
            <a:ext cx="8064000" cy="5620042"/>
          </a:xfrm>
        </p:spPr>
        <p:txBody>
          <a:bodyPr>
            <a:normAutofit fontScale="47500" lnSpcReduction="20000"/>
          </a:bodyPr>
          <a:lstStyle/>
          <a:p>
            <a:pPr lvl="0">
              <a:buFont typeface="Wingdings" panose="05000000000000000000" pitchFamily="2" charset="2"/>
              <a:buChar char="q"/>
              <a:defRPr/>
            </a:pPr>
            <a:r>
              <a:rPr lang="cs-CZ" sz="3400" b="1" dirty="0">
                <a:latin typeface="+mn-lt"/>
                <a:hlinkClick r:id="rId2"/>
              </a:rPr>
              <a:t>Česká národní banka- Vládní </a:t>
            </a:r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2"/>
              </a:rPr>
              <a:t>finanční statistiky </a:t>
            </a:r>
            <a:endParaRPr kumimoji="0" lang="cs-CZ" sz="3400" b="1" i="0" u="none" strike="noStrike" kern="1200" cap="none" spc="0" normalizeH="0" baseline="0" noProof="0" dirty="0">
              <a:ln>
                <a:noFill/>
              </a:ln>
              <a:solidFill>
                <a:srgbClr val="31313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buFont typeface="Wingdings" panose="05000000000000000000" pitchFamily="2" charset="2"/>
              <a:buChar char="q"/>
              <a:defRPr/>
            </a:pPr>
            <a:r>
              <a:rPr lang="cs-CZ" sz="3400" b="1" dirty="0">
                <a:latin typeface="+mn-lt"/>
              </a:rPr>
              <a:t>Monitor -  </a:t>
            </a:r>
            <a:r>
              <a:rPr lang="cs-CZ" sz="3400" dirty="0">
                <a:latin typeface="+mn-lt"/>
                <a:hlinkClick r:id="rId3"/>
              </a:rPr>
              <a:t>Monitor - informační portál Ministerstva financí</a:t>
            </a:r>
            <a:endParaRPr kumimoji="0" lang="cs-CZ" sz="3400" b="1" i="0" u="none" strike="noStrike" kern="1200" cap="none" spc="0" normalizeH="0" baseline="0" noProof="0" dirty="0">
              <a:ln>
                <a:noFill/>
              </a:ln>
              <a:solidFill>
                <a:srgbClr val="313131"/>
              </a:solidFill>
              <a:effectLst/>
              <a:uLnTx/>
              <a:uFillTx/>
              <a:latin typeface="+mn-lt"/>
              <a:ea typeface="+mn-ea"/>
              <a:cs typeface="+mn-cs"/>
              <a:hlinkClick r:id="rId4"/>
            </a:endParaRPr>
          </a:p>
          <a:p>
            <a:pPr marR="0" lvl="0" algn="l" defTabSz="685783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CF1F28"/>
              </a:buClr>
              <a:buSzPct val="75000"/>
              <a:buFont typeface="Wingdings" panose="05000000000000000000" pitchFamily="2" charset="2"/>
              <a:buChar char="q"/>
              <a:tabLst/>
              <a:defRPr/>
            </a:pPr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4"/>
              </a:rPr>
              <a:t>Přehled kapitol státního rozpočtu | Monitor</a:t>
            </a:r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  <a:p>
            <a:pPr marR="0" lvl="0" algn="l" defTabSz="685783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CF1F28"/>
              </a:buClr>
              <a:buSzPct val="75000"/>
              <a:buFont typeface="Wingdings" panose="05000000000000000000" pitchFamily="2" charset="2"/>
              <a:buChar char="q"/>
              <a:tabLst/>
              <a:defRPr/>
            </a:pPr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5"/>
              </a:rPr>
              <a:t>Státní správa - schválený organizační rozklikávací rozpočet pro výdaje | Monitor</a:t>
            </a:r>
            <a:endParaRPr kumimoji="0" lang="cs-CZ" sz="3400" b="1" i="0" u="none" strike="noStrike" kern="1200" cap="none" spc="0" normalizeH="0" baseline="0" noProof="0" dirty="0">
              <a:ln>
                <a:noFill/>
              </a:ln>
              <a:solidFill>
                <a:srgbClr val="31313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l" defTabSz="685783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CF1F28"/>
              </a:buClr>
              <a:buSzPct val="75000"/>
              <a:buFont typeface="Wingdings" panose="05000000000000000000" pitchFamily="2" charset="2"/>
              <a:buChar char="q"/>
              <a:tabLst/>
              <a:defRPr/>
            </a:pPr>
            <a:r>
              <a:rPr lang="cs-CZ" sz="3400" b="1" dirty="0">
                <a:latin typeface="+mn-lt"/>
                <a:hlinkClick r:id="rId6"/>
              </a:rPr>
              <a:t>Územní samospráva - kraje | Monitor</a:t>
            </a:r>
            <a:endParaRPr lang="cs-CZ" sz="3400" b="1" dirty="0">
              <a:latin typeface="+mn-lt"/>
            </a:endParaRPr>
          </a:p>
          <a:p>
            <a:pPr marR="0" lvl="0" algn="l" defTabSz="685783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CF1F28"/>
              </a:buClr>
              <a:buSzPct val="75000"/>
              <a:buFont typeface="Wingdings" panose="05000000000000000000" pitchFamily="2" charset="2"/>
              <a:buChar char="q"/>
              <a:tabLst/>
              <a:defRPr/>
            </a:pPr>
            <a:r>
              <a:rPr lang="cs-CZ" sz="3400" b="1" dirty="0">
                <a:latin typeface="+mn-lt"/>
                <a:hlinkClick r:id="rId7"/>
              </a:rPr>
              <a:t>Územní samospráva - obce | Monitor</a:t>
            </a:r>
            <a:endParaRPr kumimoji="0" lang="cs-CZ" sz="3400" b="1" i="0" u="none" strike="noStrike" kern="1200" cap="none" spc="0" normalizeH="0" baseline="0" noProof="0" dirty="0">
              <a:ln>
                <a:noFill/>
              </a:ln>
              <a:solidFill>
                <a:srgbClr val="31313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buFont typeface="Wingdings" panose="05000000000000000000" pitchFamily="2" charset="2"/>
              <a:buChar char="q"/>
              <a:defRPr/>
            </a:pPr>
            <a:r>
              <a:rPr lang="cs-CZ" sz="3400" b="1" dirty="0">
                <a:latin typeface="+mn-lt"/>
                <a:hlinkClick r:id="rId8"/>
              </a:rPr>
              <a:t>412/2021 Sb. Vyhláška o rozpočtové skladbě</a:t>
            </a:r>
            <a:endParaRPr lang="cs-CZ" sz="3400" b="1" dirty="0">
              <a:latin typeface="+mn-lt"/>
            </a:endParaRPr>
          </a:p>
          <a:p>
            <a:pPr marR="0" lvl="0" algn="l" defTabSz="685783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>
                <a:srgbClr val="CF1F28"/>
              </a:buClr>
              <a:buSzPct val="75000"/>
              <a:buFont typeface="Wingdings" panose="05000000000000000000" pitchFamily="2" charset="2"/>
              <a:buChar char="q"/>
              <a:tabLst/>
              <a:defRPr/>
            </a:pPr>
            <a:r>
              <a:rPr kumimoji="0" lang="cs-CZ" sz="3400" b="1" i="0" u="sng" strike="noStrike" kern="10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Tx/>
                <a:latin typeface="+mn-lt"/>
                <a:ea typeface="Aptos" panose="020B0004020202020204" pitchFamily="34" charset="0"/>
                <a:cs typeface="Times New Roman" panose="02020603050405020304" pitchFamily="18" charset="0"/>
                <a:hlinkClick r:id="rId9"/>
              </a:rPr>
              <a:t>Hospodaření EU | Ministerstvo financí ČR</a:t>
            </a:r>
            <a:endParaRPr kumimoji="0" lang="cs-CZ" sz="3400" b="1" i="0" u="sng" strike="noStrike" kern="100" cap="none" spc="0" normalizeH="0" baseline="0" noProof="0" dirty="0">
              <a:ln>
                <a:noFill/>
              </a:ln>
              <a:solidFill>
                <a:srgbClr val="467886"/>
              </a:solidFill>
              <a:effectLst/>
              <a:uLnTx/>
              <a:uFillTx/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l" defTabSz="685783" rtl="0" eaLnBrk="1" fontAlgn="auto" latinLnBrk="0" hangingPunct="1">
              <a:lnSpc>
                <a:spcPct val="115000"/>
              </a:lnSpc>
              <a:spcBef>
                <a:spcPts val="750"/>
              </a:spcBef>
              <a:spcAft>
                <a:spcPts val="800"/>
              </a:spcAft>
              <a:buClr>
                <a:srgbClr val="CF1F28"/>
              </a:buClr>
              <a:buSzPct val="75000"/>
              <a:buFont typeface="Wingdings" panose="05000000000000000000" pitchFamily="2" charset="2"/>
              <a:buChar char="q"/>
              <a:tabLst/>
              <a:defRPr/>
            </a:pPr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OECD- </a:t>
            </a:r>
            <a:r>
              <a:rPr kumimoji="0" lang="cs-CZ" sz="3400" b="1" i="0" u="none" strike="noStrike" kern="1200" cap="none" spc="0" normalizeH="0" baseline="0" noProof="0" dirty="0" err="1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Fiscal</a:t>
            </a:r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3400" b="1" i="0" u="none" strike="noStrike" kern="1200" cap="none" spc="0" normalizeH="0" baseline="0" noProof="0" dirty="0" err="1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Decentralisation</a:t>
            </a:r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Database: </a:t>
            </a:r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10"/>
              </a:rPr>
              <a:t>http://www.oecd.org/tax/federalism/fiscal-decentralisation-database</a:t>
            </a:r>
            <a:endParaRPr kumimoji="0" lang="cs-CZ" sz="3400" b="1" i="0" u="none" strike="noStrike" kern="1200" cap="none" spc="0" normalizeH="0" baseline="0" noProof="0" dirty="0">
              <a:ln>
                <a:noFill/>
              </a:ln>
              <a:solidFill>
                <a:srgbClr val="31313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l" defTabSz="685783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CF1F28"/>
              </a:buClr>
              <a:buSzPct val="75000"/>
              <a:buFont typeface="Wingdings" panose="05000000000000000000" pitchFamily="2" charset="2"/>
              <a:buChar char="q"/>
              <a:tabLst/>
              <a:defRPr/>
            </a:pPr>
            <a:r>
              <a:rPr kumimoji="0" lang="cs-CZ" sz="3400" b="1" i="0" u="none" strike="noStrike" kern="1200" cap="none" spc="0" normalizeH="0" baseline="0" noProof="0" dirty="0" err="1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Eurostat</a:t>
            </a:r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3400" b="1" i="0" u="none" strike="noStrike" kern="1200" cap="none" spc="0" normalizeH="0" baseline="0" noProof="0" dirty="0" err="1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statistic</a:t>
            </a:r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database  : </a:t>
            </a:r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11"/>
              </a:rPr>
              <a:t>https://ec.europa.eu/eurostat/data/database</a:t>
            </a:r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3400" b="0" i="0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</a:t>
            </a:r>
            <a:r>
              <a:rPr kumimoji="0" lang="cs-CZ" sz="3400" b="1" i="0" u="none" strike="noStrike" kern="1200" cap="none" spc="0" normalizeH="0" baseline="0" noProof="0" dirty="0" err="1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Economy</a:t>
            </a:r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finance</a:t>
            </a:r>
            <a:r>
              <a:rPr kumimoji="0" lang="cs-CZ" sz="3400" b="0" i="0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</a:t>
            </a:r>
            <a:r>
              <a:rPr kumimoji="0" lang="cs-CZ" sz="3400" b="1" i="0" u="none" strike="noStrike" kern="1200" cap="none" spc="0" normalizeH="0" baseline="0" noProof="0" dirty="0" err="1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Government</a:t>
            </a:r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3400" b="1" i="0" u="none" strike="noStrike" kern="1200" cap="none" spc="0" normalizeH="0" baseline="0" noProof="0" dirty="0" err="1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statistics</a:t>
            </a:r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</a:t>
            </a:r>
            <a:r>
              <a:rPr kumimoji="0" lang="cs-CZ" sz="3400" b="1" i="0" u="none" strike="noStrike" kern="1200" cap="none" spc="0" normalizeH="0" baseline="0" noProof="0" dirty="0" err="1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Government</a:t>
            </a:r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finance </a:t>
            </a:r>
            <a:r>
              <a:rPr kumimoji="0" lang="cs-CZ" sz="3400" b="1" i="0" u="none" strike="noStrike" kern="1200" cap="none" spc="0" normalizeH="0" baseline="0" noProof="0" dirty="0" err="1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statistics</a:t>
            </a:r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(EDP and ESA 2010)- </a:t>
            </a:r>
            <a:r>
              <a:rPr kumimoji="0" lang="cs-CZ" sz="3400" b="1" i="1" u="none" strike="noStrike" kern="1200" cap="none" spc="0" normalizeH="0" baseline="0" noProof="0" dirty="0" err="1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Annual</a:t>
            </a:r>
            <a:r>
              <a:rPr kumimoji="0" lang="cs-CZ" sz="3400" b="1" i="1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3400" b="1" i="1" u="none" strike="noStrike" kern="1200" cap="none" spc="0" normalizeH="0" baseline="0" noProof="0" dirty="0" err="1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government</a:t>
            </a:r>
            <a:r>
              <a:rPr kumimoji="0" lang="cs-CZ" sz="3400" b="1" i="1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finance </a:t>
            </a:r>
            <a:r>
              <a:rPr kumimoji="0" lang="cs-CZ" sz="3400" b="1" i="1" u="none" strike="noStrike" kern="1200" cap="none" spc="0" normalizeH="0" baseline="0" noProof="0" dirty="0" err="1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statistics</a:t>
            </a:r>
            <a:endParaRPr kumimoji="0" lang="cs-CZ" sz="3400" b="1" i="1" u="none" strike="noStrike" kern="1200" cap="none" spc="0" normalizeH="0" baseline="0" noProof="0" dirty="0">
              <a:ln>
                <a:noFill/>
              </a:ln>
              <a:solidFill>
                <a:srgbClr val="31313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l" defTabSz="685783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CF1F28"/>
              </a:buClr>
              <a:buSzPct val="75000"/>
              <a:buFont typeface="Wingdings" panose="05000000000000000000" pitchFamily="2" charset="2"/>
              <a:buChar char="q"/>
              <a:tabLst/>
              <a:defRPr/>
            </a:pPr>
            <a:r>
              <a:rPr kumimoji="0" lang="cs-CZ" sz="3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Eurostat</a:t>
            </a:r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 Veřejné výdaje dle funkcí  </a:t>
            </a:r>
            <a:r>
              <a:rPr kumimoji="0" lang="cs-CZ" sz="3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https://ec.europa.eu/eurostat/databrowser/view/gov_10a_exp/default/table?lang=en&amp;category=gov.gov_gfs10.gov_10a</a:t>
            </a:r>
          </a:p>
          <a:p>
            <a:pPr marR="0" lvl="0" algn="l" defTabSz="685783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CF1F28"/>
              </a:buClr>
              <a:buSzPct val="75000"/>
              <a:buFont typeface="Wingdings" panose="05000000000000000000" pitchFamily="2" charset="2"/>
              <a:buChar char="q"/>
              <a:tabLst/>
              <a:defRPr/>
            </a:pPr>
            <a:r>
              <a:rPr lang="cs-CZ" sz="3400" b="1" dirty="0">
                <a:latin typeface="+mn-lt"/>
              </a:rPr>
              <a:t>Světová banka : </a:t>
            </a:r>
            <a:r>
              <a:rPr kumimoji="0" lang="cs-CZ" sz="3400" b="0" i="0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Aharoni" panose="02010803020104030203" pitchFamily="2" charset="-79"/>
                <a:hlinkClick r:id="rId13"/>
              </a:rPr>
              <a:t>https://data.worldbank.org/indicator</a:t>
            </a:r>
            <a:endParaRPr kumimoji="0" lang="cs-CZ" sz="3400" b="0" i="0" u="none" strike="noStrike" kern="1200" cap="none" spc="0" normalizeH="0" baseline="0" noProof="0" dirty="0">
              <a:ln>
                <a:noFill/>
              </a:ln>
              <a:solidFill>
                <a:srgbClr val="313131"/>
              </a:solidFill>
              <a:effectLst/>
              <a:uLnTx/>
              <a:uFillTx/>
              <a:latin typeface="+mn-lt"/>
              <a:ea typeface="+mn-ea"/>
              <a:cs typeface="Aharoni" panose="02010803020104030203" pitchFamily="2" charset="-79"/>
            </a:endParaRPr>
          </a:p>
          <a:p>
            <a:pPr marR="0" lvl="0" algn="l" defTabSz="685783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CF1F28"/>
              </a:buClr>
              <a:buSzPct val="75000"/>
              <a:buFont typeface="Wingdings" panose="05000000000000000000" pitchFamily="2" charset="2"/>
              <a:buChar char="q"/>
              <a:tabLst/>
              <a:defRPr/>
            </a:pPr>
            <a:r>
              <a:rPr lang="cs-CZ" sz="3400" b="1" dirty="0">
                <a:latin typeface="+mn-lt"/>
              </a:rPr>
              <a:t> </a:t>
            </a:r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Český statistický úřad - </a:t>
            </a:r>
            <a:r>
              <a:rPr kumimoji="0" lang="cs-CZ" sz="3400" b="0" i="0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14"/>
              </a:rPr>
              <a:t>Český statistický úřad | Statistika (gov.cz)</a:t>
            </a:r>
            <a:endParaRPr kumimoji="0" lang="cs-CZ" sz="3400" b="0" i="0" u="none" strike="noStrike" kern="1200" cap="none" spc="0" normalizeH="0" baseline="0" noProof="0" dirty="0">
              <a:ln>
                <a:noFill/>
              </a:ln>
              <a:solidFill>
                <a:srgbClr val="31313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l" defTabSz="685783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rgbClr val="CF1F28"/>
              </a:buClr>
              <a:buSzPct val="75000"/>
              <a:buFont typeface="Wingdings" panose="05000000000000000000" pitchFamily="2" charset="2"/>
              <a:buChar char="q"/>
              <a:tabLst/>
              <a:defRPr/>
            </a:pPr>
            <a:r>
              <a:rPr kumimoji="0" lang="cs-CZ" sz="3400" b="0" i="0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15"/>
              </a:rPr>
              <a:t>Finanční hospodaření | Statistika (gov.cz)</a:t>
            </a:r>
            <a:endParaRPr kumimoji="0" lang="cs-CZ" sz="3400" b="0" i="0" u="none" strike="noStrike" kern="1200" cap="none" spc="0" normalizeH="0" baseline="0" noProof="0" dirty="0">
              <a:ln>
                <a:noFill/>
              </a:ln>
              <a:solidFill>
                <a:srgbClr val="31313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283734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MVŠO_sablona_ prezentace_4-3-CZ</Template>
  <TotalTime>115</TotalTime>
  <Words>308</Words>
  <Application>Microsoft Office PowerPoint</Application>
  <PresentationFormat>Předvádění na obrazovce (4:3)</PresentationFormat>
  <Paragraphs>27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Motiv Office</vt:lpstr>
      <vt:lpstr>Veřejné finance</vt:lpstr>
      <vt:lpstr>Témata a obsah seminářů</vt:lpstr>
      <vt:lpstr> Veřejné finance - vybrané odkazy a databáze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Martina Halásková</dc:creator>
  <cp:lastModifiedBy>Martina Halásková</cp:lastModifiedBy>
  <cp:revision>13</cp:revision>
  <dcterms:created xsi:type="dcterms:W3CDTF">2025-02-19T15:49:33Z</dcterms:created>
  <dcterms:modified xsi:type="dcterms:W3CDTF">2025-02-19T18:06:10Z</dcterms:modified>
</cp:coreProperties>
</file>