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5D663-5EC3-A62C-DDE6-2A7DA0A8F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CC88D7-D75F-B043-43A9-BD1C6AA88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D73136-6215-C1B6-9D95-40A6BB36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CA12F4-8F72-0373-5239-F2CF1210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A55AE0-2636-FA5C-D33F-10C9AFF63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478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5BB7F2-6FA4-D014-A794-A123AAE6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530A2E-6F56-4E28-C603-29B63C4D1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5B2134-5D4B-400E-16BA-AA33E3C9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C1E5D2-1912-017F-A0E8-6DCC5E9C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88435B-9C1D-1FDD-2502-71FC6E11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2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A7625D0-767B-36F6-00D6-50AAA3528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E0DEC3-067D-8912-2C7B-8AB568D36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74FCCD-C5A5-7B6F-5421-641F16FA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E48772-2343-7B84-F172-72AE1668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7B55C2-2C5A-D184-D773-6D661751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29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AD8E4-BBAD-BE11-A0FE-7F92983E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A9E063-E697-B203-02CE-428843A18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B7089F-B05D-11D7-0ADE-C5D19E13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7E3BF4-50DD-3EC3-7D2F-FE7418EE6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5B37BC-A0A6-B23C-24E9-981FD40E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56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29530E-E002-8778-00FA-F398AC4C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0D62AA-AF52-4DFB-1B40-491948665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E57CCE-7030-9339-15D8-D6A639EAF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6E1330-CBBB-AE11-4AAF-1176B0C1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3899AC-ECD2-FDAC-E247-CEFAEEC9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86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A133C-E3E6-D326-AF1D-B5207253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C87472-16DF-4133-6677-DFAC40EB8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1E71A0-3FE7-4F4B-AF2F-F2D26B978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024C2D-758C-9DDF-F5F6-E3B34D11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456FB3-1B59-5D4A-400D-B7C20CD3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DB343D-D4D9-28B3-AD64-049E9A30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84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2EB58-E642-73F1-352B-3E29A2C9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EF8AF9-261D-3C89-5F40-478961622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B583B4-D7DF-DED2-B671-E9EC511CB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C2A002-FA13-FD26-BF41-A5BD28075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1A671E3-79D5-C918-17B4-E90EA0BD6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6D822AB-9A75-6439-BD84-34239DB78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22EB4EA-248B-BA45-7618-4230B6A4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26A4685-33AC-73C0-7D37-6224E7E3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4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AA187-4864-5ADA-7C92-1F1AF190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82ADF0D-91B3-BCED-01E0-03206D85B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89B1102-345E-83CC-6E84-67CB2F6C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EE1A89E-28EA-0847-73C5-D3B02C94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73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3241E6C-7DEC-1050-E934-68F9AE3F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9DCA975-5904-F636-5081-D2CEC917B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B946175-0CC1-0AE0-6FB3-89FF7E05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88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10EB4-0F05-C33D-A8DF-2C132303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9D93B-EF0F-1F87-1103-0EB06C552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3722A9-7C21-ED4D-4BFE-6B7AFA364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5AD5B5-0116-EE93-089D-05B13199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85F13E-4556-187B-F944-2B0DB9FB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3A8EAD-1B07-C565-0E0E-84F5E687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60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15F21-CEC4-8BBF-4252-8DC7858F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9B3D93F-67D8-DFBA-7224-4DC78E68EC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F66FE80-C371-C51C-2C3E-714776345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D17C72-08CC-0FA4-D2AA-4FAD877A0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60C1AA-6984-3811-569A-BCB91711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D36C52-3C45-5BD1-72CC-09307D56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64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B2760D-6BCF-BFE2-3BC1-6C861E260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CCB714-062B-DB39-CBAB-2D02F30EA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2CA5C3-7C9D-8884-5A29-2A264F845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109A68-C592-414D-BA76-7CCD1A18036C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F1F28D-C641-933D-4AED-600B7EB5C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E3E15A-F950-3925-4742-256F0FE5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3A82E2-B20E-40D1-B815-2F1BE616DF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51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9AC4B011-8589-EEA8-B1A9-B221AEE40404}"/>
                  </a:ext>
                </a:extLst>
              </p:cNvPr>
              <p:cNvSpPr txBox="1"/>
              <p:nvPr/>
            </p:nvSpPr>
            <p:spPr>
              <a:xfrm>
                <a:off x="345394" y="189669"/>
                <a:ext cx="10586545" cy="5287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2000" dirty="0"/>
                  <a:t>Stanovte prognózu prodejů s využitím </a:t>
                </a:r>
                <a:r>
                  <a:rPr lang="cs-CZ" sz="2000" b="1" dirty="0"/>
                  <a:t>lineárního trendu – regresní analýza.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cs-CZ" sz="2000" b="1" dirty="0"/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20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Rovnice lineárního trendu</a:t>
                </a:r>
                <a:endParaRPr lang="cs-CZ" sz="20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b>
                      </m:sSub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8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2000" kern="1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Koeficienty lineární regresní rovnice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sSub>
                                <m:sSubPr>
                                  <m:ctrlP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limLoc m:val="undOvr"/>
                                      <m:ctrlP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</m:nary>
                                  <m:nary>
                                    <m:naryPr>
                                      <m:chr m:val="∑"/>
                                      <m:limLoc m:val="undOvr"/>
                                      <m:ctrlP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cs-CZ" sz="18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Aptos" panose="020B000402020202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sz="18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Aptos" panose="020B000402020202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  <m:sub>
                                          <m:r>
                                            <a:rPr lang="cs-CZ" sz="18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Aptos" panose="020B000402020202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cs-CZ" sz="1800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Aptos" panose="020B000402020202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nary>
                                            <m:naryPr>
                                              <m:chr m:val="∑"/>
                                              <m:limLoc m:val="undOvr"/>
                                              <m:ctrlPr>
                                                <a:rPr lang="cs-CZ" sz="18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cs-CZ" sz="18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cs-CZ" sz="18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cs-CZ" sz="18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𝑛</m:t>
                                              </m:r>
                                            </m:sup>
                                            <m:e>
                                              <m:r>
                                                <a:rPr lang="cs-CZ" sz="1800" i="1" kern="100">
                                                  <a:effectLst/>
                                                  <a:latin typeface="Cambria Math" panose="02040503050406030204" pitchFamily="18" charset="0"/>
                                                  <a:ea typeface="Aptos" panose="020B000402020202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cs-CZ" sz="1800" i="1" kern="100">
                                          <a:effectLst/>
                                          <a:latin typeface="Cambria Math" panose="02040503050406030204" pitchFamily="18" charset="0"/>
                                          <a:ea typeface="Aptos" panose="020B000402020202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𝑌</m:t>
                          </m:r>
                        </m:e>
                      </m:acc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acc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cs-CZ" sz="2000" dirty="0"/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9AC4B011-8589-EEA8-B1A9-B221AEE4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94" y="189669"/>
                <a:ext cx="10586545" cy="5287986"/>
              </a:xfrm>
              <a:prstGeom prst="rect">
                <a:avLst/>
              </a:prstGeom>
              <a:blipFill>
                <a:blip r:embed="rId2"/>
                <a:stretch>
                  <a:fillRect l="-634" t="-34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95701002-5D3E-F415-0A77-317424F0EB06}"/>
                  </a:ext>
                </a:extLst>
              </p:cNvPr>
              <p:cNvSpPr txBox="1"/>
              <p:nvPr/>
            </p:nvSpPr>
            <p:spPr>
              <a:xfrm>
                <a:off x="345394" y="5203887"/>
                <a:ext cx="6097314" cy="1574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800" i="1" kern="10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hodnota časové řady v časové periodě t</a:t>
                </a: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průměr hodnot v časové řadě</a:t>
                </a: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 – časová perioda t</a:t>
                </a: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průměr časových period</a:t>
                </a: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95701002-5D3E-F415-0A77-317424F0E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94" y="5203887"/>
                <a:ext cx="6097314" cy="1574021"/>
              </a:xfrm>
              <a:prstGeom prst="rect">
                <a:avLst/>
              </a:prstGeom>
              <a:blipFill>
                <a:blip r:embed="rId3"/>
                <a:stretch>
                  <a:fillRect l="-900" t="-1550" b="-581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755E5C6-8107-1AE1-7C8D-542AE1F94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07" y="3621529"/>
            <a:ext cx="3510783" cy="280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6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37D543EB-EA51-B462-9D75-E7346846CA7A}"/>
                  </a:ext>
                </a:extLst>
              </p:cNvPr>
              <p:cNvSpPr txBox="1"/>
              <p:nvPr/>
            </p:nvSpPr>
            <p:spPr>
              <a:xfrm>
                <a:off x="670035" y="353100"/>
                <a:ext cx="1231680" cy="1847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cs-CZ" sz="180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𝑌</m:t>
                          </m:r>
                        </m:e>
                      </m:acc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cs-CZ" sz="18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acc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nary>
                        </m:num>
                        <m:den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37D543EB-EA51-B462-9D75-E7346846C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35" y="353100"/>
                <a:ext cx="1231680" cy="18478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916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43C307-75D8-C9C5-0166-065FB0778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79" t="36463" r="79081" b="33741"/>
          <a:stretch/>
        </p:blipFill>
        <p:spPr>
          <a:xfrm>
            <a:off x="429210" y="177281"/>
            <a:ext cx="4208104" cy="63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9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F778B68-A425-3FF7-44FA-00C9638C7F36}"/>
              </a:ext>
            </a:extLst>
          </p:cNvPr>
          <p:cNvSpPr txBox="1"/>
          <p:nvPr/>
        </p:nvSpPr>
        <p:spPr>
          <a:xfrm>
            <a:off x="363894" y="233265"/>
            <a:ext cx="3349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Řešení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680104-577E-3767-1EB7-EF0AB9C1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80" t="37356" r="79307" b="33678"/>
          <a:stretch/>
        </p:blipFill>
        <p:spPr>
          <a:xfrm>
            <a:off x="504496" y="827689"/>
            <a:ext cx="3854670" cy="5816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177B98F4-4D68-33A7-598A-2E32689D4468}"/>
                  </a:ext>
                </a:extLst>
              </p:cNvPr>
              <p:cNvSpPr txBox="1"/>
              <p:nvPr/>
            </p:nvSpPr>
            <p:spPr>
              <a:xfrm>
                <a:off x="5342540" y="1332111"/>
                <a:ext cx="6097314" cy="4193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cs-CZ" sz="180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𝑌</m:t>
                          </m:r>
                        </m:e>
                      </m:nary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=3183</m:t>
                      </m:r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nary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=210</m:t>
                      </m:r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sSub>
                            <m:sSubPr>
                              <m:ctrlP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=34.600</m:t>
                          </m:r>
                        </m:e>
                      </m:nary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cs-CZ" sz="18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=2.870</m:t>
                          </m:r>
                        </m:e>
                      </m:nary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nary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=20</m:t>
                      </m:r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177B98F4-4D68-33A7-598A-2E32689D4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40" y="1332111"/>
                <a:ext cx="6097314" cy="4193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84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D29BEDCA-32F5-127C-C5E8-8785CC6414F1}"/>
                  </a:ext>
                </a:extLst>
              </p:cNvPr>
              <p:cNvSpPr txBox="1"/>
              <p:nvPr/>
            </p:nvSpPr>
            <p:spPr>
              <a:xfrm>
                <a:off x="557706" y="359581"/>
                <a:ext cx="6097314" cy="810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80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cs-CZ" sz="1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34.600−</m:t>
                        </m:r>
                        <m:f>
                          <m:fPr>
                            <m:ctrlPr>
                              <a:rPr lang="cs-CZ" sz="1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cs-CZ" sz="1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210∗(3.183)</m:t>
                            </m:r>
                          </m:num>
                          <m:den>
                            <m:r>
                              <a:rPr lang="cs-CZ" sz="1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den>
                        </m:f>
                      </m:num>
                      <m:den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2.870−</m:t>
                        </m:r>
                        <m:f>
                          <m:fPr>
                            <m:ctrlPr>
                              <a:rPr lang="cs-CZ" sz="1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cs-CZ" sz="1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1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210</m:t>
                                </m:r>
                              </m:e>
                              <m:sup>
                                <m:r>
                                  <a:rPr lang="cs-CZ" sz="1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cs-CZ" sz="1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den>
                        </m:f>
                      </m:den>
                    </m:f>
                  </m:oMath>
                </a14:m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=1,772</a:t>
                </a: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D29BEDCA-32F5-127C-C5E8-8785CC641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06" y="359581"/>
                <a:ext cx="6097314" cy="810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BEC89BFA-E904-E96F-B6B7-85DA641324F1}"/>
                  </a:ext>
                </a:extLst>
              </p:cNvPr>
              <p:cNvSpPr txBox="1"/>
              <p:nvPr/>
            </p:nvSpPr>
            <p:spPr>
              <a:xfrm>
                <a:off x="-813894" y="1620492"/>
                <a:ext cx="6097314" cy="2608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cs-CZ" sz="180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𝑌</m:t>
                          </m:r>
                        </m:e>
                      </m:acc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3.183</m:t>
                          </m:r>
                        </m:num>
                        <m:den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=159,15</m:t>
                      </m:r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acc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210</m:t>
                          </m:r>
                        </m:num>
                        <m:den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=10,5</m:t>
                      </m:r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8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=159,15−1,772∗</m:t>
                      </m:r>
                      <m:d>
                        <m:dPr>
                          <m:ctrlP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cs-CZ" sz="18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10,5</m:t>
                          </m:r>
                        </m:e>
                      </m:d>
                      <m:r>
                        <a:rPr lang="cs-CZ" sz="18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=140,54</m:t>
                      </m:r>
                    </m:oMath>
                  </m:oMathPara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BEC89BFA-E904-E96F-B6B7-85DA64132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3894" y="1620492"/>
                <a:ext cx="6097314" cy="26080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E97597CE-2976-C6BC-F34F-C70A8171478E}"/>
                  </a:ext>
                </a:extLst>
              </p:cNvPr>
              <p:cNvSpPr txBox="1"/>
              <p:nvPr/>
            </p:nvSpPr>
            <p:spPr>
              <a:xfrm>
                <a:off x="2845469" y="5414128"/>
                <a:ext cx="6501062" cy="377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800" b="1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Regresní rovnice pro lineární trend je: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cs-CZ" sz="1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cs-CZ" sz="1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=140,54+1,772</m:t>
                    </m:r>
                    <m:r>
                      <a:rPr lang="cs-CZ" sz="1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endParaRPr lang="cs-CZ" sz="18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E97597CE-2976-C6BC-F34F-C70A81714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469" y="5414128"/>
                <a:ext cx="6501062" cy="377155"/>
              </a:xfrm>
              <a:prstGeom prst="rect">
                <a:avLst/>
              </a:prstGeom>
              <a:blipFill>
                <a:blip r:embed="rId4"/>
                <a:stretch>
                  <a:fillRect l="-844" t="-4839" b="-2580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72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38D7303-D910-1F8F-2EF9-08A8D620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63" t="37007" r="67192" b="33741"/>
          <a:stretch/>
        </p:blipFill>
        <p:spPr>
          <a:xfrm>
            <a:off x="419877" y="391887"/>
            <a:ext cx="8444205" cy="634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34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F24BA3-0728-CE1E-B4C3-B8ADE540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95" t="37007" r="67191" b="33605"/>
          <a:stretch/>
        </p:blipFill>
        <p:spPr>
          <a:xfrm>
            <a:off x="307909" y="270587"/>
            <a:ext cx="8574834" cy="64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886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117</Words>
  <Application>Microsoft Office PowerPoint</Application>
  <PresentationFormat>Širokoúhlá obrazovka</PresentationFormat>
  <Paragraphs>30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Cambria Math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4</cp:revision>
  <dcterms:created xsi:type="dcterms:W3CDTF">2025-04-01T12:17:09Z</dcterms:created>
  <dcterms:modified xsi:type="dcterms:W3CDTF">2025-04-15T12:10:07Z</dcterms:modified>
</cp:coreProperties>
</file>