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DE90C-1D65-94EB-C1B8-8E38BE3C9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F173B6-B0A1-17DD-6EAB-8CD86CEAD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D6B491-6ACE-F7FE-3D9B-3DF30178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93E05-866C-D4D8-8753-33BADB6DD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5988EB-C4BA-C711-21B1-41589276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68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0BB1F1-F075-C595-042B-F18243ED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C198DA-8019-13D0-FA44-340043B61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8AD4DF-ABDF-C463-1021-D5ECCB574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EDE0BD-ABFD-751C-0002-AD185C06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F3D548-BC38-1E4D-6945-70D9598D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11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1A48AE-7462-4E4F-C4CC-DAC5341A1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FA5FC7-A7D6-7648-1839-38A2152F0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70EBA2-E6FA-8A5E-051C-659A2CDB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66CF2E-8369-E691-0FF0-99726039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627FE0-AAC1-284B-2610-9DA6C2E1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2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5D8FD-6471-069E-6564-5FE42DC5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F6339-DF11-188E-0D77-B04661728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515978-16F8-5E65-206E-B4A99374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462835-7ABC-1FC5-ACAA-A0E13EB3B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C7278C-2273-9AB8-C895-11FBE767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77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81427-0C50-C9A4-07C6-AA98C3F7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15069B-B252-573C-69CA-66CF674B8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7340F4-788D-A112-F5E5-EF07F3A6E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3B0E8-BECB-5D16-C6F5-CCFF350E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C122FC-2023-7FA9-EC05-DA8BDED8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58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D41CF-641E-5107-1791-E975E34B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8FCFF0-7597-BF1E-8D75-8FFF570444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E4EDB2-EC51-FC4C-04C3-04521AD2B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FB3D9D-ED71-E072-5356-C2D3BC0E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F6CF44-5153-9FDC-61B2-DC5B6178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946974-7666-7BDE-30B5-2E9960FF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CA608-FB5D-8D53-A11B-4854DB471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D94BA-93A0-B598-CE25-F8F0A4E80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79DED1-3DC5-790C-327B-1CB73DF5C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AB4DF1-E8E7-EFB2-B67A-1E9472CC6B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7EBF0A-8163-5760-3E6F-7782A01AC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51306BE-3DD5-03B0-0A16-9E779DC6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EF9D6CF-47BF-5B34-2C31-4D7F8FF4B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B132752-58B3-872D-B9AD-8E4CB036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17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EE345-B833-685E-D7AD-2502F24BA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C34075-9A3C-1789-564E-095940361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CF8492-4E4D-C36C-8B63-F2399AFEE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422CBB-4372-B4B5-287B-5021A2F5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84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DD40BF-3312-8DA4-1534-3E2B60ED9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1BD51D-D72E-846F-F66B-97EDB1776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4FFBA9-7D15-41D1-5F93-AC5FE087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34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BA4A38-9066-118D-8012-13E025569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5A14E8-2665-2242-22B8-7DADAF1E8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C2970D-EECA-AFF9-B4FA-16BA81922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FDFE56-1437-7BA5-3830-E4B2ECBA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FCDD51-17C2-99A9-1B86-962E7C57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8B29E8-4C6F-67EB-2BCF-FC230CB3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36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21130-9091-D238-EBB2-2D25A345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3F85C0-FBC0-E907-BAD3-2D7EF5897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F4E9E0-0E5F-E639-CBDC-09B852153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75AA28-77A7-145F-2132-EC6D0CF12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A44D8D-40D1-E259-1EB6-B101CFFC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575BE1-A57E-E081-9B48-DBC14A4D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79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D452FB-0C6E-879E-77A5-3EDFD074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B9D39D-8CDF-3AEF-25AD-0A47404F9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F5C45A-CF7D-EC87-DF50-2D0A885F3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A11EA1-90CE-4DAA-9C91-683286E7706F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3B1332-AA93-36A9-5CB4-750368DC4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95C92C-02DA-ACDC-7E2C-AF6677D99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90F28C-7896-45A8-BDA4-B7253134A5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45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FA4646A-0816-C9B1-B17C-C14E5DCF963F}"/>
              </a:ext>
            </a:extLst>
          </p:cNvPr>
          <p:cNvSpPr txBox="1"/>
          <p:nvPr/>
        </p:nvSpPr>
        <p:spPr>
          <a:xfrm>
            <a:off x="0" y="520262"/>
            <a:ext cx="1170852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Aplikace analýzy XYZ – diferencované řízení zákaznického portfolia</a:t>
            </a:r>
          </a:p>
          <a:p>
            <a:pPr algn="ctr"/>
            <a:endParaRPr lang="cs-CZ" sz="2000" b="1" dirty="0"/>
          </a:p>
          <a:p>
            <a:pPr algn="just"/>
            <a:r>
              <a:rPr lang="cs-CZ" sz="2000" dirty="0"/>
              <a:t>Na volbu vhodné strategie řízení – stanovení zákaznického servisu má rovněž vliv pravidelnost poptávky. Jiný přístup bude volen pro zákazníky, jejichž spotřeba je pravidelná, a odlišný pro zákazníky, kteří vykazují sporadickou poptávku. Proto je vhodné klasifikaci ABC doplnit o tzv. XYZ analýzu, která daný aspekt zohledňuje.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Jednotlivé symboly mají následující význam: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X – zákazníci s pravidelnou, konstantní poptávkou s pouhými příležitostnými výkyvy, což umožňuje vysokou spolehlivost predikce poptávky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Y – zákazníci, jejichž poptávka vykazuje silnější (sezónní) výkyvy či trendy, přičemž možnosti predikce poptávky jsou omezené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Z – zákazníci s nepravidelnou či sporadickou poptávkou, kterou nelze prakticky předpovídat</a:t>
            </a:r>
          </a:p>
          <a:p>
            <a:pPr algn="ctr"/>
            <a:endParaRPr lang="cs-CZ" sz="2000" b="1" dirty="0"/>
          </a:p>
          <a:p>
            <a:pPr algn="ctr"/>
            <a:endParaRPr lang="cs-CZ" sz="2000" b="1" dirty="0"/>
          </a:p>
          <a:p>
            <a:pPr algn="ctr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2304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0309409-4F79-B186-40EB-73AC86720925}"/>
              </a:ext>
            </a:extLst>
          </p:cNvPr>
          <p:cNvSpPr txBox="1"/>
          <p:nvPr/>
        </p:nvSpPr>
        <p:spPr>
          <a:xfrm>
            <a:off x="447040" y="284480"/>
            <a:ext cx="11236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Nesourodost statistického souboru lze stanovit tzv. variačním koeficientem. Postup analýzy XYZ je následující:</a:t>
            </a:r>
          </a:p>
          <a:p>
            <a:pPr algn="just"/>
            <a:endParaRPr lang="cs-CZ" sz="2000" dirty="0"/>
          </a:p>
          <a:p>
            <a:pPr marL="342900" indent="-342900" algn="just">
              <a:buAutoNum type="arabicPeriod"/>
            </a:pPr>
            <a:r>
              <a:rPr lang="cs-CZ" sz="2000" dirty="0"/>
              <a:t>Zjištění hodnot poptávky jednotlivých zákazníků v průběhu sledovaného období</a:t>
            </a:r>
          </a:p>
          <a:p>
            <a:pPr marL="342900" indent="-342900" algn="just">
              <a:buAutoNum type="arabicPeriod"/>
            </a:pPr>
            <a:r>
              <a:rPr lang="cs-CZ" sz="2000" dirty="0"/>
              <a:t>Výpočet základních statistických ukazatelů – průměr, základní směrodatná odchylka, variační koeficient</a:t>
            </a:r>
          </a:p>
          <a:p>
            <a:pPr marL="342900" indent="-342900" algn="just">
              <a:buAutoNum type="arabicPeriod"/>
            </a:pPr>
            <a:r>
              <a:rPr lang="cs-CZ" sz="2000" dirty="0"/>
              <a:t>Přiřazení zákazníků do skupin XYZ, podle hodnoty variačního koeficientu, </a:t>
            </a:r>
            <a:r>
              <a:rPr lang="cs-CZ" sz="2000" dirty="0" err="1"/>
              <a:t>jm</a:t>
            </a:r>
            <a:r>
              <a:rPr lang="cs-CZ" sz="2000" dirty="0"/>
              <a:t>. skupina X jsou zákazníci s hodnotou variačního koeficientu do 50%, skupina Y jsou zákazníci s hodnotou variačního koeficientu 50% - 90%, skupina Z jsou zákazníci s hodnotou variačního koeficientu větším než je 90%.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BE7312-AF74-3F53-CDA9-E41125AE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3293" t="20535" r="71309" b="68483"/>
          <a:stretch/>
        </p:blipFill>
        <p:spPr bwMode="auto">
          <a:xfrm>
            <a:off x="4461861" y="3783723"/>
            <a:ext cx="2064845" cy="72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0578BEDD-EDF4-2B35-7061-0881A92B4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3045" t="48323" r="67920" b="37645"/>
          <a:stretch/>
        </p:blipFill>
        <p:spPr bwMode="auto">
          <a:xfrm>
            <a:off x="890753" y="3725568"/>
            <a:ext cx="1847399" cy="72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277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2A65F5C-41C2-8AD6-BCD0-83E9C29E8B4D}"/>
              </a:ext>
            </a:extLst>
          </p:cNvPr>
          <p:cNvSpPr txBox="1"/>
          <p:nvPr/>
        </p:nvSpPr>
        <p:spPr>
          <a:xfrm>
            <a:off x="341236" y="613955"/>
            <a:ext cx="11225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u="sng" dirty="0"/>
              <a:t>Příklad: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Podnik má 15 zákazníků. Data týkající se velikosti poptávky po produktech společnosti za uplynulý půl rok jsou uvedeny v následující tabulce. Aplikujte analýzu XYZ v procesu diferencovaného řízení zákaznického portfolia.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89905E0-5FD2-FAE7-7579-4866DE265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109" y="1932753"/>
            <a:ext cx="6604131" cy="490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46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2962E10-6CE0-708A-0568-EA72434FC67A}"/>
              </a:ext>
            </a:extLst>
          </p:cNvPr>
          <p:cNvSpPr txBox="1"/>
          <p:nvPr/>
        </p:nvSpPr>
        <p:spPr>
          <a:xfrm>
            <a:off x="417786" y="283779"/>
            <a:ext cx="743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Řešení: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3062603-0113-33DB-2FB9-A083526A6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649" y="899948"/>
            <a:ext cx="63817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C799532-B78F-9647-8D13-7B9530E76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20" y="1079313"/>
            <a:ext cx="7372350" cy="140017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AD635C9-0B32-20DD-11C3-7911FA86DD83}"/>
              </a:ext>
            </a:extLst>
          </p:cNvPr>
          <p:cNvSpPr txBox="1"/>
          <p:nvPr/>
        </p:nvSpPr>
        <p:spPr>
          <a:xfrm>
            <a:off x="528320" y="304800"/>
            <a:ext cx="1113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Stanovení variačních koeficientů umožňuje zařazení jednotlivých zákazníků do následujících skupin: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34E0248-B06E-A946-8C58-AB3CD5E76B75}"/>
              </a:ext>
            </a:extLst>
          </p:cNvPr>
          <p:cNvSpPr txBox="1"/>
          <p:nvPr/>
        </p:nvSpPr>
        <p:spPr>
          <a:xfrm>
            <a:off x="528320" y="3068320"/>
            <a:ext cx="10993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 tabulky je patrné, že více než polovina zákazníků (60%) vykazuje pravidelnou poptávku – položky skupiny X s hodnotou variačního koeficientu menší než 50%. Naopak zákazníci se sporadickou poptávkou (skupina Z s hodnotou variačního koeficientu vyšší než 90%) tvoří zhruba čtvrtinu všech zákazníků (26.67%).</a:t>
            </a:r>
          </a:p>
        </p:txBody>
      </p:sp>
    </p:spTree>
    <p:extLst>
      <p:ext uri="{BB962C8B-B14F-4D97-AF65-F5344CB8AC3E}">
        <p14:creationId xmlns:p14="http://schemas.microsoft.com/office/powerpoint/2010/main" val="299961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D3D3826-8919-6C70-9415-1528B738597C}"/>
              </a:ext>
            </a:extLst>
          </p:cNvPr>
          <p:cNvSpPr txBox="1"/>
          <p:nvPr/>
        </p:nvSpPr>
        <p:spPr>
          <a:xfrm>
            <a:off x="568960" y="406400"/>
            <a:ext cx="110947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 rámci strategického řízení podniku a s využitím XYZ analýzy je možné se řídit následujícími doporučeními: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Pro zákazníky zařazené do skupiny X vypracovat systém zásobování synchronizovaný s výrobními procesy. Při tvorbě zásob není potřeba předpokládat vysoké úrovně zajištění.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U zákazníků ze skupiny Y zohledňovat vytvoření určité úrovně skladových zásob.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U zákazníků ze skupiny Z zohledňovat nepravidelnost poptávky, konkrétně analýzu alternativ: vysoká pojistná zásoba nebo vyšší náklady speciální objednávky.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Kombinace analýz ABC a XYZ pak může přinést další důležité informace. Například pro skupiny AX, BX, případně AY, tj. pro zákazníky vyznačující se vysokou a pravidelnou poptávkou, je důraz kladen na bezproblémové dodávky synchronní s výrobou.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9268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427</Words>
  <Application>Microsoft Office PowerPoint</Application>
  <PresentationFormat>Širokoúhlá obrazovka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Hart Martin</dc:creator>
  <cp:lastModifiedBy>Hart Martin</cp:lastModifiedBy>
  <cp:revision>4</cp:revision>
  <dcterms:created xsi:type="dcterms:W3CDTF">2025-02-21T08:42:23Z</dcterms:created>
  <dcterms:modified xsi:type="dcterms:W3CDTF">2025-02-21T10:22:39Z</dcterms:modified>
</cp:coreProperties>
</file>