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68" r:id="rId4"/>
    <p:sldId id="327" r:id="rId5"/>
    <p:sldId id="328" r:id="rId6"/>
    <p:sldId id="329" r:id="rId7"/>
    <p:sldId id="269" r:id="rId8"/>
    <p:sldId id="330" r:id="rId9"/>
    <p:sldId id="331" r:id="rId10"/>
    <p:sldId id="332" r:id="rId11"/>
    <p:sldId id="333" r:id="rId12"/>
    <p:sldId id="334" r:id="rId13"/>
    <p:sldId id="336" r:id="rId14"/>
    <p:sldId id="337" r:id="rId15"/>
    <p:sldId id="270" r:id="rId16"/>
    <p:sldId id="335" r:id="rId17"/>
    <p:sldId id="271" r:id="rId18"/>
    <p:sldId id="272" r:id="rId19"/>
    <p:sldId id="338"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326" r:id="rId3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1" d="100"/>
          <a:sy n="121" d="100"/>
        </p:scale>
        <p:origin x="15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BF8646-4DEE-249C-C562-15BC0914E1BC}"/>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413B3113-E32C-0E66-2F59-51048304FA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EF39F443-1669-E826-0DC6-CB8AA8C70086}"/>
              </a:ext>
            </a:extLst>
          </p:cNvPr>
          <p:cNvSpPr>
            <a:spLocks noGrp="1"/>
          </p:cNvSpPr>
          <p:nvPr>
            <p:ph type="dt" sz="half" idx="10"/>
          </p:nvPr>
        </p:nvSpPr>
        <p:spPr/>
        <p:txBody>
          <a:bodyPr/>
          <a:lstStyle/>
          <a:p>
            <a:fld id="{F89F2F9F-225B-4069-AF05-D16BD5E61E2C}" type="datetimeFigureOut">
              <a:rPr lang="cs-CZ" smtClean="0"/>
              <a:t>13.03.2025</a:t>
            </a:fld>
            <a:endParaRPr lang="cs-CZ"/>
          </a:p>
        </p:txBody>
      </p:sp>
      <p:sp>
        <p:nvSpPr>
          <p:cNvPr id="5" name="Zástupný symbol pro zápatí 4">
            <a:extLst>
              <a:ext uri="{FF2B5EF4-FFF2-40B4-BE49-F238E27FC236}">
                <a16:creationId xmlns:a16="http://schemas.microsoft.com/office/drawing/2014/main" id="{E9D25433-5652-2B55-8206-D0EF63CA238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4F42552-3B03-796D-A11A-36E7F1B8D3AF}"/>
              </a:ext>
            </a:extLst>
          </p:cNvPr>
          <p:cNvSpPr>
            <a:spLocks noGrp="1"/>
          </p:cNvSpPr>
          <p:nvPr>
            <p:ph type="sldNum" sz="quarter" idx="12"/>
          </p:nvPr>
        </p:nvSpPr>
        <p:spPr/>
        <p:txBody>
          <a:bodyPr/>
          <a:lstStyle/>
          <a:p>
            <a:fld id="{6AB8B5E3-139C-4D3B-98BA-0E035734A579}" type="slidenum">
              <a:rPr lang="cs-CZ" smtClean="0"/>
              <a:t>‹#›</a:t>
            </a:fld>
            <a:endParaRPr lang="cs-CZ"/>
          </a:p>
        </p:txBody>
      </p:sp>
    </p:spTree>
    <p:extLst>
      <p:ext uri="{BB962C8B-B14F-4D97-AF65-F5344CB8AC3E}">
        <p14:creationId xmlns:p14="http://schemas.microsoft.com/office/powerpoint/2010/main" val="4159322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14ACE5-568A-9ADE-CB11-1C41FDD95E72}"/>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1A6A36E3-CEE5-A373-22E5-ECE3CA7D2331}"/>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23BD261-A1F1-2AC9-D0BB-811A4E572767}"/>
              </a:ext>
            </a:extLst>
          </p:cNvPr>
          <p:cNvSpPr>
            <a:spLocks noGrp="1"/>
          </p:cNvSpPr>
          <p:nvPr>
            <p:ph type="dt" sz="half" idx="10"/>
          </p:nvPr>
        </p:nvSpPr>
        <p:spPr/>
        <p:txBody>
          <a:bodyPr/>
          <a:lstStyle/>
          <a:p>
            <a:fld id="{F89F2F9F-225B-4069-AF05-D16BD5E61E2C}" type="datetimeFigureOut">
              <a:rPr lang="cs-CZ" smtClean="0"/>
              <a:t>13.03.2025</a:t>
            </a:fld>
            <a:endParaRPr lang="cs-CZ"/>
          </a:p>
        </p:txBody>
      </p:sp>
      <p:sp>
        <p:nvSpPr>
          <p:cNvPr id="5" name="Zástupný symbol pro zápatí 4">
            <a:extLst>
              <a:ext uri="{FF2B5EF4-FFF2-40B4-BE49-F238E27FC236}">
                <a16:creationId xmlns:a16="http://schemas.microsoft.com/office/drawing/2014/main" id="{FBC1A6F2-CE5C-0682-0C80-B731CB7D976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15B254B-D90A-8210-6CA0-E4C1EE186A57}"/>
              </a:ext>
            </a:extLst>
          </p:cNvPr>
          <p:cNvSpPr>
            <a:spLocks noGrp="1"/>
          </p:cNvSpPr>
          <p:nvPr>
            <p:ph type="sldNum" sz="quarter" idx="12"/>
          </p:nvPr>
        </p:nvSpPr>
        <p:spPr/>
        <p:txBody>
          <a:bodyPr/>
          <a:lstStyle/>
          <a:p>
            <a:fld id="{6AB8B5E3-139C-4D3B-98BA-0E035734A579}" type="slidenum">
              <a:rPr lang="cs-CZ" smtClean="0"/>
              <a:t>‹#›</a:t>
            </a:fld>
            <a:endParaRPr lang="cs-CZ"/>
          </a:p>
        </p:txBody>
      </p:sp>
    </p:spTree>
    <p:extLst>
      <p:ext uri="{BB962C8B-B14F-4D97-AF65-F5344CB8AC3E}">
        <p14:creationId xmlns:p14="http://schemas.microsoft.com/office/powerpoint/2010/main" val="2232278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9948B5E1-BDA7-6CC2-B256-8F672E0D2F09}"/>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39821096-B4B5-0CDE-461A-7B4CF8A47EA9}"/>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4E14D94-1880-2637-BB91-0341B64B8C3F}"/>
              </a:ext>
            </a:extLst>
          </p:cNvPr>
          <p:cNvSpPr>
            <a:spLocks noGrp="1"/>
          </p:cNvSpPr>
          <p:nvPr>
            <p:ph type="dt" sz="half" idx="10"/>
          </p:nvPr>
        </p:nvSpPr>
        <p:spPr/>
        <p:txBody>
          <a:bodyPr/>
          <a:lstStyle/>
          <a:p>
            <a:fld id="{F89F2F9F-225B-4069-AF05-D16BD5E61E2C}" type="datetimeFigureOut">
              <a:rPr lang="cs-CZ" smtClean="0"/>
              <a:t>13.03.2025</a:t>
            </a:fld>
            <a:endParaRPr lang="cs-CZ"/>
          </a:p>
        </p:txBody>
      </p:sp>
      <p:sp>
        <p:nvSpPr>
          <p:cNvPr id="5" name="Zástupný symbol pro zápatí 4">
            <a:extLst>
              <a:ext uri="{FF2B5EF4-FFF2-40B4-BE49-F238E27FC236}">
                <a16:creationId xmlns:a16="http://schemas.microsoft.com/office/drawing/2014/main" id="{3B78827E-AFFF-32AE-8405-51C2C9F52DD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94C6244-9323-BB40-6B7A-E2110DE66A92}"/>
              </a:ext>
            </a:extLst>
          </p:cNvPr>
          <p:cNvSpPr>
            <a:spLocks noGrp="1"/>
          </p:cNvSpPr>
          <p:nvPr>
            <p:ph type="sldNum" sz="quarter" idx="12"/>
          </p:nvPr>
        </p:nvSpPr>
        <p:spPr/>
        <p:txBody>
          <a:bodyPr/>
          <a:lstStyle/>
          <a:p>
            <a:fld id="{6AB8B5E3-139C-4D3B-98BA-0E035734A579}" type="slidenum">
              <a:rPr lang="cs-CZ" smtClean="0"/>
              <a:t>‹#›</a:t>
            </a:fld>
            <a:endParaRPr lang="cs-CZ"/>
          </a:p>
        </p:txBody>
      </p:sp>
    </p:spTree>
    <p:extLst>
      <p:ext uri="{BB962C8B-B14F-4D97-AF65-F5344CB8AC3E}">
        <p14:creationId xmlns:p14="http://schemas.microsoft.com/office/powerpoint/2010/main" val="762906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B00AA8-8D0C-E8A1-BB21-E37B79B90EA3}"/>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72C6E109-8DA6-D66F-5692-A7E17D289547}"/>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71B06FE-ADD4-B7B2-3570-4281E365091F}"/>
              </a:ext>
            </a:extLst>
          </p:cNvPr>
          <p:cNvSpPr>
            <a:spLocks noGrp="1"/>
          </p:cNvSpPr>
          <p:nvPr>
            <p:ph type="dt" sz="half" idx="10"/>
          </p:nvPr>
        </p:nvSpPr>
        <p:spPr/>
        <p:txBody>
          <a:bodyPr/>
          <a:lstStyle/>
          <a:p>
            <a:fld id="{F89F2F9F-225B-4069-AF05-D16BD5E61E2C}" type="datetimeFigureOut">
              <a:rPr lang="cs-CZ" smtClean="0"/>
              <a:t>13.03.2025</a:t>
            </a:fld>
            <a:endParaRPr lang="cs-CZ"/>
          </a:p>
        </p:txBody>
      </p:sp>
      <p:sp>
        <p:nvSpPr>
          <p:cNvPr id="5" name="Zástupný symbol pro zápatí 4">
            <a:extLst>
              <a:ext uri="{FF2B5EF4-FFF2-40B4-BE49-F238E27FC236}">
                <a16:creationId xmlns:a16="http://schemas.microsoft.com/office/drawing/2014/main" id="{3BEE3E6C-95D3-064E-6161-E8AEE063E60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D18E23A-B6F9-D33E-DA89-BEDD1CD41CDD}"/>
              </a:ext>
            </a:extLst>
          </p:cNvPr>
          <p:cNvSpPr>
            <a:spLocks noGrp="1"/>
          </p:cNvSpPr>
          <p:nvPr>
            <p:ph type="sldNum" sz="quarter" idx="12"/>
          </p:nvPr>
        </p:nvSpPr>
        <p:spPr/>
        <p:txBody>
          <a:bodyPr/>
          <a:lstStyle/>
          <a:p>
            <a:fld id="{6AB8B5E3-139C-4D3B-98BA-0E035734A579}" type="slidenum">
              <a:rPr lang="cs-CZ" smtClean="0"/>
              <a:t>‹#›</a:t>
            </a:fld>
            <a:endParaRPr lang="cs-CZ"/>
          </a:p>
        </p:txBody>
      </p:sp>
    </p:spTree>
    <p:extLst>
      <p:ext uri="{BB962C8B-B14F-4D97-AF65-F5344CB8AC3E}">
        <p14:creationId xmlns:p14="http://schemas.microsoft.com/office/powerpoint/2010/main" val="2537131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D42244-8908-394B-10A6-81DC2BD27594}"/>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4FAF7FD4-26B1-8B35-C8B0-EC090D4CABC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06C8D536-5F5E-AFEF-F420-FA2FB8AB0B5C}"/>
              </a:ext>
            </a:extLst>
          </p:cNvPr>
          <p:cNvSpPr>
            <a:spLocks noGrp="1"/>
          </p:cNvSpPr>
          <p:nvPr>
            <p:ph type="dt" sz="half" idx="10"/>
          </p:nvPr>
        </p:nvSpPr>
        <p:spPr/>
        <p:txBody>
          <a:bodyPr/>
          <a:lstStyle/>
          <a:p>
            <a:fld id="{F89F2F9F-225B-4069-AF05-D16BD5E61E2C}" type="datetimeFigureOut">
              <a:rPr lang="cs-CZ" smtClean="0"/>
              <a:t>13.03.2025</a:t>
            </a:fld>
            <a:endParaRPr lang="cs-CZ"/>
          </a:p>
        </p:txBody>
      </p:sp>
      <p:sp>
        <p:nvSpPr>
          <p:cNvPr id="5" name="Zástupný symbol pro zápatí 4">
            <a:extLst>
              <a:ext uri="{FF2B5EF4-FFF2-40B4-BE49-F238E27FC236}">
                <a16:creationId xmlns:a16="http://schemas.microsoft.com/office/drawing/2014/main" id="{649292B1-4976-F718-3821-A4C99D09991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FB8CB5E-5897-D54C-8B82-B05D78829795}"/>
              </a:ext>
            </a:extLst>
          </p:cNvPr>
          <p:cNvSpPr>
            <a:spLocks noGrp="1"/>
          </p:cNvSpPr>
          <p:nvPr>
            <p:ph type="sldNum" sz="quarter" idx="12"/>
          </p:nvPr>
        </p:nvSpPr>
        <p:spPr/>
        <p:txBody>
          <a:bodyPr/>
          <a:lstStyle/>
          <a:p>
            <a:fld id="{6AB8B5E3-139C-4D3B-98BA-0E035734A579}" type="slidenum">
              <a:rPr lang="cs-CZ" smtClean="0"/>
              <a:t>‹#›</a:t>
            </a:fld>
            <a:endParaRPr lang="cs-CZ"/>
          </a:p>
        </p:txBody>
      </p:sp>
    </p:spTree>
    <p:extLst>
      <p:ext uri="{BB962C8B-B14F-4D97-AF65-F5344CB8AC3E}">
        <p14:creationId xmlns:p14="http://schemas.microsoft.com/office/powerpoint/2010/main" val="1418762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D5E958-1349-4834-6F30-1166F71E3608}"/>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62A4231B-AC75-F667-8491-A424727423A3}"/>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070CEC7A-D2C2-1855-C643-2C608ACFE223}"/>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07B85E63-7953-7AF3-DF4D-632A8DB77ECE}"/>
              </a:ext>
            </a:extLst>
          </p:cNvPr>
          <p:cNvSpPr>
            <a:spLocks noGrp="1"/>
          </p:cNvSpPr>
          <p:nvPr>
            <p:ph type="dt" sz="half" idx="10"/>
          </p:nvPr>
        </p:nvSpPr>
        <p:spPr/>
        <p:txBody>
          <a:bodyPr/>
          <a:lstStyle/>
          <a:p>
            <a:fld id="{F89F2F9F-225B-4069-AF05-D16BD5E61E2C}" type="datetimeFigureOut">
              <a:rPr lang="cs-CZ" smtClean="0"/>
              <a:t>13.03.2025</a:t>
            </a:fld>
            <a:endParaRPr lang="cs-CZ"/>
          </a:p>
        </p:txBody>
      </p:sp>
      <p:sp>
        <p:nvSpPr>
          <p:cNvPr id="6" name="Zástupný symbol pro zápatí 5">
            <a:extLst>
              <a:ext uri="{FF2B5EF4-FFF2-40B4-BE49-F238E27FC236}">
                <a16:creationId xmlns:a16="http://schemas.microsoft.com/office/drawing/2014/main" id="{57E06DFC-C445-5FBF-57C5-70CA6AD6F7F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4BBEA0A6-2D5F-F127-6FBF-C8CF59CEDD4B}"/>
              </a:ext>
            </a:extLst>
          </p:cNvPr>
          <p:cNvSpPr>
            <a:spLocks noGrp="1"/>
          </p:cNvSpPr>
          <p:nvPr>
            <p:ph type="sldNum" sz="quarter" idx="12"/>
          </p:nvPr>
        </p:nvSpPr>
        <p:spPr/>
        <p:txBody>
          <a:bodyPr/>
          <a:lstStyle/>
          <a:p>
            <a:fld id="{6AB8B5E3-139C-4D3B-98BA-0E035734A579}" type="slidenum">
              <a:rPr lang="cs-CZ" smtClean="0"/>
              <a:t>‹#›</a:t>
            </a:fld>
            <a:endParaRPr lang="cs-CZ"/>
          </a:p>
        </p:txBody>
      </p:sp>
    </p:spTree>
    <p:extLst>
      <p:ext uri="{BB962C8B-B14F-4D97-AF65-F5344CB8AC3E}">
        <p14:creationId xmlns:p14="http://schemas.microsoft.com/office/powerpoint/2010/main" val="3790105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64DB3F-CF40-A473-8F31-706560F71C03}"/>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759E6E6B-591D-7D98-8644-74C15DEE81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51AAF050-7725-DC44-B28E-427F5BFF8F08}"/>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98E4F158-C098-1ED9-9DC6-B01816CC22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05669CD3-E07F-6564-5363-9815086E7568}"/>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A6F143C0-008D-8EAC-6830-15B9FC0FFB75}"/>
              </a:ext>
            </a:extLst>
          </p:cNvPr>
          <p:cNvSpPr>
            <a:spLocks noGrp="1"/>
          </p:cNvSpPr>
          <p:nvPr>
            <p:ph type="dt" sz="half" idx="10"/>
          </p:nvPr>
        </p:nvSpPr>
        <p:spPr/>
        <p:txBody>
          <a:bodyPr/>
          <a:lstStyle/>
          <a:p>
            <a:fld id="{F89F2F9F-225B-4069-AF05-D16BD5E61E2C}" type="datetimeFigureOut">
              <a:rPr lang="cs-CZ" smtClean="0"/>
              <a:t>13.03.2025</a:t>
            </a:fld>
            <a:endParaRPr lang="cs-CZ"/>
          </a:p>
        </p:txBody>
      </p:sp>
      <p:sp>
        <p:nvSpPr>
          <p:cNvPr id="8" name="Zástupný symbol pro zápatí 7">
            <a:extLst>
              <a:ext uri="{FF2B5EF4-FFF2-40B4-BE49-F238E27FC236}">
                <a16:creationId xmlns:a16="http://schemas.microsoft.com/office/drawing/2014/main" id="{4E6BA509-1E66-9A35-B6CB-2FCCA212C03F}"/>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365C3DF3-DE0A-75D9-8B61-B9538868D619}"/>
              </a:ext>
            </a:extLst>
          </p:cNvPr>
          <p:cNvSpPr>
            <a:spLocks noGrp="1"/>
          </p:cNvSpPr>
          <p:nvPr>
            <p:ph type="sldNum" sz="quarter" idx="12"/>
          </p:nvPr>
        </p:nvSpPr>
        <p:spPr/>
        <p:txBody>
          <a:bodyPr/>
          <a:lstStyle/>
          <a:p>
            <a:fld id="{6AB8B5E3-139C-4D3B-98BA-0E035734A579}" type="slidenum">
              <a:rPr lang="cs-CZ" smtClean="0"/>
              <a:t>‹#›</a:t>
            </a:fld>
            <a:endParaRPr lang="cs-CZ"/>
          </a:p>
        </p:txBody>
      </p:sp>
    </p:spTree>
    <p:extLst>
      <p:ext uri="{BB962C8B-B14F-4D97-AF65-F5344CB8AC3E}">
        <p14:creationId xmlns:p14="http://schemas.microsoft.com/office/powerpoint/2010/main" val="2235753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B0B15E-1471-642E-62D1-FE8A6DBA47F9}"/>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743035AB-4A93-FBD4-50B5-EEDCE27AC4DC}"/>
              </a:ext>
            </a:extLst>
          </p:cNvPr>
          <p:cNvSpPr>
            <a:spLocks noGrp="1"/>
          </p:cNvSpPr>
          <p:nvPr>
            <p:ph type="dt" sz="half" idx="10"/>
          </p:nvPr>
        </p:nvSpPr>
        <p:spPr/>
        <p:txBody>
          <a:bodyPr/>
          <a:lstStyle/>
          <a:p>
            <a:fld id="{F89F2F9F-225B-4069-AF05-D16BD5E61E2C}" type="datetimeFigureOut">
              <a:rPr lang="cs-CZ" smtClean="0"/>
              <a:t>13.03.2025</a:t>
            </a:fld>
            <a:endParaRPr lang="cs-CZ"/>
          </a:p>
        </p:txBody>
      </p:sp>
      <p:sp>
        <p:nvSpPr>
          <p:cNvPr id="4" name="Zástupný symbol pro zápatí 3">
            <a:extLst>
              <a:ext uri="{FF2B5EF4-FFF2-40B4-BE49-F238E27FC236}">
                <a16:creationId xmlns:a16="http://schemas.microsoft.com/office/drawing/2014/main" id="{54AA7ED4-70E0-4C9F-364C-DE2400E8F367}"/>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868B5955-CA3A-2614-4D86-13E3E29386CA}"/>
              </a:ext>
            </a:extLst>
          </p:cNvPr>
          <p:cNvSpPr>
            <a:spLocks noGrp="1"/>
          </p:cNvSpPr>
          <p:nvPr>
            <p:ph type="sldNum" sz="quarter" idx="12"/>
          </p:nvPr>
        </p:nvSpPr>
        <p:spPr/>
        <p:txBody>
          <a:bodyPr/>
          <a:lstStyle/>
          <a:p>
            <a:fld id="{6AB8B5E3-139C-4D3B-98BA-0E035734A579}" type="slidenum">
              <a:rPr lang="cs-CZ" smtClean="0"/>
              <a:t>‹#›</a:t>
            </a:fld>
            <a:endParaRPr lang="cs-CZ"/>
          </a:p>
        </p:txBody>
      </p:sp>
    </p:spTree>
    <p:extLst>
      <p:ext uri="{BB962C8B-B14F-4D97-AF65-F5344CB8AC3E}">
        <p14:creationId xmlns:p14="http://schemas.microsoft.com/office/powerpoint/2010/main" val="943753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A074538A-5168-0285-19FC-22A0A0114027}"/>
              </a:ext>
            </a:extLst>
          </p:cNvPr>
          <p:cNvSpPr>
            <a:spLocks noGrp="1"/>
          </p:cNvSpPr>
          <p:nvPr>
            <p:ph type="dt" sz="half" idx="10"/>
          </p:nvPr>
        </p:nvSpPr>
        <p:spPr/>
        <p:txBody>
          <a:bodyPr/>
          <a:lstStyle/>
          <a:p>
            <a:fld id="{F89F2F9F-225B-4069-AF05-D16BD5E61E2C}" type="datetimeFigureOut">
              <a:rPr lang="cs-CZ" smtClean="0"/>
              <a:t>13.03.2025</a:t>
            </a:fld>
            <a:endParaRPr lang="cs-CZ"/>
          </a:p>
        </p:txBody>
      </p:sp>
      <p:sp>
        <p:nvSpPr>
          <p:cNvPr id="3" name="Zástupný symbol pro zápatí 2">
            <a:extLst>
              <a:ext uri="{FF2B5EF4-FFF2-40B4-BE49-F238E27FC236}">
                <a16:creationId xmlns:a16="http://schemas.microsoft.com/office/drawing/2014/main" id="{E1EAC8D0-694B-47DF-F601-D515100ACEFF}"/>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144E93F1-616D-F150-1B88-C47D4B2307AB}"/>
              </a:ext>
            </a:extLst>
          </p:cNvPr>
          <p:cNvSpPr>
            <a:spLocks noGrp="1"/>
          </p:cNvSpPr>
          <p:nvPr>
            <p:ph type="sldNum" sz="quarter" idx="12"/>
          </p:nvPr>
        </p:nvSpPr>
        <p:spPr/>
        <p:txBody>
          <a:bodyPr/>
          <a:lstStyle/>
          <a:p>
            <a:fld id="{6AB8B5E3-139C-4D3B-98BA-0E035734A579}" type="slidenum">
              <a:rPr lang="cs-CZ" smtClean="0"/>
              <a:t>‹#›</a:t>
            </a:fld>
            <a:endParaRPr lang="cs-CZ"/>
          </a:p>
        </p:txBody>
      </p:sp>
    </p:spTree>
    <p:extLst>
      <p:ext uri="{BB962C8B-B14F-4D97-AF65-F5344CB8AC3E}">
        <p14:creationId xmlns:p14="http://schemas.microsoft.com/office/powerpoint/2010/main" val="775672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99F8F6-7CEF-2015-9EA9-E1F9B42A320C}"/>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31EAFDA2-9AE0-E8A5-7A1B-F810E619E8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BEC38D77-F6B8-B5BE-E98D-51D03345C7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B7D8AFE3-5A60-FD45-9922-678A30CDEA29}"/>
              </a:ext>
            </a:extLst>
          </p:cNvPr>
          <p:cNvSpPr>
            <a:spLocks noGrp="1"/>
          </p:cNvSpPr>
          <p:nvPr>
            <p:ph type="dt" sz="half" idx="10"/>
          </p:nvPr>
        </p:nvSpPr>
        <p:spPr/>
        <p:txBody>
          <a:bodyPr/>
          <a:lstStyle/>
          <a:p>
            <a:fld id="{F89F2F9F-225B-4069-AF05-D16BD5E61E2C}" type="datetimeFigureOut">
              <a:rPr lang="cs-CZ" smtClean="0"/>
              <a:t>13.03.2025</a:t>
            </a:fld>
            <a:endParaRPr lang="cs-CZ"/>
          </a:p>
        </p:txBody>
      </p:sp>
      <p:sp>
        <p:nvSpPr>
          <p:cNvPr id="6" name="Zástupný symbol pro zápatí 5">
            <a:extLst>
              <a:ext uri="{FF2B5EF4-FFF2-40B4-BE49-F238E27FC236}">
                <a16:creationId xmlns:a16="http://schemas.microsoft.com/office/drawing/2014/main" id="{96E4F6FD-82D8-70FC-5DE2-853DF1FD729B}"/>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C1C4F3D2-577E-608A-CCE7-F202433B7050}"/>
              </a:ext>
            </a:extLst>
          </p:cNvPr>
          <p:cNvSpPr>
            <a:spLocks noGrp="1"/>
          </p:cNvSpPr>
          <p:nvPr>
            <p:ph type="sldNum" sz="quarter" idx="12"/>
          </p:nvPr>
        </p:nvSpPr>
        <p:spPr/>
        <p:txBody>
          <a:bodyPr/>
          <a:lstStyle/>
          <a:p>
            <a:fld id="{6AB8B5E3-139C-4D3B-98BA-0E035734A579}" type="slidenum">
              <a:rPr lang="cs-CZ" smtClean="0"/>
              <a:t>‹#›</a:t>
            </a:fld>
            <a:endParaRPr lang="cs-CZ"/>
          </a:p>
        </p:txBody>
      </p:sp>
    </p:spTree>
    <p:extLst>
      <p:ext uri="{BB962C8B-B14F-4D97-AF65-F5344CB8AC3E}">
        <p14:creationId xmlns:p14="http://schemas.microsoft.com/office/powerpoint/2010/main" val="3654305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360E6F-E00B-0212-2D22-7E9CBB344681}"/>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86977E85-C58D-1B8C-6720-EA4C8D44D6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0F005FBA-B66D-F379-51C8-E943A1BB1F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2628224C-79B8-970B-01A6-4C2C2CEE0C13}"/>
              </a:ext>
            </a:extLst>
          </p:cNvPr>
          <p:cNvSpPr>
            <a:spLocks noGrp="1"/>
          </p:cNvSpPr>
          <p:nvPr>
            <p:ph type="dt" sz="half" idx="10"/>
          </p:nvPr>
        </p:nvSpPr>
        <p:spPr/>
        <p:txBody>
          <a:bodyPr/>
          <a:lstStyle/>
          <a:p>
            <a:fld id="{F89F2F9F-225B-4069-AF05-D16BD5E61E2C}" type="datetimeFigureOut">
              <a:rPr lang="cs-CZ" smtClean="0"/>
              <a:t>13.03.2025</a:t>
            </a:fld>
            <a:endParaRPr lang="cs-CZ"/>
          </a:p>
        </p:txBody>
      </p:sp>
      <p:sp>
        <p:nvSpPr>
          <p:cNvPr id="6" name="Zástupný symbol pro zápatí 5">
            <a:extLst>
              <a:ext uri="{FF2B5EF4-FFF2-40B4-BE49-F238E27FC236}">
                <a16:creationId xmlns:a16="http://schemas.microsoft.com/office/drawing/2014/main" id="{80286585-8817-2AB1-9E10-076407B6B6A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61084F1-DC3D-031C-A495-7EE209973ADA}"/>
              </a:ext>
            </a:extLst>
          </p:cNvPr>
          <p:cNvSpPr>
            <a:spLocks noGrp="1"/>
          </p:cNvSpPr>
          <p:nvPr>
            <p:ph type="sldNum" sz="quarter" idx="12"/>
          </p:nvPr>
        </p:nvSpPr>
        <p:spPr/>
        <p:txBody>
          <a:bodyPr/>
          <a:lstStyle/>
          <a:p>
            <a:fld id="{6AB8B5E3-139C-4D3B-98BA-0E035734A579}" type="slidenum">
              <a:rPr lang="cs-CZ" smtClean="0"/>
              <a:t>‹#›</a:t>
            </a:fld>
            <a:endParaRPr lang="cs-CZ"/>
          </a:p>
        </p:txBody>
      </p:sp>
    </p:spTree>
    <p:extLst>
      <p:ext uri="{BB962C8B-B14F-4D97-AF65-F5344CB8AC3E}">
        <p14:creationId xmlns:p14="http://schemas.microsoft.com/office/powerpoint/2010/main" val="4282306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47A5F2EA-F31D-3704-EC2C-1DFFA4BF8E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F4BF8706-34AE-15B6-024D-B589D02337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9F6C85B-A144-B6D7-F6F4-82C6FDFC2F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89F2F9F-225B-4069-AF05-D16BD5E61E2C}" type="datetimeFigureOut">
              <a:rPr lang="cs-CZ" smtClean="0"/>
              <a:t>13.03.2025</a:t>
            </a:fld>
            <a:endParaRPr lang="cs-CZ"/>
          </a:p>
        </p:txBody>
      </p:sp>
      <p:sp>
        <p:nvSpPr>
          <p:cNvPr id="5" name="Zástupný symbol pro zápatí 4">
            <a:extLst>
              <a:ext uri="{FF2B5EF4-FFF2-40B4-BE49-F238E27FC236}">
                <a16:creationId xmlns:a16="http://schemas.microsoft.com/office/drawing/2014/main" id="{B13CE306-67C0-C48B-52B8-5C33323A82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cs-CZ"/>
          </a:p>
        </p:txBody>
      </p:sp>
      <p:sp>
        <p:nvSpPr>
          <p:cNvPr id="6" name="Zástupný symbol pro číslo snímku 5">
            <a:extLst>
              <a:ext uri="{FF2B5EF4-FFF2-40B4-BE49-F238E27FC236}">
                <a16:creationId xmlns:a16="http://schemas.microsoft.com/office/drawing/2014/main" id="{903E3DE4-48DD-7847-1686-FA19E99BD1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AB8B5E3-139C-4D3B-98BA-0E035734A579}" type="slidenum">
              <a:rPr lang="cs-CZ" smtClean="0"/>
              <a:t>‹#›</a:t>
            </a:fld>
            <a:endParaRPr lang="cs-CZ"/>
          </a:p>
        </p:txBody>
      </p:sp>
    </p:spTree>
    <p:extLst>
      <p:ext uri="{BB962C8B-B14F-4D97-AF65-F5344CB8AC3E}">
        <p14:creationId xmlns:p14="http://schemas.microsoft.com/office/powerpoint/2010/main" val="23984208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BE5745F0-8647-746F-0D3E-CCC0A1D1E838}"/>
              </a:ext>
            </a:extLst>
          </p:cNvPr>
          <p:cNvPicPr>
            <a:picLocks noChangeAspect="1"/>
          </p:cNvPicPr>
          <p:nvPr/>
        </p:nvPicPr>
        <p:blipFill>
          <a:blip r:embed="rId2"/>
          <a:stretch>
            <a:fillRect/>
          </a:stretch>
        </p:blipFill>
        <p:spPr>
          <a:xfrm>
            <a:off x="2014045" y="333375"/>
            <a:ext cx="8305800" cy="6191250"/>
          </a:xfrm>
          <a:prstGeom prst="rect">
            <a:avLst/>
          </a:prstGeom>
        </p:spPr>
      </p:pic>
      <p:sp>
        <p:nvSpPr>
          <p:cNvPr id="9" name="TextovéPole 8">
            <a:extLst>
              <a:ext uri="{FF2B5EF4-FFF2-40B4-BE49-F238E27FC236}">
                <a16:creationId xmlns:a16="http://schemas.microsoft.com/office/drawing/2014/main" id="{F37ED630-9B23-5095-44FD-D5AD9EDDF10E}"/>
              </a:ext>
            </a:extLst>
          </p:cNvPr>
          <p:cNvSpPr txBox="1"/>
          <p:nvPr/>
        </p:nvSpPr>
        <p:spPr>
          <a:xfrm>
            <a:off x="7299434" y="5470634"/>
            <a:ext cx="2609194" cy="369332"/>
          </a:xfrm>
          <a:prstGeom prst="rect">
            <a:avLst/>
          </a:prstGeom>
          <a:noFill/>
        </p:spPr>
        <p:txBody>
          <a:bodyPr wrap="square" rtlCol="0">
            <a:spAutoFit/>
          </a:bodyPr>
          <a:lstStyle/>
          <a:p>
            <a:pPr algn="r"/>
            <a:r>
              <a:rPr lang="cs-CZ" b="1" dirty="0"/>
              <a:t>Ing. Martin Hart, Ph.D.</a:t>
            </a:r>
          </a:p>
        </p:txBody>
      </p:sp>
    </p:spTree>
    <p:extLst>
      <p:ext uri="{BB962C8B-B14F-4D97-AF65-F5344CB8AC3E}">
        <p14:creationId xmlns:p14="http://schemas.microsoft.com/office/powerpoint/2010/main" val="2905046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F1EF455-4827-8E8E-3C48-A51A761FF35C}"/>
              </a:ext>
            </a:extLst>
          </p:cNvPr>
          <p:cNvSpPr txBox="1"/>
          <p:nvPr/>
        </p:nvSpPr>
        <p:spPr>
          <a:xfrm>
            <a:off x="273926" y="225320"/>
            <a:ext cx="11636922" cy="5940088"/>
          </a:xfrm>
          <a:prstGeom prst="rect">
            <a:avLst/>
          </a:prstGeom>
          <a:noFill/>
        </p:spPr>
        <p:txBody>
          <a:bodyPr wrap="square">
            <a:spAutoFit/>
          </a:bodyPr>
          <a:lstStyle/>
          <a:p>
            <a:pPr algn="just"/>
            <a:r>
              <a:rPr lang="cs-CZ" sz="2000" b="1" i="0" u="sng" dirty="0">
                <a:solidFill>
                  <a:srgbClr val="282D32"/>
                </a:solidFill>
                <a:effectLst/>
                <a:latin typeface="Roboto" panose="02000000000000000000" pitchFamily="2" charset="0"/>
              </a:rPr>
              <a:t>Vnitřní prostředí je popsáno také dvěma kritérii:</a:t>
            </a:r>
          </a:p>
          <a:p>
            <a:pPr algn="just"/>
            <a:endParaRPr lang="cs-CZ" sz="2000" b="0" i="0" dirty="0">
              <a:solidFill>
                <a:srgbClr val="282D32"/>
              </a:solidFill>
              <a:effectLst/>
              <a:latin typeface="Roboto" panose="02000000000000000000" pitchFamily="2" charset="0"/>
            </a:endParaRPr>
          </a:p>
          <a:p>
            <a:pPr algn="just">
              <a:buFont typeface="Arial" panose="020B0604020202020204" pitchFamily="34" charset="0"/>
              <a:buChar char="•"/>
            </a:pPr>
            <a:r>
              <a:rPr lang="cs-CZ" sz="2000" b="1" i="0" dirty="0">
                <a:solidFill>
                  <a:srgbClr val="282D32"/>
                </a:solidFill>
                <a:effectLst/>
                <a:latin typeface="Roboto" panose="02000000000000000000" pitchFamily="2" charset="0"/>
              </a:rPr>
              <a:t>Konkurenční výhoda (KV)</a:t>
            </a:r>
            <a:r>
              <a:rPr lang="cs-CZ" sz="2000" b="0" i="0" dirty="0">
                <a:solidFill>
                  <a:srgbClr val="282D32"/>
                </a:solidFill>
                <a:effectLst/>
                <a:latin typeface="Roboto" panose="02000000000000000000" pitchFamily="2" charset="0"/>
              </a:rPr>
              <a:t> - je ovlivňována následujícími faktory: podíl na trhu, </a:t>
            </a:r>
            <a:r>
              <a:rPr lang="cs-CZ" sz="2000" b="0" i="0" dirty="0">
                <a:effectLst/>
                <a:latin typeface="Roboto" panose="02000000000000000000" pitchFamily="2" charset="0"/>
              </a:rPr>
              <a:t>kvalita</a:t>
            </a:r>
            <a:r>
              <a:rPr lang="cs-CZ" sz="2000" b="0" i="0" dirty="0">
                <a:solidFill>
                  <a:srgbClr val="282D32"/>
                </a:solidFill>
                <a:effectLst/>
                <a:latin typeface="Roboto" panose="02000000000000000000" pitchFamily="2" charset="0"/>
              </a:rPr>
              <a:t> </a:t>
            </a:r>
            <a:r>
              <a:rPr lang="cs-CZ" sz="2000" b="0" i="0" dirty="0">
                <a:effectLst/>
                <a:latin typeface="Roboto" panose="02000000000000000000" pitchFamily="2" charset="0"/>
              </a:rPr>
              <a:t>produktů</a:t>
            </a:r>
            <a:r>
              <a:rPr lang="cs-CZ" sz="2000" b="0" i="0" dirty="0">
                <a:solidFill>
                  <a:srgbClr val="282D32"/>
                </a:solidFill>
                <a:effectLst/>
                <a:latin typeface="Roboto" panose="02000000000000000000" pitchFamily="2" charset="0"/>
              </a:rPr>
              <a:t>, životní cyklus výrobků, inovační cyklus, loajalita zákazníků, vertikální integrace</a:t>
            </a:r>
          </a:p>
          <a:p>
            <a:pPr algn="just">
              <a:buFont typeface="Arial" panose="020B0604020202020204" pitchFamily="34" charset="0"/>
              <a:buChar char="•"/>
            </a:pPr>
            <a:endParaRPr lang="cs-CZ" sz="2000" b="0" i="0" dirty="0">
              <a:solidFill>
                <a:srgbClr val="282D32"/>
              </a:solidFill>
              <a:effectLst/>
              <a:latin typeface="Roboto" panose="02000000000000000000" pitchFamily="2" charset="0"/>
            </a:endParaRPr>
          </a:p>
          <a:p>
            <a:pPr algn="just">
              <a:buFont typeface="Arial" panose="020B0604020202020204" pitchFamily="34" charset="0"/>
              <a:buChar char="•"/>
            </a:pPr>
            <a:r>
              <a:rPr lang="cs-CZ" sz="2000" b="1" i="0" dirty="0">
                <a:solidFill>
                  <a:srgbClr val="282D32"/>
                </a:solidFill>
                <a:effectLst/>
                <a:latin typeface="Roboto" panose="02000000000000000000" pitchFamily="2" charset="0"/>
              </a:rPr>
              <a:t>Finanční síla (FS)</a:t>
            </a:r>
            <a:r>
              <a:rPr lang="cs-CZ" sz="2000" b="0" i="0" dirty="0">
                <a:solidFill>
                  <a:srgbClr val="282D32"/>
                </a:solidFill>
                <a:effectLst/>
                <a:latin typeface="Roboto" panose="02000000000000000000" pitchFamily="2" charset="0"/>
              </a:rPr>
              <a:t> - je ovlivňována následujícími ukazateli: návratnost investic, likvidita, míra zadlužení, požadovaný versus disponibilní kapitál, </a:t>
            </a:r>
            <a:r>
              <a:rPr lang="cs-CZ" sz="2000" b="0" i="0" dirty="0">
                <a:effectLst/>
                <a:latin typeface="Roboto" panose="02000000000000000000" pitchFamily="2" charset="0"/>
              </a:rPr>
              <a:t>cash </a:t>
            </a:r>
            <a:r>
              <a:rPr lang="cs-CZ" sz="2000" b="0" i="0" dirty="0" err="1">
                <a:effectLst/>
                <a:latin typeface="Roboto" panose="02000000000000000000" pitchFamily="2" charset="0"/>
              </a:rPr>
              <a:t>flow</a:t>
            </a:r>
            <a:r>
              <a:rPr lang="cs-CZ" sz="2000" b="0" i="0" dirty="0">
                <a:solidFill>
                  <a:srgbClr val="282D32"/>
                </a:solidFill>
                <a:effectLst/>
                <a:latin typeface="Roboto" panose="02000000000000000000" pitchFamily="2" charset="0"/>
              </a:rPr>
              <a:t>, obrat zásob</a:t>
            </a:r>
          </a:p>
          <a:p>
            <a:pPr algn="just">
              <a:buFont typeface="Arial" panose="020B0604020202020204" pitchFamily="34" charset="0"/>
              <a:buChar char="•"/>
            </a:pPr>
            <a:endParaRPr lang="cs-CZ" sz="2000" dirty="0">
              <a:solidFill>
                <a:srgbClr val="282D32"/>
              </a:solidFill>
              <a:latin typeface="Roboto" panose="02000000000000000000" pitchFamily="2" charset="0"/>
            </a:endParaRPr>
          </a:p>
          <a:p>
            <a:pPr algn="just">
              <a:buFont typeface="Arial" panose="020B0604020202020204" pitchFamily="34" charset="0"/>
              <a:buChar char="•"/>
            </a:pPr>
            <a:endParaRPr lang="cs-CZ" sz="2000" dirty="0">
              <a:solidFill>
                <a:srgbClr val="282D32"/>
              </a:solidFill>
              <a:latin typeface="Roboto" panose="02000000000000000000" pitchFamily="2" charset="0"/>
            </a:endParaRPr>
          </a:p>
          <a:p>
            <a:pPr algn="just">
              <a:buFont typeface="Arial" panose="020B0604020202020204" pitchFamily="34" charset="0"/>
              <a:buChar char="•"/>
            </a:pPr>
            <a:endParaRPr lang="cs-CZ" sz="2000" dirty="0">
              <a:solidFill>
                <a:srgbClr val="282D32"/>
              </a:solidFill>
              <a:latin typeface="Roboto" panose="02000000000000000000" pitchFamily="2" charset="0"/>
            </a:endParaRPr>
          </a:p>
          <a:p>
            <a:pPr algn="just">
              <a:buFont typeface="Arial" panose="020B0604020202020204" pitchFamily="34" charset="0"/>
              <a:buChar char="•"/>
            </a:pPr>
            <a:endParaRPr lang="cs-CZ" sz="2000" b="0" i="0" dirty="0">
              <a:solidFill>
                <a:srgbClr val="282D32"/>
              </a:solidFill>
              <a:effectLst/>
              <a:latin typeface="Roboto" panose="02000000000000000000" pitchFamily="2" charset="0"/>
            </a:endParaRPr>
          </a:p>
          <a:p>
            <a:pPr algn="l"/>
            <a:r>
              <a:rPr lang="cs-CZ" sz="2000" b="1" i="0" u="sng" dirty="0">
                <a:solidFill>
                  <a:srgbClr val="282D32"/>
                </a:solidFill>
                <a:effectLst/>
                <a:latin typeface="Roboto" panose="02000000000000000000" pitchFamily="2" charset="0"/>
              </a:rPr>
              <a:t>Postup vyhodnocení:</a:t>
            </a:r>
          </a:p>
          <a:p>
            <a:pPr algn="l"/>
            <a:endParaRPr lang="cs-CZ" sz="2000" b="0" i="0" dirty="0">
              <a:solidFill>
                <a:srgbClr val="282D32"/>
              </a:solidFill>
              <a:effectLst/>
              <a:latin typeface="Roboto" panose="02000000000000000000" pitchFamily="2" charset="0"/>
            </a:endParaRPr>
          </a:p>
          <a:p>
            <a:pPr algn="l">
              <a:buFont typeface="Arial" panose="020B0604020202020204" pitchFamily="34" charset="0"/>
              <a:buChar char="•"/>
            </a:pPr>
            <a:r>
              <a:rPr lang="cs-CZ" sz="2000" b="0" i="0" dirty="0">
                <a:solidFill>
                  <a:srgbClr val="282D32"/>
                </a:solidFill>
                <a:effectLst/>
                <a:latin typeface="Roboto" panose="02000000000000000000" pitchFamily="2" charset="0"/>
              </a:rPr>
              <a:t>Pro každý dílčí faktor v každém kritériu je přiřazena hodnota 0-6 (pro KV a SP 0 až -6).</a:t>
            </a:r>
          </a:p>
          <a:p>
            <a:pPr algn="l">
              <a:buFont typeface="Arial" panose="020B0604020202020204" pitchFamily="34" charset="0"/>
              <a:buChar char="•"/>
            </a:pPr>
            <a:r>
              <a:rPr lang="cs-CZ" sz="2000" b="0" i="0" dirty="0">
                <a:solidFill>
                  <a:srgbClr val="282D32"/>
                </a:solidFill>
                <a:effectLst/>
                <a:latin typeface="Roboto" panose="02000000000000000000" pitchFamily="2" charset="0"/>
              </a:rPr>
              <a:t>Pro každé kritérium je hodnota celkového faktoru vyjádřena průměrem z dílčích faktorů.</a:t>
            </a:r>
          </a:p>
          <a:p>
            <a:pPr algn="l">
              <a:buFont typeface="Arial" panose="020B0604020202020204" pitchFamily="34" charset="0"/>
              <a:buChar char="•"/>
            </a:pPr>
            <a:r>
              <a:rPr lang="cs-CZ" sz="2000" b="0" i="0" dirty="0">
                <a:solidFill>
                  <a:srgbClr val="282D32"/>
                </a:solidFill>
                <a:effectLst/>
                <a:latin typeface="Roboto" panose="02000000000000000000" pitchFamily="2" charset="0"/>
              </a:rPr>
              <a:t>Hodnoty faktorů se zanáší do grafu na příslušné osy (viz obrázek).</a:t>
            </a:r>
          </a:p>
          <a:p>
            <a:pPr algn="l">
              <a:buFont typeface="Arial" panose="020B0604020202020204" pitchFamily="34" charset="0"/>
              <a:buChar char="•"/>
            </a:pPr>
            <a:r>
              <a:rPr lang="cs-CZ" sz="2000" b="0" i="0" dirty="0">
                <a:solidFill>
                  <a:srgbClr val="282D32"/>
                </a:solidFill>
                <a:effectLst/>
                <a:latin typeface="Roboto" panose="02000000000000000000" pitchFamily="2" charset="0"/>
              </a:rPr>
              <a:t>V tom kvadrantu, kde je největší část plochy výsledného čtyřúhelníku je vhodná varianta strategického chování podniku.</a:t>
            </a:r>
          </a:p>
          <a:p>
            <a:pPr algn="just"/>
            <a:endParaRPr lang="cs-CZ" sz="2000" b="0" i="0" dirty="0">
              <a:solidFill>
                <a:srgbClr val="282D32"/>
              </a:solidFill>
              <a:effectLst/>
              <a:latin typeface="Roboto" panose="02000000000000000000" pitchFamily="2" charset="0"/>
            </a:endParaRPr>
          </a:p>
        </p:txBody>
      </p:sp>
    </p:spTree>
    <p:extLst>
      <p:ext uri="{BB962C8B-B14F-4D97-AF65-F5344CB8AC3E}">
        <p14:creationId xmlns:p14="http://schemas.microsoft.com/office/powerpoint/2010/main" val="3557962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EEC153-DA60-3D83-13C5-2CF845378AA2}"/>
              </a:ext>
            </a:extLst>
          </p:cNvPr>
          <p:cNvSpPr txBox="1"/>
          <p:nvPr/>
        </p:nvSpPr>
        <p:spPr>
          <a:xfrm>
            <a:off x="415816" y="299573"/>
            <a:ext cx="11384674" cy="5940088"/>
          </a:xfrm>
          <a:prstGeom prst="rect">
            <a:avLst/>
          </a:prstGeom>
          <a:noFill/>
        </p:spPr>
        <p:txBody>
          <a:bodyPr wrap="square">
            <a:spAutoFit/>
          </a:bodyPr>
          <a:lstStyle/>
          <a:p>
            <a:r>
              <a:rPr lang="cs-CZ" sz="2000" b="1" i="0" u="sng" dirty="0">
                <a:solidFill>
                  <a:srgbClr val="282D32"/>
                </a:solidFill>
                <a:effectLst/>
                <a:latin typeface="Roboto" panose="02000000000000000000" pitchFamily="2" charset="0"/>
              </a:rPr>
              <a:t>Strategické postavení podniku a varianty strategického chování jsou následující:</a:t>
            </a:r>
          </a:p>
          <a:p>
            <a:endParaRPr lang="cs-CZ" sz="2000" b="1" u="sng" dirty="0">
              <a:solidFill>
                <a:srgbClr val="282D32"/>
              </a:solidFill>
              <a:latin typeface="Roboto" panose="02000000000000000000" pitchFamily="2" charset="0"/>
            </a:endParaRPr>
          </a:p>
          <a:p>
            <a:pPr algn="just"/>
            <a:r>
              <a:rPr lang="cs-CZ" sz="2000" b="1" i="0" dirty="0">
                <a:solidFill>
                  <a:srgbClr val="282D32"/>
                </a:solidFill>
                <a:effectLst/>
                <a:latin typeface="Roboto" panose="02000000000000000000" pitchFamily="2" charset="0"/>
              </a:rPr>
              <a:t>Agresivní postavení</a:t>
            </a:r>
            <a:r>
              <a:rPr lang="cs-CZ" sz="2000" b="0" i="0" dirty="0">
                <a:solidFill>
                  <a:srgbClr val="282D32"/>
                </a:solidFill>
                <a:effectLst/>
                <a:latin typeface="Roboto" panose="02000000000000000000" pitchFamily="2" charset="0"/>
              </a:rPr>
              <a:t> - atraktivní a relativně stabilní odvětví, podnik má konkurenční výhodu a může si ji chránit; kritickým faktorem je možný vstup nových konkurentů do odvětví; lze uvažovat o nových akvizicích, zvyšování podílu na trhu a soustředění se na konkurenceschopné výrobky</a:t>
            </a:r>
          </a:p>
          <a:p>
            <a:pPr algn="just"/>
            <a:endParaRPr lang="cs-CZ" sz="2000" b="1" u="sng" dirty="0">
              <a:solidFill>
                <a:srgbClr val="282D32"/>
              </a:solidFill>
              <a:latin typeface="Roboto" panose="02000000000000000000" pitchFamily="2" charset="0"/>
            </a:endParaRPr>
          </a:p>
          <a:p>
            <a:pPr algn="just"/>
            <a:r>
              <a:rPr lang="cs-CZ" sz="2000" b="1" i="0" dirty="0">
                <a:solidFill>
                  <a:srgbClr val="282D32"/>
                </a:solidFill>
                <a:effectLst/>
                <a:latin typeface="Roboto" panose="02000000000000000000" pitchFamily="2" charset="0"/>
              </a:rPr>
              <a:t>Konkurenční postavení</a:t>
            </a:r>
            <a:r>
              <a:rPr lang="cs-CZ" sz="2000" b="0" i="0" dirty="0">
                <a:solidFill>
                  <a:srgbClr val="282D32"/>
                </a:solidFill>
                <a:effectLst/>
                <a:latin typeface="Roboto" panose="02000000000000000000" pitchFamily="2" charset="0"/>
              </a:rPr>
              <a:t> - atraktivní a relativně nestabilní prostředí, podnik má jistou konkurenční výhodu; kritický faktor je finanční síla podniku - podnik by měl hledat způsob jejího upevnění; řešením je možnost spojení s jiným podnikem, zvyšování hospodárnosti výroby a posilování hotovostních toků</a:t>
            </a:r>
          </a:p>
          <a:p>
            <a:pPr algn="just">
              <a:buFont typeface="Arial" panose="020B0604020202020204" pitchFamily="34" charset="0"/>
              <a:buChar char="•"/>
            </a:pPr>
            <a:endParaRPr lang="cs-CZ" sz="2000" b="0" i="0" dirty="0">
              <a:solidFill>
                <a:srgbClr val="282D32"/>
              </a:solidFill>
              <a:effectLst/>
              <a:latin typeface="Roboto" panose="02000000000000000000" pitchFamily="2" charset="0"/>
            </a:endParaRPr>
          </a:p>
          <a:p>
            <a:pPr algn="just"/>
            <a:r>
              <a:rPr lang="cs-CZ" sz="2000" b="1" i="0" dirty="0">
                <a:solidFill>
                  <a:srgbClr val="282D32"/>
                </a:solidFill>
                <a:effectLst/>
                <a:latin typeface="Roboto" panose="02000000000000000000" pitchFamily="2" charset="0"/>
              </a:rPr>
              <a:t>Konzervativní postavení</a:t>
            </a:r>
            <a:r>
              <a:rPr lang="cs-CZ" sz="2000" b="0" i="0" dirty="0">
                <a:solidFill>
                  <a:srgbClr val="282D32"/>
                </a:solidFill>
                <a:effectLst/>
                <a:latin typeface="Roboto" panose="02000000000000000000" pitchFamily="2" charset="0"/>
              </a:rPr>
              <a:t> - stabilní odvětví s nízkou mírou růstu a finančně stabilní podnik; kritický faktor je konkurenceschopnost výrobků; podnik by měl chránit své úspěšné výrobky, vyvíjet nové a uvažovat o možnostech pronikání do atraktivnějších odvětví a snižovat náklady</a:t>
            </a:r>
          </a:p>
          <a:p>
            <a:pPr algn="just">
              <a:buFont typeface="Arial" panose="020B0604020202020204" pitchFamily="34" charset="0"/>
              <a:buChar char="•"/>
            </a:pPr>
            <a:endParaRPr lang="cs-CZ" sz="2000" b="0" i="0" dirty="0">
              <a:solidFill>
                <a:srgbClr val="282D32"/>
              </a:solidFill>
              <a:effectLst/>
              <a:latin typeface="Roboto" panose="02000000000000000000" pitchFamily="2" charset="0"/>
            </a:endParaRPr>
          </a:p>
          <a:p>
            <a:pPr algn="just"/>
            <a:r>
              <a:rPr lang="cs-CZ" sz="2000" b="1" i="0" dirty="0">
                <a:solidFill>
                  <a:srgbClr val="282D32"/>
                </a:solidFill>
                <a:effectLst/>
                <a:latin typeface="Roboto" panose="02000000000000000000" pitchFamily="2" charset="0"/>
              </a:rPr>
              <a:t>Defenzivní postavení</a:t>
            </a:r>
            <a:r>
              <a:rPr lang="cs-CZ" sz="2000" b="0" i="0" dirty="0">
                <a:solidFill>
                  <a:srgbClr val="282D32"/>
                </a:solidFill>
                <a:effectLst/>
                <a:latin typeface="Roboto" panose="02000000000000000000" pitchFamily="2" charset="0"/>
              </a:rPr>
              <a:t> - neatraktivní odvětví, podniku chybí konkurenceschopné výrobky i finanční prostředky; kritický faktor je konkurenceschopnost; podnik by měl snižovat náklady, omezovat investice a zvážit odchod z daného odvětví</a:t>
            </a:r>
          </a:p>
          <a:p>
            <a:endParaRPr lang="cs-CZ" sz="2000" b="1" u="sng" dirty="0"/>
          </a:p>
        </p:txBody>
      </p:sp>
    </p:spTree>
    <p:extLst>
      <p:ext uri="{BB962C8B-B14F-4D97-AF65-F5344CB8AC3E}">
        <p14:creationId xmlns:p14="http://schemas.microsoft.com/office/powerpoint/2010/main" val="4016603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ostonská matice (BCG matice) – Kurzy, konzultace, návody">
            <a:extLst>
              <a:ext uri="{FF2B5EF4-FFF2-40B4-BE49-F238E27FC236}">
                <a16:creationId xmlns:a16="http://schemas.microsoft.com/office/drawing/2014/main" id="{D4136F9C-C69E-6EE5-ED83-7983B0583C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722" y="181304"/>
            <a:ext cx="4036772" cy="3082159"/>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FE344BB0-0008-4928-CFC4-23F88D105FFA}"/>
              </a:ext>
            </a:extLst>
          </p:cNvPr>
          <p:cNvPicPr>
            <a:picLocks noChangeAspect="1"/>
          </p:cNvPicPr>
          <p:nvPr/>
        </p:nvPicPr>
        <p:blipFill>
          <a:blip r:embed="rId3"/>
          <a:srcRect l="21966" t="45402" r="61270" b="33334"/>
          <a:stretch/>
        </p:blipFill>
        <p:spPr>
          <a:xfrm>
            <a:off x="7015655" y="2729272"/>
            <a:ext cx="4981904" cy="3888827"/>
          </a:xfrm>
          <a:prstGeom prst="rect">
            <a:avLst/>
          </a:prstGeom>
        </p:spPr>
      </p:pic>
      <p:sp>
        <p:nvSpPr>
          <p:cNvPr id="3" name="TextovéPole 2">
            <a:extLst>
              <a:ext uri="{FF2B5EF4-FFF2-40B4-BE49-F238E27FC236}">
                <a16:creationId xmlns:a16="http://schemas.microsoft.com/office/drawing/2014/main" id="{75C73966-DEE5-4023-2824-710D99190F27}"/>
              </a:ext>
            </a:extLst>
          </p:cNvPr>
          <p:cNvSpPr txBox="1"/>
          <p:nvPr/>
        </p:nvSpPr>
        <p:spPr>
          <a:xfrm>
            <a:off x="343722" y="3750356"/>
            <a:ext cx="6097314" cy="2246769"/>
          </a:xfrm>
          <a:prstGeom prst="rect">
            <a:avLst/>
          </a:prstGeom>
          <a:noFill/>
        </p:spPr>
        <p:txBody>
          <a:bodyPr wrap="square">
            <a:spAutoFit/>
          </a:bodyPr>
          <a:lstStyle/>
          <a:p>
            <a:pPr algn="just"/>
            <a:r>
              <a:rPr lang="cs-CZ" sz="2000" b="1" dirty="0"/>
              <a:t>Bostonská matice </a:t>
            </a:r>
            <a:r>
              <a:rPr lang="cs-CZ" sz="2000" dirty="0"/>
              <a:t>je nástroj strategického řízení, který pomáhá firmám analyzovat portfolio produktů z hlediska jejich podílu na trhu a růstového potenciálu.</a:t>
            </a:r>
          </a:p>
          <a:p>
            <a:pPr algn="just"/>
            <a:endParaRPr lang="cs-CZ" sz="2000" dirty="0"/>
          </a:p>
          <a:p>
            <a:pPr algn="just"/>
            <a:r>
              <a:rPr lang="cs-CZ" sz="2000" b="0" i="0" dirty="0">
                <a:solidFill>
                  <a:srgbClr val="110304"/>
                </a:solidFill>
                <a:effectLst/>
                <a:latin typeface="Strawford Regular"/>
              </a:rPr>
              <a:t>Produkt nebo strategická jednotka se do matice umisťuje</a:t>
            </a:r>
            <a:r>
              <a:rPr lang="cs-CZ" sz="2000" b="1" i="0" dirty="0">
                <a:solidFill>
                  <a:srgbClr val="110304"/>
                </a:solidFill>
                <a:effectLst/>
                <a:latin typeface="Strawford Regular"/>
              </a:rPr>
              <a:t> ve formě kruhu</a:t>
            </a:r>
            <a:r>
              <a:rPr lang="cs-CZ" sz="2000" b="0" i="0" dirty="0">
                <a:solidFill>
                  <a:srgbClr val="110304"/>
                </a:solidFill>
                <a:effectLst/>
                <a:latin typeface="Strawford Regular"/>
              </a:rPr>
              <a:t>, jehož velikost odráží objem prodeje, a tím i význam pro celkový obrat firmy.</a:t>
            </a:r>
            <a:endParaRPr lang="cs-CZ" sz="2000" dirty="0"/>
          </a:p>
        </p:txBody>
      </p:sp>
    </p:spTree>
    <p:extLst>
      <p:ext uri="{BB962C8B-B14F-4D97-AF65-F5344CB8AC3E}">
        <p14:creationId xmlns:p14="http://schemas.microsoft.com/office/powerpoint/2010/main" val="788743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42AD3BF4-598D-3E49-6002-CF0056C8C355}"/>
              </a:ext>
            </a:extLst>
          </p:cNvPr>
          <p:cNvSpPr txBox="1"/>
          <p:nvPr/>
        </p:nvSpPr>
        <p:spPr>
          <a:xfrm>
            <a:off x="400050" y="196161"/>
            <a:ext cx="11471384" cy="4401205"/>
          </a:xfrm>
          <a:prstGeom prst="rect">
            <a:avLst/>
          </a:prstGeom>
          <a:noFill/>
        </p:spPr>
        <p:txBody>
          <a:bodyPr wrap="square">
            <a:spAutoFit/>
          </a:bodyPr>
          <a:lstStyle/>
          <a:p>
            <a:pPr algn="just">
              <a:buFont typeface="Arial" panose="020B0604020202020204" pitchFamily="34" charset="0"/>
              <a:buChar char="•"/>
            </a:pPr>
            <a:r>
              <a:rPr lang="cs-CZ" sz="2000" b="1" i="0" strike="noStrike" dirty="0">
                <a:solidFill>
                  <a:srgbClr val="110304"/>
                </a:solidFill>
                <a:effectLst/>
                <a:latin typeface="Strawford Regular"/>
              </a:rPr>
              <a:t>   </a:t>
            </a:r>
            <a:r>
              <a:rPr lang="cs-CZ" sz="2000" b="1" i="0" u="none" strike="noStrike" dirty="0">
                <a:solidFill>
                  <a:srgbClr val="110304"/>
                </a:solidFill>
                <a:effectLst/>
                <a:latin typeface="Strawford Regular"/>
              </a:rPr>
              <a:t>Otazníky</a:t>
            </a:r>
            <a:r>
              <a:rPr lang="cs-CZ" sz="2000" b="0" i="0" dirty="0">
                <a:solidFill>
                  <a:srgbClr val="110304"/>
                </a:solidFill>
                <a:effectLst/>
                <a:latin typeface="Strawford Regular"/>
              </a:rPr>
              <a:t> mají nízký relativní podíl na rychle rostoucím trhu. Jejich pozice je značně nestabilní, protože v budoucnu mohou být stejně dobře ziskové jako ztrátové. Jejich další osud závisí zejména na volbě vhodné marketingové </a:t>
            </a:r>
            <a:r>
              <a:rPr lang="cs-CZ" sz="2000" b="0" i="0" u="none" strike="noStrike" dirty="0">
                <a:solidFill>
                  <a:srgbClr val="110304"/>
                </a:solidFill>
                <a:effectLst/>
                <a:latin typeface="Strawford Regular"/>
              </a:rPr>
              <a:t>strategie</a:t>
            </a:r>
            <a:r>
              <a:rPr lang="cs-CZ" sz="2000" b="0" i="0" dirty="0">
                <a:solidFill>
                  <a:srgbClr val="110304"/>
                </a:solidFill>
                <a:effectLst/>
                <a:latin typeface="Strawford Regular"/>
              </a:rPr>
              <a:t>.</a:t>
            </a:r>
          </a:p>
          <a:p>
            <a:pPr algn="just"/>
            <a:endParaRPr lang="cs-CZ" sz="2000" b="0" i="0" dirty="0">
              <a:solidFill>
                <a:srgbClr val="110304"/>
              </a:solidFill>
              <a:effectLst/>
              <a:latin typeface="Strawford Regular"/>
            </a:endParaRPr>
          </a:p>
          <a:p>
            <a:pPr algn="just">
              <a:buFont typeface="Arial" panose="020B0604020202020204" pitchFamily="34" charset="0"/>
              <a:buChar char="•"/>
            </a:pPr>
            <a:r>
              <a:rPr lang="cs-CZ" sz="2000" b="1" i="0" u="none" strike="noStrike" dirty="0">
                <a:solidFill>
                  <a:srgbClr val="110304"/>
                </a:solidFill>
                <a:effectLst/>
                <a:latin typeface="Strawford Regular"/>
              </a:rPr>
              <a:t>   Hvězdy</a:t>
            </a:r>
            <a:r>
              <a:rPr lang="cs-CZ" sz="2000" b="0" i="0" dirty="0">
                <a:solidFill>
                  <a:srgbClr val="110304"/>
                </a:solidFill>
                <a:effectLst/>
                <a:latin typeface="Strawford Regular"/>
              </a:rPr>
              <a:t> jsou produkty s vysokým tempem růstu a relativně velkým podílem na trhu. Dá se očekávat, že právě </a:t>
            </a:r>
            <a:r>
              <a:rPr lang="cs-CZ" sz="2000" b="0" i="0" u="none" strike="noStrike" dirty="0">
                <a:solidFill>
                  <a:srgbClr val="110304"/>
                </a:solidFill>
                <a:effectLst/>
                <a:latin typeface="Strawford Regular"/>
              </a:rPr>
              <a:t>hvězdy</a:t>
            </a:r>
            <a:r>
              <a:rPr lang="cs-CZ" sz="2000" b="0" i="0" dirty="0">
                <a:solidFill>
                  <a:srgbClr val="110304"/>
                </a:solidFill>
                <a:effectLst/>
                <a:latin typeface="Strawford Regular"/>
              </a:rPr>
              <a:t> se v budoucnu stanou hlavním zdrojem zisku. Proto je potřeba do nich investovat.</a:t>
            </a:r>
          </a:p>
          <a:p>
            <a:pPr algn="just"/>
            <a:endParaRPr lang="cs-CZ" sz="2000" b="0" i="0" dirty="0">
              <a:solidFill>
                <a:srgbClr val="110304"/>
              </a:solidFill>
              <a:effectLst/>
              <a:latin typeface="Strawford Regular"/>
            </a:endParaRPr>
          </a:p>
          <a:p>
            <a:pPr algn="just">
              <a:buFont typeface="Arial" panose="020B0604020202020204" pitchFamily="34" charset="0"/>
              <a:buChar char="•"/>
            </a:pPr>
            <a:r>
              <a:rPr lang="cs-CZ" sz="2000" b="1" i="0" u="none" strike="noStrike" dirty="0">
                <a:solidFill>
                  <a:srgbClr val="110304"/>
                </a:solidFill>
                <a:effectLst/>
                <a:latin typeface="Strawford Regular"/>
              </a:rPr>
              <a:t>   Dojné (peněžní) krávy</a:t>
            </a:r>
            <a:r>
              <a:rPr lang="cs-CZ" sz="2000" b="1" i="0" dirty="0">
                <a:solidFill>
                  <a:srgbClr val="110304"/>
                </a:solidFill>
                <a:effectLst/>
                <a:latin typeface="Strawford Regular"/>
              </a:rPr>
              <a:t> </a:t>
            </a:r>
            <a:r>
              <a:rPr lang="cs-CZ" sz="2000" b="0" i="0" dirty="0">
                <a:solidFill>
                  <a:srgbClr val="110304"/>
                </a:solidFill>
                <a:effectLst/>
                <a:latin typeface="Strawford Regular"/>
              </a:rPr>
              <a:t>si udržují dobré tržní postavení na mírně rostoucích nebo stagnujících trzích. Vytvářejí značné množství finančních prostředků, které lze investovat do ostatních skupin portfolia (zejména hvězd a otazníků). Jedním z cílů firemní strategie je proto jejich ochrana.</a:t>
            </a:r>
          </a:p>
          <a:p>
            <a:pPr algn="just"/>
            <a:endParaRPr lang="cs-CZ" sz="2000" b="0" i="0" dirty="0">
              <a:solidFill>
                <a:srgbClr val="110304"/>
              </a:solidFill>
              <a:effectLst/>
              <a:latin typeface="Strawford Regular"/>
            </a:endParaRPr>
          </a:p>
          <a:p>
            <a:pPr algn="just">
              <a:buFont typeface="Arial" panose="020B0604020202020204" pitchFamily="34" charset="0"/>
              <a:buChar char="•"/>
            </a:pPr>
            <a:r>
              <a:rPr lang="cs-CZ" sz="2000" b="1" i="0" u="none" strike="noStrike" dirty="0">
                <a:solidFill>
                  <a:srgbClr val="110304"/>
                </a:solidFill>
                <a:effectLst/>
                <a:latin typeface="Strawford Regular"/>
              </a:rPr>
              <a:t>   Hladoví (bídní) psi</a:t>
            </a:r>
            <a:r>
              <a:rPr lang="cs-CZ" sz="2000" b="0" i="0" dirty="0">
                <a:solidFill>
                  <a:srgbClr val="110304"/>
                </a:solidFill>
                <a:effectLst/>
                <a:latin typeface="Strawford Regular"/>
              </a:rPr>
              <a:t> vykazují nízký podíl na pomalu rostoucím trhu. Pro firmu nejsou perspektivní ani neznamenají příslib hotových peněz. Při tvorbě strategie je třeba rozhodnout, zda tyto produkty zastavit, nebo investovat do jejich přerodu na inovovaný, ziskovější výrobek.</a:t>
            </a:r>
          </a:p>
        </p:txBody>
      </p:sp>
    </p:spTree>
    <p:extLst>
      <p:ext uri="{BB962C8B-B14F-4D97-AF65-F5344CB8AC3E}">
        <p14:creationId xmlns:p14="http://schemas.microsoft.com/office/powerpoint/2010/main" val="3525614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43801CF0-53A8-D400-8059-66C246880A6B}"/>
              </a:ext>
            </a:extLst>
          </p:cNvPr>
          <p:cNvSpPr txBox="1"/>
          <p:nvPr/>
        </p:nvSpPr>
        <p:spPr>
          <a:xfrm>
            <a:off x="518291" y="281603"/>
            <a:ext cx="11400439" cy="1323439"/>
          </a:xfrm>
          <a:prstGeom prst="rect">
            <a:avLst/>
          </a:prstGeom>
          <a:noFill/>
        </p:spPr>
        <p:txBody>
          <a:bodyPr wrap="square">
            <a:spAutoFit/>
          </a:bodyPr>
          <a:lstStyle/>
          <a:p>
            <a:pPr algn="just"/>
            <a:r>
              <a:rPr lang="cs-CZ" sz="2000" b="0" i="0" dirty="0">
                <a:solidFill>
                  <a:srgbClr val="110304"/>
                </a:solidFill>
                <a:effectLst/>
                <a:latin typeface="Strawford Regular"/>
              </a:rPr>
              <a:t>Firma by se měla snažit o pokud možno</a:t>
            </a:r>
            <a:r>
              <a:rPr lang="cs-CZ" sz="2000" b="1" i="0" dirty="0">
                <a:solidFill>
                  <a:srgbClr val="110304"/>
                </a:solidFill>
                <a:effectLst/>
                <a:latin typeface="Strawford Regular"/>
              </a:rPr>
              <a:t> vyvážené portfolio</a:t>
            </a:r>
            <a:r>
              <a:rPr lang="cs-CZ" sz="2000" b="0" i="0" dirty="0">
                <a:solidFill>
                  <a:srgbClr val="110304"/>
                </a:solidFill>
                <a:effectLst/>
                <a:latin typeface="Strawford Regular"/>
              </a:rPr>
              <a:t>, které zahrnuje dostatek </a:t>
            </a:r>
            <a:r>
              <a:rPr lang="cs-CZ" sz="2000" b="0" i="0" u="none" strike="noStrike" dirty="0">
                <a:effectLst/>
                <a:latin typeface="Strawford Regular"/>
              </a:rPr>
              <a:t>dojných krav</a:t>
            </a:r>
            <a:r>
              <a:rPr lang="cs-CZ" sz="2000" b="0" i="0" dirty="0">
                <a:solidFill>
                  <a:srgbClr val="110304"/>
                </a:solidFill>
                <a:effectLst/>
                <a:latin typeface="Strawford Regular"/>
              </a:rPr>
              <a:t> pro investice do dalších produktů, minimum </a:t>
            </a:r>
            <a:r>
              <a:rPr lang="cs-CZ" sz="2000" b="0" i="0" u="none" strike="noStrike" dirty="0">
                <a:effectLst/>
                <a:latin typeface="Strawford Regular"/>
              </a:rPr>
              <a:t>hladových psů</a:t>
            </a:r>
            <a:r>
              <a:rPr lang="cs-CZ" sz="2000" b="0" i="0" dirty="0">
                <a:solidFill>
                  <a:srgbClr val="110304"/>
                </a:solidFill>
                <a:effectLst/>
                <a:latin typeface="Strawford Regular"/>
              </a:rPr>
              <a:t> a nadějné produkty v kvadrantu </a:t>
            </a:r>
            <a:r>
              <a:rPr lang="cs-CZ" sz="2000" b="0" i="0" u="none" strike="noStrike" dirty="0">
                <a:effectLst/>
                <a:latin typeface="Strawford Regular"/>
              </a:rPr>
              <a:t>otazníků</a:t>
            </a:r>
            <a:r>
              <a:rPr lang="cs-CZ" sz="2000" b="0" i="0" dirty="0">
                <a:solidFill>
                  <a:srgbClr val="110304"/>
                </a:solidFill>
                <a:effectLst/>
                <a:latin typeface="Strawford Regular"/>
              </a:rPr>
              <a:t> a zejména </a:t>
            </a:r>
            <a:r>
              <a:rPr lang="cs-CZ" sz="2000" b="0" i="0" u="none" strike="noStrike" dirty="0">
                <a:effectLst/>
                <a:latin typeface="Strawford Regular"/>
              </a:rPr>
              <a:t>hvězd</a:t>
            </a:r>
            <a:r>
              <a:rPr lang="cs-CZ" sz="2000" b="0" i="0" dirty="0">
                <a:solidFill>
                  <a:srgbClr val="110304"/>
                </a:solidFill>
                <a:effectLst/>
                <a:latin typeface="Strawford Regular"/>
              </a:rPr>
              <a:t>, které jsou příslibem finanční stability v budoucnu. Tomu by měla odpovídat i </a:t>
            </a:r>
            <a:r>
              <a:rPr lang="cs-CZ" sz="2000" b="0" i="0" u="none" strike="noStrike" dirty="0">
                <a:effectLst/>
                <a:latin typeface="Strawford Regular"/>
              </a:rPr>
              <a:t>marketingová strategie</a:t>
            </a:r>
            <a:r>
              <a:rPr lang="cs-CZ" sz="2000" b="0" i="0" dirty="0">
                <a:solidFill>
                  <a:srgbClr val="110304"/>
                </a:solidFill>
                <a:effectLst/>
                <a:latin typeface="Strawford Regular"/>
              </a:rPr>
              <a:t>.</a:t>
            </a:r>
            <a:endParaRPr lang="cs-CZ" sz="2000" dirty="0"/>
          </a:p>
        </p:txBody>
      </p:sp>
    </p:spTree>
    <p:extLst>
      <p:ext uri="{BB962C8B-B14F-4D97-AF65-F5344CB8AC3E}">
        <p14:creationId xmlns:p14="http://schemas.microsoft.com/office/powerpoint/2010/main" val="2139877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BBB3F65-738E-4B3E-F574-11AAC4675277}"/>
              </a:ext>
            </a:extLst>
          </p:cNvPr>
          <p:cNvPicPr>
            <a:picLocks noChangeAspect="1"/>
          </p:cNvPicPr>
          <p:nvPr/>
        </p:nvPicPr>
        <p:blipFill>
          <a:blip r:embed="rId2"/>
          <a:srcRect l="15105" t="34598" r="54126" b="28276"/>
          <a:stretch/>
        </p:blipFill>
        <p:spPr>
          <a:xfrm>
            <a:off x="2207171" y="43148"/>
            <a:ext cx="8785104" cy="6523190"/>
          </a:xfrm>
          <a:prstGeom prst="rect">
            <a:avLst/>
          </a:prstGeom>
        </p:spPr>
      </p:pic>
    </p:spTree>
    <p:extLst>
      <p:ext uri="{BB962C8B-B14F-4D97-AF65-F5344CB8AC3E}">
        <p14:creationId xmlns:p14="http://schemas.microsoft.com/office/powerpoint/2010/main" val="3570802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QSPM Quantitative Strategic Planning Matrix example">
            <a:extLst>
              <a:ext uri="{FF2B5EF4-FFF2-40B4-BE49-F238E27FC236}">
                <a16:creationId xmlns:a16="http://schemas.microsoft.com/office/drawing/2014/main" id="{40553287-67C6-58C7-6BB8-91B314A803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683" y="316952"/>
            <a:ext cx="6248400" cy="455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954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D94B608-70AD-A930-49A9-C116ED01D010}"/>
              </a:ext>
            </a:extLst>
          </p:cNvPr>
          <p:cNvPicPr>
            <a:picLocks noChangeAspect="1"/>
          </p:cNvPicPr>
          <p:nvPr/>
        </p:nvPicPr>
        <p:blipFill>
          <a:blip r:embed="rId2"/>
          <a:srcRect l="15175" t="26092" r="54197" b="37012"/>
          <a:stretch/>
        </p:blipFill>
        <p:spPr>
          <a:xfrm>
            <a:off x="1640717" y="126124"/>
            <a:ext cx="8910565" cy="6605752"/>
          </a:xfrm>
          <a:prstGeom prst="rect">
            <a:avLst/>
          </a:prstGeom>
        </p:spPr>
      </p:pic>
    </p:spTree>
    <p:extLst>
      <p:ext uri="{BB962C8B-B14F-4D97-AF65-F5344CB8AC3E}">
        <p14:creationId xmlns:p14="http://schemas.microsoft.com/office/powerpoint/2010/main" val="2703696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57387759-6AC2-46C5-D4EB-FA55B6399200}"/>
              </a:ext>
            </a:extLst>
          </p:cNvPr>
          <p:cNvPicPr>
            <a:picLocks noChangeAspect="1"/>
          </p:cNvPicPr>
          <p:nvPr/>
        </p:nvPicPr>
        <p:blipFill>
          <a:blip r:embed="rId2"/>
          <a:srcRect l="15105" t="32988" r="54338" b="30000"/>
          <a:stretch/>
        </p:blipFill>
        <p:spPr>
          <a:xfrm>
            <a:off x="1545019" y="127967"/>
            <a:ext cx="8857432" cy="6602065"/>
          </a:xfrm>
          <a:prstGeom prst="rect">
            <a:avLst/>
          </a:prstGeom>
        </p:spPr>
      </p:pic>
    </p:spTree>
    <p:extLst>
      <p:ext uri="{BB962C8B-B14F-4D97-AF65-F5344CB8AC3E}">
        <p14:creationId xmlns:p14="http://schemas.microsoft.com/office/powerpoint/2010/main" val="3130330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9AA3E38-F488-81E0-8A4E-74321DA32EDE}"/>
              </a:ext>
            </a:extLst>
          </p:cNvPr>
          <p:cNvSpPr txBox="1"/>
          <p:nvPr/>
        </p:nvSpPr>
        <p:spPr>
          <a:xfrm>
            <a:off x="400049" y="315338"/>
            <a:ext cx="11455619" cy="4093428"/>
          </a:xfrm>
          <a:prstGeom prst="rect">
            <a:avLst/>
          </a:prstGeom>
          <a:noFill/>
        </p:spPr>
        <p:txBody>
          <a:bodyPr wrap="square">
            <a:spAutoFit/>
          </a:bodyPr>
          <a:lstStyle/>
          <a:p>
            <a:pPr algn="just"/>
            <a:r>
              <a:rPr lang="nl-NL" sz="2000" b="1" i="0" u="sng" dirty="0">
                <a:solidFill>
                  <a:srgbClr val="202122"/>
                </a:solidFill>
                <a:effectLst/>
                <a:latin typeface="Arial" panose="020B0604020202020204" pitchFamily="34" charset="0"/>
              </a:rPr>
              <a:t>Nástroje ke sběru dat jsou:</a:t>
            </a:r>
            <a:endParaRPr lang="cs-CZ" sz="2000" b="1" u="sng" dirty="0">
              <a:solidFill>
                <a:srgbClr val="202122"/>
              </a:solidFill>
              <a:latin typeface="Arial" panose="020B0604020202020204" pitchFamily="34" charset="0"/>
            </a:endParaRPr>
          </a:p>
          <a:p>
            <a:pPr algn="just"/>
            <a:endParaRPr lang="cs-CZ" sz="2000" b="0" i="0" dirty="0">
              <a:solidFill>
                <a:srgbClr val="202122"/>
              </a:solidFill>
              <a:effectLst/>
              <a:latin typeface="Arial" panose="020B0604020202020204" pitchFamily="34" charset="0"/>
            </a:endParaRPr>
          </a:p>
          <a:p>
            <a:pPr algn="just"/>
            <a:r>
              <a:rPr lang="cs-CZ" sz="2000" b="0" i="0" dirty="0">
                <a:solidFill>
                  <a:srgbClr val="202122"/>
                </a:solidFill>
                <a:effectLst/>
                <a:latin typeface="Arial" panose="020B0604020202020204" pitchFamily="34" charset="0"/>
              </a:rPr>
              <a:t>Dotazník, individuální rozhovor, </a:t>
            </a:r>
            <a:r>
              <a:rPr lang="cs-CZ" sz="2000" b="0" i="0" dirty="0" err="1">
                <a:solidFill>
                  <a:srgbClr val="202122"/>
                </a:solidFill>
                <a:effectLst/>
                <a:latin typeface="Arial" panose="020B0604020202020204" pitchFamily="34" charset="0"/>
              </a:rPr>
              <a:t>focus</a:t>
            </a:r>
            <a:r>
              <a:rPr lang="cs-CZ" sz="2000" b="0" i="0" dirty="0">
                <a:solidFill>
                  <a:srgbClr val="202122"/>
                </a:solidFill>
                <a:effectLst/>
                <a:latin typeface="Arial" panose="020B0604020202020204" pitchFamily="34" charset="0"/>
              </a:rPr>
              <a:t> </a:t>
            </a:r>
            <a:r>
              <a:rPr lang="cs-CZ" sz="2000" b="0" i="0" dirty="0" err="1">
                <a:solidFill>
                  <a:srgbClr val="202122"/>
                </a:solidFill>
                <a:effectLst/>
                <a:latin typeface="Arial" panose="020B0604020202020204" pitchFamily="34" charset="0"/>
              </a:rPr>
              <a:t>group</a:t>
            </a:r>
            <a:r>
              <a:rPr lang="cs-CZ" sz="2000" b="0" i="0" dirty="0">
                <a:solidFill>
                  <a:srgbClr val="202122"/>
                </a:solidFill>
                <a:effectLst/>
                <a:latin typeface="Arial" panose="020B0604020202020204" pitchFamily="34" charset="0"/>
              </a:rPr>
              <a:t> neboli také průzkum zaměřený na cílovou skupinu a pozorování, EDI (čárové kódy, čipy).</a:t>
            </a:r>
          </a:p>
          <a:p>
            <a:pPr algn="just"/>
            <a:endParaRPr lang="cs-CZ" sz="2000" dirty="0">
              <a:solidFill>
                <a:srgbClr val="202122"/>
              </a:solidFill>
              <a:latin typeface="Arial" panose="020B0604020202020204" pitchFamily="34" charset="0"/>
            </a:endParaRPr>
          </a:p>
          <a:p>
            <a:pPr algn="just"/>
            <a:endParaRPr lang="cs-CZ" sz="2000" b="1" i="0" dirty="0">
              <a:solidFill>
                <a:srgbClr val="000000"/>
              </a:solidFill>
              <a:effectLst/>
              <a:latin typeface="Arial" panose="020B0604020202020204" pitchFamily="34" charset="0"/>
              <a:cs typeface="Arial" panose="020B0604020202020204" pitchFamily="34" charset="0"/>
            </a:endParaRPr>
          </a:p>
          <a:p>
            <a:pPr algn="just"/>
            <a:endParaRPr lang="cs-CZ" sz="2000" b="1" dirty="0">
              <a:solidFill>
                <a:srgbClr val="000000"/>
              </a:solidFill>
              <a:latin typeface="Arial" panose="020B0604020202020204" pitchFamily="34" charset="0"/>
              <a:cs typeface="Arial" panose="020B0604020202020204" pitchFamily="34" charset="0"/>
            </a:endParaRPr>
          </a:p>
          <a:p>
            <a:pPr algn="just"/>
            <a:endParaRPr lang="cs-CZ" sz="2000" b="1" i="0" dirty="0">
              <a:solidFill>
                <a:srgbClr val="000000"/>
              </a:solidFill>
              <a:effectLst/>
              <a:latin typeface="Arial" panose="020B0604020202020204" pitchFamily="34" charset="0"/>
              <a:cs typeface="Arial" panose="020B0604020202020204" pitchFamily="34" charset="0"/>
            </a:endParaRPr>
          </a:p>
          <a:p>
            <a:pPr algn="just"/>
            <a:r>
              <a:rPr lang="cs-CZ" sz="2000" b="1" i="0" dirty="0">
                <a:solidFill>
                  <a:srgbClr val="000000"/>
                </a:solidFill>
                <a:effectLst/>
                <a:latin typeface="Arial" panose="020B0604020202020204" pitchFamily="34" charset="0"/>
                <a:cs typeface="Arial" panose="020B0604020202020204" pitchFamily="34" charset="0"/>
              </a:rPr>
              <a:t>Primární data </a:t>
            </a:r>
            <a:r>
              <a:rPr lang="cs-CZ" sz="2000" b="0" i="0" dirty="0">
                <a:solidFill>
                  <a:srgbClr val="000000"/>
                </a:solidFill>
                <a:effectLst/>
                <a:latin typeface="Arial" panose="020B0604020202020204" pitchFamily="34" charset="0"/>
                <a:cs typeface="Arial" panose="020B0604020202020204" pitchFamily="34" charset="0"/>
              </a:rPr>
              <a:t>se týkají dat, která jsou shromažďována přímo ze zdroje prostřednictvím průzkumů, experimentů nebo pozorování. Tato data jsou původní a nebyla dříve shromážděna ani analyzována. </a:t>
            </a:r>
          </a:p>
          <a:p>
            <a:pPr algn="just"/>
            <a:endParaRPr lang="cs-CZ" sz="2000" dirty="0">
              <a:solidFill>
                <a:srgbClr val="000000"/>
              </a:solidFill>
              <a:latin typeface="Arial" panose="020B0604020202020204" pitchFamily="34" charset="0"/>
              <a:cs typeface="Arial" panose="020B0604020202020204" pitchFamily="34" charset="0"/>
            </a:endParaRPr>
          </a:p>
          <a:p>
            <a:pPr algn="just"/>
            <a:r>
              <a:rPr lang="cs-CZ" sz="2000" b="1" i="0" dirty="0">
                <a:solidFill>
                  <a:srgbClr val="000000"/>
                </a:solidFill>
                <a:effectLst/>
                <a:latin typeface="Arial" panose="020B0604020202020204" pitchFamily="34" charset="0"/>
                <a:cs typeface="Arial" panose="020B0604020202020204" pitchFamily="34" charset="0"/>
              </a:rPr>
              <a:t>Sekundární data </a:t>
            </a:r>
            <a:r>
              <a:rPr lang="cs-CZ" sz="2000" b="0" i="0" dirty="0">
                <a:solidFill>
                  <a:srgbClr val="000000"/>
                </a:solidFill>
                <a:effectLst/>
                <a:latin typeface="Arial" panose="020B0604020202020204" pitchFamily="34" charset="0"/>
                <a:cs typeface="Arial" panose="020B0604020202020204" pitchFamily="34" charset="0"/>
              </a:rPr>
              <a:t>se týkají dat, která již byla shromážděna a analyzována někým jiným.</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934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EAD01F18-E607-BFB4-1556-DF75ACB9D857}"/>
              </a:ext>
            </a:extLst>
          </p:cNvPr>
          <p:cNvPicPr>
            <a:picLocks noChangeAspect="1"/>
          </p:cNvPicPr>
          <p:nvPr/>
        </p:nvPicPr>
        <p:blipFill>
          <a:blip r:embed="rId2"/>
          <a:srcRect l="15034" t="39655" r="53984" b="22874"/>
          <a:stretch/>
        </p:blipFill>
        <p:spPr>
          <a:xfrm>
            <a:off x="2199289" y="44166"/>
            <a:ext cx="9080939" cy="6758870"/>
          </a:xfrm>
          <a:prstGeom prst="rect">
            <a:avLst/>
          </a:prstGeom>
        </p:spPr>
      </p:pic>
    </p:spTree>
    <p:extLst>
      <p:ext uri="{BB962C8B-B14F-4D97-AF65-F5344CB8AC3E}">
        <p14:creationId xmlns:p14="http://schemas.microsoft.com/office/powerpoint/2010/main" val="1663939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0720907-94A1-99CA-2F8F-128B35A91CD7}"/>
              </a:ext>
            </a:extLst>
          </p:cNvPr>
          <p:cNvPicPr>
            <a:picLocks noChangeAspect="1"/>
          </p:cNvPicPr>
          <p:nvPr/>
        </p:nvPicPr>
        <p:blipFill>
          <a:blip r:embed="rId2"/>
          <a:srcRect l="14963" t="29425" r="54055" b="33219"/>
          <a:stretch/>
        </p:blipFill>
        <p:spPr>
          <a:xfrm>
            <a:off x="2191406" y="165538"/>
            <a:ext cx="8785659" cy="6519041"/>
          </a:xfrm>
          <a:prstGeom prst="rect">
            <a:avLst/>
          </a:prstGeom>
        </p:spPr>
      </p:pic>
    </p:spTree>
    <p:extLst>
      <p:ext uri="{BB962C8B-B14F-4D97-AF65-F5344CB8AC3E}">
        <p14:creationId xmlns:p14="http://schemas.microsoft.com/office/powerpoint/2010/main" val="3214391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714B171-B25B-3E18-83A3-F3CF3C8031A0}"/>
              </a:ext>
            </a:extLst>
          </p:cNvPr>
          <p:cNvPicPr>
            <a:picLocks noChangeAspect="1"/>
          </p:cNvPicPr>
          <p:nvPr/>
        </p:nvPicPr>
        <p:blipFill>
          <a:blip r:embed="rId2"/>
          <a:srcRect l="14963" t="30919" r="53985" b="31265"/>
          <a:stretch/>
        </p:blipFill>
        <p:spPr>
          <a:xfrm>
            <a:off x="2191407" y="152770"/>
            <a:ext cx="8726214" cy="6539692"/>
          </a:xfrm>
          <a:prstGeom prst="rect">
            <a:avLst/>
          </a:prstGeom>
        </p:spPr>
      </p:pic>
    </p:spTree>
    <p:extLst>
      <p:ext uri="{BB962C8B-B14F-4D97-AF65-F5344CB8AC3E}">
        <p14:creationId xmlns:p14="http://schemas.microsoft.com/office/powerpoint/2010/main" val="2896330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7671ECA-5214-E44A-D760-8F29A0D30E85}"/>
              </a:ext>
            </a:extLst>
          </p:cNvPr>
          <p:cNvPicPr>
            <a:picLocks noChangeAspect="1"/>
          </p:cNvPicPr>
          <p:nvPr/>
        </p:nvPicPr>
        <p:blipFill>
          <a:blip r:embed="rId2"/>
          <a:srcRect l="15105" t="33103" r="54268" b="29655"/>
          <a:stretch/>
        </p:blipFill>
        <p:spPr>
          <a:xfrm>
            <a:off x="2207171" y="76025"/>
            <a:ext cx="8810736" cy="6592789"/>
          </a:xfrm>
          <a:prstGeom prst="rect">
            <a:avLst/>
          </a:prstGeom>
        </p:spPr>
      </p:pic>
    </p:spTree>
    <p:extLst>
      <p:ext uri="{BB962C8B-B14F-4D97-AF65-F5344CB8AC3E}">
        <p14:creationId xmlns:p14="http://schemas.microsoft.com/office/powerpoint/2010/main" val="2960007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ED1CC73A-D1F7-88ED-4653-6DBB356FDDE4}"/>
              </a:ext>
            </a:extLst>
          </p:cNvPr>
          <p:cNvPicPr>
            <a:picLocks noChangeAspect="1"/>
          </p:cNvPicPr>
          <p:nvPr/>
        </p:nvPicPr>
        <p:blipFill>
          <a:blip r:embed="rId2"/>
          <a:srcRect l="15034" t="29425" r="54126" b="33334"/>
          <a:stretch/>
        </p:blipFill>
        <p:spPr>
          <a:xfrm>
            <a:off x="1474075" y="78827"/>
            <a:ext cx="9016513" cy="6700345"/>
          </a:xfrm>
          <a:prstGeom prst="rect">
            <a:avLst/>
          </a:prstGeom>
        </p:spPr>
      </p:pic>
    </p:spTree>
    <p:extLst>
      <p:ext uri="{BB962C8B-B14F-4D97-AF65-F5344CB8AC3E}">
        <p14:creationId xmlns:p14="http://schemas.microsoft.com/office/powerpoint/2010/main" val="484522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C4318A9-BB7D-CC0B-0536-1277945BF0D1}"/>
              </a:ext>
            </a:extLst>
          </p:cNvPr>
          <p:cNvPicPr>
            <a:picLocks noChangeAspect="1"/>
          </p:cNvPicPr>
          <p:nvPr/>
        </p:nvPicPr>
        <p:blipFill>
          <a:blip r:embed="rId2"/>
          <a:srcRect l="14963" t="26092" r="53914" b="37011"/>
          <a:stretch/>
        </p:blipFill>
        <p:spPr>
          <a:xfrm>
            <a:off x="1308537" y="94593"/>
            <a:ext cx="8946561" cy="6526923"/>
          </a:xfrm>
          <a:prstGeom prst="rect">
            <a:avLst/>
          </a:prstGeom>
        </p:spPr>
      </p:pic>
    </p:spTree>
    <p:extLst>
      <p:ext uri="{BB962C8B-B14F-4D97-AF65-F5344CB8AC3E}">
        <p14:creationId xmlns:p14="http://schemas.microsoft.com/office/powerpoint/2010/main" val="12744051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CC92F2D-5BFB-6CFA-6815-BBA28FA1DF93}"/>
              </a:ext>
            </a:extLst>
          </p:cNvPr>
          <p:cNvPicPr>
            <a:picLocks noChangeAspect="1"/>
          </p:cNvPicPr>
          <p:nvPr/>
        </p:nvPicPr>
        <p:blipFill>
          <a:blip r:embed="rId2"/>
          <a:srcRect l="15175" t="27816" r="54268" b="35058"/>
          <a:stretch/>
        </p:blipFill>
        <p:spPr>
          <a:xfrm>
            <a:off x="2230820" y="165539"/>
            <a:ext cx="8746447" cy="6539588"/>
          </a:xfrm>
          <a:prstGeom prst="rect">
            <a:avLst/>
          </a:prstGeom>
        </p:spPr>
      </p:pic>
    </p:spTree>
    <p:extLst>
      <p:ext uri="{BB962C8B-B14F-4D97-AF65-F5344CB8AC3E}">
        <p14:creationId xmlns:p14="http://schemas.microsoft.com/office/powerpoint/2010/main" val="1663643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0AD4FE8-D051-F7D6-31ED-2E88256BA6F2}"/>
              </a:ext>
            </a:extLst>
          </p:cNvPr>
          <p:cNvPicPr>
            <a:picLocks noChangeAspect="1"/>
          </p:cNvPicPr>
          <p:nvPr/>
        </p:nvPicPr>
        <p:blipFill>
          <a:blip r:embed="rId2"/>
          <a:srcRect l="15105" t="34598" r="54056" b="27817"/>
          <a:stretch/>
        </p:blipFill>
        <p:spPr>
          <a:xfrm>
            <a:off x="890751" y="441433"/>
            <a:ext cx="8324194" cy="6243143"/>
          </a:xfrm>
          <a:prstGeom prst="rect">
            <a:avLst/>
          </a:prstGeom>
        </p:spPr>
      </p:pic>
    </p:spTree>
    <p:extLst>
      <p:ext uri="{BB962C8B-B14F-4D97-AF65-F5344CB8AC3E}">
        <p14:creationId xmlns:p14="http://schemas.microsoft.com/office/powerpoint/2010/main" val="2783944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E5C5107-D403-CCC0-86EB-89D4092FCB3F}"/>
              </a:ext>
            </a:extLst>
          </p:cNvPr>
          <p:cNvPicPr>
            <a:picLocks noChangeAspect="1"/>
          </p:cNvPicPr>
          <p:nvPr/>
        </p:nvPicPr>
        <p:blipFill>
          <a:blip r:embed="rId2"/>
          <a:srcRect l="15175" t="26322" r="53985" b="36667"/>
          <a:stretch/>
        </p:blipFill>
        <p:spPr>
          <a:xfrm>
            <a:off x="2215055" y="110359"/>
            <a:ext cx="8880394" cy="6558455"/>
          </a:xfrm>
          <a:prstGeom prst="rect">
            <a:avLst/>
          </a:prstGeom>
        </p:spPr>
      </p:pic>
    </p:spTree>
    <p:extLst>
      <p:ext uri="{BB962C8B-B14F-4D97-AF65-F5344CB8AC3E}">
        <p14:creationId xmlns:p14="http://schemas.microsoft.com/office/powerpoint/2010/main" val="2371308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D22A3C6-B6B4-FAFB-536C-5AE47D286EF7}"/>
              </a:ext>
            </a:extLst>
          </p:cNvPr>
          <p:cNvPicPr>
            <a:picLocks noChangeAspect="1"/>
          </p:cNvPicPr>
          <p:nvPr/>
        </p:nvPicPr>
        <p:blipFill>
          <a:blip r:embed="rId2"/>
          <a:srcRect l="14892" t="27931" r="54055" b="34713"/>
          <a:stretch/>
        </p:blipFill>
        <p:spPr>
          <a:xfrm>
            <a:off x="1545020" y="252248"/>
            <a:ext cx="8805721" cy="6519041"/>
          </a:xfrm>
          <a:prstGeom prst="rect">
            <a:avLst/>
          </a:prstGeom>
        </p:spPr>
      </p:pic>
    </p:spTree>
    <p:extLst>
      <p:ext uri="{BB962C8B-B14F-4D97-AF65-F5344CB8AC3E}">
        <p14:creationId xmlns:p14="http://schemas.microsoft.com/office/powerpoint/2010/main" val="31756832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E8CA187-C344-F6EA-A6B6-A2911720BE40}"/>
              </a:ext>
            </a:extLst>
          </p:cNvPr>
          <p:cNvPicPr>
            <a:picLocks noChangeAspect="1"/>
          </p:cNvPicPr>
          <p:nvPr/>
        </p:nvPicPr>
        <p:blipFill>
          <a:blip r:embed="rId2"/>
          <a:srcRect l="15105" t="29655" r="54197" b="32989"/>
          <a:stretch/>
        </p:blipFill>
        <p:spPr>
          <a:xfrm>
            <a:off x="1466192" y="155222"/>
            <a:ext cx="8743511" cy="6547556"/>
          </a:xfrm>
          <a:prstGeom prst="rect">
            <a:avLst/>
          </a:prstGeom>
        </p:spPr>
      </p:pic>
    </p:spTree>
    <p:extLst>
      <p:ext uri="{BB962C8B-B14F-4D97-AF65-F5344CB8AC3E}">
        <p14:creationId xmlns:p14="http://schemas.microsoft.com/office/powerpoint/2010/main" val="3068317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A1A1B5E-D891-A2DB-3E63-340C990B7F3C}"/>
              </a:ext>
            </a:extLst>
          </p:cNvPr>
          <p:cNvPicPr>
            <a:picLocks noChangeAspect="1"/>
          </p:cNvPicPr>
          <p:nvPr/>
        </p:nvPicPr>
        <p:blipFill>
          <a:blip r:embed="rId2"/>
          <a:srcRect l="15034" t="31034" r="54056" b="31610"/>
          <a:stretch/>
        </p:blipFill>
        <p:spPr>
          <a:xfrm>
            <a:off x="2199289" y="58896"/>
            <a:ext cx="8940794" cy="6649332"/>
          </a:xfrm>
          <a:prstGeom prst="rect">
            <a:avLst/>
          </a:prstGeom>
        </p:spPr>
      </p:pic>
    </p:spTree>
    <p:extLst>
      <p:ext uri="{BB962C8B-B14F-4D97-AF65-F5344CB8AC3E}">
        <p14:creationId xmlns:p14="http://schemas.microsoft.com/office/powerpoint/2010/main" val="558086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6BB6A79-DF30-AC9B-BC19-988AB563AE46}"/>
              </a:ext>
            </a:extLst>
          </p:cNvPr>
          <p:cNvPicPr>
            <a:picLocks noChangeAspect="1"/>
          </p:cNvPicPr>
          <p:nvPr/>
        </p:nvPicPr>
        <p:blipFill>
          <a:blip r:embed="rId2"/>
          <a:srcRect l="15034" t="31034" r="54126" b="31035"/>
          <a:stretch/>
        </p:blipFill>
        <p:spPr>
          <a:xfrm>
            <a:off x="2199289" y="71123"/>
            <a:ext cx="8852339" cy="6700167"/>
          </a:xfrm>
          <a:prstGeom prst="rect">
            <a:avLst/>
          </a:prstGeom>
        </p:spPr>
      </p:pic>
    </p:spTree>
    <p:extLst>
      <p:ext uri="{BB962C8B-B14F-4D97-AF65-F5344CB8AC3E}">
        <p14:creationId xmlns:p14="http://schemas.microsoft.com/office/powerpoint/2010/main" val="18790854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B451235-FC63-6488-532F-255AD5B6FCEA}"/>
              </a:ext>
            </a:extLst>
          </p:cNvPr>
          <p:cNvPicPr>
            <a:picLocks noChangeAspect="1"/>
          </p:cNvPicPr>
          <p:nvPr/>
        </p:nvPicPr>
        <p:blipFill>
          <a:blip r:embed="rId2"/>
          <a:srcRect l="15246" t="32873" r="54126" b="29310"/>
          <a:stretch/>
        </p:blipFill>
        <p:spPr>
          <a:xfrm>
            <a:off x="2222936" y="87692"/>
            <a:ext cx="8734097" cy="6636302"/>
          </a:xfrm>
          <a:prstGeom prst="rect">
            <a:avLst/>
          </a:prstGeom>
        </p:spPr>
      </p:pic>
    </p:spTree>
    <p:extLst>
      <p:ext uri="{BB962C8B-B14F-4D97-AF65-F5344CB8AC3E}">
        <p14:creationId xmlns:p14="http://schemas.microsoft.com/office/powerpoint/2010/main" val="33860319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AE74830-CA7F-A9BF-57A6-7A1C905ECFCE}"/>
              </a:ext>
            </a:extLst>
          </p:cNvPr>
          <p:cNvPicPr>
            <a:picLocks noChangeAspect="1"/>
          </p:cNvPicPr>
          <p:nvPr/>
        </p:nvPicPr>
        <p:blipFill>
          <a:blip r:embed="rId2"/>
          <a:srcRect l="15246" t="35058" r="54197" b="27931"/>
          <a:stretch/>
        </p:blipFill>
        <p:spPr>
          <a:xfrm>
            <a:off x="2222937" y="132034"/>
            <a:ext cx="8939049" cy="6662904"/>
          </a:xfrm>
          <a:prstGeom prst="rect">
            <a:avLst/>
          </a:prstGeom>
        </p:spPr>
      </p:pic>
    </p:spTree>
    <p:extLst>
      <p:ext uri="{BB962C8B-B14F-4D97-AF65-F5344CB8AC3E}">
        <p14:creationId xmlns:p14="http://schemas.microsoft.com/office/powerpoint/2010/main" val="1408393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6E1C6B03-0090-BA94-C089-CFAA5914F7B7}"/>
              </a:ext>
            </a:extLst>
          </p:cNvPr>
          <p:cNvPicPr>
            <a:picLocks noChangeAspect="1"/>
          </p:cNvPicPr>
          <p:nvPr/>
        </p:nvPicPr>
        <p:blipFill>
          <a:blip r:embed="rId2"/>
          <a:srcRect l="15105" t="31379" r="54126" b="31265"/>
          <a:stretch/>
        </p:blipFill>
        <p:spPr>
          <a:xfrm>
            <a:off x="2207171" y="135090"/>
            <a:ext cx="8607974" cy="6431247"/>
          </a:xfrm>
          <a:prstGeom prst="rect">
            <a:avLst/>
          </a:prstGeom>
        </p:spPr>
      </p:pic>
    </p:spTree>
    <p:extLst>
      <p:ext uri="{BB962C8B-B14F-4D97-AF65-F5344CB8AC3E}">
        <p14:creationId xmlns:p14="http://schemas.microsoft.com/office/powerpoint/2010/main" val="28201479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DEA44E4-0B16-DFBD-B1D3-4FC02CD372D6}"/>
              </a:ext>
            </a:extLst>
          </p:cNvPr>
          <p:cNvPicPr>
            <a:picLocks noChangeAspect="1"/>
          </p:cNvPicPr>
          <p:nvPr/>
        </p:nvPicPr>
        <p:blipFill>
          <a:blip r:embed="rId2"/>
          <a:srcRect l="15105" t="41379" r="54197" b="21264"/>
          <a:stretch/>
        </p:blipFill>
        <p:spPr>
          <a:xfrm>
            <a:off x="528143" y="283778"/>
            <a:ext cx="8610689" cy="6448097"/>
          </a:xfrm>
          <a:prstGeom prst="rect">
            <a:avLst/>
          </a:prstGeom>
        </p:spPr>
      </p:pic>
    </p:spTree>
    <p:extLst>
      <p:ext uri="{BB962C8B-B14F-4D97-AF65-F5344CB8AC3E}">
        <p14:creationId xmlns:p14="http://schemas.microsoft.com/office/powerpoint/2010/main" val="977994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F2198F1-ADB6-97BD-9873-84097DD4063E}"/>
              </a:ext>
            </a:extLst>
          </p:cNvPr>
          <p:cNvSpPr txBox="1"/>
          <p:nvPr/>
        </p:nvSpPr>
        <p:spPr>
          <a:xfrm>
            <a:off x="528145" y="394138"/>
            <a:ext cx="8576441" cy="400110"/>
          </a:xfrm>
          <a:prstGeom prst="rect">
            <a:avLst/>
          </a:prstGeom>
          <a:noFill/>
        </p:spPr>
        <p:txBody>
          <a:bodyPr wrap="square" rtlCol="0">
            <a:spAutoFit/>
          </a:bodyPr>
          <a:lstStyle/>
          <a:p>
            <a:r>
              <a:rPr lang="cs-CZ" sz="2000" b="1" dirty="0"/>
              <a:t>Matice konkurenčního profilu</a:t>
            </a:r>
          </a:p>
        </p:txBody>
      </p:sp>
      <p:pic>
        <p:nvPicPr>
          <p:cNvPr id="6" name="Obrázek 5">
            <a:extLst>
              <a:ext uri="{FF2B5EF4-FFF2-40B4-BE49-F238E27FC236}">
                <a16:creationId xmlns:a16="http://schemas.microsoft.com/office/drawing/2014/main" id="{688CA70F-F5DB-2132-DB26-9C0F33AABC87}"/>
              </a:ext>
            </a:extLst>
          </p:cNvPr>
          <p:cNvPicPr>
            <a:picLocks noChangeAspect="1"/>
          </p:cNvPicPr>
          <p:nvPr/>
        </p:nvPicPr>
        <p:blipFill>
          <a:blip r:embed="rId2"/>
          <a:srcRect l="18240" t="52517" r="69536" b="28435"/>
          <a:stretch/>
        </p:blipFill>
        <p:spPr>
          <a:xfrm>
            <a:off x="528145" y="1026366"/>
            <a:ext cx="5030668" cy="4823927"/>
          </a:xfrm>
          <a:prstGeom prst="rect">
            <a:avLst/>
          </a:prstGeom>
        </p:spPr>
      </p:pic>
      <p:sp>
        <p:nvSpPr>
          <p:cNvPr id="8" name="TextovéPole 7">
            <a:extLst>
              <a:ext uri="{FF2B5EF4-FFF2-40B4-BE49-F238E27FC236}">
                <a16:creationId xmlns:a16="http://schemas.microsoft.com/office/drawing/2014/main" id="{9AE4FEAA-C594-E1F8-EE1F-E54192BFA689}"/>
              </a:ext>
            </a:extLst>
          </p:cNvPr>
          <p:cNvSpPr txBox="1"/>
          <p:nvPr/>
        </p:nvSpPr>
        <p:spPr>
          <a:xfrm>
            <a:off x="5791978" y="484349"/>
            <a:ext cx="6097554" cy="4093428"/>
          </a:xfrm>
          <a:prstGeom prst="rect">
            <a:avLst/>
          </a:prstGeom>
          <a:noFill/>
        </p:spPr>
        <p:txBody>
          <a:bodyPr wrap="square">
            <a:spAutoFit/>
          </a:bodyPr>
          <a:lstStyle/>
          <a:p>
            <a:pPr algn="just"/>
            <a:r>
              <a:rPr lang="cs-CZ" sz="2000" b="0" i="0" dirty="0">
                <a:solidFill>
                  <a:srgbClr val="282D32"/>
                </a:solidFill>
                <a:effectLst/>
                <a:latin typeface="Roboto" panose="02000000000000000000" pitchFamily="2" charset="0"/>
              </a:rPr>
              <a:t>je analytická technika používána k hodnocení postavení </a:t>
            </a:r>
            <a:r>
              <a:rPr lang="cs-CZ" sz="2000" b="0" i="0" dirty="0">
                <a:effectLst/>
                <a:latin typeface="Roboto" panose="02000000000000000000" pitchFamily="2" charset="0"/>
              </a:rPr>
              <a:t>organizace</a:t>
            </a:r>
            <a:r>
              <a:rPr lang="cs-CZ" sz="2000" b="0" i="0" dirty="0">
                <a:solidFill>
                  <a:srgbClr val="282D32"/>
                </a:solidFill>
                <a:effectLst/>
                <a:latin typeface="Roboto" panose="02000000000000000000" pitchFamily="2" charset="0"/>
              </a:rPr>
              <a:t>, její </a:t>
            </a:r>
            <a:r>
              <a:rPr lang="cs-CZ" sz="2000" b="0" i="0" dirty="0">
                <a:effectLst/>
                <a:latin typeface="Roboto" panose="02000000000000000000" pitchFamily="2" charset="0"/>
              </a:rPr>
              <a:t>strategické obchodní jednotky </a:t>
            </a:r>
            <a:r>
              <a:rPr lang="cs-CZ" sz="2000" b="0" i="0" dirty="0">
                <a:solidFill>
                  <a:srgbClr val="282D32"/>
                </a:solidFill>
                <a:effectLst/>
                <a:latin typeface="Roboto" panose="02000000000000000000" pitchFamily="2" charset="0"/>
              </a:rPr>
              <a:t>nebo </a:t>
            </a:r>
            <a:r>
              <a:rPr lang="cs-CZ" sz="2000" b="0" i="0" dirty="0">
                <a:effectLst/>
                <a:latin typeface="Roboto" panose="02000000000000000000" pitchFamily="2" charset="0"/>
              </a:rPr>
              <a:t>produktu</a:t>
            </a:r>
            <a:r>
              <a:rPr lang="cs-CZ" sz="2000" b="0" i="0" dirty="0">
                <a:solidFill>
                  <a:srgbClr val="282D32"/>
                </a:solidFill>
                <a:effectLst/>
                <a:latin typeface="Roboto" panose="02000000000000000000" pitchFamily="2" charset="0"/>
              </a:rPr>
              <a:t> v určitém oboru.</a:t>
            </a:r>
          </a:p>
          <a:p>
            <a:pPr algn="just"/>
            <a:endParaRPr lang="cs-CZ" sz="2000" dirty="0">
              <a:solidFill>
                <a:srgbClr val="282D32"/>
              </a:solidFill>
              <a:latin typeface="Roboto" panose="02000000000000000000" pitchFamily="2" charset="0"/>
            </a:endParaRPr>
          </a:p>
          <a:p>
            <a:pPr algn="just"/>
            <a:r>
              <a:rPr lang="cs-CZ" sz="2000" b="0" i="0" dirty="0">
                <a:solidFill>
                  <a:srgbClr val="282D32"/>
                </a:solidFill>
                <a:effectLst/>
                <a:latin typeface="Roboto" panose="02000000000000000000" pitchFamily="2" charset="0"/>
              </a:rPr>
              <a:t>Matice je konstruována následovně - na vodorovné ose jsou hodnoceny konkurenční přednosti (silné stránky) organizace, na svislé ose je hodnocena atraktivita oboru. </a:t>
            </a:r>
          </a:p>
          <a:p>
            <a:pPr algn="just"/>
            <a:endParaRPr lang="cs-CZ" sz="2000" dirty="0">
              <a:solidFill>
                <a:srgbClr val="282D32"/>
              </a:solidFill>
              <a:latin typeface="Roboto" panose="02000000000000000000" pitchFamily="2" charset="0"/>
            </a:endParaRPr>
          </a:p>
          <a:p>
            <a:pPr algn="just"/>
            <a:r>
              <a:rPr lang="cs-CZ" sz="2000" b="0" i="0" dirty="0">
                <a:solidFill>
                  <a:srgbClr val="282D32"/>
                </a:solidFill>
                <a:effectLst/>
                <a:latin typeface="Roboto" panose="02000000000000000000" pitchFamily="2" charset="0"/>
              </a:rPr>
              <a:t>Konkurenční přednosti zahrnují tři stupně - slabé, střední a silné. Atraktivita oboru také zahrnuje tři stupně - nízká, střední a vysoká. Vzniká tak matice 3×3, tedy o devíti polích.</a:t>
            </a:r>
            <a:endParaRPr lang="cs-CZ" sz="2000" dirty="0"/>
          </a:p>
        </p:txBody>
      </p:sp>
    </p:spTree>
    <p:extLst>
      <p:ext uri="{BB962C8B-B14F-4D97-AF65-F5344CB8AC3E}">
        <p14:creationId xmlns:p14="http://schemas.microsoft.com/office/powerpoint/2010/main" val="350870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4E31B33-AAD7-8A7A-17C4-A591905BE690}"/>
              </a:ext>
            </a:extLst>
          </p:cNvPr>
          <p:cNvSpPr txBox="1"/>
          <p:nvPr/>
        </p:nvSpPr>
        <p:spPr>
          <a:xfrm>
            <a:off x="321222" y="335596"/>
            <a:ext cx="6097314" cy="3139321"/>
          </a:xfrm>
          <a:prstGeom prst="rect">
            <a:avLst/>
          </a:prstGeom>
          <a:noFill/>
        </p:spPr>
        <p:txBody>
          <a:bodyPr wrap="square">
            <a:spAutoFit/>
          </a:bodyPr>
          <a:lstStyle/>
          <a:p>
            <a:r>
              <a:rPr lang="pl-PL" sz="2000" b="0" i="0" u="sng" dirty="0">
                <a:solidFill>
                  <a:srgbClr val="282D32"/>
                </a:solidFill>
                <a:effectLst/>
                <a:latin typeface="Roboto" panose="02000000000000000000" pitchFamily="2" charset="0"/>
              </a:rPr>
              <a:t>Atraktivita oboru zahrnuje faktory jako:</a:t>
            </a:r>
          </a:p>
          <a:p>
            <a:endParaRPr lang="pl-PL" sz="2000" b="0" i="0" dirty="0">
              <a:solidFill>
                <a:srgbClr val="282D32"/>
              </a:solidFill>
              <a:effectLst/>
              <a:latin typeface="Roboto" panose="02000000000000000000" pitchFamily="2" charset="0"/>
            </a:endParaRPr>
          </a:p>
          <a:p>
            <a:pPr marL="285750" indent="-285750">
              <a:buFont typeface="Arial" panose="020B0604020202020204" pitchFamily="34" charset="0"/>
              <a:buChar char="•"/>
            </a:pPr>
            <a:r>
              <a:rPr lang="cs-CZ" sz="2000" b="0" i="0" dirty="0">
                <a:solidFill>
                  <a:srgbClr val="282D32"/>
                </a:solidFill>
                <a:effectLst/>
                <a:latin typeface="Roboto" panose="02000000000000000000" pitchFamily="2" charset="0"/>
              </a:rPr>
              <a:t>Růst a velikost </a:t>
            </a:r>
            <a:r>
              <a:rPr lang="cs-CZ" sz="2000" b="0" i="0" dirty="0">
                <a:effectLst/>
                <a:latin typeface="Roboto" panose="02000000000000000000" pitchFamily="2" charset="0"/>
              </a:rPr>
              <a:t>trhu</a:t>
            </a:r>
          </a:p>
          <a:p>
            <a:pPr algn="l">
              <a:buFont typeface="Arial" panose="020B0604020202020204" pitchFamily="34" charset="0"/>
              <a:buChar char="•"/>
            </a:pPr>
            <a:r>
              <a:rPr lang="cs-CZ" sz="2000" b="0" i="0" dirty="0">
                <a:solidFill>
                  <a:srgbClr val="282D32"/>
                </a:solidFill>
                <a:effectLst/>
                <a:latin typeface="Roboto" panose="02000000000000000000" pitchFamily="2" charset="0"/>
              </a:rPr>
              <a:t>    Kvalitu trhu</a:t>
            </a:r>
          </a:p>
          <a:p>
            <a:pPr algn="l">
              <a:buFont typeface="Arial" panose="020B0604020202020204" pitchFamily="34" charset="0"/>
              <a:buChar char="•"/>
            </a:pPr>
            <a:r>
              <a:rPr lang="cs-CZ" sz="2000" b="0" i="0" dirty="0">
                <a:solidFill>
                  <a:srgbClr val="282D32"/>
                </a:solidFill>
                <a:effectLst/>
                <a:latin typeface="Roboto" panose="02000000000000000000" pitchFamily="2" charset="0"/>
              </a:rPr>
              <a:t>    Ziskovost oboru</a:t>
            </a:r>
          </a:p>
          <a:p>
            <a:pPr algn="l">
              <a:buFont typeface="Arial" panose="020B0604020202020204" pitchFamily="34" charset="0"/>
              <a:buChar char="•"/>
            </a:pPr>
            <a:r>
              <a:rPr lang="cs-CZ" sz="2000" b="0" i="0" dirty="0">
                <a:solidFill>
                  <a:srgbClr val="282D32"/>
                </a:solidFill>
                <a:effectLst/>
                <a:latin typeface="Roboto" panose="02000000000000000000" pitchFamily="2" charset="0"/>
              </a:rPr>
              <a:t>    Stabilitu prodeje</a:t>
            </a:r>
          </a:p>
          <a:p>
            <a:pPr algn="l">
              <a:buFont typeface="Arial" panose="020B0604020202020204" pitchFamily="34" charset="0"/>
              <a:buChar char="•"/>
            </a:pPr>
            <a:r>
              <a:rPr lang="cs-CZ" sz="2000" b="0" i="0" dirty="0">
                <a:solidFill>
                  <a:srgbClr val="282D32"/>
                </a:solidFill>
                <a:effectLst/>
                <a:latin typeface="Roboto" panose="02000000000000000000" pitchFamily="2" charset="0"/>
              </a:rPr>
              <a:t>    Stabilitu cen</a:t>
            </a:r>
          </a:p>
          <a:p>
            <a:pPr algn="l">
              <a:buFont typeface="Arial" panose="020B0604020202020204" pitchFamily="34" charset="0"/>
              <a:buChar char="•"/>
            </a:pPr>
            <a:r>
              <a:rPr lang="cs-CZ" sz="2000" b="0" i="0" dirty="0">
                <a:solidFill>
                  <a:srgbClr val="282D32"/>
                </a:solidFill>
                <a:effectLst/>
                <a:latin typeface="Roboto" panose="02000000000000000000" pitchFamily="2" charset="0"/>
              </a:rPr>
              <a:t>    Náročnost a dostupnost vstupů</a:t>
            </a:r>
          </a:p>
          <a:p>
            <a:pPr algn="l">
              <a:buFont typeface="Arial" panose="020B0604020202020204" pitchFamily="34" charset="0"/>
              <a:buChar char="•"/>
            </a:pPr>
            <a:r>
              <a:rPr lang="cs-CZ" sz="2000" b="0" i="0" dirty="0">
                <a:solidFill>
                  <a:srgbClr val="282D32"/>
                </a:solidFill>
                <a:effectLst/>
                <a:latin typeface="Roboto" panose="02000000000000000000" pitchFamily="2" charset="0"/>
              </a:rPr>
              <a:t>    Hodnocení </a:t>
            </a:r>
            <a:r>
              <a:rPr lang="cs-CZ" sz="2000" b="0" i="0" dirty="0">
                <a:effectLst/>
                <a:latin typeface="Roboto" panose="02000000000000000000" pitchFamily="2" charset="0"/>
              </a:rPr>
              <a:t>mikroprostředí</a:t>
            </a:r>
            <a:r>
              <a:rPr lang="cs-CZ" sz="2000" b="0" i="0" dirty="0">
                <a:solidFill>
                  <a:srgbClr val="282D32"/>
                </a:solidFill>
                <a:effectLst/>
                <a:latin typeface="Roboto" panose="02000000000000000000" pitchFamily="2" charset="0"/>
              </a:rPr>
              <a:t> a </a:t>
            </a:r>
            <a:r>
              <a:rPr lang="cs-CZ" sz="2000" b="0" i="0" dirty="0">
                <a:effectLst/>
                <a:latin typeface="Roboto" panose="02000000000000000000" pitchFamily="2" charset="0"/>
              </a:rPr>
              <a:t>makroprostředí</a:t>
            </a:r>
          </a:p>
          <a:p>
            <a:endParaRPr lang="cs-CZ" dirty="0"/>
          </a:p>
        </p:txBody>
      </p:sp>
      <p:sp>
        <p:nvSpPr>
          <p:cNvPr id="7" name="TextovéPole 6">
            <a:extLst>
              <a:ext uri="{FF2B5EF4-FFF2-40B4-BE49-F238E27FC236}">
                <a16:creationId xmlns:a16="http://schemas.microsoft.com/office/drawing/2014/main" id="{C11B4F1B-65DD-58E5-1335-97ECC4D00132}"/>
              </a:ext>
            </a:extLst>
          </p:cNvPr>
          <p:cNvSpPr txBox="1"/>
          <p:nvPr/>
        </p:nvSpPr>
        <p:spPr>
          <a:xfrm>
            <a:off x="5815505" y="3867155"/>
            <a:ext cx="6097314" cy="2862322"/>
          </a:xfrm>
          <a:prstGeom prst="rect">
            <a:avLst/>
          </a:prstGeom>
          <a:noFill/>
        </p:spPr>
        <p:txBody>
          <a:bodyPr wrap="square">
            <a:spAutoFit/>
          </a:bodyPr>
          <a:lstStyle/>
          <a:p>
            <a:pPr algn="l"/>
            <a:r>
              <a:rPr lang="cs-CZ" sz="2000" b="0" i="0" u="sng" dirty="0">
                <a:solidFill>
                  <a:srgbClr val="282D32"/>
                </a:solidFill>
                <a:effectLst/>
                <a:latin typeface="Roboto" panose="02000000000000000000" pitchFamily="2" charset="0"/>
              </a:rPr>
              <a:t>Konkurenční přednosti zahrnují faktory typu:</a:t>
            </a:r>
          </a:p>
          <a:p>
            <a:pPr algn="l"/>
            <a:endParaRPr lang="cs-CZ" sz="2000" b="0" i="0" dirty="0">
              <a:solidFill>
                <a:srgbClr val="282D32"/>
              </a:solidFill>
              <a:effectLst/>
              <a:latin typeface="Roboto" panose="02000000000000000000" pitchFamily="2" charset="0"/>
            </a:endParaRPr>
          </a:p>
          <a:p>
            <a:pPr algn="l">
              <a:buFont typeface="Arial" panose="020B0604020202020204" pitchFamily="34" charset="0"/>
              <a:buChar char="•"/>
            </a:pPr>
            <a:r>
              <a:rPr lang="cs-CZ" sz="2000" b="0" i="0" dirty="0">
                <a:solidFill>
                  <a:srgbClr val="282D32"/>
                </a:solidFill>
                <a:effectLst/>
                <a:latin typeface="Roboto" panose="02000000000000000000" pitchFamily="2" charset="0"/>
              </a:rPr>
              <a:t>   Relativní tržní podíl</a:t>
            </a:r>
          </a:p>
          <a:p>
            <a:pPr algn="l">
              <a:buFont typeface="Arial" panose="020B0604020202020204" pitchFamily="34" charset="0"/>
              <a:buChar char="•"/>
            </a:pPr>
            <a:r>
              <a:rPr lang="cs-CZ" sz="2000" b="0" i="0" dirty="0">
                <a:solidFill>
                  <a:srgbClr val="282D32"/>
                </a:solidFill>
                <a:effectLst/>
                <a:latin typeface="Roboto" panose="02000000000000000000" pitchFamily="2" charset="0"/>
              </a:rPr>
              <a:t>   Relativní výrobní kapacita</a:t>
            </a:r>
          </a:p>
          <a:p>
            <a:pPr algn="l">
              <a:buFont typeface="Arial" panose="020B0604020202020204" pitchFamily="34" charset="0"/>
              <a:buChar char="•"/>
            </a:pPr>
            <a:r>
              <a:rPr lang="cs-CZ" sz="2000" b="0" i="0" dirty="0">
                <a:solidFill>
                  <a:srgbClr val="282D32"/>
                </a:solidFill>
                <a:effectLst/>
                <a:latin typeface="Roboto" panose="02000000000000000000" pitchFamily="2" charset="0"/>
              </a:rPr>
              <a:t>   Relativní inovační potenciál</a:t>
            </a:r>
          </a:p>
          <a:p>
            <a:pPr algn="l">
              <a:buFont typeface="Arial" panose="020B0604020202020204" pitchFamily="34" charset="0"/>
              <a:buChar char="•"/>
            </a:pPr>
            <a:r>
              <a:rPr lang="cs-CZ" sz="2000" b="0" i="0" dirty="0">
                <a:solidFill>
                  <a:srgbClr val="282D32"/>
                </a:solidFill>
                <a:effectLst/>
                <a:latin typeface="Roboto" panose="02000000000000000000" pitchFamily="2" charset="0"/>
              </a:rPr>
              <a:t>   Distribuční schopnosti</a:t>
            </a:r>
          </a:p>
          <a:p>
            <a:pPr algn="l">
              <a:buFont typeface="Arial" panose="020B0604020202020204" pitchFamily="34" charset="0"/>
              <a:buChar char="•"/>
            </a:pPr>
            <a:r>
              <a:rPr lang="cs-CZ" sz="2000" b="0" i="0" dirty="0">
                <a:solidFill>
                  <a:srgbClr val="282D32"/>
                </a:solidFill>
                <a:effectLst/>
                <a:latin typeface="Roboto" panose="02000000000000000000" pitchFamily="2" charset="0"/>
              </a:rPr>
              <a:t>   Marketingový potenciál, značka</a:t>
            </a:r>
          </a:p>
          <a:p>
            <a:pPr algn="l">
              <a:buFont typeface="Arial" panose="020B0604020202020204" pitchFamily="34" charset="0"/>
              <a:buChar char="•"/>
            </a:pPr>
            <a:r>
              <a:rPr lang="cs-CZ" sz="2000" b="0" i="0" dirty="0">
                <a:solidFill>
                  <a:srgbClr val="282D32"/>
                </a:solidFill>
                <a:effectLst/>
                <a:latin typeface="Roboto" panose="02000000000000000000" pitchFamily="2" charset="0"/>
              </a:rPr>
              <a:t>   Ziskovost a její srovnání s průměrem oboru</a:t>
            </a:r>
          </a:p>
          <a:p>
            <a:pPr algn="l">
              <a:buFont typeface="Arial" panose="020B0604020202020204" pitchFamily="34" charset="0"/>
              <a:buChar char="•"/>
            </a:pPr>
            <a:r>
              <a:rPr lang="cs-CZ" sz="2000" b="0" i="0" dirty="0">
                <a:solidFill>
                  <a:srgbClr val="282D32"/>
                </a:solidFill>
                <a:effectLst/>
                <a:latin typeface="Roboto" panose="02000000000000000000" pitchFamily="2" charset="0"/>
              </a:rPr>
              <a:t>   Zkušenost a schopnosti vedení</a:t>
            </a:r>
          </a:p>
        </p:txBody>
      </p:sp>
    </p:spTree>
    <p:extLst>
      <p:ext uri="{BB962C8B-B14F-4D97-AF65-F5344CB8AC3E}">
        <p14:creationId xmlns:p14="http://schemas.microsoft.com/office/powerpoint/2010/main" val="894229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4DAD7382-CA67-30E8-3F18-7DA009F25E6F}"/>
              </a:ext>
            </a:extLst>
          </p:cNvPr>
          <p:cNvSpPr txBox="1"/>
          <p:nvPr/>
        </p:nvSpPr>
        <p:spPr>
          <a:xfrm>
            <a:off x="447345" y="277111"/>
            <a:ext cx="11329495" cy="1631216"/>
          </a:xfrm>
          <a:prstGeom prst="rect">
            <a:avLst/>
          </a:prstGeom>
          <a:noFill/>
        </p:spPr>
        <p:txBody>
          <a:bodyPr wrap="square">
            <a:spAutoFit/>
          </a:bodyPr>
          <a:lstStyle/>
          <a:p>
            <a:pPr algn="l"/>
            <a:r>
              <a:rPr lang="cs-CZ" sz="2000" b="1" i="0" u="sng" dirty="0">
                <a:solidFill>
                  <a:srgbClr val="282D32"/>
                </a:solidFill>
                <a:effectLst/>
                <a:latin typeface="Roboto" panose="02000000000000000000" pitchFamily="2" charset="0"/>
              </a:rPr>
              <a:t>Pro hodnocení jsou pole očíslována a obarvena:</a:t>
            </a:r>
          </a:p>
          <a:p>
            <a:pPr algn="l"/>
            <a:endParaRPr lang="cs-CZ" sz="2000" b="0" i="0" dirty="0">
              <a:solidFill>
                <a:srgbClr val="282D32"/>
              </a:solidFill>
              <a:effectLst/>
              <a:latin typeface="Roboto" panose="02000000000000000000" pitchFamily="2" charset="0"/>
            </a:endParaRPr>
          </a:p>
          <a:p>
            <a:pPr algn="l">
              <a:buFont typeface="Arial" panose="020B0604020202020204" pitchFamily="34" charset="0"/>
              <a:buChar char="•"/>
            </a:pPr>
            <a:r>
              <a:rPr lang="cs-CZ" sz="2000" b="0" i="0" dirty="0">
                <a:solidFill>
                  <a:srgbClr val="282D32"/>
                </a:solidFill>
                <a:effectLst/>
                <a:latin typeface="Roboto" panose="02000000000000000000" pitchFamily="2" charset="0"/>
              </a:rPr>
              <a:t>   Pole 1, 2 a 4 znamená zelenou zónu pro investice, organizace může investovat.</a:t>
            </a:r>
          </a:p>
          <a:p>
            <a:pPr algn="l">
              <a:buFont typeface="Arial" panose="020B0604020202020204" pitchFamily="34" charset="0"/>
              <a:buChar char="•"/>
            </a:pPr>
            <a:r>
              <a:rPr lang="cs-CZ" sz="2000" b="0" i="0" dirty="0">
                <a:solidFill>
                  <a:srgbClr val="282D32"/>
                </a:solidFill>
                <a:effectLst/>
                <a:latin typeface="Roboto" panose="02000000000000000000" pitchFamily="2" charset="0"/>
              </a:rPr>
              <a:t>   Pole 3, 5 a 7 jsou v oranžové zóně, kdy je doporučená obezřetnost a spíše mírné investice.</a:t>
            </a:r>
          </a:p>
          <a:p>
            <a:pPr algn="l">
              <a:buFont typeface="Arial" panose="020B0604020202020204" pitchFamily="34" charset="0"/>
              <a:buChar char="•"/>
            </a:pPr>
            <a:r>
              <a:rPr lang="cs-CZ" sz="2000" b="0" i="0" dirty="0">
                <a:solidFill>
                  <a:srgbClr val="282D32"/>
                </a:solidFill>
                <a:effectLst/>
                <a:latin typeface="Roboto" panose="02000000000000000000" pitchFamily="2" charset="0"/>
              </a:rPr>
              <a:t>   Pole 6, 8, 9 jsou v červené zóně, doporučuje se útlum a ukončení činnosti.</a:t>
            </a:r>
          </a:p>
        </p:txBody>
      </p:sp>
    </p:spTree>
    <p:extLst>
      <p:ext uri="{BB962C8B-B14F-4D97-AF65-F5344CB8AC3E}">
        <p14:creationId xmlns:p14="http://schemas.microsoft.com/office/powerpoint/2010/main" val="1289494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CE20001-4C7A-D01E-DB60-013A4FD9DAFC}"/>
              </a:ext>
            </a:extLst>
          </p:cNvPr>
          <p:cNvPicPr>
            <a:picLocks noChangeAspect="1"/>
          </p:cNvPicPr>
          <p:nvPr/>
        </p:nvPicPr>
        <p:blipFill>
          <a:blip r:embed="rId2"/>
          <a:srcRect l="15105" t="27471" r="53985" b="35402"/>
          <a:stretch/>
        </p:blipFill>
        <p:spPr>
          <a:xfrm>
            <a:off x="2207171" y="94594"/>
            <a:ext cx="8947858" cy="6613634"/>
          </a:xfrm>
          <a:prstGeom prst="rect">
            <a:avLst/>
          </a:prstGeom>
        </p:spPr>
      </p:pic>
    </p:spTree>
    <p:extLst>
      <p:ext uri="{BB962C8B-B14F-4D97-AF65-F5344CB8AC3E}">
        <p14:creationId xmlns:p14="http://schemas.microsoft.com/office/powerpoint/2010/main" val="1497226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E0A4CA50-4C76-36BD-1E51-DB96A5F11DEB}"/>
              </a:ext>
            </a:extLst>
          </p:cNvPr>
          <p:cNvPicPr>
            <a:picLocks noChangeAspect="1"/>
          </p:cNvPicPr>
          <p:nvPr/>
        </p:nvPicPr>
        <p:blipFill>
          <a:blip r:embed="rId2"/>
          <a:srcRect l="38334" t="37551" r="43330" b="36599"/>
          <a:stretch/>
        </p:blipFill>
        <p:spPr>
          <a:xfrm>
            <a:off x="587828" y="270587"/>
            <a:ext cx="4172845" cy="3620278"/>
          </a:xfrm>
          <a:prstGeom prst="rect">
            <a:avLst/>
          </a:prstGeom>
        </p:spPr>
      </p:pic>
      <p:pic>
        <p:nvPicPr>
          <p:cNvPr id="7" name="Obrázek 6">
            <a:extLst>
              <a:ext uri="{FF2B5EF4-FFF2-40B4-BE49-F238E27FC236}">
                <a16:creationId xmlns:a16="http://schemas.microsoft.com/office/drawing/2014/main" id="{24D54660-6F60-D0C2-F30D-909977D368E8}"/>
              </a:ext>
            </a:extLst>
          </p:cNvPr>
          <p:cNvPicPr>
            <a:picLocks noChangeAspect="1"/>
          </p:cNvPicPr>
          <p:nvPr/>
        </p:nvPicPr>
        <p:blipFill>
          <a:blip r:embed="rId3"/>
          <a:srcRect l="39423" t="37279" r="44418" b="40408"/>
          <a:stretch/>
        </p:blipFill>
        <p:spPr>
          <a:xfrm>
            <a:off x="5663683" y="1375597"/>
            <a:ext cx="5940490" cy="5047876"/>
          </a:xfrm>
          <a:prstGeom prst="rect">
            <a:avLst/>
          </a:prstGeom>
        </p:spPr>
      </p:pic>
    </p:spTree>
    <p:extLst>
      <p:ext uri="{BB962C8B-B14F-4D97-AF65-F5344CB8AC3E}">
        <p14:creationId xmlns:p14="http://schemas.microsoft.com/office/powerpoint/2010/main" val="4204128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1B9B056-8049-633C-C489-80171BC0E86E}"/>
              </a:ext>
            </a:extLst>
          </p:cNvPr>
          <p:cNvSpPr txBox="1"/>
          <p:nvPr/>
        </p:nvSpPr>
        <p:spPr>
          <a:xfrm>
            <a:off x="376401" y="269228"/>
            <a:ext cx="11621157" cy="5940088"/>
          </a:xfrm>
          <a:prstGeom prst="rect">
            <a:avLst/>
          </a:prstGeom>
          <a:noFill/>
        </p:spPr>
        <p:txBody>
          <a:bodyPr wrap="square">
            <a:spAutoFit/>
          </a:bodyPr>
          <a:lstStyle/>
          <a:p>
            <a:pPr algn="just"/>
            <a:r>
              <a:rPr lang="cs-CZ" sz="2000" b="1" i="0" dirty="0">
                <a:solidFill>
                  <a:srgbClr val="282D32"/>
                </a:solidFill>
                <a:effectLst/>
                <a:latin typeface="Roboto" panose="02000000000000000000" pitchFamily="2" charset="0"/>
              </a:rPr>
              <a:t>SPACE analýza</a:t>
            </a:r>
            <a:r>
              <a:rPr lang="cs-CZ" sz="2000" b="0" i="0" dirty="0">
                <a:solidFill>
                  <a:srgbClr val="282D32"/>
                </a:solidFill>
                <a:effectLst/>
                <a:latin typeface="Roboto" panose="02000000000000000000" pitchFamily="2" charset="0"/>
              </a:rPr>
              <a:t> je analytická technika, která se používá ve </a:t>
            </a:r>
            <a:r>
              <a:rPr lang="cs-CZ" sz="2000" b="0" i="0" dirty="0">
                <a:effectLst/>
                <a:latin typeface="Roboto" panose="02000000000000000000" pitchFamily="2" charset="0"/>
              </a:rPr>
              <a:t>strategickém řízení </a:t>
            </a:r>
            <a:r>
              <a:rPr lang="cs-CZ" sz="2000" b="0" i="0" dirty="0">
                <a:solidFill>
                  <a:srgbClr val="282D32"/>
                </a:solidFill>
                <a:effectLst/>
                <a:latin typeface="Roboto" panose="02000000000000000000" pitchFamily="2" charset="0"/>
              </a:rPr>
              <a:t>a </a:t>
            </a:r>
            <a:r>
              <a:rPr lang="cs-CZ" sz="2000" b="0" i="0" dirty="0">
                <a:effectLst/>
                <a:latin typeface="Roboto" panose="02000000000000000000" pitchFamily="2" charset="0"/>
              </a:rPr>
              <a:t>plánování</a:t>
            </a:r>
            <a:r>
              <a:rPr lang="cs-CZ" sz="2000" b="0" i="0" dirty="0">
                <a:solidFill>
                  <a:srgbClr val="282D32"/>
                </a:solidFill>
                <a:effectLst/>
                <a:latin typeface="Roboto" panose="02000000000000000000" pitchFamily="2" charset="0"/>
              </a:rPr>
              <a:t>. SPACE je akronym z  </a:t>
            </a:r>
            <a:r>
              <a:rPr lang="cs-CZ" sz="2000" b="0" i="0" dirty="0" err="1">
                <a:solidFill>
                  <a:srgbClr val="282D32"/>
                </a:solidFill>
                <a:effectLst/>
                <a:latin typeface="Roboto" panose="02000000000000000000" pitchFamily="2" charset="0"/>
              </a:rPr>
              <a:t>Strategic</a:t>
            </a:r>
            <a:r>
              <a:rPr lang="cs-CZ" sz="2000" b="0" i="0" dirty="0">
                <a:solidFill>
                  <a:srgbClr val="282D32"/>
                </a:solidFill>
                <a:effectLst/>
                <a:latin typeface="Roboto" panose="02000000000000000000" pitchFamily="2" charset="0"/>
              </a:rPr>
              <a:t> </a:t>
            </a:r>
            <a:r>
              <a:rPr lang="cs-CZ" sz="2000" b="0" i="0" dirty="0" err="1">
                <a:solidFill>
                  <a:srgbClr val="282D32"/>
                </a:solidFill>
                <a:effectLst/>
                <a:latin typeface="Roboto" panose="02000000000000000000" pitchFamily="2" charset="0"/>
              </a:rPr>
              <a:t>Position</a:t>
            </a:r>
            <a:r>
              <a:rPr lang="cs-CZ" sz="2000" b="0" i="0" dirty="0">
                <a:solidFill>
                  <a:srgbClr val="282D32"/>
                </a:solidFill>
                <a:effectLst/>
                <a:latin typeface="Roboto" panose="02000000000000000000" pitchFamily="2" charset="0"/>
              </a:rPr>
              <a:t> and </a:t>
            </a:r>
            <a:r>
              <a:rPr lang="cs-CZ" sz="2000" b="0" i="0" dirty="0" err="1">
                <a:solidFill>
                  <a:srgbClr val="282D32"/>
                </a:solidFill>
                <a:effectLst/>
                <a:latin typeface="Roboto" panose="02000000000000000000" pitchFamily="2" charset="0"/>
              </a:rPr>
              <a:t>ACtion</a:t>
            </a:r>
            <a:r>
              <a:rPr lang="cs-CZ" sz="2000" b="0" i="0" dirty="0">
                <a:solidFill>
                  <a:srgbClr val="282D32"/>
                </a:solidFill>
                <a:effectLst/>
                <a:latin typeface="Roboto" panose="02000000000000000000" pitchFamily="2" charset="0"/>
              </a:rPr>
              <a:t> </a:t>
            </a:r>
            <a:r>
              <a:rPr lang="cs-CZ" sz="2000" b="0" i="0" dirty="0" err="1">
                <a:solidFill>
                  <a:srgbClr val="282D32"/>
                </a:solidFill>
                <a:effectLst/>
                <a:latin typeface="Roboto" panose="02000000000000000000" pitchFamily="2" charset="0"/>
              </a:rPr>
              <a:t>Evaluation</a:t>
            </a:r>
            <a:r>
              <a:rPr lang="cs-CZ" sz="2000" b="0" i="0" dirty="0">
                <a:solidFill>
                  <a:srgbClr val="282D32"/>
                </a:solidFill>
                <a:effectLst/>
                <a:latin typeface="Roboto" panose="02000000000000000000" pitchFamily="2" charset="0"/>
              </a:rPr>
              <a:t>, nepřekládá se. Analýza umožňuje vytvořit si představu o vhodné podnikatelské </a:t>
            </a:r>
            <a:r>
              <a:rPr lang="cs-CZ" sz="2000" b="0" i="0" dirty="0">
                <a:effectLst/>
                <a:latin typeface="Roboto" panose="02000000000000000000" pitchFamily="2" charset="0"/>
              </a:rPr>
              <a:t>strategii</a:t>
            </a:r>
            <a:r>
              <a:rPr lang="cs-CZ" sz="2000" b="0" i="0" dirty="0">
                <a:solidFill>
                  <a:srgbClr val="282D32"/>
                </a:solidFill>
                <a:effectLst/>
                <a:latin typeface="Roboto" panose="02000000000000000000" pitchFamily="2" charset="0"/>
              </a:rPr>
              <a:t> pro daný </a:t>
            </a:r>
            <a:r>
              <a:rPr lang="cs-CZ" sz="2000" b="0" i="0" dirty="0">
                <a:effectLst/>
                <a:latin typeface="Roboto" panose="02000000000000000000" pitchFamily="2" charset="0"/>
              </a:rPr>
              <a:t>podnik</a:t>
            </a:r>
            <a:r>
              <a:rPr lang="cs-CZ" sz="2000" b="0" i="0" dirty="0">
                <a:solidFill>
                  <a:srgbClr val="282D32"/>
                </a:solidFill>
                <a:effectLst/>
                <a:latin typeface="Roboto" panose="02000000000000000000" pitchFamily="2" charset="0"/>
              </a:rPr>
              <a:t>. Analýza hodnotí vnitřní a </a:t>
            </a:r>
            <a:r>
              <a:rPr lang="cs-CZ" sz="2000" b="0" i="0" dirty="0">
                <a:effectLst/>
                <a:latin typeface="Roboto" panose="02000000000000000000" pitchFamily="2" charset="0"/>
              </a:rPr>
              <a:t>vnější prostředí</a:t>
            </a:r>
            <a:r>
              <a:rPr lang="cs-CZ" sz="2000" b="0" i="0" dirty="0">
                <a:solidFill>
                  <a:srgbClr val="282D32"/>
                </a:solidFill>
                <a:effectLst/>
                <a:latin typeface="Roboto" panose="02000000000000000000" pitchFamily="2" charset="0"/>
              </a:rPr>
              <a:t> a umožňuje navrhnout vhodnou strategii.</a:t>
            </a:r>
          </a:p>
          <a:p>
            <a:pPr algn="just"/>
            <a:endParaRPr lang="cs-CZ" sz="2000" dirty="0">
              <a:solidFill>
                <a:srgbClr val="282D32"/>
              </a:solidFill>
              <a:latin typeface="Roboto" panose="02000000000000000000" pitchFamily="2" charset="0"/>
            </a:endParaRPr>
          </a:p>
          <a:p>
            <a:pPr algn="just"/>
            <a:endParaRPr lang="cs-CZ" sz="2000" dirty="0">
              <a:solidFill>
                <a:srgbClr val="282D32"/>
              </a:solidFill>
              <a:latin typeface="Roboto" panose="02000000000000000000" pitchFamily="2" charset="0"/>
            </a:endParaRPr>
          </a:p>
          <a:p>
            <a:pPr algn="just"/>
            <a:endParaRPr lang="cs-CZ" sz="2000" dirty="0">
              <a:solidFill>
                <a:srgbClr val="282D32"/>
              </a:solidFill>
              <a:latin typeface="Roboto" panose="02000000000000000000" pitchFamily="2" charset="0"/>
            </a:endParaRPr>
          </a:p>
          <a:p>
            <a:pPr algn="just"/>
            <a:endParaRPr lang="cs-CZ" sz="2000" dirty="0">
              <a:solidFill>
                <a:srgbClr val="282D32"/>
              </a:solidFill>
              <a:latin typeface="Roboto" panose="02000000000000000000" pitchFamily="2" charset="0"/>
            </a:endParaRPr>
          </a:p>
          <a:p>
            <a:pPr algn="just"/>
            <a:endParaRPr lang="cs-CZ" sz="2000" dirty="0">
              <a:solidFill>
                <a:srgbClr val="282D32"/>
              </a:solidFill>
              <a:latin typeface="Roboto" panose="02000000000000000000" pitchFamily="2" charset="0"/>
            </a:endParaRPr>
          </a:p>
          <a:p>
            <a:pPr algn="l"/>
            <a:r>
              <a:rPr lang="cs-CZ" sz="2000" b="1" i="0" u="sng" dirty="0">
                <a:solidFill>
                  <a:srgbClr val="282D32"/>
                </a:solidFill>
                <a:effectLst/>
                <a:latin typeface="Roboto" panose="02000000000000000000" pitchFamily="2" charset="0"/>
              </a:rPr>
              <a:t>Analýza popisuje vnější prostředí pomocí dvou kritérií:</a:t>
            </a:r>
          </a:p>
          <a:p>
            <a:pPr algn="l"/>
            <a:endParaRPr lang="cs-CZ" sz="2000" b="0" i="0" dirty="0">
              <a:solidFill>
                <a:srgbClr val="282D32"/>
              </a:solidFill>
              <a:effectLst/>
              <a:latin typeface="Roboto" panose="02000000000000000000" pitchFamily="2" charset="0"/>
            </a:endParaRPr>
          </a:p>
          <a:p>
            <a:pPr algn="just">
              <a:buFont typeface="Arial" panose="020B0604020202020204" pitchFamily="34" charset="0"/>
              <a:buChar char="•"/>
            </a:pPr>
            <a:r>
              <a:rPr lang="cs-CZ" sz="2000" b="1" i="0" dirty="0">
                <a:solidFill>
                  <a:srgbClr val="282D32"/>
                </a:solidFill>
                <a:effectLst/>
                <a:latin typeface="Roboto" panose="02000000000000000000" pitchFamily="2" charset="0"/>
              </a:rPr>
              <a:t>Stabilita prostředí (SP)</a:t>
            </a:r>
            <a:r>
              <a:rPr lang="cs-CZ" sz="2000" b="0" i="0" dirty="0">
                <a:solidFill>
                  <a:srgbClr val="282D32"/>
                </a:solidFill>
                <a:effectLst/>
                <a:latin typeface="Roboto" panose="02000000000000000000" pitchFamily="2" charset="0"/>
              </a:rPr>
              <a:t> - je ovlivňována následujícími dílčími faktory: technologické změny, míra inflace, proměnlivost poptávky, cenové rozpětí konkurenčních výrobků, cenová elasticita poptávky, tlak ze strany substitutů</a:t>
            </a:r>
          </a:p>
          <a:p>
            <a:pPr algn="just">
              <a:buFont typeface="Arial" panose="020B0604020202020204" pitchFamily="34" charset="0"/>
              <a:buChar char="•"/>
            </a:pPr>
            <a:endParaRPr lang="cs-CZ" sz="2000" b="0" i="0" dirty="0">
              <a:solidFill>
                <a:srgbClr val="282D32"/>
              </a:solidFill>
              <a:effectLst/>
              <a:latin typeface="Roboto" panose="02000000000000000000" pitchFamily="2" charset="0"/>
            </a:endParaRPr>
          </a:p>
          <a:p>
            <a:pPr algn="just">
              <a:buFont typeface="Arial" panose="020B0604020202020204" pitchFamily="34" charset="0"/>
              <a:buChar char="•"/>
            </a:pPr>
            <a:r>
              <a:rPr lang="cs-CZ" sz="2000" b="1" i="0" dirty="0">
                <a:solidFill>
                  <a:srgbClr val="282D32"/>
                </a:solidFill>
                <a:effectLst/>
                <a:latin typeface="Roboto" panose="02000000000000000000" pitchFamily="2" charset="0"/>
              </a:rPr>
              <a:t>Přitažlivost odvětví (PO)</a:t>
            </a:r>
            <a:r>
              <a:rPr lang="cs-CZ" sz="2000" b="0" i="0" dirty="0">
                <a:solidFill>
                  <a:srgbClr val="282D32"/>
                </a:solidFill>
                <a:effectLst/>
                <a:latin typeface="Roboto" panose="02000000000000000000" pitchFamily="2" charset="0"/>
              </a:rPr>
              <a:t> - je ovlivňována následujícími dílčími faktory: růstový potenciál, ziskový potenciál, finanční stabilita, využití zdrojů, složitost vstupu do odvětví, produktivita práce, využití kapacit, vyjednávací síla výrobců</a:t>
            </a:r>
          </a:p>
          <a:p>
            <a:pPr algn="just"/>
            <a:endParaRPr lang="cs-CZ" sz="2000" dirty="0"/>
          </a:p>
        </p:txBody>
      </p:sp>
    </p:spTree>
    <p:extLst>
      <p:ext uri="{BB962C8B-B14F-4D97-AF65-F5344CB8AC3E}">
        <p14:creationId xmlns:p14="http://schemas.microsoft.com/office/powerpoint/2010/main" val="3243344470"/>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231</TotalTime>
  <Words>1016</Words>
  <Application>Microsoft Office PowerPoint</Application>
  <PresentationFormat>Širokoúhlá obrazovka</PresentationFormat>
  <Paragraphs>86</Paragraphs>
  <Slides>34</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34</vt:i4>
      </vt:variant>
    </vt:vector>
  </HeadingPairs>
  <TitlesOfParts>
    <vt:vector size="40" baseType="lpstr">
      <vt:lpstr>Aptos</vt:lpstr>
      <vt:lpstr>Aptos Display</vt:lpstr>
      <vt:lpstr>Arial</vt:lpstr>
      <vt:lpstr>Roboto</vt:lpstr>
      <vt:lpstr>Strawford Regular</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Hart Martin</dc:creator>
  <cp:lastModifiedBy>Hart Martin</cp:lastModifiedBy>
  <cp:revision>10</cp:revision>
  <dcterms:created xsi:type="dcterms:W3CDTF">2025-02-04T08:56:19Z</dcterms:created>
  <dcterms:modified xsi:type="dcterms:W3CDTF">2025-03-13T10:43:42Z</dcterms:modified>
</cp:coreProperties>
</file>