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81" r:id="rId3"/>
    <p:sldId id="280" r:id="rId4"/>
    <p:sldId id="257" r:id="rId5"/>
    <p:sldId id="282" r:id="rId6"/>
    <p:sldId id="283" r:id="rId7"/>
    <p:sldId id="284" r:id="rId8"/>
    <p:sldId id="292" r:id="rId9"/>
    <p:sldId id="285" r:id="rId10"/>
    <p:sldId id="286" r:id="rId11"/>
    <p:sldId id="287" r:id="rId12"/>
    <p:sldId id="288" r:id="rId13"/>
    <p:sldId id="290" r:id="rId14"/>
    <p:sldId id="291" r:id="rId15"/>
    <p:sldId id="289" r:id="rId16"/>
    <p:sldId id="279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6635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8202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7362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1168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9502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3563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7431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7919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4697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1591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3396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6566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4932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3655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33" y="2041742"/>
            <a:ext cx="8704877" cy="288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sz="4000" b="1" dirty="0">
                <a:solidFill>
                  <a:srgbClr val="D10202"/>
                </a:solidFill>
              </a:rPr>
              <a:t>Seminář diplomové práce</a:t>
            </a:r>
            <a:br>
              <a:rPr lang="cs-CZ" sz="4000" b="1" dirty="0">
                <a:solidFill>
                  <a:srgbClr val="D10202"/>
                </a:solidFill>
              </a:rPr>
            </a:br>
            <a:br>
              <a:rPr lang="cs-CZ" sz="4000" b="1" dirty="0">
                <a:solidFill>
                  <a:srgbClr val="D10202"/>
                </a:solidFill>
              </a:rPr>
            </a:br>
            <a:r>
              <a:rPr lang="cs-CZ" sz="4000" b="1" dirty="0">
                <a:solidFill>
                  <a:srgbClr val="D10202"/>
                </a:solidFill>
              </a:rPr>
              <a:t>Důležité body při psaní závěrečné práce</a:t>
            </a:r>
            <a:br>
              <a:rPr lang="cs-CZ" sz="4000" b="1" dirty="0">
                <a:solidFill>
                  <a:srgbClr val="D10202"/>
                </a:solidFill>
              </a:rPr>
            </a:br>
            <a:br>
              <a:rPr lang="cs-CZ" sz="4000" b="1" dirty="0">
                <a:solidFill>
                  <a:srgbClr val="D10202"/>
                </a:solidFill>
              </a:rPr>
            </a:br>
            <a:r>
              <a:rPr lang="cs-CZ" sz="4000" b="1" dirty="0">
                <a:solidFill>
                  <a:srgbClr val="D10202"/>
                </a:solidFill>
              </a:rPr>
              <a:t>XSDIP</a:t>
            </a:r>
            <a:endParaRPr sz="4000"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6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17. 4. 2025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Metodická část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15024"/>
            <a:ext cx="8229600" cy="4922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>
                <a:solidFill>
                  <a:schemeClr val="tx1"/>
                </a:solidFill>
              </a:rPr>
              <a:t>Příklad: Strategický management v malých firmách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>
                <a:solidFill>
                  <a:schemeClr val="tx1"/>
                </a:solidFill>
              </a:rPr>
              <a:t>Cíl práce:</a:t>
            </a:r>
          </a:p>
          <a:p>
            <a:pPr marL="1257300" lvl="2">
              <a:spcBef>
                <a:spcPts val="0"/>
              </a:spcBef>
              <a:buSzPts val="3200"/>
            </a:pPr>
            <a:r>
              <a:rPr lang="cs-CZ" dirty="0"/>
              <a:t>„Cílem práce je zhodnotit využívání nástrojů strategického managementu ve firmách do 50 zaměstnanců v sektoru služeb.“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>
                <a:solidFill>
                  <a:schemeClr val="tx1"/>
                </a:solidFill>
              </a:rPr>
              <a:t>VO:</a:t>
            </a:r>
          </a:p>
          <a:p>
            <a:pPr marL="1257300" lvl="2">
              <a:spcBef>
                <a:spcPts val="0"/>
              </a:spcBef>
              <a:buSzPts val="3200"/>
            </a:pPr>
            <a:r>
              <a:rPr lang="cs-CZ" dirty="0"/>
              <a:t>„Jaké strategické nástroje využívají malé firmy k plánování a řízení růstu?“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>
                <a:solidFill>
                  <a:schemeClr val="tx1"/>
                </a:solidFill>
              </a:rPr>
              <a:t>H1:</a:t>
            </a:r>
          </a:p>
          <a:p>
            <a:pPr marL="1257300" lvl="2">
              <a:spcBef>
                <a:spcPts val="0"/>
              </a:spcBef>
              <a:buSzPts val="3200"/>
            </a:pPr>
            <a:r>
              <a:rPr lang="cs-CZ" dirty="0"/>
              <a:t>„Malé firmy s definovanou vizí a strategickým plánem dosahují vyšší stability než firmy bez formální strategie.“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10/16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0967767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Metodická část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15024"/>
            <a:ext cx="8229600" cy="4922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>
                <a:solidFill>
                  <a:schemeClr val="tx1"/>
                </a:solidFill>
              </a:rPr>
              <a:t>Příklad: Udržitelnost a nákupní chování spotřebitelů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>
                <a:solidFill>
                  <a:schemeClr val="tx1"/>
                </a:solidFill>
              </a:rPr>
              <a:t>Cíl práce:</a:t>
            </a:r>
          </a:p>
          <a:p>
            <a:pPr marL="1257300" lvl="2">
              <a:spcBef>
                <a:spcPts val="0"/>
              </a:spcBef>
              <a:buSzPts val="3200"/>
            </a:pPr>
            <a:r>
              <a:rPr lang="cs-CZ" dirty="0"/>
              <a:t>„Cílem práce je prozkoumat vliv environmentální orientace na nákupní chování spotřebitelů u produktů denní spotřeby.“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>
                <a:solidFill>
                  <a:schemeClr val="tx1"/>
                </a:solidFill>
              </a:rPr>
              <a:t>VO:</a:t>
            </a:r>
          </a:p>
          <a:p>
            <a:pPr marL="1257300" lvl="2">
              <a:spcBef>
                <a:spcPts val="0"/>
              </a:spcBef>
              <a:buSzPts val="3200"/>
            </a:pPr>
            <a:r>
              <a:rPr lang="cs-CZ" dirty="0"/>
              <a:t>„Ovlivňuje ekologická značka rozhodování zákazníků při výběru běžných potravin?“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>
                <a:solidFill>
                  <a:schemeClr val="tx1"/>
                </a:solidFill>
              </a:rPr>
              <a:t>H1:</a:t>
            </a:r>
          </a:p>
          <a:p>
            <a:pPr marL="1257300" lvl="2">
              <a:spcBef>
                <a:spcPts val="0"/>
              </a:spcBef>
              <a:buSzPts val="3200"/>
            </a:pPr>
            <a:r>
              <a:rPr lang="cs-CZ" dirty="0"/>
              <a:t>„Spotřebitelé s vyšší mírou environmentálního povědomí preferují produkty s certifikátem udržitelnosti oproti běžným produktům.“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11/16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543871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Empirická část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15024"/>
            <a:ext cx="8229600" cy="4922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l-PL" dirty="0"/>
              <a:t>Navazuje na teoretická východiska a metodiku.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>
                <a:solidFill>
                  <a:schemeClr val="tx1"/>
                </a:solidFill>
              </a:rPr>
              <a:t>Obsahuje konkrétní zjištění z vlastního výzkumu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l-PL" dirty="0">
                <a:solidFill>
                  <a:schemeClr val="tx1"/>
                </a:solidFill>
              </a:rPr>
              <a:t>Zaměřuje se na prezentaci výsledků a jejich hodnocení.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Krátké a výstižné věty.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>
                <a:solidFill>
                  <a:schemeClr val="tx1"/>
                </a:solidFill>
              </a:rPr>
              <a:t>Odkazování na Obrázky a Tabulky v textu.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12/16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621351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Empirická část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15024"/>
            <a:ext cx="8229600" cy="4922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Tipy k psaní: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Trpný rod: „Bylo zjištěno, že…“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Neutrální styl, bez emocí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pl-PL" dirty="0"/>
              <a:t>Ke každé tabulce nebo obrázku uvést nejen, co ukazuje, ale také, co to znamená.</a:t>
            </a:r>
          </a:p>
          <a:p>
            <a:pPr marL="1257300" lvl="2">
              <a:spcBef>
                <a:spcPts val="0"/>
              </a:spcBef>
              <a:buSzPts val="3200"/>
            </a:pPr>
            <a:r>
              <a:rPr lang="pl-PL" dirty="0"/>
              <a:t>Není to jen popis, ale hledání odpovědi na otázky jako:„Co z toho vyplývá?“/„Jak to souvisí s výzkumnou otázkou?“/ „Jaký je význam zjištění?“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Přehledně strukturovat podle výzkumných otázek nebo hypotéz</a:t>
            </a:r>
            <a:r>
              <a:rPr lang="pl-PL" dirty="0"/>
              <a:t>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13/16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620449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Empirická část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15024"/>
            <a:ext cx="8229600" cy="4922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Na si dát pozor: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Nepopisovat Tabulku popř. Obrázek bez komentáře.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>
                <a:solidFill>
                  <a:schemeClr val="tx1"/>
                </a:solidFill>
              </a:rPr>
              <a:t>Nepřeskakovat části =&gt; vše musí navazovat.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Nevkládat nové výzkumné otázky nebo proměnné.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Všechny části musí logicky navazovat, výsledky odpovídat na otázky a být přehledně vysvětleny – ne jen zobrazeny.</a:t>
            </a:r>
          </a:p>
          <a:p>
            <a:pPr marL="800100" lvl="1">
              <a:spcBef>
                <a:spcPts val="0"/>
              </a:spcBef>
              <a:buSzPts val="3200"/>
              <a:buFont typeface="Arial"/>
              <a:buChar char="•"/>
            </a:pPr>
            <a:r>
              <a:rPr lang="cs-CZ" dirty="0"/>
              <a:t>Bez teoretické opory nemá analýza odbornou opodstatněnost =&gt; hrozí nesrozumitelnost, nelogičnost.</a:t>
            </a:r>
          </a:p>
          <a:p>
            <a:pPr marL="800100" lvl="1">
              <a:spcBef>
                <a:spcPts val="0"/>
              </a:spcBef>
              <a:buSzPts val="3200"/>
              <a:buFont typeface="Arial"/>
              <a:buChar char="•"/>
            </a:pPr>
            <a:r>
              <a:rPr lang="cs-CZ" dirty="0"/>
              <a:t>Každý sledovaný jev (např. faktor, ukazatel, proměnná) musí mít teoretické zdůvodnění a definici.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endParaRPr lang="cs-CZ" dirty="0"/>
          </a:p>
          <a:p>
            <a:pPr marL="800100" lvl="1">
              <a:spcBef>
                <a:spcPts val="0"/>
              </a:spcBef>
              <a:buSzPts val="3200"/>
              <a:buChar char="•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14/16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6217015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Závěr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15024"/>
            <a:ext cx="8229600" cy="4922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Shrnout hlavní zjištění práce.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>
                <a:solidFill>
                  <a:schemeClr val="tx1"/>
                </a:solidFill>
              </a:rPr>
              <a:t>Ukázat, zda byl naplněn cíl a zodpovězeny výzkumné otázky/ověřeny hypotézy.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>
                <a:solidFill>
                  <a:schemeClr val="tx1"/>
                </a:solidFill>
              </a:rPr>
              <a:t>Vyhodnocení VO, H a </a:t>
            </a:r>
            <a:r>
              <a:rPr lang="cs-CZ">
                <a:solidFill>
                  <a:schemeClr val="tx1"/>
                </a:solidFill>
              </a:rPr>
              <a:t>cíle práce.</a:t>
            </a:r>
            <a:endParaRPr lang="cs-CZ" dirty="0">
              <a:solidFill>
                <a:schemeClr val="tx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>
                <a:solidFill>
                  <a:schemeClr val="tx1"/>
                </a:solidFill>
              </a:rPr>
              <a:t>Vyjádřit přínos práce.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>
                <a:solidFill>
                  <a:schemeClr val="tx1"/>
                </a:solidFill>
              </a:rPr>
              <a:t>Navrhnout doporučení nebo další směr výzkumu.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>
                <a:solidFill>
                  <a:schemeClr val="tx1"/>
                </a:solidFill>
              </a:rPr>
              <a:t>Na co si dát pozor: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Neopakovat doslovné věty z úvodu a výsledků.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>
                <a:solidFill>
                  <a:schemeClr val="tx1"/>
                </a:solidFill>
              </a:rPr>
              <a:t>Neuvádět nové informace, které nebyly řešeny dříve.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Nepsat osobní dojmy: „Práce mě bavila...“, „Byla to zajímavá zkušenost...“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15/16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760390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ygenerovaný obrázek">
            <a:extLst>
              <a:ext uri="{FF2B5EF4-FFF2-40B4-BE49-F238E27FC236}">
                <a16:creationId xmlns:a16="http://schemas.microsoft.com/office/drawing/2014/main" id="{AC6CBAF6-2A47-F87A-2177-D92FB40EA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569" y="630236"/>
            <a:ext cx="3620861" cy="5431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89307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Abstrakt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774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>
                <a:solidFill>
                  <a:schemeClr val="tx1"/>
                </a:solidFill>
              </a:rPr>
              <a:t>Co má abstrakt obsahovat: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>
                <a:solidFill>
                  <a:schemeClr val="tx1"/>
                </a:solidFill>
              </a:rPr>
              <a:t>Shrnutí celé práce: cíl, použitá metodika, výsledky, přínos.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>
                <a:solidFill>
                  <a:schemeClr val="tx1"/>
                </a:solidFill>
              </a:rPr>
              <a:t>V rozsahu max. 250 slov.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>
                <a:solidFill>
                  <a:schemeClr val="tx1"/>
                </a:solidFill>
              </a:rPr>
              <a:t>Česky i anglicky – důsledně oddělené části.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>
                <a:solidFill>
                  <a:schemeClr val="tx1"/>
                </a:solidFill>
              </a:rPr>
              <a:t>Bez zkratek, citací a tabulek.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>
                <a:solidFill>
                  <a:schemeClr val="tx1"/>
                </a:solidFill>
              </a:rPr>
              <a:t>Časté nedostatky:</a:t>
            </a:r>
            <a:endParaRPr lang="cs-CZ" dirty="0">
              <a:solidFill>
                <a:schemeClr val="tx1"/>
              </a:solidFill>
            </a:endParaRP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Přepis Úvodu místo shrnutí výsledků.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Chybí konkrétní výstup nebo přínos.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Příliš dlouhé nebo vágní věty.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2/16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860439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Abstrakt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774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Abstrakt je paradoxně to poslední, co napíšete, ale první, co čte oponent i komise.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cs-CZ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Má být výstižný a informativní.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cs-CZ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Studenti často přehánějí úvodní obecnosti, ale zapomínají říct, co vlastně zjistili nebo přinesli.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cs-CZ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Doporučuje se napsat nejprve klíčové body od každé kapitoly a z toho pak poskládat abstrakt.</a:t>
            </a:r>
            <a:br>
              <a:rPr lang="cs-CZ" dirty="0"/>
            </a:b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3/16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499145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Úvod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774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>
                <a:solidFill>
                  <a:schemeClr val="tx1"/>
                </a:solidFill>
              </a:rPr>
              <a:t>Co všechno má být v úvodu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>
                <a:solidFill>
                  <a:schemeClr val="tx1"/>
                </a:solidFill>
              </a:rPr>
              <a:t>Obecný kontext tématu</a:t>
            </a:r>
          </a:p>
          <a:p>
            <a:pPr marL="1257300" lvl="2">
              <a:spcBef>
                <a:spcPts val="0"/>
              </a:spcBef>
              <a:buSzPts val="3200"/>
            </a:pPr>
            <a:r>
              <a:rPr lang="cs-CZ" dirty="0">
                <a:solidFill>
                  <a:schemeClr val="tx1"/>
                </a:solidFill>
              </a:rPr>
              <a:t>Vstup do problematiky tématu.</a:t>
            </a:r>
          </a:p>
          <a:p>
            <a:pPr marL="1257300" lvl="2">
              <a:spcBef>
                <a:spcPts val="0"/>
              </a:spcBef>
              <a:buSzPts val="3200"/>
            </a:pPr>
            <a:r>
              <a:rPr lang="cs-CZ" dirty="0">
                <a:solidFill>
                  <a:schemeClr val="tx1"/>
                </a:solidFill>
              </a:rPr>
              <a:t>Jak je téma aktuální, zajímavé, praktické?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>
                <a:solidFill>
                  <a:schemeClr val="tx1"/>
                </a:solidFill>
              </a:rPr>
              <a:t>Formulace problému/výzkumného záměru</a:t>
            </a:r>
          </a:p>
          <a:p>
            <a:pPr marL="1257300" lvl="2">
              <a:spcBef>
                <a:spcPts val="0"/>
              </a:spcBef>
              <a:buSzPts val="3200"/>
            </a:pPr>
            <a:r>
              <a:rPr lang="cs-CZ" dirty="0">
                <a:solidFill>
                  <a:schemeClr val="tx1"/>
                </a:solidFill>
              </a:rPr>
              <a:t>Co konkrétně budete v práci řešit?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>
                <a:solidFill>
                  <a:schemeClr val="tx1"/>
                </a:solidFill>
              </a:rPr>
              <a:t>Cíl práce</a:t>
            </a:r>
          </a:p>
          <a:p>
            <a:pPr marL="1257300" lvl="2">
              <a:spcBef>
                <a:spcPts val="0"/>
              </a:spcBef>
              <a:buSzPts val="3200"/>
            </a:pPr>
            <a:r>
              <a:rPr lang="cs-CZ" dirty="0">
                <a:solidFill>
                  <a:schemeClr val="tx1"/>
                </a:solidFill>
              </a:rPr>
              <a:t>Formulovat přesně, měřitelně, bez vágnosti.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>
                <a:solidFill>
                  <a:schemeClr val="tx1"/>
                </a:solidFill>
              </a:rPr>
              <a:t>Výzkumné otázky/hypotézy</a:t>
            </a:r>
          </a:p>
          <a:p>
            <a:pPr marL="1257300" lvl="2">
              <a:spcBef>
                <a:spcPts val="0"/>
              </a:spcBef>
              <a:buSzPts val="3200"/>
            </a:pPr>
            <a:r>
              <a:rPr lang="cs-CZ" dirty="0">
                <a:solidFill>
                  <a:schemeClr val="tx1"/>
                </a:solidFill>
              </a:rPr>
              <a:t>Používá se, pokud práce má analytickou/výzkumnou část.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>
                <a:solidFill>
                  <a:schemeClr val="tx1"/>
                </a:solidFill>
              </a:rPr>
              <a:t>Stručný přehled struktury práce</a:t>
            </a:r>
          </a:p>
          <a:p>
            <a:pPr marL="1257300" lvl="2">
              <a:spcBef>
                <a:spcPts val="0"/>
              </a:spcBef>
              <a:buSzPts val="3200"/>
            </a:pPr>
            <a:r>
              <a:rPr lang="cs-CZ" dirty="0">
                <a:solidFill>
                  <a:schemeClr val="tx1"/>
                </a:solidFill>
              </a:rPr>
              <a:t>Např.: „Práce je rozdělena do tří hlavních částí …“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>
                <a:solidFill>
                  <a:schemeClr val="tx1"/>
                </a:solidFill>
              </a:rPr>
              <a:t>Doporučený rozsah úvodu 2 – 3 normostrany.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4/16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Teoretická část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2498"/>
            <a:ext cx="8229600" cy="5047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>
                <a:solidFill>
                  <a:schemeClr val="tx1"/>
                </a:solidFill>
              </a:rPr>
              <a:t>Účel teoretické části: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Ukázat, co už bylo o tématu napsáno nebo zkoumáno</a:t>
            </a:r>
            <a:r>
              <a:rPr lang="cs-CZ" b="1" dirty="0">
                <a:solidFill>
                  <a:schemeClr val="tx1"/>
                </a:solidFill>
              </a:rPr>
              <a:t>.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Vymezit základní pojmy a teoretické přístupy</a:t>
            </a:r>
            <a:r>
              <a:rPr lang="cs-CZ" b="1" dirty="0">
                <a:solidFill>
                  <a:schemeClr val="tx1"/>
                </a:solidFill>
              </a:rPr>
              <a:t>.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Vytvořit rámec pro výzkum – na co se budu odkazovat v metodice</a:t>
            </a:r>
            <a:r>
              <a:rPr lang="cs-CZ" b="1" dirty="0">
                <a:solidFill>
                  <a:schemeClr val="tx1"/>
                </a:solidFill>
              </a:rPr>
              <a:t>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>
                <a:solidFill>
                  <a:schemeClr val="tx1"/>
                </a:solidFill>
              </a:rPr>
              <a:t>Co by měla teoretická část obsahovat: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Definice klíčových pojmů (odborně!).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Přehled relevantních teorií, modelů nebo výzkumů.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Kritické porovnání různých názorů.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>
                <a:solidFill>
                  <a:schemeClr val="tx1"/>
                </a:solidFill>
              </a:rPr>
              <a:t>Shrnutí východisek - co si z toho odnáším do své výzkumné části.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>
                <a:solidFill>
                  <a:schemeClr val="tx1"/>
                </a:solidFill>
              </a:rPr>
              <a:t>Teoretická část není slohová práce – je to odborně a argumentačně vedený přehled literatury, teorií a relevantních studií.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>
                <a:solidFill>
                  <a:srgbClr val="C00000"/>
                </a:solidFill>
              </a:rPr>
              <a:t>Teorie je jako mapa – bez ní nemůžeme vědět, kam jdeme a proč tam vůbec jdeme.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5/16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020628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Teoretická část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15024"/>
            <a:ext cx="8229600" cy="536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>
                <a:solidFill>
                  <a:schemeClr val="tx1"/>
                </a:solidFill>
              </a:rPr>
              <a:t>Další poznámky k teoretické části: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Každé tvrzení, které není vaše, musí mít citaci.</a:t>
            </a:r>
            <a:endParaRPr lang="cs-CZ" dirty="0">
              <a:solidFill>
                <a:schemeClr val="tx1"/>
              </a:solidFill>
            </a:endParaRP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>
                <a:solidFill>
                  <a:schemeClr val="tx1"/>
                </a:solidFill>
              </a:rPr>
              <a:t>Používejte styl ISO 690 – jednotně a pečlivě.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(Novák, 2021)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pl-PL" dirty="0"/>
              <a:t>Podle Nováka (2021) je klíčovým faktorem…</a:t>
            </a:r>
            <a:endParaRPr lang="cs-CZ" dirty="0">
              <a:solidFill>
                <a:schemeClr val="tx1"/>
              </a:solidFill>
            </a:endParaRP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„</a:t>
            </a:r>
            <a:r>
              <a:rPr lang="cs-CZ" i="1" dirty="0"/>
              <a:t>Text přímé citace.</a:t>
            </a:r>
            <a:r>
              <a:rPr lang="cs-CZ" dirty="0"/>
              <a:t>“</a:t>
            </a:r>
            <a:r>
              <a:rPr lang="cs-CZ" i="1" dirty="0"/>
              <a:t> </a:t>
            </a:r>
            <a:r>
              <a:rPr lang="cs-CZ" dirty="0"/>
              <a:t>(Novák, 2021, s. 55)</a:t>
            </a:r>
            <a:endParaRPr lang="cs-CZ" b="1" dirty="0">
              <a:solidFill>
                <a:schemeClr val="tx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>
                <a:solidFill>
                  <a:schemeClr val="tx1"/>
                </a:solidFill>
              </a:rPr>
              <a:t>Typy zdrojů, které používat: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>
                <a:solidFill>
                  <a:schemeClr val="tx1"/>
                </a:solidFill>
              </a:rPr>
              <a:t>Odborné knihy, články z recenzovaných časopisů.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Statistické ročenky, výzkumné zprávy aj.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>
                <a:solidFill>
                  <a:schemeClr val="tx1"/>
                </a:solidFill>
              </a:rPr>
              <a:t>Elektronické zdroje – jen pokud jsou věrohodné.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>
                <a:solidFill>
                  <a:schemeClr val="tx1"/>
                </a:solidFill>
              </a:rPr>
              <a:t>Časté nedostatky: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Chybí zdroj úplně.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Zdroje v seznamu nejsou citované v textu.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Styl citace je pokaždé jiný.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Nepište: „Já si myslím, že…“ nebo „Téma mě zaujalo, protože…“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6/16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987500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Metodická část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15024"/>
            <a:ext cx="8229600" cy="5046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>
                <a:solidFill>
                  <a:schemeClr val="tx1"/>
                </a:solidFill>
              </a:rPr>
              <a:t>Uvést: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>
                <a:solidFill>
                  <a:schemeClr val="tx1"/>
                </a:solidFill>
              </a:rPr>
              <a:t>Jasně uvést typ výzkumu (kvalitativní/ kvantitativní).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>
                <a:solidFill>
                  <a:schemeClr val="tx1"/>
                </a:solidFill>
              </a:rPr>
              <a:t>Popsat výběr vzorku – kdo, kde, kolik, proč.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>
                <a:solidFill>
                  <a:schemeClr val="tx1"/>
                </a:solidFill>
              </a:rPr>
              <a:t>Definovat nástroj sběru dat (dotazník, rozhovor…).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>
                <a:solidFill>
                  <a:schemeClr val="tx1"/>
                </a:solidFill>
              </a:rPr>
              <a:t>Vysvětlit způsob zpracování dat.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>
                <a:solidFill>
                  <a:schemeClr val="tx1"/>
                </a:solidFill>
              </a:rPr>
              <a:t>Každý cíl práce musí mít odpovídající postup.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>
                <a:solidFill>
                  <a:schemeClr val="tx1"/>
                </a:solidFill>
              </a:rPr>
              <a:t>Na co si dávat pozor: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Nejasná metodika nesouvisející s výzkumnými otázkami</a:t>
            </a:r>
            <a:r>
              <a:rPr lang="cs-CZ" b="1" dirty="0">
                <a:solidFill>
                  <a:schemeClr val="tx1"/>
                </a:solidFill>
              </a:rPr>
              <a:t>.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Osobní jazyk: „Rozhodl jsem se…“, „Chtěl jsem zjistit…“</a:t>
            </a:r>
          </a:p>
          <a:p>
            <a:pPr marL="800100" lvl="1">
              <a:spcBef>
                <a:spcPts val="0"/>
              </a:spcBef>
              <a:buSzPts val="3200"/>
              <a:buFont typeface="Arial"/>
              <a:buChar char="•"/>
            </a:pPr>
            <a:r>
              <a:rPr lang="cs-CZ" dirty="0"/>
              <a:t>Chybějící popis konkrétního postupu – není zopakovatelné.</a:t>
            </a:r>
          </a:p>
          <a:p>
            <a:pPr marL="800100" lvl="1">
              <a:spcBef>
                <a:spcPts val="0"/>
              </a:spcBef>
              <a:buSzPts val="3200"/>
              <a:buFont typeface="Arial"/>
              <a:buChar char="•"/>
            </a:pPr>
            <a:r>
              <a:rPr lang="cs-CZ" b="1" dirty="0">
                <a:solidFill>
                  <a:schemeClr val="tx1"/>
                </a:solidFill>
              </a:rPr>
              <a:t>VO nebo HO, ne oboje. </a:t>
            </a:r>
          </a:p>
          <a:p>
            <a:pPr marL="1257300" lvl="2">
              <a:spcBef>
                <a:spcPts val="0"/>
              </a:spcBef>
              <a:buSzPts val="3200"/>
            </a:pPr>
            <a:r>
              <a:rPr lang="cs-CZ" dirty="0"/>
              <a:t>Obvykle se volí buď výzkumné otázky (VO) nebo hypotézy (H₀ / H₁) – ne obojí zároveň, protože každý přístup má jinou logiku a strukturu:</a:t>
            </a:r>
          </a:p>
          <a:p>
            <a:pPr marL="1714500" lvl="3">
              <a:spcBef>
                <a:spcPts val="0"/>
              </a:spcBef>
              <a:buSzPts val="3200"/>
            </a:pPr>
            <a:r>
              <a:rPr lang="cs-CZ" dirty="0"/>
              <a:t>VO1: Jaké faktory ovlivňují motivaci zaměstnanců?</a:t>
            </a:r>
          </a:p>
          <a:p>
            <a:pPr marL="1714500" lvl="3">
              <a:spcBef>
                <a:spcPts val="0"/>
              </a:spcBef>
              <a:buSzPts val="3200"/>
            </a:pPr>
            <a:r>
              <a:rPr lang="cs-CZ" dirty="0">
                <a:solidFill>
                  <a:schemeClr val="tx1"/>
                </a:solidFill>
              </a:rPr>
              <a:t>H₀: Mezi věkem a mírou vyhoření není vztah.</a:t>
            </a:r>
          </a:p>
          <a:p>
            <a:pPr marL="1714500" lvl="3">
              <a:spcBef>
                <a:spcPts val="0"/>
              </a:spcBef>
              <a:buSzPts val="3200"/>
            </a:pPr>
            <a:r>
              <a:rPr lang="cs-CZ" dirty="0">
                <a:solidFill>
                  <a:schemeClr val="tx1"/>
                </a:solidFill>
              </a:rPr>
              <a:t>H₁: Mezi věkem a mírou vyhoření existuje vztah.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7/16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85578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Metodická část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15024"/>
            <a:ext cx="8229600" cy="4922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>
                <a:solidFill>
                  <a:schemeClr val="tx1"/>
                </a:solidFill>
              </a:rPr>
              <a:t>Obecné metody: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>
                <a:solidFill>
                  <a:schemeClr val="tx1"/>
                </a:solidFill>
              </a:rPr>
              <a:t>Analýza</a:t>
            </a:r>
          </a:p>
          <a:p>
            <a:pPr marL="1257300" lvl="2">
              <a:spcBef>
                <a:spcPts val="0"/>
              </a:spcBef>
              <a:buSzPts val="3200"/>
            </a:pPr>
            <a:r>
              <a:rPr lang="cs-CZ" dirty="0"/>
              <a:t>rozčlenění teoretických poznatků i empirických údajů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>
                <a:solidFill>
                  <a:schemeClr val="tx1"/>
                </a:solidFill>
              </a:rPr>
              <a:t>Deskripce</a:t>
            </a:r>
          </a:p>
          <a:p>
            <a:pPr marL="1257300" lvl="2">
              <a:spcBef>
                <a:spcPts val="0"/>
              </a:spcBef>
              <a:buSzPts val="3200"/>
            </a:pPr>
            <a:r>
              <a:rPr lang="cs-CZ" dirty="0"/>
              <a:t>popis aktuálního stavu zkoumaného jevu.</a:t>
            </a:r>
            <a:endParaRPr lang="cs-CZ" dirty="0">
              <a:solidFill>
                <a:schemeClr val="tx1"/>
              </a:solidFill>
            </a:endParaRP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>
                <a:solidFill>
                  <a:schemeClr val="tx1"/>
                </a:solidFill>
              </a:rPr>
              <a:t>Dedukce</a:t>
            </a:r>
          </a:p>
          <a:p>
            <a:pPr marL="1257300" lvl="2">
              <a:spcBef>
                <a:spcPts val="0"/>
              </a:spcBef>
              <a:buSzPts val="3200"/>
            </a:pPr>
            <a:r>
              <a:rPr lang="cs-CZ" dirty="0"/>
              <a:t>vyvozování závěrů na základě obecných principů.</a:t>
            </a:r>
            <a:endParaRPr lang="cs-CZ" dirty="0">
              <a:solidFill>
                <a:schemeClr val="tx1"/>
              </a:solidFill>
            </a:endParaRP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>
                <a:solidFill>
                  <a:schemeClr val="tx1"/>
                </a:solidFill>
              </a:rPr>
              <a:t>Komparace</a:t>
            </a:r>
          </a:p>
          <a:p>
            <a:pPr marL="1257300" lvl="2">
              <a:spcBef>
                <a:spcPts val="0"/>
              </a:spcBef>
              <a:buSzPts val="3200"/>
            </a:pPr>
            <a:r>
              <a:rPr lang="cs-CZ" dirty="0"/>
              <a:t>porovnání mezi skupinami/firmami/přístupy.</a:t>
            </a:r>
            <a:endParaRPr lang="cs-CZ" dirty="0">
              <a:solidFill>
                <a:schemeClr val="tx1"/>
              </a:solidFill>
            </a:endParaRP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>
                <a:solidFill>
                  <a:schemeClr val="tx1"/>
                </a:solidFill>
              </a:rPr>
              <a:t>Výše uvedené metody jsou rámcové – k nim je nutné v metodice doplnit i konkrétní techniky sběru a zpracování dat (např. dotazník, rozhovor, SWOT (+/- matice), SPACE matice, korelace…).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endParaRPr lang="cs-CZ" b="1" dirty="0">
              <a:solidFill>
                <a:schemeClr val="tx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8/16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665711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Metodická část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15024"/>
            <a:ext cx="8229600" cy="4922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>
                <a:solidFill>
                  <a:schemeClr val="tx1"/>
                </a:solidFill>
              </a:rPr>
              <a:t>Příklad: Syndrom vyhoření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>
                <a:solidFill>
                  <a:schemeClr val="tx1"/>
                </a:solidFill>
              </a:rPr>
              <a:t>Cíl práce:</a:t>
            </a:r>
          </a:p>
          <a:p>
            <a:pPr marL="1257300" lvl="2">
              <a:spcBef>
                <a:spcPts val="0"/>
              </a:spcBef>
              <a:buSzPts val="3200"/>
            </a:pPr>
            <a:r>
              <a:rPr lang="cs-CZ" dirty="0"/>
              <a:t>„Cílem práce je analyzovat dopady syndromu vyhoření na pracovní výkon zaměstnanců ve veřejné správě.“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>
                <a:solidFill>
                  <a:schemeClr val="tx1"/>
                </a:solidFill>
              </a:rPr>
              <a:t>VO:</a:t>
            </a:r>
          </a:p>
          <a:p>
            <a:pPr marL="1257300" lvl="2">
              <a:spcBef>
                <a:spcPts val="0"/>
              </a:spcBef>
              <a:buSzPts val="3200"/>
            </a:pPr>
            <a:r>
              <a:rPr lang="cs-CZ" dirty="0"/>
              <a:t>„Jaké faktory přispívají k vyšší míře vyhoření u administrativních pracovníků městských úřadů?“</a:t>
            </a:r>
            <a:endParaRPr lang="cs-CZ" b="1" dirty="0">
              <a:solidFill>
                <a:schemeClr val="tx1"/>
              </a:solidFill>
            </a:endParaRP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>
                <a:solidFill>
                  <a:schemeClr val="tx1"/>
                </a:solidFill>
              </a:rPr>
              <a:t>H1:</a:t>
            </a:r>
          </a:p>
          <a:p>
            <a:pPr marL="1257300" lvl="2">
              <a:spcBef>
                <a:spcPts val="0"/>
              </a:spcBef>
              <a:buSzPts val="3200"/>
            </a:pPr>
            <a:r>
              <a:rPr lang="cs-CZ" dirty="0"/>
              <a:t>„Zaměstnanci s více než 10 lety praxe vykazují vyšší míru syndromu vyhoření než ti s kratší praxí.“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9/16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767862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1167</Words>
  <Application>Microsoft Office PowerPoint</Application>
  <PresentationFormat>Předvádění na obrazovce (4:3)</PresentationFormat>
  <Paragraphs>161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Seminář diplomové práce  Důležité body při psaní závěrečné práce  XSDIP</vt:lpstr>
      <vt:lpstr>Abstrakt</vt:lpstr>
      <vt:lpstr>Abstrakt</vt:lpstr>
      <vt:lpstr>Úvod</vt:lpstr>
      <vt:lpstr>Teoretická část</vt:lpstr>
      <vt:lpstr>Teoretická část</vt:lpstr>
      <vt:lpstr>Metodická část</vt:lpstr>
      <vt:lpstr>Metodická část</vt:lpstr>
      <vt:lpstr>Metodická část</vt:lpstr>
      <vt:lpstr>Metodická část</vt:lpstr>
      <vt:lpstr>Metodická část</vt:lpstr>
      <vt:lpstr>Empirická část</vt:lpstr>
      <vt:lpstr>Empirická část</vt:lpstr>
      <vt:lpstr>Empirická část</vt:lpstr>
      <vt:lpstr>Závěr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Škrabal Jaroslav</cp:lastModifiedBy>
  <cp:revision>26</cp:revision>
  <dcterms:modified xsi:type="dcterms:W3CDTF">2025-04-16T13:06:39Z</dcterms:modified>
</cp:coreProperties>
</file>