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13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352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418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265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678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748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607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882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4087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43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49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4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85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96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64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64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85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289833" y="2041742"/>
            <a:ext cx="8704877" cy="356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10202"/>
              </a:buClr>
              <a:buSzPts val="4400"/>
              <a:buFont typeface="Calibri"/>
              <a:buNone/>
            </a:pPr>
            <a:r>
              <a:rPr lang="cs-CZ" b="1" dirty="0">
                <a:solidFill>
                  <a:srgbClr val="D10202"/>
                </a:solidFill>
              </a:rPr>
              <a:t>Seminář diplomové práce</a:t>
            </a:r>
            <a:br>
              <a:rPr lang="cs-CZ" b="1" dirty="0">
                <a:solidFill>
                  <a:srgbClr val="D10202"/>
                </a:solidFill>
              </a:rPr>
            </a:br>
            <a:r>
              <a:rPr lang="cs-CZ" b="1" dirty="0">
                <a:solidFill>
                  <a:srgbClr val="D10202"/>
                </a:solidFill>
              </a:rPr>
              <a:t>XSDIP</a:t>
            </a:r>
            <a:endParaRPr b="1" dirty="0"/>
          </a:p>
        </p:txBody>
      </p:sp>
      <p:sp>
        <p:nvSpPr>
          <p:cNvPr id="90" name="Google Shape;90;p13"/>
          <p:cNvSpPr txBox="1"/>
          <p:nvPr/>
        </p:nvSpPr>
        <p:spPr>
          <a:xfrm>
            <a:off x="464234" y="5884219"/>
            <a:ext cx="4894206" cy="5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Ing. Jaroslav Škrabal, Ph.D.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 descr="Výsledek obrázku pro ikea logo"/>
          <p:cNvSpPr/>
          <p:nvPr/>
        </p:nvSpPr>
        <p:spPr>
          <a:xfrm>
            <a:off x="4419599" y="1703717"/>
            <a:ext cx="1877683" cy="18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4800942" y="5604866"/>
            <a:ext cx="3878824" cy="72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3. 4. 2025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Olomouc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Návrhy a doporučení: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Návrhy a doporučení jsou konkrétní opatření vycházející z výsledků výzkumu;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Slouží k aplikaci zjištění do praxe nebo k dalšímu zkoumání;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it-IT" dirty="0"/>
              <a:t>Musí být realistické a proveditelné</a:t>
            </a:r>
            <a:r>
              <a:rPr lang="cs-CZ" dirty="0"/>
              <a:t>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Měly by vycházet z analýzy dat a diskuse;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Je důležité konzultovat jejich formulaci s vedoucím práce.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it-IT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4759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406054"/>
            <a:ext cx="8229600" cy="493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Nejčastější problémy s empirickou částí: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Nedostatečný popis výsledků;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by měly být jasně strukturované a detailně popsány. 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Nejasné závěry;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Pokud nejsou závěry formulovány jednoznačně, mohou být interpretovány různými způsoby. 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Je důležité, aby odpovídaly na výzkumné otázky popř. hypotézy.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Nedostatek důkazů;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Každé tvrzení by mělo být podloženo daty nebo relevantními zdroji. 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Neopodstatněná tvrzení snižují důvěryhodnost práce.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Nevhodné závěry.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Závěry musí vycházet z výsledků analýzy. 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Pokud jsou přehnané nebo nesprávně interpretované, mohou vést k chybným doporučením.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15184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406054"/>
            <a:ext cx="8229600" cy="493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se vyhnout nejasnostem: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Konzultace s vedoucím práce;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Pravidelná kontrola textu;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Srovnání s podobnými výzkumy;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Důraz na přesnost;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Logické uspořádání textu.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5AB9392-2C2F-257E-2256-70B4BB4B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64" y="1869621"/>
            <a:ext cx="2506436" cy="250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94160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psát efektivně a srozumitelně?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Stručné a jasné věty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Vyhněte se zbytečné složitosti a dlouhým souvětím.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Přehledná struktura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Každá část textu by měla mít jasný účel a logickou návaznost.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Použití odborného jazyka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Vyvarujte se hovorových výrazů a nepřesných formulací.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Konzistence v terminologii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Používejte jednotné pojmy v celé práci.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Jasná formulace závěrů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a interpretace musí být jednoznačné.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>
                <a:solidFill>
                  <a:srgbClr val="C00000"/>
                </a:solidFill>
              </a:rPr>
              <a:t>Důsledná kontrola pravopisu a gramatiky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Nepodceňujte jazykovou korekturu.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56620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hodnotit kvalitu empirické části?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Odpovídá na výzkumné otázky popř. hypotézy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musí přímo reagovat na stanovené cíle.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Je jasně strukturovaná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Kapitoly musí mít logickou návaznost a být přehledné.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Má logickou návaznost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Výsledky, diskuse a závěry na sebe musí plynule navazovat.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Jsou interpretace podloženy fakty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Každé tvrzení musí být doloženo daty nebo literaturou.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Obsahuje relevantní vizualizace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Obrázky, schémata, grafy a tabulky musí být srozumitelné a podložené daty.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b="1" dirty="0"/>
              <a:t>Zahrnuje kritickou diskusi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Výsledky by měly být analyzovány i v kontextu jiných studií.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4914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Usnadnění práce s empirickou části: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Plánování psaní;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Pravidelné revize;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Konzultace s vedoucím;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Zpětná vazba od kolegů;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Použití softwarových nástrojů;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Přehledná organizace dat.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9B716D-D790-E0A1-1025-FE5400C6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778" y="3633108"/>
            <a:ext cx="2490108" cy="249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6282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Závěrečné doporučení: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Začněte včas;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Empirická část vyžaduje dostatek času na sběr dat, analýzu i sepsání.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Držte se logické struktury;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Ujistěte se, že výsledky, diskuse a doporučení na sebe logicky navazují.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Pečlivě analyzujte data;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Správná interpretace výsledků je klíčová pro kvalitu práce.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7416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15025"/>
            <a:ext cx="8229600" cy="512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Závěrečné doporučení: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Konzultujte pravidelně;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Vedoucí práce vám může pomoci odhalit chyby a nasměrovat vás správným směrem.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Dodržujete citační normy;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Správné citování zabrání plagiátorství a zvýší důvěryhodnost práce.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Kontrolujte jazykovou stránku.</a:t>
            </a:r>
          </a:p>
          <a:p>
            <a:pPr marL="1257300" lvl="2">
              <a:spcBef>
                <a:spcPts val="0"/>
              </a:spcBef>
              <a:buSzPts val="3200"/>
            </a:pPr>
            <a:r>
              <a:rPr lang="cs-CZ" dirty="0"/>
              <a:t>Práce by měla být gramaticky správná a srozumitelná.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36057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685800" y="698727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cs-CZ" sz="4400" dirty="0">
                <a:solidFill>
                  <a:srgbClr val="C00000"/>
                </a:solidFill>
              </a:rPr>
              <a:t>DĚKUJI ZA POZORNOST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86D0A38-1F75-6A4B-B68E-53AF02DE7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532" y="1518557"/>
            <a:ext cx="4220936" cy="422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8930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Empirická část je: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Jádro vlastního přínosu studenta;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Zahrnuje sběr, analýzu a interpretaci dat;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Struktura dle pokynů vedoucího;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Vázanost na výzkumné otázky popř. hypotézy.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21DAB9-C3C0-ACBC-3D60-7FC66376A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584121"/>
            <a:ext cx="2383971" cy="238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začít psát empirickou část: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Konzultace s vedoucím práce;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Logická návaznost na teoretickou část;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Využití osvědčených metod pro analýzu;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Strukturovaný přístup k analýze dat.</a:t>
            </a: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06C00F-AAE2-BCCD-F164-DDCD52C7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5" y="3592285"/>
            <a:ext cx="2310493" cy="231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6608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prezentovat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Přehledná vizualizace dat;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Srozumitelnost a logicky uspořádané tabulky, schémata a obrázky;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Stručné, ale výstižné popisy;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Důslednost v terminologii a formátování.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E6593E-9CDC-5576-70B9-A1D57D006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07" y="3967843"/>
            <a:ext cx="2106386" cy="210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82590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prezentovat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0F8C00-9528-634D-503D-DE035241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94717"/>
            <a:ext cx="630555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86018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prezentovat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48451C-EE74-9A7A-4B41-A324AD551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3" t="4499" r="4286" b="654"/>
          <a:stretch/>
        </p:blipFill>
        <p:spPr>
          <a:xfrm>
            <a:off x="2456555" y="1973245"/>
            <a:ext cx="4829887" cy="38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847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interpretovat výsledky: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Srovnání s očekáváními;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Odkaz na teoretickou část;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Upozornění na limity studie;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>
                <a:solidFill>
                  <a:schemeClr val="tx1"/>
                </a:solidFill>
              </a:rPr>
              <a:t>Praktické dopady.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927CD8-83B2-CD0F-EB40-4E268818F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628" y="3549000"/>
            <a:ext cx="2525229" cy="2525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414781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Jak napsat diskusi: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Diskuse je část práce, kde se interpretují výsledky výzkumu;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Srovnává výsledky s teoretickým rámcem a předchozími studiemi;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Hodnotí, zda byly výzkumné otázky zodpovězeny;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Identifikuje silné a slabé stránky studie;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Analyzuje možné faktory ovlivňující výsledky;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Přináší kritické zhodnocení a vede k formulaci závěrů.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6807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Empirická část</a:t>
            </a:r>
            <a:endParaRPr b="1" dirty="0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77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b="1" dirty="0">
                <a:solidFill>
                  <a:schemeClr val="tx1"/>
                </a:solidFill>
              </a:rPr>
              <a:t>Propojení výsledků s diskusí: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cs-CZ" dirty="0"/>
              <a:t>Logické navázání kapitol;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Zdůraznění hlavních zjištění;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Důraz na praktické implikace;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Vazba na výzkumné otázky;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Vyhýbání se nesouvislým interpretacím;</a:t>
            </a:r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r>
              <a:rPr lang="cs-CZ" dirty="0"/>
              <a:t>Stručnost a výstižnost.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Font typeface="Arial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/>
          </a:p>
          <a:p>
            <a:pPr marL="800100" lvl="1">
              <a:spcBef>
                <a:spcPts val="0"/>
              </a:spcBef>
              <a:buSzPts val="320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9/18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9782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733</Words>
  <Application>Microsoft Office PowerPoint</Application>
  <PresentationFormat>Předvádění na obrazovce (4:3)</PresentationFormat>
  <Paragraphs>174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Seminář diplomové práce XSDIP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Empirická část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Strategický management XSM</dc:title>
  <dc:creator>Škrabal Jaroslav</dc:creator>
  <cp:lastModifiedBy>Škrabal Jaroslav</cp:lastModifiedBy>
  <cp:revision>20</cp:revision>
  <dcterms:modified xsi:type="dcterms:W3CDTF">2025-03-04T07:40:25Z</dcterms:modified>
</cp:coreProperties>
</file>