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307" r:id="rId4"/>
    <p:sldId id="30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01" r:id="rId24"/>
    <p:sldId id="261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94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73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72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91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182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37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697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6529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858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58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794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920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1297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82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337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10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727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011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539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136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Seminář diplomové práce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XSDIP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6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77447"/>
            <a:ext cx="8229600" cy="528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indent="0">
              <a:buNone/>
            </a:pPr>
            <a:r>
              <a:rPr lang="cs-CZ" sz="2400" b="1" dirty="0"/>
              <a:t>Využití manažerských metod v diplomové práci</a:t>
            </a:r>
          </a:p>
          <a:p>
            <a:r>
              <a:rPr lang="cs-CZ" sz="2400" b="1" dirty="0"/>
              <a:t>Klasické nástroje</a:t>
            </a:r>
          </a:p>
          <a:p>
            <a:pPr lvl="1"/>
            <a:r>
              <a:rPr lang="cs-CZ" sz="2400" b="1" dirty="0"/>
              <a:t>PEST/PESTEL</a:t>
            </a:r>
            <a:r>
              <a:rPr lang="cs-CZ" sz="2400" dirty="0"/>
              <a:t> (makrookolí)</a:t>
            </a:r>
          </a:p>
          <a:p>
            <a:pPr lvl="1"/>
            <a:r>
              <a:rPr lang="cs-CZ" sz="2400" b="1" dirty="0" err="1"/>
              <a:t>Porterův</a:t>
            </a:r>
            <a:r>
              <a:rPr lang="cs-CZ" sz="2400" b="1" dirty="0"/>
              <a:t> model pěti sil</a:t>
            </a:r>
            <a:r>
              <a:rPr lang="cs-CZ" sz="2400" dirty="0"/>
              <a:t> (konkurenční prostředí)</a:t>
            </a:r>
          </a:p>
          <a:p>
            <a:pPr lvl="1"/>
            <a:r>
              <a:rPr lang="cs-CZ" sz="2400" b="1" dirty="0"/>
              <a:t>BCG matice</a:t>
            </a:r>
            <a:r>
              <a:rPr lang="cs-CZ" sz="2400" dirty="0"/>
              <a:t> (analýza produktového portfolia)</a:t>
            </a:r>
          </a:p>
          <a:p>
            <a:pPr lvl="1"/>
            <a:r>
              <a:rPr lang="cs-CZ" sz="2400" b="1" dirty="0"/>
              <a:t>SWOT</a:t>
            </a:r>
            <a:r>
              <a:rPr lang="cs-CZ" sz="2400" dirty="0"/>
              <a:t> (analýza vnitřního a vnějšího prostředí) a </a:t>
            </a:r>
            <a:r>
              <a:rPr lang="cs-CZ" sz="2400" b="1" dirty="0"/>
              <a:t>+/- matice SWOT</a:t>
            </a:r>
          </a:p>
          <a:p>
            <a:pPr lvl="1"/>
            <a:r>
              <a:rPr lang="cs-CZ" sz="2400" b="1" dirty="0"/>
              <a:t>Matice modelových strategií</a:t>
            </a:r>
          </a:p>
          <a:p>
            <a:r>
              <a:rPr lang="cs-CZ" sz="2400" b="1" dirty="0"/>
              <a:t>Strategické metody</a:t>
            </a:r>
          </a:p>
          <a:p>
            <a:pPr lvl="1"/>
            <a:r>
              <a:rPr lang="cs-CZ" sz="2400" b="1" dirty="0"/>
              <a:t>McKinsey 7S</a:t>
            </a:r>
            <a:r>
              <a:rPr lang="cs-CZ" sz="2400" dirty="0"/>
              <a:t> (koherence organizačních faktorů)</a:t>
            </a:r>
          </a:p>
          <a:p>
            <a:pPr lvl="1"/>
            <a:r>
              <a:rPr lang="cs-CZ" sz="2400" b="1" dirty="0"/>
              <a:t>EFQM Model Excellence</a:t>
            </a:r>
          </a:p>
          <a:p>
            <a:pPr lvl="1"/>
            <a:r>
              <a:rPr lang="cs-CZ" sz="2400" b="1" dirty="0" err="1"/>
              <a:t>Balanced</a:t>
            </a:r>
            <a:r>
              <a:rPr lang="cs-CZ" sz="2400" b="1" dirty="0"/>
              <a:t> </a:t>
            </a:r>
            <a:r>
              <a:rPr lang="cs-CZ" sz="2400" b="1" dirty="0" err="1"/>
              <a:t>Scorecard</a:t>
            </a:r>
            <a:r>
              <a:rPr lang="cs-CZ" sz="2400" dirty="0"/>
              <a:t> (výkonové ukazatele a strategie)</a:t>
            </a:r>
          </a:p>
          <a:p>
            <a:r>
              <a:rPr lang="cs-CZ" sz="2400" b="1" dirty="0"/>
              <a:t>Procesní a zlepšovací metody</a:t>
            </a:r>
          </a:p>
          <a:p>
            <a:pPr lvl="1"/>
            <a:r>
              <a:rPr lang="cs-CZ" sz="2400" b="1" dirty="0" err="1"/>
              <a:t>Lean</a:t>
            </a:r>
            <a:r>
              <a:rPr lang="cs-CZ" sz="2400" b="1" dirty="0"/>
              <a:t> management</a:t>
            </a:r>
            <a:r>
              <a:rPr lang="cs-CZ" sz="2400" dirty="0"/>
              <a:t>, </a:t>
            </a:r>
            <a:r>
              <a:rPr lang="cs-CZ" sz="2400" b="1" dirty="0" err="1"/>
              <a:t>Six</a:t>
            </a:r>
            <a:r>
              <a:rPr lang="cs-CZ" sz="2400" b="1" dirty="0"/>
              <a:t> Sigma</a:t>
            </a:r>
            <a:r>
              <a:rPr lang="cs-CZ" sz="2400" dirty="0"/>
              <a:t>, </a:t>
            </a:r>
            <a:r>
              <a:rPr lang="cs-CZ" sz="2400" b="1" dirty="0" err="1"/>
              <a:t>Kaizen</a:t>
            </a:r>
            <a:endParaRPr lang="cs-CZ" sz="2400" dirty="0"/>
          </a:p>
          <a:p>
            <a:r>
              <a:rPr lang="cs-CZ" sz="2400" i="1" dirty="0"/>
              <a:t>Doporučení</a:t>
            </a:r>
            <a:r>
              <a:rPr lang="cs-CZ" sz="2400" dirty="0"/>
              <a:t>: Vysvětlit, </a:t>
            </a:r>
            <a:r>
              <a:rPr lang="cs-CZ" sz="2400" b="1" dirty="0"/>
              <a:t>proč danou metodu vybíráte</a:t>
            </a:r>
            <a:r>
              <a:rPr lang="cs-CZ" sz="2400" dirty="0"/>
              <a:t> a </a:t>
            </a:r>
            <a:r>
              <a:rPr lang="cs-CZ" sz="2400" b="1" dirty="0"/>
              <a:t>jak ji aplikujete</a:t>
            </a:r>
            <a:r>
              <a:rPr lang="cs-CZ" sz="2400" dirty="0"/>
              <a:t> v rámci výzkumného designu.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41626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77447"/>
            <a:ext cx="8229600" cy="528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indent="0">
              <a:buNone/>
            </a:pPr>
            <a:r>
              <a:rPr lang="cs-CZ" sz="3000" b="1" dirty="0"/>
              <a:t>Sekundární data v ekonomickém a manažerském výzkumu</a:t>
            </a:r>
          </a:p>
          <a:p>
            <a:pPr lvl="1"/>
            <a:r>
              <a:rPr lang="cs-CZ" sz="2600" b="1" dirty="0"/>
              <a:t>Typické zdroje</a:t>
            </a:r>
          </a:p>
          <a:p>
            <a:pPr lvl="2"/>
            <a:r>
              <a:rPr lang="cs-CZ" sz="2200" b="1" dirty="0"/>
              <a:t>Databáze firemních výkazů </a:t>
            </a:r>
            <a:r>
              <a:rPr lang="cs-CZ" sz="2200" dirty="0"/>
              <a:t>(Justice, </a:t>
            </a:r>
            <a:r>
              <a:rPr lang="cs-CZ" sz="2200" dirty="0" err="1"/>
              <a:t>MagnusWeb</a:t>
            </a:r>
            <a:r>
              <a:rPr lang="cs-CZ" sz="2200" dirty="0"/>
              <a:t>, Amadeus), </a:t>
            </a:r>
            <a:r>
              <a:rPr lang="cs-CZ" sz="2200" b="1" dirty="0"/>
              <a:t>statistiky</a:t>
            </a:r>
            <a:r>
              <a:rPr lang="cs-CZ" sz="2200" dirty="0"/>
              <a:t> (ČSÚ, ČNB, </a:t>
            </a:r>
            <a:r>
              <a:rPr lang="cs-CZ" sz="2200" dirty="0" err="1"/>
              <a:t>Eurostat</a:t>
            </a:r>
            <a:r>
              <a:rPr lang="cs-CZ" sz="2200" dirty="0"/>
              <a:t>, OECD, WHO), </a:t>
            </a:r>
            <a:r>
              <a:rPr lang="cs-CZ" sz="2200" b="1" dirty="0"/>
              <a:t>odborná literatura </a:t>
            </a:r>
            <a:r>
              <a:rPr lang="cs-CZ" sz="2200" dirty="0"/>
              <a:t>(knihy, články v recenzovaných časopisech).</a:t>
            </a:r>
          </a:p>
          <a:p>
            <a:pPr lvl="1"/>
            <a:r>
              <a:rPr lang="cs-CZ" sz="2600" b="1" dirty="0"/>
              <a:t>Výhody</a:t>
            </a:r>
          </a:p>
          <a:p>
            <a:pPr lvl="2"/>
            <a:r>
              <a:rPr lang="cs-CZ" sz="2200" dirty="0"/>
              <a:t>Rychlejší přístup k existujícím ukazatelům (tržby, podíl na trhu, ROI, inflace).</a:t>
            </a:r>
          </a:p>
          <a:p>
            <a:pPr lvl="1"/>
            <a:r>
              <a:rPr lang="cs-CZ" sz="2600" b="1" dirty="0"/>
              <a:t>Nevýhody</a:t>
            </a:r>
          </a:p>
          <a:p>
            <a:pPr lvl="2"/>
            <a:r>
              <a:rPr lang="cs-CZ" sz="2200" dirty="0"/>
              <a:t>Některá data nemusí být </a:t>
            </a:r>
            <a:r>
              <a:rPr lang="cs-CZ" sz="2200" b="1" dirty="0"/>
              <a:t>aktuální</a:t>
            </a:r>
            <a:r>
              <a:rPr lang="cs-CZ" sz="2200" dirty="0"/>
              <a:t>, omezený přístup ke </a:t>
            </a:r>
            <a:r>
              <a:rPr lang="cs-CZ" sz="2200" b="1" dirty="0"/>
              <a:t>strategickým</a:t>
            </a:r>
            <a:r>
              <a:rPr lang="cs-CZ" sz="2200" dirty="0"/>
              <a:t> </a:t>
            </a:r>
            <a:r>
              <a:rPr lang="cs-CZ" sz="2200" b="1" dirty="0"/>
              <a:t>interním</a:t>
            </a:r>
            <a:r>
              <a:rPr lang="cs-CZ" sz="2200" dirty="0"/>
              <a:t> </a:t>
            </a:r>
            <a:r>
              <a:rPr lang="cs-CZ" sz="2200" b="1" dirty="0"/>
              <a:t>materiálům</a:t>
            </a:r>
            <a:r>
              <a:rPr lang="cs-CZ" sz="2200" dirty="0"/>
              <a:t>.</a:t>
            </a:r>
          </a:p>
          <a:p>
            <a:pPr lvl="1"/>
            <a:r>
              <a:rPr lang="cs-CZ" sz="2600" b="1" dirty="0"/>
              <a:t>Kritické zhodnocení</a:t>
            </a:r>
          </a:p>
          <a:p>
            <a:pPr lvl="2"/>
            <a:r>
              <a:rPr lang="cs-CZ" sz="2200" b="1" dirty="0"/>
              <a:t>Relevance</a:t>
            </a:r>
            <a:r>
              <a:rPr lang="cs-CZ" sz="2200" dirty="0"/>
              <a:t> a </a:t>
            </a:r>
            <a:r>
              <a:rPr lang="cs-CZ" sz="2200" b="1" dirty="0"/>
              <a:t>validita</a:t>
            </a:r>
            <a:r>
              <a:rPr lang="cs-CZ" sz="2200" dirty="0"/>
              <a:t> zdrojů (kdo data zveřejnil, kdy a za jakých podmínek).</a:t>
            </a:r>
          </a:p>
          <a:p>
            <a:pPr lvl="1"/>
            <a:endParaRPr lang="cs-CZ" sz="2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94806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77447"/>
            <a:ext cx="8229600" cy="528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indent="0">
              <a:buNone/>
            </a:pPr>
            <a:r>
              <a:rPr lang="cs-CZ" sz="3000" b="1" dirty="0"/>
              <a:t>Primární data – způsoby sběru</a:t>
            </a:r>
            <a:endParaRPr lang="cs-CZ" sz="2600" b="1" dirty="0"/>
          </a:p>
          <a:p>
            <a:pPr lvl="1"/>
            <a:r>
              <a:rPr lang="cs-CZ" sz="2600" b="1" dirty="0"/>
              <a:t>Dotazníky</a:t>
            </a:r>
          </a:p>
          <a:p>
            <a:pPr lvl="2"/>
            <a:r>
              <a:rPr lang="cs-CZ" sz="2200" dirty="0"/>
              <a:t>Vhodné k mapování </a:t>
            </a:r>
            <a:r>
              <a:rPr lang="cs-CZ" sz="2200" b="1" dirty="0"/>
              <a:t>názorů zákazníků, zaměstnanců či manažerů</a:t>
            </a:r>
            <a:r>
              <a:rPr lang="cs-CZ" sz="2200" dirty="0"/>
              <a:t>.</a:t>
            </a:r>
          </a:p>
          <a:p>
            <a:pPr lvl="2"/>
            <a:r>
              <a:rPr lang="cs-CZ" sz="2200" dirty="0" err="1"/>
              <a:t>Škálovací</a:t>
            </a:r>
            <a:r>
              <a:rPr lang="cs-CZ" sz="2200" dirty="0"/>
              <a:t> otázky (</a:t>
            </a:r>
            <a:r>
              <a:rPr lang="cs-CZ" sz="2200" dirty="0" err="1"/>
              <a:t>Likert</a:t>
            </a:r>
            <a:r>
              <a:rPr lang="cs-CZ" sz="2200" dirty="0"/>
              <a:t>), otevřené otázky, net </a:t>
            </a:r>
            <a:r>
              <a:rPr lang="cs-CZ" sz="2200" dirty="0" err="1"/>
              <a:t>promoter</a:t>
            </a:r>
            <a:r>
              <a:rPr lang="cs-CZ" sz="2200" dirty="0"/>
              <a:t> </a:t>
            </a:r>
            <a:r>
              <a:rPr lang="cs-CZ" sz="2200" dirty="0" err="1"/>
              <a:t>score</a:t>
            </a:r>
            <a:r>
              <a:rPr lang="cs-CZ" sz="2200" dirty="0"/>
              <a:t> (NPS).</a:t>
            </a:r>
          </a:p>
          <a:p>
            <a:pPr lvl="1"/>
            <a:r>
              <a:rPr lang="cs-CZ" sz="2600" b="1" dirty="0"/>
              <a:t>Rozhovory (Strukturované, Polostrukturované, Nestrukturované)</a:t>
            </a:r>
          </a:p>
          <a:p>
            <a:pPr lvl="2"/>
            <a:r>
              <a:rPr lang="cs-CZ" sz="2200" dirty="0"/>
              <a:t>Získání </a:t>
            </a:r>
            <a:r>
              <a:rPr lang="cs-CZ" sz="2200" b="1" dirty="0"/>
              <a:t>hlubších vhledů </a:t>
            </a:r>
            <a:r>
              <a:rPr lang="cs-CZ" sz="2200" dirty="0"/>
              <a:t>do rozhodovacích procesů, firemní politiky.</a:t>
            </a:r>
          </a:p>
          <a:p>
            <a:pPr lvl="1"/>
            <a:r>
              <a:rPr lang="cs-CZ" sz="2600" b="1" dirty="0"/>
              <a:t>Focus </a:t>
            </a:r>
            <a:r>
              <a:rPr lang="cs-CZ" sz="2600" b="1" dirty="0" err="1"/>
              <a:t>groups</a:t>
            </a:r>
            <a:endParaRPr lang="cs-CZ" sz="2600" b="1" dirty="0"/>
          </a:p>
          <a:p>
            <a:pPr lvl="2"/>
            <a:r>
              <a:rPr lang="cs-CZ" sz="2200" dirty="0"/>
              <a:t>Diskuze ve skupině (např. manažeři střední úrovně) ke zjištění </a:t>
            </a:r>
            <a:r>
              <a:rPr lang="cs-CZ" sz="2200" b="1" dirty="0"/>
              <a:t>sdílených postojů</a:t>
            </a:r>
            <a:r>
              <a:rPr lang="cs-CZ" sz="2200" dirty="0"/>
              <a:t>.</a:t>
            </a:r>
          </a:p>
          <a:p>
            <a:pPr lvl="1"/>
            <a:r>
              <a:rPr lang="cs-CZ" sz="2600" b="1" dirty="0"/>
              <a:t>Případové studie</a:t>
            </a:r>
          </a:p>
          <a:p>
            <a:pPr lvl="2"/>
            <a:r>
              <a:rPr lang="cs-CZ" sz="2200" dirty="0"/>
              <a:t>Komplexní analýza konkrétní firmy/odvětví (kombinace dat a rozhovorů).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88240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77447"/>
            <a:ext cx="8229600" cy="528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cs-CZ" sz="3000" b="1" dirty="0"/>
              <a:t>Definice a výběr výzkumného vzorku</a:t>
            </a:r>
          </a:p>
          <a:p>
            <a:r>
              <a:rPr lang="cs-CZ" sz="2200" b="1" dirty="0"/>
              <a:t>Popis základní populace</a:t>
            </a:r>
            <a:r>
              <a:rPr lang="cs-CZ" sz="2200" dirty="0"/>
              <a:t>: např. manažeři výroby, TOP management, obchodníci, zákazníci určité značky.</a:t>
            </a:r>
          </a:p>
          <a:p>
            <a:r>
              <a:rPr lang="cs-CZ" sz="2200" b="1" dirty="0"/>
              <a:t>Velikost vzorku</a:t>
            </a:r>
          </a:p>
          <a:p>
            <a:pPr lvl="1"/>
            <a:r>
              <a:rPr lang="cs-CZ" sz="1800" b="1" dirty="0"/>
              <a:t>Kvantitativní</a:t>
            </a:r>
            <a:r>
              <a:rPr lang="cs-CZ" sz="1800" dirty="0"/>
              <a:t>: Zajištění dostatečné reprezentativnosti (např. 100+ respondentů).</a:t>
            </a:r>
          </a:p>
          <a:p>
            <a:pPr lvl="1"/>
            <a:r>
              <a:rPr lang="cs-CZ" sz="1800" b="1" dirty="0"/>
              <a:t>Kvalitativní</a:t>
            </a:r>
            <a:r>
              <a:rPr lang="cs-CZ" sz="1800" dirty="0"/>
              <a:t>: 2-3 rozhovorů s klíčovými manažery může být dostačující pro hloubkovou analýzu.</a:t>
            </a:r>
          </a:p>
          <a:p>
            <a:r>
              <a:rPr lang="cs-CZ" sz="2200" b="1" dirty="0"/>
              <a:t>Způsoby výběru</a:t>
            </a:r>
          </a:p>
          <a:p>
            <a:pPr lvl="1"/>
            <a:r>
              <a:rPr lang="cs-CZ" sz="1800" b="1" dirty="0"/>
              <a:t>Náhodný</a:t>
            </a:r>
            <a:r>
              <a:rPr lang="cs-CZ" sz="1800" dirty="0"/>
              <a:t> (pokud je to možné), </a:t>
            </a:r>
            <a:r>
              <a:rPr lang="cs-CZ" sz="1800" b="1" dirty="0"/>
              <a:t>záměrný</a:t>
            </a:r>
            <a:r>
              <a:rPr lang="cs-CZ" sz="1800" dirty="0"/>
              <a:t> (</a:t>
            </a:r>
            <a:r>
              <a:rPr lang="cs-CZ" sz="1800" dirty="0" err="1"/>
              <a:t>purposive</a:t>
            </a:r>
            <a:r>
              <a:rPr lang="cs-CZ" sz="1800" dirty="0"/>
              <a:t>), </a:t>
            </a:r>
            <a:r>
              <a:rPr lang="cs-CZ" sz="1800" b="1" dirty="0"/>
              <a:t>sněhová koule.</a:t>
            </a:r>
            <a:endParaRPr lang="cs-CZ" sz="1800" dirty="0"/>
          </a:p>
          <a:p>
            <a:pPr lvl="2"/>
            <a:r>
              <a:rPr lang="cs-CZ" sz="1400" b="1" dirty="0"/>
              <a:t>Náhodný výběr </a:t>
            </a:r>
            <a:r>
              <a:rPr lang="cs-CZ" sz="1400" dirty="0"/>
              <a:t>znamená, že každý člen populace má stejnou a předem známou šanci být zařazen do vzorku.</a:t>
            </a:r>
          </a:p>
          <a:p>
            <a:pPr lvl="2"/>
            <a:r>
              <a:rPr lang="cs-CZ" sz="1400" b="1" dirty="0"/>
              <a:t>Záměrný</a:t>
            </a:r>
            <a:r>
              <a:rPr lang="cs-CZ" sz="1400" dirty="0"/>
              <a:t> (</a:t>
            </a:r>
            <a:r>
              <a:rPr lang="cs-CZ" sz="1400" dirty="0" err="1"/>
              <a:t>purposive</a:t>
            </a:r>
            <a:r>
              <a:rPr lang="cs-CZ" sz="1400" dirty="0"/>
              <a:t>) výběr spočívá ve výběru účastníků na základě předem stanovených kritérií tak, aby se získaly co nejrelevantnější informace k danému tématu.</a:t>
            </a:r>
          </a:p>
          <a:p>
            <a:pPr lvl="2"/>
            <a:r>
              <a:rPr lang="cs-CZ" sz="1400" b="1" dirty="0"/>
              <a:t>Sněhová koule </a:t>
            </a:r>
            <a:r>
              <a:rPr lang="cs-CZ" sz="1400" dirty="0"/>
              <a:t>(snowball </a:t>
            </a:r>
            <a:r>
              <a:rPr lang="cs-CZ" sz="1400" dirty="0" err="1"/>
              <a:t>sampling</a:t>
            </a:r>
            <a:r>
              <a:rPr lang="cs-CZ" sz="1400" dirty="0"/>
              <a:t>) začíná s malou skupinou respondentů, kteří následně doporučují další vhodné osoby, čímž se vzorek rozšiřuje „řetězovitě“.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26580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77447"/>
            <a:ext cx="8229600" cy="528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cs-CZ" sz="3000" b="1" dirty="0"/>
              <a:t>Validita a reliabilita</a:t>
            </a:r>
            <a:endParaRPr lang="cs-CZ" sz="1400" b="1" dirty="0"/>
          </a:p>
          <a:p>
            <a:r>
              <a:rPr lang="cs-CZ" sz="3000" dirty="0"/>
              <a:t>Zaručují, že výzkum přináší </a:t>
            </a:r>
            <a:r>
              <a:rPr lang="cs-CZ" sz="3000" b="1" dirty="0"/>
              <a:t>věrohodné </a:t>
            </a:r>
            <a:r>
              <a:rPr lang="cs-CZ" sz="3000" dirty="0"/>
              <a:t>a</a:t>
            </a:r>
            <a:r>
              <a:rPr lang="cs-CZ" sz="3000" b="1" dirty="0"/>
              <a:t> opakovatelně ověřitelné </a:t>
            </a:r>
            <a:r>
              <a:rPr lang="cs-CZ" sz="3000" dirty="0"/>
              <a:t>výsledky.</a:t>
            </a:r>
          </a:p>
          <a:p>
            <a:pPr lvl="1"/>
            <a:r>
              <a:rPr lang="cs-CZ" sz="2600" b="1" dirty="0"/>
              <a:t>Validita: </a:t>
            </a:r>
            <a:r>
              <a:rPr lang="cs-CZ" sz="2600" dirty="0"/>
              <a:t>Míra, do jaké výzkumná metoda měří skutečně to, co měřit má.</a:t>
            </a:r>
          </a:p>
          <a:p>
            <a:pPr lvl="1"/>
            <a:r>
              <a:rPr lang="cs-CZ" sz="2600" b="1" dirty="0"/>
              <a:t>Reliabilita: </a:t>
            </a:r>
            <a:r>
              <a:rPr lang="cs-CZ" sz="2600" dirty="0"/>
              <a:t>Stupeň přesnosti a spolehlivosti měření (opakovatelnost výsledků).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72572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77447"/>
            <a:ext cx="8229600" cy="528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14300" indent="0">
              <a:buNone/>
            </a:pPr>
            <a:r>
              <a:rPr lang="cs-CZ" sz="3000" b="1" dirty="0"/>
              <a:t>Validita</a:t>
            </a:r>
          </a:p>
          <a:p>
            <a:r>
              <a:rPr lang="cs-CZ" sz="3000" b="1" dirty="0"/>
              <a:t>Interní validita</a:t>
            </a:r>
          </a:p>
          <a:p>
            <a:pPr lvl="1"/>
            <a:r>
              <a:rPr lang="pl-PL" sz="2600" dirty="0"/>
              <a:t>Otázka: </a:t>
            </a:r>
            <a:r>
              <a:rPr lang="pl-PL" sz="2600" i="1" dirty="0"/>
              <a:t>Opravdu zkoumám to, co chci zkoumat?</a:t>
            </a:r>
          </a:p>
          <a:p>
            <a:pPr lvl="1"/>
            <a:r>
              <a:rPr lang="cs-CZ" sz="2600" dirty="0"/>
              <a:t>Př.: Pokud zjišťuji efektivitu implementace </a:t>
            </a:r>
            <a:r>
              <a:rPr lang="cs-CZ" sz="2600" dirty="0" err="1"/>
              <a:t>Balanced</a:t>
            </a:r>
            <a:r>
              <a:rPr lang="cs-CZ" sz="2600" dirty="0"/>
              <a:t> </a:t>
            </a:r>
            <a:r>
              <a:rPr lang="cs-CZ" sz="2600" dirty="0" err="1"/>
              <a:t>Scorecard</a:t>
            </a:r>
            <a:r>
              <a:rPr lang="cs-CZ" sz="2600" dirty="0"/>
              <a:t>, musím mít jistotu, že rozdíly ve výkonnosti firmy pramení opravdu z nasazení BSC, a ne z jiných faktorů (např. ekonomického růstu, změny na trhu apod.).</a:t>
            </a:r>
          </a:p>
          <a:p>
            <a:r>
              <a:rPr lang="cs-CZ" sz="3000" b="1" dirty="0"/>
              <a:t>Externí validita</a:t>
            </a:r>
          </a:p>
          <a:p>
            <a:pPr lvl="1"/>
            <a:r>
              <a:rPr lang="cs-CZ" sz="2600" dirty="0"/>
              <a:t>Otázka: </a:t>
            </a:r>
            <a:r>
              <a:rPr lang="cs-CZ" sz="2600" i="1" dirty="0"/>
              <a:t>Lze závěry zobecnit na jiná odvětví / podobné typy organizací?</a:t>
            </a:r>
          </a:p>
          <a:p>
            <a:pPr lvl="1"/>
            <a:r>
              <a:rPr lang="cs-CZ" sz="2600" dirty="0"/>
              <a:t>Př.: Pokud výzkum probíhá v malé výrobní firmě, je důležité posoudit, zda závěry platí i pro větší podniky či jiná odvětví (např. služby).</a:t>
            </a:r>
          </a:p>
          <a:p>
            <a:r>
              <a:rPr lang="cs-CZ" sz="3000" b="1" dirty="0"/>
              <a:t>Jak posílit validitu</a:t>
            </a:r>
          </a:p>
          <a:p>
            <a:pPr lvl="1"/>
            <a:r>
              <a:rPr lang="cs-CZ" sz="2200" dirty="0"/>
              <a:t>Pečlivý výběr vzorku (reprezentativnost).</a:t>
            </a:r>
          </a:p>
          <a:p>
            <a:pPr lvl="1"/>
            <a:r>
              <a:rPr lang="cs-CZ" sz="2200" dirty="0"/>
              <a:t>Kontrolní skupina nebo srovnání (v kvantitativním výzkumu).</a:t>
            </a:r>
          </a:p>
          <a:p>
            <a:pPr lvl="1"/>
            <a:r>
              <a:rPr lang="cs-CZ" sz="2200" dirty="0"/>
              <a:t>Omezení zkreslení (</a:t>
            </a:r>
            <a:r>
              <a:rPr lang="cs-CZ" sz="2200" dirty="0" err="1"/>
              <a:t>bias</a:t>
            </a:r>
            <a:r>
              <a:rPr lang="cs-CZ" sz="2200" dirty="0"/>
              <a:t>) – např. v rozhovorech, pozorování.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0598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77447"/>
            <a:ext cx="8229600" cy="528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cs-CZ" sz="3000" b="1" dirty="0"/>
              <a:t>Reliabilita</a:t>
            </a:r>
          </a:p>
          <a:p>
            <a:r>
              <a:rPr lang="cs-CZ" sz="3000" dirty="0"/>
              <a:t>Otázka: </a:t>
            </a:r>
            <a:r>
              <a:rPr lang="cs-CZ" sz="3000" i="1" dirty="0"/>
              <a:t>Získal by jiný výzkumník stejné výsledky, kdyby postupoval stejným způsobem?</a:t>
            </a:r>
          </a:p>
          <a:p>
            <a:r>
              <a:rPr lang="cs-CZ" sz="3000" dirty="0"/>
              <a:t>Vyžaduje konzistentní nástroje měření (např. dotazník, škálování). </a:t>
            </a:r>
          </a:p>
          <a:p>
            <a:r>
              <a:rPr lang="cs-CZ" sz="3000" dirty="0"/>
              <a:t>Jak ověřit reliabilitu</a:t>
            </a:r>
          </a:p>
          <a:p>
            <a:pPr lvl="1"/>
            <a:r>
              <a:rPr lang="cs-CZ" sz="2600" b="1" dirty="0"/>
              <a:t>Pilotní testování dotazníku: </a:t>
            </a:r>
            <a:r>
              <a:rPr lang="cs-CZ" sz="2600" dirty="0"/>
              <a:t>Odhalí nejasné otázky, umožní upřesnit škály či formulace.</a:t>
            </a:r>
          </a:p>
          <a:p>
            <a:pPr lvl="1"/>
            <a:r>
              <a:rPr lang="cs-CZ" sz="2600" b="1" dirty="0"/>
              <a:t>Statistické ukazatele.</a:t>
            </a:r>
          </a:p>
          <a:p>
            <a:endParaRPr lang="cs-CZ" sz="2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24173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77447"/>
            <a:ext cx="8229600" cy="528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cs-CZ" sz="3000" b="1" dirty="0"/>
              <a:t>Doporučení pro zvýšení validity a reliability</a:t>
            </a:r>
          </a:p>
          <a:p>
            <a:r>
              <a:rPr lang="cs-CZ" sz="2200" b="1" dirty="0"/>
              <a:t>Triangulace </a:t>
            </a:r>
            <a:r>
              <a:rPr lang="cs-CZ" sz="2200" dirty="0"/>
              <a:t>(kvalitativní výzkum): </a:t>
            </a:r>
          </a:p>
          <a:p>
            <a:pPr lvl="1"/>
            <a:r>
              <a:rPr lang="cs-CZ" sz="1800" dirty="0"/>
              <a:t>Kombinace více metod nebo zdrojů dat (např. rozhovory + pozorování + interní dokumenty) pro potvrzení zjištěných faktů.</a:t>
            </a:r>
          </a:p>
          <a:p>
            <a:r>
              <a:rPr lang="cs-CZ" sz="2200" dirty="0"/>
              <a:t>Jasný metodický popis: </a:t>
            </a:r>
          </a:p>
          <a:p>
            <a:pPr lvl="1"/>
            <a:r>
              <a:rPr lang="cs-CZ" sz="1800" dirty="0"/>
              <a:t>Umožňuje opakování výzkumu jiným badatelem za stejných podmínek.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793B5DF-2C39-F940-5604-D0E4AF2F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2" y="3526971"/>
            <a:ext cx="2612572" cy="261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301510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77447"/>
            <a:ext cx="8229600" cy="528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indent="0">
              <a:buNone/>
            </a:pPr>
            <a:r>
              <a:rPr lang="cs-CZ" sz="3000" b="1" dirty="0"/>
              <a:t>Zpracování kvantitativních dat</a:t>
            </a:r>
          </a:p>
          <a:p>
            <a:r>
              <a:rPr lang="cs-CZ" sz="3000" b="1" dirty="0"/>
              <a:t>Příprava a čištění: </a:t>
            </a:r>
          </a:p>
          <a:p>
            <a:pPr lvl="1"/>
            <a:r>
              <a:rPr lang="cs-CZ" sz="2600" dirty="0"/>
              <a:t>Vyloučení neúplných dotazníků, kontroly extrémních hodnot.</a:t>
            </a:r>
          </a:p>
          <a:p>
            <a:r>
              <a:rPr lang="cs-CZ" sz="3000" b="1" dirty="0"/>
              <a:t>Statistické metody:</a:t>
            </a:r>
          </a:p>
          <a:p>
            <a:pPr lvl="1"/>
            <a:r>
              <a:rPr lang="cs-CZ" sz="2600" dirty="0"/>
              <a:t>Popisná statistika (průměr, medián, standardní odchylka)</a:t>
            </a:r>
          </a:p>
          <a:p>
            <a:pPr lvl="1"/>
            <a:r>
              <a:rPr lang="cs-CZ" sz="2600" dirty="0"/>
              <a:t>Inferenční statistika (korelace, regresní modely, t-test, ANOVA)</a:t>
            </a:r>
          </a:p>
          <a:p>
            <a:pPr lvl="1"/>
            <a:r>
              <a:rPr lang="cs-CZ" sz="2600" dirty="0"/>
              <a:t>Analýza časových řad (v ekonomickém prostředí: prodej, tržby)</a:t>
            </a:r>
          </a:p>
          <a:p>
            <a:r>
              <a:rPr lang="cs-CZ" sz="3000" b="1" dirty="0"/>
              <a:t>Software: </a:t>
            </a:r>
          </a:p>
          <a:p>
            <a:pPr lvl="1"/>
            <a:r>
              <a:rPr lang="cs-CZ" sz="2600" dirty="0"/>
              <a:t>Excel, R, Python aj.</a:t>
            </a:r>
          </a:p>
          <a:p>
            <a:r>
              <a:rPr lang="cs-CZ" sz="3000" b="1" dirty="0"/>
              <a:t>Prezentace výsledků: </a:t>
            </a:r>
          </a:p>
          <a:p>
            <a:pPr lvl="1"/>
            <a:r>
              <a:rPr lang="cs-CZ" sz="2600" dirty="0"/>
              <a:t>Tabulky, grafy, interpretace ve vazbě na</a:t>
            </a:r>
            <a:r>
              <a:rPr lang="es-ES" sz="2600" dirty="0"/>
              <a:t> </a:t>
            </a:r>
            <a:r>
              <a:rPr lang="cs-CZ" sz="2600" dirty="0"/>
              <a:t>VO popř. H.</a:t>
            </a:r>
          </a:p>
          <a:p>
            <a:pPr marL="114300" indent="0">
              <a:buNone/>
            </a:pPr>
            <a:endParaRPr lang="cs-CZ" sz="1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66705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77447"/>
            <a:ext cx="8229600" cy="528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>
              <a:buNone/>
            </a:pPr>
            <a:r>
              <a:rPr lang="cs-CZ" sz="3000" b="1" dirty="0"/>
              <a:t>Zpracování kvalitativních dat</a:t>
            </a:r>
            <a:endParaRPr lang="cs-CZ" sz="1800" b="1" dirty="0"/>
          </a:p>
          <a:p>
            <a:r>
              <a:rPr lang="cs-CZ" sz="3000" b="1" dirty="0"/>
              <a:t>Postup:</a:t>
            </a:r>
          </a:p>
          <a:p>
            <a:pPr lvl="1"/>
            <a:r>
              <a:rPr lang="cs-CZ" sz="2600" dirty="0"/>
              <a:t>Přepis rozhovorů/</a:t>
            </a:r>
            <a:r>
              <a:rPr lang="cs-CZ" sz="2600" dirty="0" err="1"/>
              <a:t>focus</a:t>
            </a:r>
            <a:r>
              <a:rPr lang="cs-CZ" sz="2600" dirty="0"/>
              <a:t> </a:t>
            </a:r>
            <a:r>
              <a:rPr lang="cs-CZ" sz="2600" dirty="0" err="1"/>
              <a:t>groups</a:t>
            </a:r>
            <a:endParaRPr lang="cs-CZ" sz="2600" dirty="0"/>
          </a:p>
          <a:p>
            <a:pPr lvl="1"/>
            <a:r>
              <a:rPr lang="cs-CZ" sz="2600" dirty="0"/>
              <a:t>Kódování a kategorizace (otevřené, axiální, selektivní)</a:t>
            </a:r>
          </a:p>
          <a:p>
            <a:pPr lvl="1"/>
            <a:r>
              <a:rPr lang="cs-CZ" sz="2600" dirty="0"/>
              <a:t>Interpretace zjištění (např. klíčová témata v oblasti leadershipu)</a:t>
            </a:r>
          </a:p>
          <a:p>
            <a:r>
              <a:rPr lang="cs-CZ" sz="3000" b="1" dirty="0"/>
              <a:t>Důraz na:</a:t>
            </a:r>
          </a:p>
          <a:p>
            <a:pPr lvl="1"/>
            <a:r>
              <a:rPr lang="cs-CZ" sz="2600" dirty="0"/>
              <a:t>Konzistentní přístup k analýze (vymezená témata, definované kategorie)</a:t>
            </a:r>
          </a:p>
          <a:p>
            <a:pPr lvl="1"/>
            <a:r>
              <a:rPr lang="cs-CZ" sz="2600" dirty="0"/>
              <a:t>Propojení s manažerskými teoriemi (např. </a:t>
            </a:r>
            <a:r>
              <a:rPr lang="cs-CZ" sz="2600" dirty="0" err="1"/>
              <a:t>Herzbergova</a:t>
            </a:r>
            <a:r>
              <a:rPr lang="cs-CZ" sz="2600" dirty="0"/>
              <a:t> teorie motivace, Porter atd.)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92296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7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Smyslem metodické části je vymezit, jakým způsobem plánujeme dosáhnout cíle práce.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Specifikujeme zde vybranou vědeckou metodu a důvod, proč jsme ji zvolili.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Také se zde věnujeme charakteristice výzkumného vzorku.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77447"/>
            <a:ext cx="8229600" cy="528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cs-CZ" sz="3000" b="1" dirty="0"/>
              <a:t>Smíšený (kombinovaný) přístup</a:t>
            </a:r>
          </a:p>
          <a:p>
            <a:r>
              <a:rPr lang="cs-CZ" sz="3000" b="1" dirty="0"/>
              <a:t>Definice: </a:t>
            </a:r>
            <a:r>
              <a:rPr lang="cs-CZ" sz="3000" dirty="0"/>
              <a:t>Současné zapojení kvantitativních i kvalitativních metod.</a:t>
            </a:r>
          </a:p>
          <a:p>
            <a:r>
              <a:rPr lang="cs-CZ" sz="3000" dirty="0"/>
              <a:t>V praxi:</a:t>
            </a:r>
          </a:p>
          <a:p>
            <a:pPr lvl="1"/>
            <a:r>
              <a:rPr lang="cs-CZ" sz="2600" dirty="0"/>
              <a:t>Např. nejdříve statistická analýza finančních výsledků (kvantitativní) → následně rozhovory s managementem (kvalitativní) k vysvětlení trendů.</a:t>
            </a:r>
          </a:p>
          <a:p>
            <a:r>
              <a:rPr lang="cs-CZ" sz="3000" dirty="0"/>
              <a:t>Výhody:</a:t>
            </a:r>
          </a:p>
          <a:p>
            <a:pPr lvl="1"/>
            <a:r>
              <a:rPr lang="cs-CZ" sz="2600" b="1" dirty="0"/>
              <a:t>Komplexnější pohled</a:t>
            </a:r>
            <a:r>
              <a:rPr lang="cs-CZ" sz="2600" dirty="0"/>
              <a:t> na daný jev, vyšší validita díky triangulaci.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62510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77447"/>
            <a:ext cx="8229600" cy="528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cs-CZ" sz="3000" b="1" dirty="0"/>
              <a:t>Časté nedostatky a rizika</a:t>
            </a:r>
          </a:p>
          <a:p>
            <a:r>
              <a:rPr lang="cs-CZ" sz="2600" dirty="0"/>
              <a:t>Nedostatečná návaznost teoretické a empirické části</a:t>
            </a:r>
          </a:p>
          <a:p>
            <a:pPr lvl="1"/>
            <a:r>
              <a:rPr lang="cs-CZ" sz="2200" dirty="0"/>
              <a:t>Teoretické nástroje a koncepty se nepromítnou do následné analýzy a interpretace dat.</a:t>
            </a:r>
          </a:p>
          <a:p>
            <a:r>
              <a:rPr lang="cs-CZ" sz="2600" dirty="0"/>
              <a:t>Nevyjasněná volba manažerských metod</a:t>
            </a:r>
          </a:p>
          <a:p>
            <a:pPr lvl="1"/>
            <a:r>
              <a:rPr lang="cs-CZ" sz="2200" dirty="0"/>
              <a:t>Není vysvětleno, proč byl vybrán např. </a:t>
            </a:r>
            <a:r>
              <a:rPr lang="cs-CZ" sz="2200" dirty="0" err="1"/>
              <a:t>Balanced</a:t>
            </a:r>
            <a:r>
              <a:rPr lang="cs-CZ" sz="2200" dirty="0"/>
              <a:t> </a:t>
            </a:r>
            <a:r>
              <a:rPr lang="cs-CZ" sz="2200" dirty="0" err="1"/>
              <a:t>Scorecard</a:t>
            </a:r>
            <a:r>
              <a:rPr lang="cs-CZ" sz="2200" dirty="0"/>
              <a:t> místo EFQM nebo jiné vhodné metody.</a:t>
            </a:r>
          </a:p>
          <a:p>
            <a:r>
              <a:rPr lang="cs-CZ" sz="2600" dirty="0"/>
              <a:t>Nedostatečný vzorek</a:t>
            </a:r>
          </a:p>
          <a:p>
            <a:pPr lvl="1"/>
            <a:r>
              <a:rPr lang="cs-CZ" sz="2200" dirty="0"/>
              <a:t>Příliš nízký počet respondentů omezuje možnost zobecnění výsledků a snižuje jejich spolehlivost.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05549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064713"/>
            <a:ext cx="8229600" cy="540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cs-CZ" sz="3000" b="1" dirty="0"/>
              <a:t>Příklady dobré praxe</a:t>
            </a:r>
          </a:p>
          <a:p>
            <a:r>
              <a:rPr lang="cs-CZ" sz="2200" dirty="0"/>
              <a:t>Pilotní testování dotazníku</a:t>
            </a:r>
          </a:p>
          <a:p>
            <a:pPr lvl="1"/>
            <a:r>
              <a:rPr lang="cs-CZ" sz="1800" dirty="0"/>
              <a:t>Ověření, zda otázky skutečně měří zamýšlené oblasti (např. manažerské kompetence, efektivitu procesů).</a:t>
            </a:r>
          </a:p>
          <a:p>
            <a:r>
              <a:rPr lang="cs-CZ" sz="2200" dirty="0"/>
              <a:t>Zapojení vnějšího kontextu (PEST, </a:t>
            </a:r>
            <a:r>
              <a:rPr lang="cs-CZ" sz="2200" dirty="0" err="1"/>
              <a:t>Porterovy</a:t>
            </a:r>
            <a:r>
              <a:rPr lang="cs-CZ" sz="2200" dirty="0"/>
              <a:t> síly)</a:t>
            </a:r>
          </a:p>
          <a:p>
            <a:pPr lvl="1"/>
            <a:r>
              <a:rPr lang="cs-CZ" sz="1800" dirty="0"/>
              <a:t>Přináší širší, komplexní rámec pro interpretaci výsledků a zdůvodnění strategických doporučení.</a:t>
            </a:r>
          </a:p>
          <a:p>
            <a:r>
              <a:rPr lang="cs-CZ" sz="2200" dirty="0"/>
              <a:t>Průběžná zpětná vazba od zúčastněných stran</a:t>
            </a:r>
          </a:p>
          <a:p>
            <a:pPr lvl="1"/>
            <a:r>
              <a:rPr lang="cs-CZ" sz="1800" dirty="0"/>
              <a:t>Po dokončení dílčích analýz představit průběžné výstupy klíčovým zaměstnancům či manažerům, získat jejich komentáře a včas upravit zaměření či rozsah výzkumu.</a:t>
            </a:r>
          </a:p>
          <a:p>
            <a:r>
              <a:rPr lang="cs-CZ" sz="2200" dirty="0"/>
              <a:t>Využití triangulace</a:t>
            </a:r>
          </a:p>
          <a:p>
            <a:pPr lvl="1"/>
            <a:r>
              <a:rPr lang="cs-CZ" sz="1800" dirty="0"/>
              <a:t>Kombinace různých zdrojů dat či metod (např. dotazník + rozhovory + interní dokumentace) pro potvrzení zjištěných skutečností a zvýšení důvěryhodnosti výsledků.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84960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1165F-8B20-E200-D1A9-E6B0B60E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9022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rgbClr val="C00000"/>
                </a:solidFill>
              </a:rPr>
              <a:t>Pokračování příště</a:t>
            </a:r>
          </a:p>
        </p:txBody>
      </p:sp>
      <p:sp>
        <p:nvSpPr>
          <p:cNvPr id="7" name="Google Shape;106;p15">
            <a:extLst>
              <a:ext uri="{FF2B5EF4-FFF2-40B4-BE49-F238E27FC236}">
                <a16:creationId xmlns:a16="http://schemas.microsoft.com/office/drawing/2014/main" id="{05DEA3EA-4619-FA78-997B-06C4F43B807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6E1656-77BB-F682-FC3D-1D9324C1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68" y="2343014"/>
            <a:ext cx="3403185" cy="340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B058AA7-EAAA-211A-6CD0-B64EB943F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549" y="2343014"/>
            <a:ext cx="3403183" cy="340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235583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7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Oproti teoretické a empirické části je metodická část zpravidla kratší (dvě až tři normostrany), ovšem to ji nečiní méně důležitou.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Správně nastavené metody výzkumu jsou totiž rozhodující pro kvalitu empirické části a následné naplnění cíle bakalářské práce.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67373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7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V metodické části je důležité mít uvedený cíl práce, a to včetně výzkumných otázek nebo hypotéz.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solidFill>
                  <a:schemeClr val="tx1"/>
                </a:solidFill>
              </a:rPr>
              <a:t>Počet VO nebo H by měl být adekvátní k řešené problematice (téma) a stanového cíle závěrečné práce.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51167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7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chemeClr val="tx1"/>
                </a:solidFill>
              </a:rPr>
              <a:t>Význam metodické části v diplomové práci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Metodická část</a:t>
            </a:r>
            <a:r>
              <a:rPr lang="cs-CZ" dirty="0"/>
              <a:t>: 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Ukotvuje </a:t>
            </a:r>
            <a:r>
              <a:rPr lang="cs-CZ" b="1" i="1" dirty="0"/>
              <a:t>jak</a:t>
            </a:r>
            <a:r>
              <a:rPr lang="cs-CZ" dirty="0"/>
              <a:t> a </a:t>
            </a:r>
            <a:r>
              <a:rPr lang="cs-CZ" b="1" i="1" dirty="0"/>
              <a:t>proč</a:t>
            </a:r>
            <a:r>
              <a:rPr lang="cs-CZ" dirty="0"/>
              <a:t> je výzkum realizován.</a:t>
            </a:r>
          </a:p>
          <a:p>
            <a:pPr marL="800100" lvl="1">
              <a:spcBef>
                <a:spcPts val="0"/>
              </a:spcBef>
              <a:buSzPts val="3200"/>
              <a:buFont typeface="Arial"/>
              <a:buChar char="•"/>
            </a:pPr>
            <a:r>
              <a:rPr lang="cs-CZ" b="1" dirty="0"/>
              <a:t>Důraz v diplomové práci</a:t>
            </a:r>
            <a:r>
              <a:rPr lang="cs-CZ" dirty="0"/>
              <a:t>:</a:t>
            </a:r>
          </a:p>
          <a:p>
            <a:pPr marL="1257300" lvl="2">
              <a:spcBef>
                <a:spcPts val="0"/>
              </a:spcBef>
              <a:buSzPts val="3200"/>
            </a:pPr>
            <a:r>
              <a:rPr lang="cs-CZ" dirty="0"/>
              <a:t>Větší hloubka analýzy a </a:t>
            </a:r>
            <a:r>
              <a:rPr lang="cs-CZ" b="1" dirty="0"/>
              <a:t>odbornější</a:t>
            </a:r>
            <a:r>
              <a:rPr lang="cs-CZ" dirty="0"/>
              <a:t> přístup než v bakalářské práci.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Cílem</a:t>
            </a:r>
            <a:r>
              <a:rPr lang="cs-CZ" dirty="0"/>
              <a:t> je poskytnout </a:t>
            </a:r>
            <a:r>
              <a:rPr lang="cs-CZ" b="1" dirty="0"/>
              <a:t>jasnou představu</a:t>
            </a:r>
            <a:r>
              <a:rPr lang="cs-CZ" dirty="0"/>
              <a:t> o použitém postupu, aby výsledky byly </a:t>
            </a:r>
            <a:r>
              <a:rPr lang="cs-CZ" b="1" dirty="0"/>
              <a:t>důvěryhodné.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54623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7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cs-CZ" b="1" dirty="0"/>
              <a:t>Struktura a rozsah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2–3 normostrany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Doporučené </a:t>
            </a:r>
            <a:r>
              <a:rPr lang="cs-CZ" b="1" dirty="0"/>
              <a:t>členění</a:t>
            </a:r>
            <a:r>
              <a:rPr lang="cs-CZ" dirty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Cíl diplomové práce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VO/H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Design výzkumu (kvant., </a:t>
            </a:r>
            <a:r>
              <a:rPr lang="cs-CZ" dirty="0" err="1"/>
              <a:t>kval</a:t>
            </a:r>
            <a:r>
              <a:rPr lang="cs-CZ" dirty="0"/>
              <a:t>., smíšený)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Manažerské metody a nástroje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Techniky sběru dat (sekundární, primární)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Charakteristika vzorku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Postup analýzy dat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47929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7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>
              <a:buNone/>
            </a:pPr>
            <a:r>
              <a:rPr lang="cs-CZ" b="1" dirty="0"/>
              <a:t>Vymezení cíle diplomové práce</a:t>
            </a:r>
          </a:p>
          <a:p>
            <a:r>
              <a:rPr lang="cs-CZ" b="1" dirty="0"/>
              <a:t>Formulace cíle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Konkrétní, </a:t>
            </a:r>
            <a:r>
              <a:rPr lang="cs-CZ" b="1" dirty="0"/>
              <a:t>odborný</a:t>
            </a:r>
            <a:r>
              <a:rPr lang="cs-CZ" dirty="0"/>
              <a:t> a </a:t>
            </a:r>
            <a:r>
              <a:rPr lang="cs-CZ" b="1" dirty="0"/>
              <a:t>měřitelný</a:t>
            </a:r>
            <a:r>
              <a:rPr lang="cs-CZ" dirty="0"/>
              <a:t> (např. </a:t>
            </a:r>
            <a:r>
              <a:rPr lang="cs-CZ" i="1" dirty="0"/>
              <a:t>„Cílem diplomové práce je navrhnout implementaci metody </a:t>
            </a:r>
            <a:r>
              <a:rPr lang="cs-CZ" i="1" dirty="0" err="1"/>
              <a:t>Balanced</a:t>
            </a:r>
            <a:r>
              <a:rPr lang="cs-CZ" i="1" dirty="0"/>
              <a:t> </a:t>
            </a:r>
            <a:r>
              <a:rPr lang="cs-CZ" i="1" dirty="0" err="1"/>
              <a:t>Scorecard</a:t>
            </a:r>
            <a:r>
              <a:rPr lang="cs-CZ" i="1" dirty="0"/>
              <a:t> ve společnosti ABC a zhodnotit její dopady na strategické řízení.“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Časové a oborové vymezení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Zmínka o </a:t>
            </a:r>
            <a:r>
              <a:rPr lang="cs-CZ" b="1" dirty="0"/>
              <a:t>délce sledovaného období</a:t>
            </a:r>
            <a:r>
              <a:rPr lang="cs-CZ" dirty="0"/>
              <a:t>, </a:t>
            </a:r>
            <a:r>
              <a:rPr lang="cs-CZ" b="1" dirty="0"/>
              <a:t>velikosti a typu organizace</a:t>
            </a:r>
            <a:r>
              <a:rPr lang="cs-CZ" dirty="0"/>
              <a:t>, případně </a:t>
            </a:r>
            <a:r>
              <a:rPr lang="cs-CZ" b="1" dirty="0"/>
              <a:t>konkrétním odvětví</a:t>
            </a:r>
            <a:r>
              <a:rPr lang="cs-CZ" dirty="0"/>
              <a:t> (např. výroba, služby).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31900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7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indent="0">
              <a:buNone/>
            </a:pPr>
            <a:r>
              <a:rPr lang="cs-CZ" b="1" dirty="0"/>
              <a:t>Výzkumné otázky a hypotézy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Výzkumné otázky (VO)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Např. </a:t>
            </a:r>
            <a:r>
              <a:rPr lang="cs-CZ" i="1" dirty="0"/>
              <a:t>„Jaké přínosy vnímají manažeři z implementace </a:t>
            </a:r>
            <a:r>
              <a:rPr lang="cs-CZ" i="1" dirty="0" err="1"/>
              <a:t>Lean</a:t>
            </a:r>
            <a:r>
              <a:rPr lang="cs-CZ" i="1" dirty="0"/>
              <a:t> managementu?“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Pomáhají </a:t>
            </a:r>
            <a:r>
              <a:rPr lang="cs-CZ" b="1" dirty="0"/>
              <a:t>strukturovat zkoumanou problematiku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Hypotézy (H)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Např. </a:t>
            </a:r>
            <a:r>
              <a:rPr lang="cs-CZ" i="1" dirty="0"/>
              <a:t>„Zavedení </a:t>
            </a:r>
            <a:r>
              <a:rPr lang="cs-CZ" i="1" dirty="0" err="1"/>
              <a:t>Balanced</a:t>
            </a:r>
            <a:r>
              <a:rPr lang="cs-CZ" i="1" dirty="0"/>
              <a:t> </a:t>
            </a:r>
            <a:r>
              <a:rPr lang="cs-CZ" i="1" dirty="0" err="1"/>
              <a:t>Scorecard</a:t>
            </a:r>
            <a:r>
              <a:rPr lang="cs-CZ" i="1" dirty="0"/>
              <a:t> významně zvýší měřené ukazatele ROI a ROE do 12 měsíců od implementace.“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Umožňují </a:t>
            </a:r>
            <a:r>
              <a:rPr lang="cs-CZ" b="1" dirty="0"/>
              <a:t>statistické testování</a:t>
            </a:r>
            <a:r>
              <a:rPr lang="cs-CZ" dirty="0"/>
              <a:t> kvantitativních dat.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Počet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Adekvátní rozsahu diplomové práce.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40859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Metodická část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7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indent="0">
              <a:buNone/>
            </a:pPr>
            <a:r>
              <a:rPr lang="cs-CZ" b="1" dirty="0"/>
              <a:t>Výběr výzkumného designu</a:t>
            </a:r>
          </a:p>
          <a:p>
            <a:pPr marL="1085850" lvl="1" indent="-514350">
              <a:buFont typeface="+mj-lt"/>
              <a:buAutoNum type="arabicPeriod"/>
            </a:pPr>
            <a:r>
              <a:rPr lang="cs-CZ" b="1" dirty="0"/>
              <a:t>Kvantitativní</a:t>
            </a:r>
          </a:p>
          <a:p>
            <a:pPr marL="1943100" lvl="3" indent="-457200">
              <a:buFont typeface="+mj-lt"/>
              <a:buAutoNum type="alphaLcParenR"/>
            </a:pPr>
            <a:r>
              <a:rPr lang="cs-CZ" dirty="0"/>
              <a:t>Využívá </a:t>
            </a:r>
            <a:r>
              <a:rPr lang="cs-CZ" b="1" dirty="0"/>
              <a:t>statistických metod</a:t>
            </a:r>
            <a:r>
              <a:rPr lang="cs-CZ" dirty="0"/>
              <a:t> (finanční analýzy, korelační a regresní modely)</a:t>
            </a:r>
          </a:p>
          <a:p>
            <a:pPr marL="1943100" lvl="3" indent="-457200">
              <a:buFont typeface="+mj-lt"/>
              <a:buAutoNum type="alphaLcParenR"/>
            </a:pPr>
            <a:r>
              <a:rPr lang="cs-CZ" dirty="0"/>
              <a:t>Vhodný pro ověřování </a:t>
            </a:r>
            <a:r>
              <a:rPr lang="cs-CZ" b="1" dirty="0"/>
              <a:t>hypotéz</a:t>
            </a:r>
            <a:r>
              <a:rPr lang="cs-CZ" dirty="0"/>
              <a:t> a</a:t>
            </a:r>
            <a:r>
              <a:rPr lang="cs-CZ" b="1" dirty="0"/>
              <a:t> ekonomických ukazatelů</a:t>
            </a:r>
          </a:p>
          <a:p>
            <a:pPr marL="1085850" lvl="1" indent="-514350">
              <a:buFont typeface="+mj-lt"/>
              <a:buAutoNum type="arabicPeriod"/>
            </a:pPr>
            <a:r>
              <a:rPr lang="cs-CZ" b="1" dirty="0"/>
              <a:t>Kvalitativní</a:t>
            </a:r>
          </a:p>
          <a:p>
            <a:pPr marL="2000250" lvl="3" indent="-514350">
              <a:buFont typeface="+mj-lt"/>
              <a:buAutoNum type="alphaLcParenR"/>
            </a:pPr>
            <a:r>
              <a:rPr lang="cs-CZ" dirty="0"/>
              <a:t>Pro hlubší pochopení </a:t>
            </a:r>
            <a:r>
              <a:rPr lang="cs-CZ" b="1" dirty="0"/>
              <a:t>managementu, leadershipu, firemní kultury</a:t>
            </a:r>
          </a:p>
          <a:p>
            <a:pPr marL="2000250" lvl="3" indent="-514350">
              <a:buFont typeface="+mj-lt"/>
              <a:buAutoNum type="alphaLcParenR"/>
            </a:pPr>
            <a:r>
              <a:rPr lang="cs-CZ" dirty="0"/>
              <a:t>Metody jako </a:t>
            </a:r>
            <a:r>
              <a:rPr lang="cs-CZ" b="1" dirty="0"/>
              <a:t>případová studie</a:t>
            </a:r>
            <a:r>
              <a:rPr lang="cs-CZ" dirty="0"/>
              <a:t>, </a:t>
            </a:r>
            <a:r>
              <a:rPr lang="cs-CZ" b="1" dirty="0"/>
              <a:t>polostrukturované rozhovory</a:t>
            </a:r>
            <a:r>
              <a:rPr lang="cs-CZ" dirty="0"/>
              <a:t>, </a:t>
            </a:r>
            <a:r>
              <a:rPr lang="cs-CZ" b="1" dirty="0" err="1"/>
              <a:t>focus</a:t>
            </a:r>
            <a:r>
              <a:rPr lang="cs-CZ" b="1" dirty="0"/>
              <a:t> </a:t>
            </a:r>
            <a:r>
              <a:rPr lang="cs-CZ" b="1" dirty="0" err="1"/>
              <a:t>groups</a:t>
            </a:r>
            <a:endParaRPr lang="cs-CZ" b="1" dirty="0"/>
          </a:p>
          <a:p>
            <a:pPr marL="1085850" lvl="1" indent="-514350">
              <a:buFont typeface="+mj-lt"/>
              <a:buAutoNum type="arabicPeriod"/>
            </a:pPr>
            <a:r>
              <a:rPr lang="cs-CZ" b="1" dirty="0"/>
              <a:t>Smíšený	</a:t>
            </a:r>
          </a:p>
          <a:p>
            <a:pPr marL="1943100" lvl="3" indent="-457200">
              <a:buFont typeface="+mj-lt"/>
              <a:buAutoNum type="alphaLcParenR"/>
            </a:pPr>
            <a:r>
              <a:rPr lang="cs-CZ" dirty="0"/>
              <a:t>Kombinuje výhody obou přístupů (např. statistická data z výroby + rozhovory s vedoucími oddělení)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86955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1483</Words>
  <Application>Microsoft Office PowerPoint</Application>
  <PresentationFormat>Předvádění na obrazovce (4:3)</PresentationFormat>
  <Paragraphs>210</Paragraphs>
  <Slides>24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Seminář diplomové práce XSDIP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Metodická část</vt:lpstr>
      <vt:lpstr>Pokračování příště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18</cp:revision>
  <dcterms:modified xsi:type="dcterms:W3CDTF">2025-02-26T07:41:04Z</dcterms:modified>
</cp:coreProperties>
</file>