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63" r:id="rId4"/>
    <p:sldId id="264" r:id="rId5"/>
    <p:sldId id="265" r:id="rId6"/>
    <p:sldId id="266" r:id="rId7"/>
    <p:sldId id="262" r:id="rId8"/>
    <p:sldId id="267" r:id="rId9"/>
    <p:sldId id="268" r:id="rId10"/>
    <p:sldId id="258" r:id="rId11"/>
    <p:sldId id="270" r:id="rId12"/>
    <p:sldId id="271" r:id="rId13"/>
    <p:sldId id="272" r:id="rId14"/>
    <p:sldId id="277" r:id="rId15"/>
    <p:sldId id="273" r:id="rId16"/>
    <p:sldId id="274" r:id="rId17"/>
    <p:sldId id="278" r:id="rId18"/>
    <p:sldId id="275" r:id="rId19"/>
    <p:sldId id="276" r:id="rId20"/>
    <p:sldId id="279" r:id="rId21"/>
    <p:sldId id="281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2" r:id="rId41"/>
    <p:sldId id="303" r:id="rId42"/>
    <p:sldId id="304" r:id="rId43"/>
    <p:sldId id="305" r:id="rId44"/>
    <p:sldId id="306" r:id="rId45"/>
    <p:sldId id="301" r:id="rId46"/>
    <p:sldId id="261" r:id="rId4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3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524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5840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836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715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654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77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1196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05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040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620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6463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721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016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402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94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440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42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697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335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2661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976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788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386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183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2581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952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297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2614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057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48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980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7786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153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0295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98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6781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48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48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8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706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13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home.ur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" TargetMode="External"/><Relationship Id="rId5" Type="http://schemas.openxmlformats.org/officeDocument/2006/relationships/hyperlink" Target="https://scholar.google.com/schhp?hl=cs" TargetMode="External"/><Relationship Id="rId4" Type="http://schemas.openxmlformats.org/officeDocument/2006/relationships/hyperlink" Target="http://bit.ly/4huS8C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so.cz/files/zadani-zaverecne-prace-na-mvso-prakticky-pruvodce-2024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289833" y="2041742"/>
            <a:ext cx="8704877" cy="356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10202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D10202"/>
                </a:solidFill>
              </a:rPr>
              <a:t>Seminář diplomové práce</a:t>
            </a:r>
            <a:br>
              <a:rPr lang="cs-CZ" b="1" dirty="0">
                <a:solidFill>
                  <a:srgbClr val="D10202"/>
                </a:solidFill>
              </a:rPr>
            </a:br>
            <a:r>
              <a:rPr lang="cs-CZ" b="1" dirty="0">
                <a:solidFill>
                  <a:srgbClr val="D10202"/>
                </a:solidFill>
              </a:rPr>
              <a:t>XSDIP</a:t>
            </a:r>
            <a:endParaRPr b="1"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464234" y="5884219"/>
            <a:ext cx="4894206" cy="5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Ing. Jaroslav Škrabal, Ph.D.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 descr="Výsledek obrázku pro ikea logo"/>
          <p:cNvSpPr/>
          <p:nvPr/>
        </p:nvSpPr>
        <p:spPr>
          <a:xfrm>
            <a:off x="4419599" y="1703717"/>
            <a:ext cx="1877683" cy="18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800942" y="5604866"/>
            <a:ext cx="3878824" cy="7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2025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Cíl práce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167493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musí být jasný, srozumitelný a konkrétní – student by měl hned vědět, co se bude zkoumat.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by měl být specifický, měřitelný, dosažitelný, realistický a časově ohraničený (SMART).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je jen jeden.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musí být měřitelný – měl by umožnit objektivní vyhodnocení výsledků.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musí být dosažitelný a realistický – nesmí být příliš obecný nebo abstraktní.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Cíl</a:t>
            </a:r>
            <a:r>
              <a:rPr lang="cs-CZ" dirty="0"/>
              <a:t> musí odpovídat metodologii výzkumu – výběr metod (kvalitativní, kvantitativní) musí umožnit dosažení cíle.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167493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Co jsou výzkumné otázky: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Otevřené otázky zaměřené na zkoumání problému.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Výzkumné otázky rozvíjejí cíl a pomáhají strukturovat výzkum.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Mají podobu „Jak?“, „Proč?“, „Jaké faktory/atributy...?“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Jsou klíčové v kvalitativním výzkumu: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Kvalitativní výzkum se zaměřuje na hlubší porozumění jevům, lidským zkušenostem a významům prostřednictvím analýzy slov, chování a kontextu, nikoli čísel.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54719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167493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Co jsou hypotézy: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Tvrzení, které lze testovat.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Předpokládají vztah mezi dvěma nebo více proměnnými.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Mají formát „Pokud X, pak Y“.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Používají se v kvantitativním výzkumu: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Kvantitativní výzkum se zaměřuje na měřitelná data, statistické analýzy a číselné výstupy, které umožňují objektivní ověření hypotéz.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5066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Výzkumné otázky: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Jsou obecnější a otevřené,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Zaměřené na porozumění jevu,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Často v kvalitativním výzkumu, ale i kvantitativním výzkumu.</a:t>
            </a:r>
          </a:p>
          <a:p>
            <a:pPr marL="457200" lvl="1" indent="0">
              <a:spcBef>
                <a:spcPts val="0"/>
              </a:spcBef>
              <a:buSzPts val="3200"/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457200" lvl="1" indent="0" algn="ctr">
              <a:spcBef>
                <a:spcPts val="0"/>
              </a:spcBef>
              <a:buSzPts val="3200"/>
              <a:buNone/>
            </a:pPr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b="1" dirty="0">
                <a:solidFill>
                  <a:srgbClr val="7030A0"/>
                </a:solidFill>
              </a:rPr>
              <a:t>Jak digitalizace ovlivňuje výuku ekonomie na vysokých školách?“</a:t>
            </a:r>
          </a:p>
          <a:p>
            <a:pPr marL="457200" lvl="1" indent="0">
              <a:spcBef>
                <a:spcPts val="0"/>
              </a:spcBef>
              <a:buSzPts val="3200"/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08494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Výzkumné otázky: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i="1" dirty="0">
                <a:solidFill>
                  <a:schemeClr val="tx1"/>
                </a:solidFill>
              </a:rPr>
              <a:t>"Cílem práce je analyzovat vliv digitalizace na výuku ekonomie na vysokých školách a identifikovat její přínosy a výzvy pro studenty i vyučující.„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Výzkumné otázky: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VO1: Jak digitalizace ovlivňuje výuku ekonomie na vysokých školách?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VO2: Jaké digitální nástroje jsou nejčastěji využívány ve výuce ekonomie a jaký mají dopad na efektivitu učení?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VO3: Jaké jsou hlavní výhody a nevýhody digitalizace z pohledu studentů a vyučujících?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12027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Hypotézy: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Jsou konkrétní a testovatelné,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Předpokládají vztahy mezi proměnnými,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Často v kvantitativním výzkumu.</a:t>
            </a:r>
          </a:p>
          <a:p>
            <a:pPr marL="457200" lvl="1" indent="0">
              <a:spcBef>
                <a:spcPts val="0"/>
              </a:spcBef>
              <a:buSzPts val="3200"/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457200" lvl="1" indent="0" algn="ctr">
              <a:spcBef>
                <a:spcPts val="0"/>
              </a:spcBef>
              <a:buSzPts val="3200"/>
              <a:buNone/>
            </a:pPr>
            <a:r>
              <a:rPr lang="cs-CZ" b="1" dirty="0">
                <a:solidFill>
                  <a:srgbClr val="7030A0"/>
                </a:solidFill>
              </a:rPr>
              <a:t>„Digitalizace výuky ekonomie na vysokých školách vede k lepším výsledkům studentů“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86688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475988"/>
            <a:ext cx="8229600" cy="9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Příklady výzkumných otázek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Jak digitalizace ovlivňuje výuku na vysokých školách?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Jaké faktory přispívají k motivaci zaměstnanců?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Jak pandemie ovlivnila chování spotřebitelů?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Jaký je vztah mezi pracovní spokojeností a produktivitou?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43321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Výzkumné otázky a hypotézy</a:t>
            </a:r>
            <a:endParaRPr b="1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Hypotézy: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"Cílem práce je analyzovat dopad digitalizace na výsledky studentů ve výuce ekonomie na vysokých školách a ověřit, zda digitální nástroje zlepšují jejich akademické výsledky.„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Hypotézy: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𝐻</a:t>
            </a:r>
            <a:r>
              <a:rPr lang="cs-CZ" sz="1200" dirty="0">
                <a:solidFill>
                  <a:schemeClr val="tx1"/>
                </a:solidFill>
              </a:rPr>
              <a:t>0</a:t>
            </a:r>
            <a:r>
              <a:rPr lang="cs-CZ" dirty="0">
                <a:solidFill>
                  <a:schemeClr val="tx1"/>
                </a:solidFill>
              </a:rPr>
              <a:t> (nulová hypotéza): Digitalizace výuky ekonomie na vysokých školách nemá statisticky významný vliv na výsledky studentů.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𝐻</a:t>
            </a:r>
            <a:r>
              <a:rPr lang="cs-CZ" sz="1200" dirty="0">
                <a:solidFill>
                  <a:schemeClr val="tx1"/>
                </a:solidFill>
              </a:rPr>
              <a:t>1 </a:t>
            </a:r>
            <a:r>
              <a:rPr lang="cs-CZ" dirty="0">
                <a:solidFill>
                  <a:schemeClr val="tx1"/>
                </a:solidFill>
              </a:rPr>
              <a:t>(alternativní hypotéza): Digitalizace výuky ekonomie na vysokých školách vede k lepším výsledkům studentů.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86601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475988"/>
            <a:ext cx="8229600" cy="94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Příklady hypotéz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Studenti, kteří používají digitální nástroje, dosahují lepších výsledků.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Vyšší mzda vede k vyšší pracovní spokojenosti.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Lidé, kteří pracují z domova, mají nižší stresovou zátěž.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Zvýšení marketingového rozpočtu vede k vyššímu prodeji.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01340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Proč se zaměřit raději </a:t>
            </a:r>
            <a:br>
              <a:rPr lang="cs-CZ" b="1" dirty="0"/>
            </a:br>
            <a:r>
              <a:rPr lang="cs-CZ" b="1" dirty="0"/>
              <a:t>na výzkumné otázky?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698171"/>
            <a:ext cx="8229600" cy="449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Výzkumné otázky umožňují hlubší analýzu problému.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Hypotézy mohou být příliš omezující, pokud nejsou dobře formulované.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Odpovídání na výzkumné otázky vede k bohatším závěrům.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Většina diplomových prací by měla být založena na výzkumných otázkách, ne na hypotézách.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22491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Výběr tématu diplomové práce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Téma diplomové práce (dále jen „DP“) musí být v souladu se studijním programem MVŠO: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Ekonomika a management.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Téma DP musí odpovídat odbornému zaměření: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Ústavů;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Možnost vlastního návrhu, který schvaluje vedoucí práce.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Téma musí být relevantní a přínosné (praktický přínos)</a:t>
            </a: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Používat odborné a vědecké zdroje: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Monografie, odborné knihy;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Recenzované vědecké články: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 err="1">
                <a:solidFill>
                  <a:schemeClr val="tx1"/>
                </a:solidFill>
              </a:rPr>
              <a:t>Scopus</a:t>
            </a:r>
            <a:endParaRPr lang="cs-CZ" dirty="0">
              <a:solidFill>
                <a:schemeClr val="tx1"/>
              </a:solidFill>
            </a:endParaRPr>
          </a:p>
          <a:p>
            <a:pPr marL="1714500" lvl="3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  <a:hlinkClick r:id="rId3"/>
              </a:rPr>
              <a:t>https://www.scopus.com/home.uri</a:t>
            </a:r>
            <a:endParaRPr lang="cs-CZ" dirty="0">
              <a:solidFill>
                <a:schemeClr val="tx1"/>
              </a:solidFill>
            </a:endParaRP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 err="1">
                <a:solidFill>
                  <a:schemeClr val="tx1"/>
                </a:solidFill>
              </a:rPr>
              <a:t>WoS</a:t>
            </a:r>
            <a:endParaRPr lang="cs-CZ" dirty="0">
              <a:solidFill>
                <a:schemeClr val="tx1"/>
              </a:solidFill>
            </a:endParaRPr>
          </a:p>
          <a:p>
            <a:pPr marL="1714500" lvl="3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  <a:hlinkClick r:id="rId4"/>
              </a:rPr>
              <a:t>http://bit.ly/4huS8C2</a:t>
            </a:r>
            <a:endParaRPr lang="cs-CZ" dirty="0">
              <a:solidFill>
                <a:schemeClr val="tx1"/>
              </a:solidFill>
            </a:endParaRP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</a:rPr>
              <a:t>Google </a:t>
            </a:r>
            <a:r>
              <a:rPr lang="cs-CZ" dirty="0" err="1">
                <a:solidFill>
                  <a:schemeClr val="tx1"/>
                </a:solidFill>
              </a:rPr>
              <a:t>Scholar</a:t>
            </a:r>
            <a:endParaRPr lang="cs-CZ" dirty="0">
              <a:solidFill>
                <a:schemeClr val="tx1"/>
              </a:solidFill>
            </a:endParaRPr>
          </a:p>
          <a:p>
            <a:pPr marL="1714500" lvl="3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  <a:hlinkClick r:id="rId5"/>
              </a:rPr>
              <a:t>https://scholar.google.com/schhp?hl=cs</a:t>
            </a:r>
            <a:endParaRPr lang="cs-CZ" dirty="0">
              <a:solidFill>
                <a:schemeClr val="tx1"/>
              </a:solidFill>
            </a:endParaRP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 err="1">
                <a:solidFill>
                  <a:schemeClr val="tx1"/>
                </a:solidFill>
              </a:rPr>
              <a:t>ScienceDirect</a:t>
            </a:r>
            <a:endParaRPr lang="cs-CZ" dirty="0">
              <a:solidFill>
                <a:schemeClr val="tx1"/>
              </a:solidFill>
            </a:endParaRPr>
          </a:p>
          <a:p>
            <a:pPr marL="1714500" lvl="3">
              <a:spcBef>
                <a:spcPts val="0"/>
              </a:spcBef>
              <a:buSzPts val="3200"/>
            </a:pPr>
            <a:r>
              <a:rPr lang="cs-CZ" dirty="0">
                <a:solidFill>
                  <a:schemeClr val="tx1"/>
                </a:solidFill>
                <a:hlinkClick r:id="rId6"/>
              </a:rPr>
              <a:t>https://www.sciencedirect.com/</a:t>
            </a:r>
            <a:endParaRPr lang="cs-CZ" dirty="0">
              <a:solidFill>
                <a:schemeClr val="tx1"/>
              </a:solidFill>
            </a:endParaRP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Výzkumné studie;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Vládní a institucionální zprávy.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2656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rgbClr val="C00000"/>
                </a:solidFill>
              </a:rPr>
              <a:t>Vyhnou se neodborným zdrojům: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Wikipedie, blogy, média (pokud nejsou akademické);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Neověřené články a populárně-naučné publikace.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7F039D-AAEA-C482-5033-3042A303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2" y="3273878"/>
            <a:ext cx="2767692" cy="2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434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Kde hledat kvalitní literaturu: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Databáze a akademické vyhledávače: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b="1" dirty="0"/>
              <a:t>Google </a:t>
            </a:r>
            <a:r>
              <a:rPr lang="cs-CZ" b="1" dirty="0" err="1"/>
              <a:t>Scholar</a:t>
            </a:r>
            <a:r>
              <a:rPr lang="cs-CZ" b="1" dirty="0"/>
              <a:t> </a:t>
            </a:r>
            <a:r>
              <a:rPr lang="cs-CZ" dirty="0"/>
              <a:t>– obecné akademické články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b="1" dirty="0" err="1"/>
              <a:t>Scopus</a:t>
            </a:r>
            <a:r>
              <a:rPr lang="cs-CZ" b="1" dirty="0"/>
              <a:t>, Web </a:t>
            </a:r>
            <a:r>
              <a:rPr lang="cs-CZ" b="1" dirty="0" err="1"/>
              <a:t>of</a:t>
            </a:r>
            <a:r>
              <a:rPr lang="cs-CZ" b="1" dirty="0"/>
              <a:t> Science (</a:t>
            </a:r>
            <a:r>
              <a:rPr lang="cs-CZ" b="1" dirty="0" err="1"/>
              <a:t>WoS</a:t>
            </a:r>
            <a:r>
              <a:rPr lang="cs-CZ" b="1" dirty="0"/>
              <a:t>) </a:t>
            </a:r>
            <a:r>
              <a:rPr lang="cs-CZ" dirty="0"/>
              <a:t>– vědecké a recenzované články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b="1" dirty="0"/>
              <a:t>JSTOR, </a:t>
            </a:r>
            <a:r>
              <a:rPr lang="cs-CZ" b="1" dirty="0" err="1"/>
              <a:t>ProQuest</a:t>
            </a:r>
            <a:r>
              <a:rPr lang="cs-CZ" b="1" dirty="0"/>
              <a:t>, </a:t>
            </a:r>
            <a:r>
              <a:rPr lang="cs-CZ" b="1" dirty="0" err="1"/>
              <a:t>ScienceDirect</a:t>
            </a:r>
            <a:r>
              <a:rPr lang="cs-CZ" b="1" dirty="0"/>
              <a:t> </a:t>
            </a:r>
            <a:r>
              <a:rPr lang="cs-CZ" dirty="0"/>
              <a:t>– specializované publikace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b="1" dirty="0"/>
              <a:t>Česká národní knihovna, Knihovny univerzit </a:t>
            </a:r>
            <a:r>
              <a:rPr lang="cs-CZ" dirty="0"/>
              <a:t>– e-knihy, závěrečné práce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Citační manažery: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b="1" dirty="0" err="1"/>
              <a:t>Zotero</a:t>
            </a:r>
            <a:r>
              <a:rPr lang="cs-CZ" b="1" dirty="0"/>
              <a:t>, </a:t>
            </a:r>
            <a:r>
              <a:rPr lang="cs-CZ" b="1" dirty="0" err="1"/>
              <a:t>Mendeley</a:t>
            </a:r>
            <a:r>
              <a:rPr lang="cs-CZ" b="1" dirty="0"/>
              <a:t>, </a:t>
            </a:r>
            <a:r>
              <a:rPr lang="cs-CZ" b="1" dirty="0" err="1"/>
              <a:t>EndNote</a:t>
            </a:r>
            <a:r>
              <a:rPr lang="cs-CZ" b="1" dirty="0"/>
              <a:t> </a:t>
            </a:r>
            <a:r>
              <a:rPr lang="cs-CZ" dirty="0"/>
              <a:t>– organizace citací, generování seznamu literatury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91051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Co je důležité při čtení odborných textů?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Zaměřte se na abstrakt a závěr: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shrnují hlavní myšlenky.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Čtěte klíčové kapitoly a metodologii: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relevantnost výzkumu.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Hodnoťte důvěryhodnost zdroje: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citace, autor, vydavatel.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24245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 Jak si efektivně dělat poznámky?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Shrňte klíčové myšlenky do vlastních slov.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Zvýrazněte užitečné citace pro budoucí použití.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Používejte digitální nástroje (</a:t>
            </a:r>
            <a:r>
              <a:rPr lang="cs-CZ" dirty="0" err="1"/>
              <a:t>Evernote</a:t>
            </a:r>
            <a:r>
              <a:rPr lang="cs-CZ" dirty="0"/>
              <a:t>, </a:t>
            </a:r>
            <a:r>
              <a:rPr lang="cs-CZ" dirty="0" err="1"/>
              <a:t>Notion</a:t>
            </a:r>
            <a:r>
              <a:rPr lang="cs-CZ" dirty="0"/>
              <a:t>, OneNote)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82264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Citování v textu </a:t>
            </a:r>
            <a:r>
              <a:rPr lang="cs-CZ" dirty="0"/>
              <a:t>je klíčovým prvkem akademického psaní a slouží k označení zdrojů, ze kterých autor čerpá.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Harvardský styl </a:t>
            </a:r>
            <a:r>
              <a:rPr lang="cs-CZ" dirty="0"/>
              <a:t>využívá systém autor-datum, kdy je v textu uvedeno příjmení autora, rok vydání a v případě přímé citace i stránka.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25/46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172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Přímá citace: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Jedna věta v přímé citaci: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i="1" dirty="0"/>
              <a:t>„Digitalizace ve vzdělávání přináší nové výzvy“ (Novák, 2020, s. 25).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Více vět v přímé citaci: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i="1" dirty="0"/>
              <a:t>„Digitalizace zásadně mění způsoby výuky a učení. Studenti mají přístup k více zdrojům, což ovlivňuje jejich chování při studiu" (Svoboda, 2019, s. 56–57).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51629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Nepřímá citace: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Pokud shrnujete obsah zdroje vlastními slovy, není třeba uvádět číslo stránky.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Jednoduchá parafráze: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Novák (2020) uvádí, že digitalizace přináší nové výzvy ve vzdělávání.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Parafráze na konci věty: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Výzkum naznačuje, že digitalizace má pozitivní vliv na vzdělávání (Novák, 2020).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Parafráze z více zdrojů: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Mnozí autoři se shodují, že digitalizace zlepšuje efektivitu výuky (Novák, 2020; Svoboda, 2019; Dvořák, 2018).</a:t>
            </a:r>
            <a:endParaRPr lang="cs-CZ" i="1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46515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Dva autoři: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Pokud má zdroj dva autory, uvádí se obě jména spojená spojkou "a".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(Novák a Svoboda, 2021)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Podle Nováka a Svobody (2021) digitalizace zlepšuje výsledky studentů.</a:t>
            </a:r>
            <a:endParaRPr lang="cs-CZ" i="1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28/46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7899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Tři autoři: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(Novotný, Svobodová a Král, 2022)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Novotný, Svobodová a Král (2022) analyzovali dopad online vzdělávání na akademické výsledky.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29/46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541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Výběr tématu diplomové práce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87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Téma DP musí být v souladu se studijním programem MVŠO: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b="1" dirty="0"/>
              <a:t>Ekonomika a management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dirty="0"/>
              <a:t>Téma DP musí odpovídat odbornému zaměření ústavů.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b="1" dirty="0"/>
              <a:t>Ústavy: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podnikové ekonomiky a podnikání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financí a účetnictví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aplikované matematiky a IT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ekonomie a hospodářství regionu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managmentu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lidských zdrojů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marketingu a multimédií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Ústav inovací ve zdravotnictví</a:t>
            </a: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49969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Citování čtyř a více autorů</a:t>
            </a:r>
            <a:r>
              <a:rPr lang="cs-CZ" b="1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České zdroje (a kol.)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(Havránek a kol., 2024)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Havránek a kol. (2024) se zaměřili na analýzu hybridního vzdělávání.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(Němec a kol., 2022)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Němec a kol. (2022) uvádějí, že digitalizace ovlivňuje kvalitu výuky na vysokých školách.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(Procházka a kol., 2020)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Procházka a kol. (2020) identifikovali hlavní bariéry při přechodu na e-learning.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7566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Citování čtyř a více autorů</a:t>
            </a:r>
            <a:r>
              <a:rPr lang="cs-CZ" b="1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Anglické zdroje (et al.)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(Johnson et al., 2024)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Johnson et al. (2024) tvrdí, že digitální technologie přinášejí nové výzvy do vzdělávání.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(Smith et al., 2023)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Smith et al. (2023) zkoumají vliv umělé inteligence na vzdělávací systémy.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(Brown et al., 2021)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Brown et al. (2021) konstatují, že online výuka ovlivňuje motivaci studentů.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62746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Rozdíl v českém a anglickém stylu:</a:t>
            </a:r>
            <a:endParaRPr lang="cs-CZ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„</a:t>
            </a:r>
            <a:r>
              <a:rPr lang="pt-BR" dirty="0"/>
              <a:t>et al." = používá se u anglických publikací.</a:t>
            </a: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„</a:t>
            </a:r>
            <a:r>
              <a:rPr lang="pt-BR" dirty="0"/>
              <a:t>a kol." = používá se u českých publikací.</a:t>
            </a:r>
            <a:endParaRPr lang="cs-CZ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7701E6-79D8-CFE3-F1A6-4E25DF676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20" y="2971799"/>
            <a:ext cx="3159580" cy="31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241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Práce s literaturou - citování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Shrnutí pravidel pro citování více autorů v Harvardském stylu (ISO 690):</a:t>
            </a:r>
            <a:endParaRPr lang="cs-CZ" b="1" dirty="0"/>
          </a:p>
          <a:p>
            <a:pPr>
              <a:buFont typeface="Wingdings" panose="05000000000000000000" pitchFamily="2" charset="2"/>
              <a:buChar char="§"/>
            </a:pPr>
            <a:endParaRPr lang="pt-BR" b="1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33/46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6FF2BE97-163F-D848-97FC-D5B903361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833456"/>
              </p:ext>
            </p:extLst>
          </p:nvPr>
        </p:nvGraphicFramePr>
        <p:xfrm>
          <a:off x="1225463" y="2694643"/>
          <a:ext cx="6693074" cy="2745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46537">
                  <a:extLst>
                    <a:ext uri="{9D8B030D-6E8A-4147-A177-3AD203B41FA5}">
                      <a16:colId xmlns:a16="http://schemas.microsoft.com/office/drawing/2014/main" val="925787672"/>
                    </a:ext>
                  </a:extLst>
                </a:gridCol>
                <a:gridCol w="3346537">
                  <a:extLst>
                    <a:ext uri="{9D8B030D-6E8A-4147-A177-3AD203B41FA5}">
                      <a16:colId xmlns:a16="http://schemas.microsoft.com/office/drawing/2014/main" val="1000917002"/>
                    </a:ext>
                  </a:extLst>
                </a:gridCol>
              </a:tblGrid>
              <a:tr h="4576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Počet autorů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Forma citace v textu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164824"/>
                  </a:ext>
                </a:extLst>
              </a:tr>
              <a:tr h="457620">
                <a:tc>
                  <a:txBody>
                    <a:bodyPr/>
                    <a:lstStyle/>
                    <a:p>
                      <a:r>
                        <a:rPr lang="cs-CZ" dirty="0"/>
                        <a:t>1 autor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(Novák, 2024)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446145"/>
                  </a:ext>
                </a:extLst>
              </a:tr>
              <a:tr h="457620">
                <a:tc>
                  <a:txBody>
                    <a:bodyPr/>
                    <a:lstStyle/>
                    <a:p>
                      <a:r>
                        <a:rPr lang="cs-CZ" dirty="0"/>
                        <a:t>2 autoři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(Škrabal a Poledna, 2024)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734473"/>
                  </a:ext>
                </a:extLst>
              </a:tr>
              <a:tr h="457620">
                <a:tc>
                  <a:txBody>
                    <a:bodyPr/>
                    <a:lstStyle/>
                    <a:p>
                      <a:r>
                        <a:rPr lang="cs-CZ" dirty="0"/>
                        <a:t>3 autoři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(Horák, Beneš a Malá, 2024)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79515"/>
                  </a:ext>
                </a:extLst>
              </a:tr>
              <a:tr h="457620">
                <a:tc>
                  <a:txBody>
                    <a:bodyPr/>
                    <a:lstStyle/>
                    <a:p>
                      <a:r>
                        <a:rPr lang="cs-CZ" dirty="0"/>
                        <a:t>4 a více autorů (anglický zdroj)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(Johnson et al. 2024)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91945"/>
                  </a:ext>
                </a:extLst>
              </a:tr>
              <a:tr h="457620">
                <a:tc>
                  <a:txBody>
                    <a:bodyPr/>
                    <a:lstStyle/>
                    <a:p>
                      <a:r>
                        <a:rPr lang="cs-CZ" dirty="0"/>
                        <a:t>4 a více autorů (český zdroj)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(Havránek a kol. 2024)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91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77801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Formální náležitosti DP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Rozsah DP práce: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60 – 80 </a:t>
            </a:r>
            <a:r>
              <a:rPr lang="sv-SE" dirty="0"/>
              <a:t>normostran (min. 110 000 znaků).</a:t>
            </a:r>
            <a:endParaRPr lang="pt-BR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Doporučená struktura: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Úvod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Teoretická část (1 – 2 kapitoly)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Metodická část (1 kapitola)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Empirická část (1 – 2 kapitoly)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Závěr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Správné formátování dle šablony MVŠO</a:t>
            </a: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60 – 80 </a:t>
            </a:r>
            <a:r>
              <a:rPr lang="sv-SE" dirty="0"/>
              <a:t>normostran (min. 110 000 znaků).</a:t>
            </a:r>
            <a:endParaRPr lang="pt-BR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34/46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66559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Jazyková stránka diplomové práce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Psaní diplomových prací v trpném rodě není náhodné.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Hlavním cílem je zdůraznit objektivitu výzkumu a eliminovat osobní vliv autora na text, což odpovídá vědeckému stylu.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diplomových pracích není kladen důraz na autora, ale na výzkumné procesy, analýzy a získané výsledky.</a:t>
            </a:r>
            <a:endParaRPr lang="pt-BR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27811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Jazyková stránka diplomové práce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Diplomová práce je vědecký text, kde je důležitý </a:t>
            </a:r>
            <a:r>
              <a:rPr lang="cs-CZ" b="1" dirty="0"/>
              <a:t>proces výzkumu a jeho výsledky</a:t>
            </a:r>
            <a:r>
              <a:rPr lang="cs-CZ" dirty="0"/>
              <a:t>, nikoli osobní názor autora.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Trpný rod pomáhá eliminovat </a:t>
            </a:r>
            <a:r>
              <a:rPr lang="cs-CZ" b="1" dirty="0"/>
              <a:t>přílišnou subjektivitu</a:t>
            </a:r>
            <a:r>
              <a:rPr lang="cs-CZ" dirty="0"/>
              <a:t> a přibližuje práci standardům odborných publikací.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Příklad: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Správně: </a:t>
            </a:r>
            <a:r>
              <a:rPr lang="cs-CZ" dirty="0"/>
              <a:t>„</a:t>
            </a:r>
            <a:r>
              <a:rPr lang="es-ES" dirty="0"/>
              <a:t>V </a:t>
            </a:r>
            <a:r>
              <a:rPr lang="cs-CZ" dirty="0"/>
              <a:t>práci je zkoumán vliv digitalizace na vzdělávání</a:t>
            </a:r>
            <a:r>
              <a:rPr lang="es-ES" dirty="0"/>
              <a:t>.</a:t>
            </a:r>
            <a:r>
              <a:rPr lang="cs-CZ" dirty="0"/>
              <a:t>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Nesprávně: </a:t>
            </a:r>
            <a:r>
              <a:rPr lang="cs-CZ" dirty="0"/>
              <a:t>„V práci zkoumám vliv digitalizace na vzdělávání.“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36/46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94957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Jazyková stránka diplomové práce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Pokud autor použije </a:t>
            </a:r>
            <a:r>
              <a:rPr lang="cs-CZ" b="1" dirty="0"/>
              <a:t>aktivní rod, </a:t>
            </a:r>
            <a:r>
              <a:rPr lang="cs-CZ" dirty="0"/>
              <a:t>zdůrazňuje sám sebe jako výzkumníka.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Vědecký styl však preferuje neutrální formulace, kde jsou hlavním předmětem </a:t>
            </a:r>
            <a:r>
              <a:rPr lang="cs-CZ" b="1" dirty="0"/>
              <a:t>data, metody a výsledky</a:t>
            </a:r>
            <a:r>
              <a:rPr lang="cs-CZ" dirty="0"/>
              <a:t>, ne osoba autora.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Příklad: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Správně: </a:t>
            </a:r>
            <a:r>
              <a:rPr lang="cs-CZ" dirty="0"/>
              <a:t> „Bylo zjištěno, že 80 % studentů preferuje online výuku.“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Nesprávně: </a:t>
            </a:r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dirty="0"/>
              <a:t>Zjistil jsem, že 80 % studentů preferuje online výuku.“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5338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Jazyková stránka diplomové práce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290181"/>
            <a:ext cx="8229600" cy="490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Pokud by v práci byly některé části psány v </a:t>
            </a:r>
            <a:r>
              <a:rPr lang="cs-CZ" b="1" dirty="0"/>
              <a:t>aktivním rodě</a:t>
            </a:r>
            <a:r>
              <a:rPr lang="cs-CZ" dirty="0"/>
              <a:t> a jiné v </a:t>
            </a:r>
            <a:r>
              <a:rPr lang="cs-CZ" b="1" dirty="0"/>
              <a:t>trpném rodě</a:t>
            </a:r>
            <a:r>
              <a:rPr lang="cs-CZ" dirty="0"/>
              <a:t>, působilo by to nejednotně.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Udržení trpného rodu pomáhá zajistit </a:t>
            </a:r>
            <a:r>
              <a:rPr lang="cs-CZ" b="1" dirty="0"/>
              <a:t>profesionální a konzistentní styl</a:t>
            </a:r>
            <a:r>
              <a:rPr lang="cs-CZ" dirty="0"/>
              <a:t> v celé diplomové práci.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Příklad: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Správně: </a:t>
            </a:r>
            <a:r>
              <a:rPr lang="cs-CZ" dirty="0"/>
              <a:t> „V teoretické části byly popsány hlavní přístupy k online vzdělávání. Výsledky výzkumu ukazují, že hybridní model je efektivní.“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Nesprávně: </a:t>
            </a:r>
            <a:r>
              <a:rPr lang="cs-CZ" dirty="0">
                <a:solidFill>
                  <a:schemeClr val="tx1"/>
                </a:solidFill>
              </a:rPr>
              <a:t>„V teoretické části jsem popsal hlavní přístupy k online vzdělávání. Výsledky mého výzkumu ukazují, že hybridní model je efektivní.“</a:t>
            </a:r>
            <a:endParaRPr lang="cs-CZ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38/46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227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Jazyková stránka diplomové práce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290181"/>
            <a:ext cx="8229600" cy="490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Kdy lze </a:t>
            </a:r>
            <a:r>
              <a:rPr lang="cs-CZ" b="1" dirty="0"/>
              <a:t>použít aktivní rod</a:t>
            </a:r>
            <a:r>
              <a:rPr lang="cs-CZ" dirty="0"/>
              <a:t>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 některých částech diplomové práce lze aktivní rod ponechat, ale jen tam, kde je to nutné a přirozené: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Cíl práce – „Cílem této práce je analyzovat...“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Úvod a závěr – pokud chcete zdůraznit </a:t>
            </a:r>
            <a:r>
              <a:rPr lang="cs-CZ" b="1" dirty="0"/>
              <a:t>přínos autora.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Interpretace výsledků – pokud se vztahují ke konkrétním krokům .výzkumu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39/46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1981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Výběr tématu diplomové práce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126671"/>
            <a:ext cx="8229600" cy="504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/>
              <a:t>Témata DP v rámci akademického roku 2024/2025: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Strategický management vybraného podniku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Strategický management ve vybrané organizaci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Strategická řízení v konkrétním podniku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Ekonomické aspekty výstavby a provozu datových center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Statistické vyhodnocení rozhodování </a:t>
            </a:r>
            <a:r>
              <a:rPr lang="cs-CZ" dirty="0" err="1"/>
              <a:t>airsoftových</a:t>
            </a:r>
            <a:r>
              <a:rPr lang="cs-CZ" dirty="0"/>
              <a:t> hráčů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Statistická zpracování studijních výsledků studentů bakalářského studijního programu Ekonomika a management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Zdraví a udržitelný rozvoj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Využití umělé inteligence v marketingové praxi: Implementace AI při optimalizaci reklamního obsahu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Návrh implementace metody </a:t>
            </a:r>
            <a:r>
              <a:rPr lang="cs-CZ" dirty="0" err="1"/>
              <a:t>Balanced</a:t>
            </a:r>
            <a:r>
              <a:rPr lang="cs-CZ" dirty="0"/>
              <a:t> </a:t>
            </a:r>
            <a:r>
              <a:rPr lang="cs-CZ" dirty="0" err="1"/>
              <a:t>Scorecard</a:t>
            </a:r>
            <a:r>
              <a:rPr lang="cs-CZ" dirty="0"/>
              <a:t> ve strojírenském podniku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Zhodnocení vybraných variant vozidel a navržení způsobu jejich financování v konkrétním podniku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Zhodnocení investičních variant a navržení způsobu jejích financování ve strojírenském podniku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58928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K procvičení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Vyberete si jedno téma;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Zpracujete a formulujete výzkumné otázky popř. hypotézy;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Své závěry představte ostatním.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60255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K procvičení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48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Výběr výzkumného tématu: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Vliv inflace na spotřebitelské chování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Dopad minimální mzdy na zaměstnanost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Chování investorů na finančních trzích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Digitalizace a její dopad na produktivitu podniků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Analýza konkurenceschopnosti českých firem na evropském trhu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Vliv daňové politiky na podnikatelské prostředí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Vliv firemní kultury na výkonnost zaměstnanců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Strategie řízení změn ve firmách během krizí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/>
              <a:t>Motivace zaměstnanců v hybridním pracovním modelu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41/46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64776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K procvičení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Formulace výzkumného cíle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Jasně definovaný </a:t>
            </a:r>
            <a:r>
              <a:rPr lang="cs-CZ" dirty="0"/>
              <a:t>– konkrétní a srozumitelný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Měřitelný</a:t>
            </a:r>
            <a:r>
              <a:rPr lang="cs-CZ" dirty="0"/>
              <a:t> – umožňující empirické ověření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Dosažitelný</a:t>
            </a:r>
            <a:r>
              <a:rPr lang="cs-CZ" dirty="0"/>
              <a:t> – odpovídající metodologii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Cílem práce je analyzovat vliv inflace na spotřebitelské chování domácností v ČR.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Cílem výzkumu je posoudit konkurenceschopnost českých firem na evropském trhu. 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Cílem práce je identifikovat faktory ovlivňující motivaci zaměstnanců při hybridní formě práce. 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42/46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32281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K procvičení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77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Tvorba výzkumných otázek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Otevřené </a:t>
            </a:r>
            <a:r>
              <a:rPr lang="cs-CZ" dirty="0">
                <a:solidFill>
                  <a:schemeClr val="tx1"/>
                </a:solidFill>
              </a:rPr>
              <a:t>(Jak? Proč? Jaké faktory...?)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Rozvíjet cíl výzkumu </a:t>
            </a:r>
            <a:r>
              <a:rPr lang="cs-CZ" dirty="0">
                <a:solidFill>
                  <a:schemeClr val="tx1"/>
                </a:solidFill>
              </a:rPr>
              <a:t>a pomáhat strukturovat analýzu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Ne příliš široké ani úzké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Jak inflace ovlivňuje spotřebitelské chování různých sociálních skupin?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Jaké faktory ovlivňují konkurenceschopnost českých firem na evropském trhu?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i="1" dirty="0"/>
              <a:t>Jaké nástroje managementu přispívají k udržení motivace zaměstnanců při hybridní práci?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43/46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32239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661308"/>
            <a:ext cx="8229600" cy="75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K procvičení</a:t>
            </a: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4922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Formulace hypotéz (pouze pro kvantitativní výzkum)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Nulová hypotéza (H₀): </a:t>
            </a:r>
            <a:r>
              <a:rPr lang="cs-CZ" dirty="0">
                <a:solidFill>
                  <a:schemeClr val="tx1"/>
                </a:solidFill>
              </a:rPr>
              <a:t>Neexistuje vztah mezi proměnnými.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C00000"/>
                </a:solidFill>
              </a:rPr>
              <a:t>Alternativní hypotéza (H₁): </a:t>
            </a:r>
            <a:r>
              <a:rPr lang="cs-CZ" dirty="0">
                <a:solidFill>
                  <a:schemeClr val="tx1"/>
                </a:solidFill>
              </a:rPr>
              <a:t>Mezi proměnnými existuje vztah.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H₀:</a:t>
            </a:r>
            <a:r>
              <a:rPr lang="cs-CZ" dirty="0"/>
              <a:t> Zvýšení minimální mzdy nemá vliv na zaměstnanost v ČR.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H₁:</a:t>
            </a:r>
            <a:r>
              <a:rPr lang="cs-CZ" dirty="0"/>
              <a:t> Zvýšení minimální mzdy vede ke snížení zaměstnanosti v nízkopříjmovém sektoru.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H₀:</a:t>
            </a:r>
            <a:r>
              <a:rPr lang="cs-CZ" dirty="0"/>
              <a:t> Digitalizace v podnicích nemá významný vliv na produktivitu zaměstnanců.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H₁:</a:t>
            </a:r>
            <a:r>
              <a:rPr lang="cs-CZ" dirty="0"/>
              <a:t> Digitalizace v podnicích pozitivně ovlivňuje produktivitu zaměstnanců.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H₀:</a:t>
            </a:r>
            <a:r>
              <a:rPr lang="cs-CZ" dirty="0"/>
              <a:t> Firemní kultura neovlivňuje výkonnost zaměstnanců.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b="1" dirty="0"/>
              <a:t>H₁:</a:t>
            </a:r>
            <a:r>
              <a:rPr lang="cs-CZ" dirty="0"/>
              <a:t> Firemní kultura pozitivně ovlivňuje výkonnost zaměstnanců. </a:t>
            </a: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44/46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4928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1165F-8B20-E200-D1A9-E6B0B60E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90223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solidFill>
                  <a:srgbClr val="C00000"/>
                </a:solidFill>
              </a:rPr>
              <a:t>Pokračování příště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24D8B9-32C6-F12F-C505-816355A5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47" y="2344738"/>
            <a:ext cx="3431750" cy="343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9628A5-3FBD-7CD3-473E-B1648535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48" y="2271260"/>
            <a:ext cx="3693652" cy="369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106;p15">
            <a:extLst>
              <a:ext uri="{FF2B5EF4-FFF2-40B4-BE49-F238E27FC236}">
                <a16:creationId xmlns:a16="http://schemas.microsoft.com/office/drawing/2014/main" id="{05DEA3EA-4619-FA78-997B-06C4F43B8071}"/>
              </a:ext>
            </a:extLst>
          </p:cNvPr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45/46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35583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798534" y="274796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cs-CZ" sz="4400" dirty="0">
                <a:solidFill>
                  <a:srgbClr val="C00000"/>
                </a:solidFill>
              </a:rPr>
              <a:t>DĚKUJI ZA POZORNOST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Výběr tématu diplomové práce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08314"/>
            <a:ext cx="8229600" cy="496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4000" b="1" dirty="0"/>
              <a:t>Témata DP v rámci akademického roku 2024/2025: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Srovnání výkonnosti vybraných podniků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Využití umělé inteligence při tvorbě a implementaci strategického plánu v malé firmě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Řízení rizik v rámci účetních procesů zvoleného ekonomického subjektu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Volné téma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Aplikace behaviorálních nástrojů v praxi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Aplikace behaviorálních nástrojů v praxi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Strategické řízení ve vybrané organizaci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Role spotřebitelů v podpoře cirkulární ekonomiky a bezobalových obchodů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Investice do nemovitostí jako forma diverzifikace investičního portfolia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Podmínky výkonu podnikání při souběžném výkonu pracovního poměru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Faktory vnitřní motivace manažerů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Faktory ovlivňující vnímání motivace v systémech odměňování u studentů  a pracujících.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Finanční analýza firmy  </a:t>
            </a:r>
            <a:r>
              <a:rPr lang="cs-CZ" dirty="0" err="1"/>
              <a:t>Sonnnentor</a:t>
            </a:r>
            <a:r>
              <a:rPr lang="cs-CZ" dirty="0"/>
              <a:t> s.r.o.</a:t>
            </a: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50613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Výběr tématu diplomové práce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08314"/>
            <a:ext cx="8229600" cy="496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4000" b="1" dirty="0"/>
              <a:t>Termín vypsání témat závěrečných prací (vedoucím):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sz="3600" dirty="0"/>
              <a:t>17. 3. 2025 – 23. 3. 2025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4000" b="1" dirty="0"/>
              <a:t>Návrhy vlastních témat studentů ve spolupráci s vedoucím práce: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sz="3600" dirty="0"/>
              <a:t>24. 3. 2025 – 25. 6. 2025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4000" b="1" dirty="0"/>
              <a:t>Přihlašování studentů k tématům (vlastním nebo předem stanoveným)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sz="3600" dirty="0"/>
              <a:t>24. 3. 2025 – 25. 6. 2025</a:t>
            </a: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1797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Zadání závěrečné práce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cs-CZ" dirty="0"/>
              <a:t>Obsahuje název práce v ČJ/AJ</a:t>
            </a:r>
          </a:p>
          <a:p>
            <a:r>
              <a:rPr lang="cs-CZ" dirty="0"/>
              <a:t>Stanovení cílů a metodologie</a:t>
            </a:r>
          </a:p>
          <a:p>
            <a:r>
              <a:rPr lang="cs-CZ" dirty="0"/>
              <a:t>Harmonogram vypracování</a:t>
            </a:r>
          </a:p>
          <a:p>
            <a:r>
              <a:rPr lang="cs-CZ" dirty="0"/>
              <a:t>Seznam doporučené literatury</a:t>
            </a:r>
          </a:p>
          <a:p>
            <a:r>
              <a:rPr lang="cs-CZ" b="1" dirty="0">
                <a:solidFill>
                  <a:srgbClr val="C00000"/>
                </a:solidFill>
              </a:rPr>
              <a:t>Editace závěrečné práce (BP/DP) provádí student vždy se souhlasem vedoucího závěrečné práce.</a:t>
            </a:r>
          </a:p>
          <a:p>
            <a:r>
              <a:rPr lang="cs-CZ" dirty="0"/>
              <a:t>Podrobnosti viz:</a:t>
            </a:r>
          </a:p>
          <a:p>
            <a:pPr lvl="1"/>
            <a:r>
              <a:rPr lang="cs-CZ" dirty="0"/>
              <a:t>Praktický průvodce zadáním ZP MVŠO</a:t>
            </a: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3692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Zadání závěrečné práce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069522"/>
            <a:ext cx="8229600" cy="520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Struktura zadání DP</a:t>
            </a:r>
          </a:p>
          <a:p>
            <a:pPr lvl="1"/>
            <a:r>
              <a:rPr lang="cs-CZ" b="1" dirty="0"/>
              <a:t>Název práce v českém/slovenském a anglickém jazyce</a:t>
            </a:r>
          </a:p>
          <a:p>
            <a:pPr lvl="2"/>
            <a:r>
              <a:rPr lang="cs-CZ" dirty="0"/>
              <a:t>Název práce by měl stručně vystihovat, o čem práce bude.</a:t>
            </a:r>
          </a:p>
          <a:p>
            <a:pPr lvl="2"/>
            <a:r>
              <a:rPr lang="cs-CZ" dirty="0"/>
              <a:t>Zpravidla odpovídá formulaci tématu práce.</a:t>
            </a:r>
          </a:p>
          <a:p>
            <a:pPr lvl="1"/>
            <a:r>
              <a:rPr lang="cs-CZ" b="1" dirty="0"/>
              <a:t>Harmonogram vypracování práce</a:t>
            </a:r>
          </a:p>
          <a:p>
            <a:pPr lvl="2"/>
            <a:r>
              <a:rPr lang="cs-CZ" dirty="0"/>
              <a:t>Stanovujeme s vedoucím práce harmonogram závěrečné práce, a to z několika důvodů: organizaci času, snížení stresu, pravidelné kontroly, stanovení priorit, efektivní využití zdrojů, podpora v komunikaci s vedoucím závěrečné práce.</a:t>
            </a:r>
          </a:p>
          <a:p>
            <a:pPr lvl="1"/>
            <a:r>
              <a:rPr lang="cs-CZ" b="1" dirty="0"/>
              <a:t>Rámcový obsah závěrečné práce</a:t>
            </a:r>
          </a:p>
          <a:p>
            <a:pPr lvl="2"/>
            <a:r>
              <a:rPr lang="cs-CZ" dirty="0"/>
              <a:t>Zde uvádíme, čím se práce bude zabývat, s jakým cílem, jak tohoto cíle chceme dosáhnout a jaká bude struktura práce. </a:t>
            </a:r>
          </a:p>
          <a:p>
            <a:pPr lvl="1"/>
            <a:r>
              <a:rPr lang="cs-CZ" b="1" dirty="0"/>
              <a:t>Předpokládaný rozsah práce</a:t>
            </a:r>
          </a:p>
          <a:p>
            <a:pPr lvl="2"/>
            <a:r>
              <a:rPr lang="cs-CZ" dirty="0"/>
              <a:t>Rozsah 60-80 normostran (min. 110 000 znaků).</a:t>
            </a:r>
          </a:p>
          <a:p>
            <a:pPr lvl="1"/>
            <a:r>
              <a:rPr lang="cs-CZ" b="1" dirty="0"/>
              <a:t>Seznam odborné tuzemské a zahraniční literatury </a:t>
            </a:r>
          </a:p>
          <a:p>
            <a:pPr lvl="2"/>
            <a:r>
              <a:rPr lang="cs-CZ" dirty="0"/>
              <a:t>U diplomových prací je stanoveno 7 českých a 3 zahraniční (cizojazyčné) zdroje. </a:t>
            </a:r>
          </a:p>
          <a:p>
            <a:pPr lvl="2"/>
            <a:r>
              <a:rPr lang="cs-CZ" dirty="0"/>
              <a:t>Samozřejmě finální seznam literatury v samotné práci bude rozsáhlejší, a to v návaznosti na dané téma závěrečné práce.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934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Zadání závěrečné práce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069522"/>
            <a:ext cx="8229600" cy="520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2400" dirty="0">
              <a:hlinkClick r:id="rId3"/>
            </a:endParaRPr>
          </a:p>
          <a:p>
            <a:endParaRPr lang="cs-CZ" sz="24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r>
              <a:rPr lang="cs-CZ" sz="1900" dirty="0">
                <a:hlinkClick r:id="rId3"/>
              </a:rPr>
              <a:t>https://www.mvso.cz/files/zadani-zaverecne-prace-na-mvso-prakticky-pruvodce-2024.pdf</a:t>
            </a:r>
            <a:endParaRPr lang="cs-CZ" sz="1900" dirty="0"/>
          </a:p>
          <a:p>
            <a:endParaRPr lang="cs-CZ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9/46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FEC373-4B0A-D6E3-6A9D-E5E2E53A32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359" t="10857" r="15404" b="25840"/>
          <a:stretch/>
        </p:blipFill>
        <p:spPr>
          <a:xfrm>
            <a:off x="2444493" y="1134836"/>
            <a:ext cx="4255013" cy="43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798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2724</Words>
  <Application>Microsoft Office PowerPoint</Application>
  <PresentationFormat>Předvádění na obrazovce (4:3)</PresentationFormat>
  <Paragraphs>389</Paragraphs>
  <Slides>46</Slides>
  <Notes>45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Office Theme</vt:lpstr>
      <vt:lpstr>Seminář diplomové práce XSDIP</vt:lpstr>
      <vt:lpstr>Výběr tématu diplomové práce</vt:lpstr>
      <vt:lpstr>Výběr tématu diplomové práce</vt:lpstr>
      <vt:lpstr>Výběr tématu diplomové práce</vt:lpstr>
      <vt:lpstr>Výběr tématu diplomové práce</vt:lpstr>
      <vt:lpstr>Výběr tématu diplomové práce</vt:lpstr>
      <vt:lpstr>Zadání závěrečné práce</vt:lpstr>
      <vt:lpstr>Zadání závěrečné práce</vt:lpstr>
      <vt:lpstr>Zadání závěrečné práce</vt:lpstr>
      <vt:lpstr>Cíl práce</vt:lpstr>
      <vt:lpstr>Výzkumné otázky a hypotézy</vt:lpstr>
      <vt:lpstr>Výzkumné otázky a hypotézy</vt:lpstr>
      <vt:lpstr>Výzkumné otázky a hypotézy</vt:lpstr>
      <vt:lpstr>Výzkumné otázky a hypotézy</vt:lpstr>
      <vt:lpstr>Výzkumné otázky a hypotézy</vt:lpstr>
      <vt:lpstr>Příklady výzkumných otázek</vt:lpstr>
      <vt:lpstr>Výzkumné otázky a hypotézy</vt:lpstr>
      <vt:lpstr>Příklady hypotéz</vt:lpstr>
      <vt:lpstr>Proč se zaměřit raději  na výzkumné otázky?</vt:lpstr>
      <vt:lpstr>Práce s literaturou</vt:lpstr>
      <vt:lpstr>Práce s literaturou</vt:lpstr>
      <vt:lpstr>Práce s literaturou</vt:lpstr>
      <vt:lpstr>Práce s literaturou</vt:lpstr>
      <vt:lpstr>Práce s literaturou</vt:lpstr>
      <vt:lpstr>Práce s literaturou - citování</vt:lpstr>
      <vt:lpstr>Práce s literaturou - citování</vt:lpstr>
      <vt:lpstr>Práce s literaturou - citování</vt:lpstr>
      <vt:lpstr>Práce s literaturou - citování</vt:lpstr>
      <vt:lpstr>Práce s literaturou - citování</vt:lpstr>
      <vt:lpstr>Práce s literaturou - citování</vt:lpstr>
      <vt:lpstr>Práce s literaturou - citování</vt:lpstr>
      <vt:lpstr>Práce s literaturou - citování</vt:lpstr>
      <vt:lpstr>Práce s literaturou - citování</vt:lpstr>
      <vt:lpstr>Formální náležitosti DP</vt:lpstr>
      <vt:lpstr>Jazyková stránka diplomové práce</vt:lpstr>
      <vt:lpstr>Jazyková stránka diplomové práce</vt:lpstr>
      <vt:lpstr>Jazyková stránka diplomové práce</vt:lpstr>
      <vt:lpstr>Jazyková stránka diplomové práce</vt:lpstr>
      <vt:lpstr>Jazyková stránka diplomové práce</vt:lpstr>
      <vt:lpstr>K procvičení</vt:lpstr>
      <vt:lpstr>K procvičení</vt:lpstr>
      <vt:lpstr>K procvičení</vt:lpstr>
      <vt:lpstr>K procvičení</vt:lpstr>
      <vt:lpstr>K procvičení</vt:lpstr>
      <vt:lpstr>Pokračování příště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Strategický management XSM</dc:title>
  <dc:creator>Škrabal Jaroslav</dc:creator>
  <cp:lastModifiedBy>Škrabal Jaroslav</cp:lastModifiedBy>
  <cp:revision>15</cp:revision>
  <dcterms:modified xsi:type="dcterms:W3CDTF">2025-02-10T13:38:52Z</dcterms:modified>
</cp:coreProperties>
</file>