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75" r:id="rId6"/>
    <p:sldId id="263" r:id="rId7"/>
    <p:sldId id="257" r:id="rId8"/>
    <p:sldId id="258" r:id="rId9"/>
    <p:sldId id="259" r:id="rId10"/>
    <p:sldId id="264" r:id="rId11"/>
    <p:sldId id="260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1" r:id="rId20"/>
    <p:sldId id="273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sp.cz/pruzkumy-a-analyzy/109-pruzkum-amsp-cr-vyzkum-rodinnych-fire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cs-CZ" sz="4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Rodinné firmy a jejich postoj k vlastnictví</a:t>
            </a:r>
            <a:br>
              <a:rPr lang="cs-CZ" sz="4000" dirty="0">
                <a:cs typeface="Times New Roman" panose="02020603050405020304" pitchFamily="18" charset="0"/>
              </a:rPr>
            </a:br>
            <a:endParaRPr lang="cs-CZ" sz="18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Vybrané výsledky z výzkumu AMSP (květen 2024)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18073-B3A0-7449-8962-0562A6BEAA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GENERAČNÍ ZMĚNY VE FIRMĚ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3A7DD-3DC3-A333-5D20-00FF146078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415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772C3-ADBE-4781-7EDD-B1DBD8AA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Generační obměna v rámci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D8A95-9EC9-F3CD-8EDD-1E2FA85C8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Alespoň jednou proběhla generační obměna v 6 z 10 firem.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B800C86-BAB5-A01F-2DEA-5F52F88D3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6380"/>
            <a:ext cx="9144000" cy="301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2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772C3-ADBE-4781-7EDD-B1DBD8AA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Změny ve firmě vlivem generační obměny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D8A95-9EC9-F3CD-8EDD-1E2FA85C8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Ke změně druhu vlastnických podílů na základě generační obměny došlo u poloviny rodinných firem.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Nejčastěji došlo k odkoupení podílů v rámci firmy nebo rozdělení mezi více nástupců.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Do 18 % firem vstoupili noví vlastníci mimo rodinu.</a:t>
            </a:r>
          </a:p>
        </p:txBody>
      </p:sp>
      <p:pic>
        <p:nvPicPr>
          <p:cNvPr id="5" name="Obrázek 4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7B77DF4E-7FEA-7651-B9A8-00F32F12F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66227"/>
            <a:ext cx="9144000" cy="2748064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ED693C6-3B48-976D-0FB7-ED41248E7F1A}"/>
              </a:ext>
            </a:extLst>
          </p:cNvPr>
          <p:cNvSpPr/>
          <p:nvPr/>
        </p:nvSpPr>
        <p:spPr>
          <a:xfrm>
            <a:off x="2818356" y="6181869"/>
            <a:ext cx="2981195" cy="5010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71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772C3-ADBE-4781-7EDD-B1DBD8AA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Rozdělení podílů ve firmě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D8A95-9EC9-F3CD-8EDD-1E2FA85C8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Ve většině firem dostali po generační obměně všichni nástupci určitý podíl ve firmě.</a:t>
            </a:r>
          </a:p>
        </p:txBody>
      </p:sp>
      <p:pic>
        <p:nvPicPr>
          <p:cNvPr id="5" name="Obrázek 4" descr="Obsah obrázku text, snímek obrazovky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ED5F2B32-4E1D-C33E-8634-B5187F78C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2017"/>
            <a:ext cx="9144000" cy="267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20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0F5CE-C293-11C3-9B27-DF7FF052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Změny v oblasti vlastnictví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5AAF1-F6FB-47E6-458E-E3840E5DA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V blízké budoucnosti neplánuje žádné zásadní změny polovina rodinných firem.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Nejvíce změn se chystají firmy udělat v dlouhodobějším horizontu 20 let, nejčastěji se jedná o předání firmy další generaci. </a:t>
            </a:r>
          </a:p>
        </p:txBody>
      </p:sp>
      <p:pic>
        <p:nvPicPr>
          <p:cNvPr id="5" name="Obrázek 4" descr="Obsah obrázku text, Písmo, číslo, snímek obrazovky&#10;&#10;Obsah vygenerovaný umělou inteligencí může být nesprávný.">
            <a:extLst>
              <a:ext uri="{FF2B5EF4-FFF2-40B4-BE49-F238E27FC236}">
                <a16:creationId xmlns:a16="http://schemas.microsoft.com/office/drawing/2014/main" id="{C2561910-3D74-0107-CF69-3FA4CD859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9144000" cy="2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8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635C7-02EC-D07C-A8E7-877CF30172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Rodinné vztahy ve firmě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B645AE-0777-C0AD-C044-FDE488F564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32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163E9-40E0-41AF-949B-176969D03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Plánované předání firmy rodinnému příslušníkovi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794D6-028C-C278-C2E1-7DB51F619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Snaha o předání firmy některému z rodinných příslušníků je největší za poslední 4 roky, směřují k tomu dvě třetiny rodinných firem.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U 4 % firem ale nejsou tito příslušníci schopni a nebo ochotni ji převzít.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3CBAB1-726A-56B5-75BC-D16A38397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6774"/>
            <a:ext cx="9144000" cy="257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73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C1A37-176E-CF39-CF15-DB5AF7D6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5980B0-51C9-EFCD-9354-DB3A12C8A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AMSP, 2024. 109. Průzkum AMSP ČR: Výzkum rodinných firem. </a:t>
            </a:r>
            <a:r>
              <a:rPr lang="cs-CZ" dirty="0">
                <a:hlinkClick r:id="rId2"/>
              </a:rPr>
              <a:t>https://www.amsp.cz/pruzkumy-a-analyzy/109-pruzkum-amsp-cr-vyzkum-rodinnych-firem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007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660D5-C993-31B7-6C00-69421CF8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91910F-340A-D775-6C33-D408AC1CF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1 – zaměřte se na popis rodinné firmy – základní informace, zaměření, trh, doba existence, prvek rodinnosti, organizační struktura, počet členů aktivně zapojených do podniku. </a:t>
            </a:r>
          </a:p>
          <a:p>
            <a:endParaRPr lang="cs-CZ" dirty="0"/>
          </a:p>
          <a:p>
            <a:r>
              <a:rPr lang="cs-CZ" dirty="0"/>
              <a:t>Téma 2 – zaměřte se na rešerši článků a literatury týkajících se českých rodinných podniků a podniků ve vybrané zemi. </a:t>
            </a:r>
          </a:p>
        </p:txBody>
      </p:sp>
    </p:spTree>
    <p:extLst>
      <p:ext uri="{BB962C8B-B14F-4D97-AF65-F5344CB8AC3E}">
        <p14:creationId xmlns:p14="http://schemas.microsoft.com/office/powerpoint/2010/main" val="77904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74482-F8BF-6169-FCE8-2A1B5820F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Metodologie a pozadí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98644-84F4-B0F9-4524-91B601994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cs-CZ" sz="2400" dirty="0"/>
              <a:t>Termín sběru dat: od 16. 4. do 30. 4. 2024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cs-CZ" sz="2400" dirty="0"/>
              <a:t>Cílová skupina: zástupci rodinných firem v ČR, celkem n = 200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cs-CZ" sz="2400" dirty="0"/>
              <a:t>Výzkumný nástroj: strukturovaný dotazník o délce 10 minut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cs-CZ" sz="2400" dirty="0"/>
              <a:t>Metodika: telefonické dotazování rodinných firem s vyplňováním online dotazníků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66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54441-0BA8-E294-0621-0E970403C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Vlastnictví v rodinných firmách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D36E02-F8CC-7BC2-62CF-BDA5BE75A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6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66CB07-23F5-2F2C-DEC3-17BF937DD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Vlastnictví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E9D845-3E30-A3B1-D91F-50248755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Více než polovinu firem vlastní jejich zakladatelé.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Ve vlastnictví více společníků je aktuálně 28 % rodinných firem.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4 z 10 rodinných firem mají historii delší než 20 let. </a:t>
            </a:r>
          </a:p>
        </p:txBody>
      </p:sp>
      <p:pic>
        <p:nvPicPr>
          <p:cNvPr id="5" name="Obrázek 4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83184677-FBDD-E7F6-1D66-26DD61EC1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3557300"/>
            <a:ext cx="8342455" cy="29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CBF41-B9E8-BD16-3E05-7EE6035D9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Právní forma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37505-6274-2F62-1DFB-BC7AFEC4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Dvě třetiny rodinných firem jsou založeny jako společnost s ručením omezeným, čtvrtina firem, především těch menších, podnikají jako OSVČ. </a:t>
            </a:r>
          </a:p>
        </p:txBody>
      </p:sp>
      <p:pic>
        <p:nvPicPr>
          <p:cNvPr id="5" name="Obrázek 4" descr="Obsah obrázku text, snímek obrazovky, Písmo, logo&#10;&#10;Obsah vygenerovaný umělou inteligencí může být nesprávný.">
            <a:extLst>
              <a:ext uri="{FF2B5EF4-FFF2-40B4-BE49-F238E27FC236}">
                <a16:creationId xmlns:a16="http://schemas.microsoft.com/office/drawing/2014/main" id="{A66AAEBB-29C8-E439-BDA6-81DA71E0D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5290"/>
            <a:ext cx="9144000" cy="257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01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CC3C3-CB18-8D51-7061-DFF7F099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Zapojení rodiny do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84F719-56CA-2177-ABA0-045FA0323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V průměru jsou do práce v rodinných firmách zapojeni 4 členové rodiny.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Významný vliv na celkové směřování firmy má většina dotázaných. </a:t>
            </a:r>
          </a:p>
        </p:txBody>
      </p:sp>
      <p:pic>
        <p:nvPicPr>
          <p:cNvPr id="5" name="Obrázek 4" descr="Obsah obrázku text, snímek obrazovky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4C46B3F2-41E6-5253-6F41-939918CE72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3650"/>
            <a:ext cx="9144000" cy="2665624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82C8099F-FC77-1345-0F78-929A786CF0F6}"/>
              </a:ext>
            </a:extLst>
          </p:cNvPr>
          <p:cNvSpPr/>
          <p:nvPr/>
        </p:nvSpPr>
        <p:spPr>
          <a:xfrm>
            <a:off x="283842" y="5619711"/>
            <a:ext cx="283779" cy="2391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4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909C6-30E8-1F0D-4FBC-17F608F70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Konflikty a spory v rodině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1F697B-6A6A-D096-4978-C78C741D3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3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F4EE0-4BE7-7CBD-E2AE-9805980EB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Scénář pro případ neschopnosti řídit firmu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0EDD9-9204-3B78-589D-2894E3F82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Na situaci, že vlastník nebo vlastníci nebudou nadále schopni řídit firmu, je připraveno 58 % rodinných firem, více než polovina z nich ale bez právních dokumentů.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Čtvrtina firem scénář pro podobnou situaci zatím nemá, ale zvažuje jej. </a:t>
            </a:r>
          </a:p>
        </p:txBody>
      </p:sp>
      <p:pic>
        <p:nvPicPr>
          <p:cNvPr id="7" name="Obrázek 6" descr="Obsah obrázku text, snímek obrazovky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2777AFDF-6078-850D-5891-302074E2B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3333"/>
            <a:ext cx="9144000" cy="240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43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B863A-1B98-3E41-7109-A1A931B0E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Firemní rodinná ústava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6F038E-90BD-9B32-4538-019461D9D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cs-CZ" dirty="0"/>
              <a:t>Podíl rodinných firem, které mají vypracovanou tzv. rodinnou ústavu v čase roste. V letošním roce ji má 13 % firem, což je výrazně více než před 6 lety. </a:t>
            </a:r>
          </a:p>
        </p:txBody>
      </p:sp>
      <p:pic>
        <p:nvPicPr>
          <p:cNvPr id="5" name="Obrázek 4" descr="Obsah obrázku snímek obrazovky, text, řada/pruh, design&#10;&#10;Obsah vygenerovaný umělou inteligencí může být nesprávný.">
            <a:extLst>
              <a:ext uri="{FF2B5EF4-FFF2-40B4-BE49-F238E27FC236}">
                <a16:creationId xmlns:a16="http://schemas.microsoft.com/office/drawing/2014/main" id="{1D3BD5EF-6B7E-2941-DA91-85F407FB8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2593"/>
            <a:ext cx="9144000" cy="245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32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15252</TotalTime>
  <Words>495</Words>
  <Application>Microsoft Office PowerPoint</Application>
  <PresentationFormat>Předvádění na obrazovce (4:3)</PresentationFormat>
  <Paragraphs>44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Rodinné firmy a jejich postoj k vlastnictví </vt:lpstr>
      <vt:lpstr>Metodologie a pozadí výzkumu</vt:lpstr>
      <vt:lpstr>Vlastnictví v rodinných firmách</vt:lpstr>
      <vt:lpstr>Vlastnictví firmy</vt:lpstr>
      <vt:lpstr>Právní forma firmy</vt:lpstr>
      <vt:lpstr>Zapojení rodiny do firmy</vt:lpstr>
      <vt:lpstr>Konflikty a spory v rodině </vt:lpstr>
      <vt:lpstr>Scénář pro případ neschopnosti řídit firmu</vt:lpstr>
      <vt:lpstr>Firemní rodinná ústava</vt:lpstr>
      <vt:lpstr>GENERAČNÍ ZMĚNY VE FIRMĚ</vt:lpstr>
      <vt:lpstr>Generační obměna v rámci firmy</vt:lpstr>
      <vt:lpstr>Změny ve firmě vlivem generační obměny</vt:lpstr>
      <vt:lpstr>Rozdělení podílů ve firmě </vt:lpstr>
      <vt:lpstr>Změny v oblasti vlastnictví firmy</vt:lpstr>
      <vt:lpstr>Rodinné vztahy ve firmě</vt:lpstr>
      <vt:lpstr>Plánované předání firmy rodinnému příslušníkovi</vt:lpstr>
      <vt:lpstr>Zdroje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169</cp:revision>
  <dcterms:created xsi:type="dcterms:W3CDTF">2020-09-10T07:22:32Z</dcterms:created>
  <dcterms:modified xsi:type="dcterms:W3CDTF">2025-02-25T13:27:07Z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