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93" r:id="rId6"/>
    <p:sldId id="292" r:id="rId7"/>
    <p:sldId id="257" r:id="rId8"/>
    <p:sldId id="258" r:id="rId9"/>
    <p:sldId id="298" r:id="rId10"/>
    <p:sldId id="297" r:id="rId11"/>
    <p:sldId id="264" r:id="rId12"/>
    <p:sldId id="294" r:id="rId13"/>
    <p:sldId id="270" r:id="rId14"/>
    <p:sldId id="278" r:id="rId15"/>
    <p:sldId id="262" r:id="rId16"/>
    <p:sldId id="280" r:id="rId17"/>
    <p:sldId id="296" r:id="rId18"/>
    <p:sldId id="288" r:id="rId19"/>
    <p:sldId id="289" r:id="rId20"/>
    <p:sldId id="291" r:id="rId21"/>
    <p:sldId id="299" r:id="rId22"/>
    <p:sldId id="286" r:id="rId23"/>
    <p:sldId id="277"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CF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showGuides="1">
      <p:cViewPr varScale="1">
        <p:scale>
          <a:sx n="121" d="100"/>
          <a:sy n="121" d="100"/>
        </p:scale>
        <p:origin x="11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0D3AA-711F-4D50-B783-9C3EFFC448F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cs-CZ"/>
        </a:p>
      </dgm:t>
    </dgm:pt>
    <dgm:pt modelId="{6567C711-2446-4005-9431-8CBD78C8C004}">
      <dgm:prSet phldrT="[Text]" custT="1"/>
      <dgm:spPr>
        <a:solidFill>
          <a:srgbClr val="C00000"/>
        </a:solidFill>
      </dgm:spPr>
      <dgm:t>
        <a:bodyPr/>
        <a:lstStyle/>
        <a:p>
          <a:r>
            <a:rPr lang="cs-CZ" sz="2000" dirty="0"/>
            <a:t>páteř světového hospodářství</a:t>
          </a:r>
        </a:p>
      </dgm:t>
    </dgm:pt>
    <dgm:pt modelId="{F6282E78-91D7-4A70-8648-D4FDABD81E32}" type="parTrans" cxnId="{B0157CB6-654F-44B9-B1D5-05368D8AF11D}">
      <dgm:prSet/>
      <dgm:spPr/>
      <dgm:t>
        <a:bodyPr/>
        <a:lstStyle/>
        <a:p>
          <a:endParaRPr lang="cs-CZ" sz="2000"/>
        </a:p>
      </dgm:t>
    </dgm:pt>
    <dgm:pt modelId="{8177A91A-C6F3-44AB-8DD1-CFB17BB59E69}" type="sibTrans" cxnId="{B0157CB6-654F-44B9-B1D5-05368D8AF11D}">
      <dgm:prSet/>
      <dgm:spPr/>
      <dgm:t>
        <a:bodyPr/>
        <a:lstStyle/>
        <a:p>
          <a:endParaRPr lang="cs-CZ" sz="2000"/>
        </a:p>
      </dgm:t>
    </dgm:pt>
    <dgm:pt modelId="{75FC36E1-9860-4CCB-8123-D868EBA3A8BA}">
      <dgm:prSet phldrT="[Text]" custT="1"/>
      <dgm:spPr>
        <a:solidFill>
          <a:srgbClr val="C00000"/>
        </a:solidFill>
      </dgm:spPr>
      <dgm:t>
        <a:bodyPr/>
        <a:lstStyle/>
        <a:p>
          <a:r>
            <a:rPr lang="cs-CZ" sz="2000" dirty="0"/>
            <a:t>70-90 % celosvětového HDP </a:t>
          </a:r>
        </a:p>
      </dgm:t>
    </dgm:pt>
    <dgm:pt modelId="{FBD290A7-0D7F-4AF0-B327-BB434483D278}" type="parTrans" cxnId="{283E63C9-6B61-4723-8A3E-D02D3D75B601}">
      <dgm:prSet/>
      <dgm:spPr/>
      <dgm:t>
        <a:bodyPr/>
        <a:lstStyle/>
        <a:p>
          <a:endParaRPr lang="cs-CZ" sz="2000"/>
        </a:p>
      </dgm:t>
    </dgm:pt>
    <dgm:pt modelId="{5AA76C88-4939-4EB1-976C-F9E97B1B2553}" type="sibTrans" cxnId="{283E63C9-6B61-4723-8A3E-D02D3D75B601}">
      <dgm:prSet/>
      <dgm:spPr/>
      <dgm:t>
        <a:bodyPr/>
        <a:lstStyle/>
        <a:p>
          <a:endParaRPr lang="cs-CZ" sz="2000"/>
        </a:p>
      </dgm:t>
    </dgm:pt>
    <dgm:pt modelId="{6B462526-70FD-4179-B21F-0539ADCBEB08}">
      <dgm:prSet phldrT="[Text]" custT="1"/>
      <dgm:spPr>
        <a:solidFill>
          <a:srgbClr val="C00000"/>
        </a:solidFill>
      </dgm:spPr>
      <dgm:t>
        <a:bodyPr/>
        <a:lstStyle/>
        <a:p>
          <a:r>
            <a:rPr lang="cs-CZ" sz="2000" dirty="0"/>
            <a:t>cca 40 % tuzemského HDP </a:t>
          </a:r>
        </a:p>
      </dgm:t>
    </dgm:pt>
    <dgm:pt modelId="{5934141C-B617-4122-868B-49E46760F9BF}" type="parTrans" cxnId="{C376D337-E004-445E-8D64-410AC54EE6B3}">
      <dgm:prSet/>
      <dgm:spPr/>
      <dgm:t>
        <a:bodyPr/>
        <a:lstStyle/>
        <a:p>
          <a:endParaRPr lang="cs-CZ" sz="2000"/>
        </a:p>
      </dgm:t>
    </dgm:pt>
    <dgm:pt modelId="{D62EDDE3-A041-486E-AFD7-9721A149A8E0}" type="sibTrans" cxnId="{C376D337-E004-445E-8D64-410AC54EE6B3}">
      <dgm:prSet/>
      <dgm:spPr/>
      <dgm:t>
        <a:bodyPr/>
        <a:lstStyle/>
        <a:p>
          <a:endParaRPr lang="cs-CZ" sz="2000"/>
        </a:p>
      </dgm:t>
    </dgm:pt>
    <dgm:pt modelId="{D3EDE682-F4C7-4A5B-A2EB-23519EFFE26B}">
      <dgm:prSet phldrT="[Text]" custT="1"/>
      <dgm:spPr>
        <a:solidFill>
          <a:srgbClr val="C00000"/>
        </a:solidFill>
      </dgm:spPr>
      <dgm:t>
        <a:bodyPr/>
        <a:lstStyle/>
        <a:p>
          <a:r>
            <a:rPr lang="cs-CZ" sz="2000" dirty="0"/>
            <a:t>největším zdrojem pracovních míst v soukromém sektoru </a:t>
          </a:r>
        </a:p>
      </dgm:t>
    </dgm:pt>
    <dgm:pt modelId="{B72EE115-315B-497E-B786-DF0F1F9F94ED}" type="parTrans" cxnId="{DEBB723B-B998-4C63-9E54-C39B7951128E}">
      <dgm:prSet/>
      <dgm:spPr/>
      <dgm:t>
        <a:bodyPr/>
        <a:lstStyle/>
        <a:p>
          <a:endParaRPr lang="cs-CZ" sz="2000"/>
        </a:p>
      </dgm:t>
    </dgm:pt>
    <dgm:pt modelId="{181BC8C5-C4B7-4F60-BDC3-7A9A62D47BD6}" type="sibTrans" cxnId="{DEBB723B-B998-4C63-9E54-C39B7951128E}">
      <dgm:prSet/>
      <dgm:spPr/>
      <dgm:t>
        <a:bodyPr/>
        <a:lstStyle/>
        <a:p>
          <a:endParaRPr lang="cs-CZ" sz="2000"/>
        </a:p>
      </dgm:t>
    </dgm:pt>
    <dgm:pt modelId="{2E0F66C9-CCDA-462C-8459-D7B12069DA6C}" type="pres">
      <dgm:prSet presAssocID="{D2E0D3AA-711F-4D50-B783-9C3EFFC448F4}" presName="diagram" presStyleCnt="0">
        <dgm:presLayoutVars>
          <dgm:dir/>
          <dgm:resizeHandles val="exact"/>
        </dgm:presLayoutVars>
      </dgm:prSet>
      <dgm:spPr/>
    </dgm:pt>
    <dgm:pt modelId="{4A4EBF11-312D-48CB-85AB-FC11A8F699D4}" type="pres">
      <dgm:prSet presAssocID="{6567C711-2446-4005-9431-8CBD78C8C004}" presName="node" presStyleLbl="node1" presStyleIdx="0" presStyleCnt="4">
        <dgm:presLayoutVars>
          <dgm:bulletEnabled val="1"/>
        </dgm:presLayoutVars>
      </dgm:prSet>
      <dgm:spPr/>
    </dgm:pt>
    <dgm:pt modelId="{CA04C7DC-3F23-4095-AC62-619A8D81B7FC}" type="pres">
      <dgm:prSet presAssocID="{8177A91A-C6F3-44AB-8DD1-CFB17BB59E69}" presName="sibTrans" presStyleCnt="0"/>
      <dgm:spPr/>
    </dgm:pt>
    <dgm:pt modelId="{440350C6-1B58-4ADC-B601-C73A01EDB9B6}" type="pres">
      <dgm:prSet presAssocID="{75FC36E1-9860-4CCB-8123-D868EBA3A8BA}" presName="node" presStyleLbl="node1" presStyleIdx="1" presStyleCnt="4">
        <dgm:presLayoutVars>
          <dgm:bulletEnabled val="1"/>
        </dgm:presLayoutVars>
      </dgm:prSet>
      <dgm:spPr/>
    </dgm:pt>
    <dgm:pt modelId="{D70097C1-F023-49AD-A818-C7B7077427AC}" type="pres">
      <dgm:prSet presAssocID="{5AA76C88-4939-4EB1-976C-F9E97B1B2553}" presName="sibTrans" presStyleCnt="0"/>
      <dgm:spPr/>
    </dgm:pt>
    <dgm:pt modelId="{E417E570-2055-4A3E-B22A-99388A0AAB66}" type="pres">
      <dgm:prSet presAssocID="{6B462526-70FD-4179-B21F-0539ADCBEB08}" presName="node" presStyleLbl="node1" presStyleIdx="2" presStyleCnt="4">
        <dgm:presLayoutVars>
          <dgm:bulletEnabled val="1"/>
        </dgm:presLayoutVars>
      </dgm:prSet>
      <dgm:spPr/>
    </dgm:pt>
    <dgm:pt modelId="{FB3AE2B4-2E04-467D-8259-FBEC4CFE31E0}" type="pres">
      <dgm:prSet presAssocID="{D62EDDE3-A041-486E-AFD7-9721A149A8E0}" presName="sibTrans" presStyleCnt="0"/>
      <dgm:spPr/>
    </dgm:pt>
    <dgm:pt modelId="{36009C80-358F-451A-BE27-718EB4C1A466}" type="pres">
      <dgm:prSet presAssocID="{D3EDE682-F4C7-4A5B-A2EB-23519EFFE26B}" presName="node" presStyleLbl="node1" presStyleIdx="3" presStyleCnt="4">
        <dgm:presLayoutVars>
          <dgm:bulletEnabled val="1"/>
        </dgm:presLayoutVars>
      </dgm:prSet>
      <dgm:spPr/>
    </dgm:pt>
  </dgm:ptLst>
  <dgm:cxnLst>
    <dgm:cxn modelId="{CECF900E-CF68-4F1D-9C1A-31C1879BE8EA}" type="presOf" srcId="{D3EDE682-F4C7-4A5B-A2EB-23519EFFE26B}" destId="{36009C80-358F-451A-BE27-718EB4C1A466}" srcOrd="0" destOrd="0" presId="urn:microsoft.com/office/officeart/2005/8/layout/default"/>
    <dgm:cxn modelId="{FC67241D-4C7D-4B79-AF3D-D8477B08007E}" type="presOf" srcId="{6B462526-70FD-4179-B21F-0539ADCBEB08}" destId="{E417E570-2055-4A3E-B22A-99388A0AAB66}" srcOrd="0" destOrd="0" presId="urn:microsoft.com/office/officeart/2005/8/layout/default"/>
    <dgm:cxn modelId="{C376D337-E004-445E-8D64-410AC54EE6B3}" srcId="{D2E0D3AA-711F-4D50-B783-9C3EFFC448F4}" destId="{6B462526-70FD-4179-B21F-0539ADCBEB08}" srcOrd="2" destOrd="0" parTransId="{5934141C-B617-4122-868B-49E46760F9BF}" sibTransId="{D62EDDE3-A041-486E-AFD7-9721A149A8E0}"/>
    <dgm:cxn modelId="{DEBB723B-B998-4C63-9E54-C39B7951128E}" srcId="{D2E0D3AA-711F-4D50-B783-9C3EFFC448F4}" destId="{D3EDE682-F4C7-4A5B-A2EB-23519EFFE26B}" srcOrd="3" destOrd="0" parTransId="{B72EE115-315B-497E-B786-DF0F1F9F94ED}" sibTransId="{181BC8C5-C4B7-4F60-BDC3-7A9A62D47BD6}"/>
    <dgm:cxn modelId="{79DD1E6F-E4DF-442F-8EDA-3B916CFC4ACB}" type="presOf" srcId="{75FC36E1-9860-4CCB-8123-D868EBA3A8BA}" destId="{440350C6-1B58-4ADC-B601-C73A01EDB9B6}" srcOrd="0" destOrd="0" presId="urn:microsoft.com/office/officeart/2005/8/layout/default"/>
    <dgm:cxn modelId="{29E980B3-AC50-4F97-B55A-0B9992D4A78B}" type="presOf" srcId="{D2E0D3AA-711F-4D50-B783-9C3EFFC448F4}" destId="{2E0F66C9-CCDA-462C-8459-D7B12069DA6C}" srcOrd="0" destOrd="0" presId="urn:microsoft.com/office/officeart/2005/8/layout/default"/>
    <dgm:cxn modelId="{B0157CB6-654F-44B9-B1D5-05368D8AF11D}" srcId="{D2E0D3AA-711F-4D50-B783-9C3EFFC448F4}" destId="{6567C711-2446-4005-9431-8CBD78C8C004}" srcOrd="0" destOrd="0" parTransId="{F6282E78-91D7-4A70-8648-D4FDABD81E32}" sibTransId="{8177A91A-C6F3-44AB-8DD1-CFB17BB59E69}"/>
    <dgm:cxn modelId="{79CCA7C7-6DB7-42E0-AD06-2F36124CFC02}" type="presOf" srcId="{6567C711-2446-4005-9431-8CBD78C8C004}" destId="{4A4EBF11-312D-48CB-85AB-FC11A8F699D4}" srcOrd="0" destOrd="0" presId="urn:microsoft.com/office/officeart/2005/8/layout/default"/>
    <dgm:cxn modelId="{283E63C9-6B61-4723-8A3E-D02D3D75B601}" srcId="{D2E0D3AA-711F-4D50-B783-9C3EFFC448F4}" destId="{75FC36E1-9860-4CCB-8123-D868EBA3A8BA}" srcOrd="1" destOrd="0" parTransId="{FBD290A7-0D7F-4AF0-B327-BB434483D278}" sibTransId="{5AA76C88-4939-4EB1-976C-F9E97B1B2553}"/>
    <dgm:cxn modelId="{1E435A1D-8168-4F21-9767-4EB606314AC9}" type="presParOf" srcId="{2E0F66C9-CCDA-462C-8459-D7B12069DA6C}" destId="{4A4EBF11-312D-48CB-85AB-FC11A8F699D4}" srcOrd="0" destOrd="0" presId="urn:microsoft.com/office/officeart/2005/8/layout/default"/>
    <dgm:cxn modelId="{E0DB1BDD-8954-45C4-A92E-E3AAC3463075}" type="presParOf" srcId="{2E0F66C9-CCDA-462C-8459-D7B12069DA6C}" destId="{CA04C7DC-3F23-4095-AC62-619A8D81B7FC}" srcOrd="1" destOrd="0" presId="urn:microsoft.com/office/officeart/2005/8/layout/default"/>
    <dgm:cxn modelId="{A015CF27-B47A-438E-9FB3-DC24F3BCBF5D}" type="presParOf" srcId="{2E0F66C9-CCDA-462C-8459-D7B12069DA6C}" destId="{440350C6-1B58-4ADC-B601-C73A01EDB9B6}" srcOrd="2" destOrd="0" presId="urn:microsoft.com/office/officeart/2005/8/layout/default"/>
    <dgm:cxn modelId="{500D648D-0181-4B41-B73E-2DA9BAB492BA}" type="presParOf" srcId="{2E0F66C9-CCDA-462C-8459-D7B12069DA6C}" destId="{D70097C1-F023-49AD-A818-C7B7077427AC}" srcOrd="3" destOrd="0" presId="urn:microsoft.com/office/officeart/2005/8/layout/default"/>
    <dgm:cxn modelId="{4C98FB7D-DE98-4F4F-957F-D08CB865D787}" type="presParOf" srcId="{2E0F66C9-CCDA-462C-8459-D7B12069DA6C}" destId="{E417E570-2055-4A3E-B22A-99388A0AAB66}" srcOrd="4" destOrd="0" presId="urn:microsoft.com/office/officeart/2005/8/layout/default"/>
    <dgm:cxn modelId="{BD6892AF-60B2-4C73-8F91-EF5CF41F77B6}" type="presParOf" srcId="{2E0F66C9-CCDA-462C-8459-D7B12069DA6C}" destId="{FB3AE2B4-2E04-467D-8259-FBEC4CFE31E0}" srcOrd="5" destOrd="0" presId="urn:microsoft.com/office/officeart/2005/8/layout/default"/>
    <dgm:cxn modelId="{C73838B7-78E9-40AD-B8FC-54A7D7235858}" type="presParOf" srcId="{2E0F66C9-CCDA-462C-8459-D7B12069DA6C}" destId="{36009C80-358F-451A-BE27-718EB4C1A46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B608F-CF21-4CBB-9AF3-317B2707B402}" type="doc">
      <dgm:prSet loTypeId="urn:microsoft.com/office/officeart/2005/8/layout/matrix1" loCatId="matrix" qsTypeId="urn:microsoft.com/office/officeart/2005/8/quickstyle/simple1" qsCatId="simple" csTypeId="urn:microsoft.com/office/officeart/2005/8/colors/accent2_5" csCatId="accent2" phldr="1"/>
      <dgm:spPr/>
      <dgm:t>
        <a:bodyPr/>
        <a:lstStyle/>
        <a:p>
          <a:endParaRPr lang="cs-CZ"/>
        </a:p>
      </dgm:t>
    </dgm:pt>
    <dgm:pt modelId="{51A72AC3-42FB-458B-9E4E-3594036135E0}">
      <dgm:prSet phldrT="[Text]"/>
      <dgm:spPr/>
      <dgm:t>
        <a:bodyPr anchor="ctr"/>
        <a:lstStyle/>
        <a:p>
          <a:r>
            <a:rPr lang="cs-CZ" dirty="0"/>
            <a:t>Velké, popř. střední restituované prvorepublikové firmy (více jak 100letá historie)</a:t>
          </a:r>
        </a:p>
      </dgm:t>
    </dgm:pt>
    <dgm:pt modelId="{6D8CF13C-9846-4D34-94D3-8D4E1AA305D0}" type="parTrans" cxnId="{B0346CB6-6701-42BC-B493-87D132402F5B}">
      <dgm:prSet/>
      <dgm:spPr/>
      <dgm:t>
        <a:bodyPr/>
        <a:lstStyle/>
        <a:p>
          <a:endParaRPr lang="cs-CZ"/>
        </a:p>
      </dgm:t>
    </dgm:pt>
    <dgm:pt modelId="{51589A2D-AF34-40A6-A89C-E3575659D225}" type="sibTrans" cxnId="{B0346CB6-6701-42BC-B493-87D132402F5B}">
      <dgm:prSet/>
      <dgm:spPr/>
      <dgm:t>
        <a:bodyPr/>
        <a:lstStyle/>
        <a:p>
          <a:endParaRPr lang="cs-CZ"/>
        </a:p>
      </dgm:t>
    </dgm:pt>
    <dgm:pt modelId="{B167FF54-8D58-41F2-BC49-9180AEE59C60}">
      <dgm:prSet phldrT="[Text]"/>
      <dgm:spPr/>
      <dgm:t>
        <a:bodyPr/>
        <a:lstStyle/>
        <a:p>
          <a:pPr algn="ctr"/>
          <a:r>
            <a:rPr lang="cs-CZ" dirty="0"/>
            <a:t>Nové firmy založené po roce 1989</a:t>
          </a:r>
        </a:p>
      </dgm:t>
    </dgm:pt>
    <dgm:pt modelId="{B7E3D060-C16A-4A29-97CD-16B943A97432}" type="parTrans" cxnId="{19602A25-C2B1-44A9-9ECE-300AD5E3DA13}">
      <dgm:prSet/>
      <dgm:spPr/>
      <dgm:t>
        <a:bodyPr/>
        <a:lstStyle/>
        <a:p>
          <a:endParaRPr lang="cs-CZ"/>
        </a:p>
      </dgm:t>
    </dgm:pt>
    <dgm:pt modelId="{4E799929-8091-4670-BD33-99685F4B4210}" type="sibTrans" cxnId="{19602A25-C2B1-44A9-9ECE-300AD5E3DA13}">
      <dgm:prSet/>
      <dgm:spPr/>
      <dgm:t>
        <a:bodyPr/>
        <a:lstStyle/>
        <a:p>
          <a:endParaRPr lang="cs-CZ"/>
        </a:p>
      </dgm:t>
    </dgm:pt>
    <dgm:pt modelId="{73948CDF-62D8-44DC-9210-5F2F16D9AA7A}">
      <dgm:prSet phldrT="[Text]" phldr="1" custT="1"/>
      <dgm:spPr/>
      <dgm:t>
        <a:bodyPr/>
        <a:lstStyle/>
        <a:p>
          <a:endParaRPr lang="cs-CZ" sz="100" dirty="0"/>
        </a:p>
      </dgm:t>
    </dgm:pt>
    <dgm:pt modelId="{5BD6FAC9-8DEF-4D94-BFE6-982140D206B4}" type="sibTrans" cxnId="{00F4D684-5C8B-4CE1-ADD8-2EB5D1470AEE}">
      <dgm:prSet/>
      <dgm:spPr/>
      <dgm:t>
        <a:bodyPr/>
        <a:lstStyle/>
        <a:p>
          <a:endParaRPr lang="cs-CZ"/>
        </a:p>
      </dgm:t>
    </dgm:pt>
    <dgm:pt modelId="{7EAF5759-5E2B-4490-A450-C82C7134B65F}" type="parTrans" cxnId="{00F4D684-5C8B-4CE1-ADD8-2EB5D1470AEE}">
      <dgm:prSet/>
      <dgm:spPr/>
      <dgm:t>
        <a:bodyPr/>
        <a:lstStyle/>
        <a:p>
          <a:endParaRPr lang="cs-CZ"/>
        </a:p>
      </dgm:t>
    </dgm:pt>
    <dgm:pt modelId="{48F36ED4-562D-42BF-88B3-3A09712FED0F}">
      <dgm:prSet phldrT="[Text]"/>
      <dgm:spPr/>
      <dgm:t>
        <a:bodyPr anchor="ctr"/>
        <a:lstStyle/>
        <a:p>
          <a:r>
            <a:rPr lang="cs-CZ" dirty="0"/>
            <a:t>Nové malé a střední firmy založené po roce 1989</a:t>
          </a:r>
        </a:p>
      </dgm:t>
    </dgm:pt>
    <dgm:pt modelId="{B28B0789-645A-4647-9A6C-554D666E2595}" type="sibTrans" cxnId="{EE836F9B-3064-4DED-A3B7-D845D417759F}">
      <dgm:prSet/>
      <dgm:spPr/>
      <dgm:t>
        <a:bodyPr/>
        <a:lstStyle/>
        <a:p>
          <a:endParaRPr lang="cs-CZ"/>
        </a:p>
      </dgm:t>
    </dgm:pt>
    <dgm:pt modelId="{4F951CA4-A91C-4F1B-B169-5673AA788D6C}" type="parTrans" cxnId="{EE836F9B-3064-4DED-A3B7-D845D417759F}">
      <dgm:prSet/>
      <dgm:spPr/>
      <dgm:t>
        <a:bodyPr/>
        <a:lstStyle/>
        <a:p>
          <a:endParaRPr lang="cs-CZ"/>
        </a:p>
      </dgm:t>
    </dgm:pt>
    <dgm:pt modelId="{FDE3BFB9-C54D-4542-936B-D54DA4C0A377}">
      <dgm:prSet phldrT="[Text]"/>
      <dgm:spPr/>
      <dgm:t>
        <a:bodyPr anchor="b"/>
        <a:lstStyle/>
        <a:p>
          <a:r>
            <a:rPr lang="cs-CZ" dirty="0"/>
            <a:t>Menší tradiční restituované rodinné podniky – zejm. menší živnosti, řemesla apod. </a:t>
          </a:r>
        </a:p>
      </dgm:t>
    </dgm:pt>
    <dgm:pt modelId="{D699B7D5-6269-4932-A9B5-88DCDA3E05B0}" type="sibTrans" cxnId="{69391ED5-35A2-4700-B75B-AE365A62036C}">
      <dgm:prSet/>
      <dgm:spPr/>
      <dgm:t>
        <a:bodyPr/>
        <a:lstStyle/>
        <a:p>
          <a:endParaRPr lang="cs-CZ"/>
        </a:p>
      </dgm:t>
    </dgm:pt>
    <dgm:pt modelId="{030D4258-6F0E-4834-913C-259031F21A5F}" type="parTrans" cxnId="{69391ED5-35A2-4700-B75B-AE365A62036C}">
      <dgm:prSet/>
      <dgm:spPr/>
      <dgm:t>
        <a:bodyPr/>
        <a:lstStyle/>
        <a:p>
          <a:endParaRPr lang="cs-CZ"/>
        </a:p>
      </dgm:t>
    </dgm:pt>
    <dgm:pt modelId="{332DB55B-0870-4A2D-BE3A-746B4ADCFFD2}" type="pres">
      <dgm:prSet presAssocID="{81CB608F-CF21-4CBB-9AF3-317B2707B402}" presName="diagram" presStyleCnt="0">
        <dgm:presLayoutVars>
          <dgm:chMax val="1"/>
          <dgm:dir/>
          <dgm:animLvl val="ctr"/>
          <dgm:resizeHandles val="exact"/>
        </dgm:presLayoutVars>
      </dgm:prSet>
      <dgm:spPr/>
    </dgm:pt>
    <dgm:pt modelId="{E14C8E35-9B60-4D36-B9BB-267441DEF582}" type="pres">
      <dgm:prSet presAssocID="{81CB608F-CF21-4CBB-9AF3-317B2707B402}" presName="matrix" presStyleCnt="0"/>
      <dgm:spPr/>
    </dgm:pt>
    <dgm:pt modelId="{F13A2F31-E3BA-4F11-9C3E-4202DB13DE53}" type="pres">
      <dgm:prSet presAssocID="{81CB608F-CF21-4CBB-9AF3-317B2707B402}" presName="tile1" presStyleLbl="node1" presStyleIdx="0" presStyleCnt="4" custLinFactNeighborY="-703"/>
      <dgm:spPr/>
    </dgm:pt>
    <dgm:pt modelId="{392F3953-348A-438C-AA08-54DFDBD67945}" type="pres">
      <dgm:prSet presAssocID="{81CB608F-CF21-4CBB-9AF3-317B2707B402}" presName="tile1text" presStyleLbl="node1" presStyleIdx="0" presStyleCnt="4">
        <dgm:presLayoutVars>
          <dgm:chMax val="0"/>
          <dgm:chPref val="0"/>
          <dgm:bulletEnabled val="1"/>
        </dgm:presLayoutVars>
      </dgm:prSet>
      <dgm:spPr/>
    </dgm:pt>
    <dgm:pt modelId="{0666BFF2-FB53-4B66-B857-DA722536A351}" type="pres">
      <dgm:prSet presAssocID="{81CB608F-CF21-4CBB-9AF3-317B2707B402}" presName="tile2" presStyleLbl="node1" presStyleIdx="1" presStyleCnt="4"/>
      <dgm:spPr/>
    </dgm:pt>
    <dgm:pt modelId="{BEAB1A9A-DDEB-4374-BF46-59B940EB66B5}" type="pres">
      <dgm:prSet presAssocID="{81CB608F-CF21-4CBB-9AF3-317B2707B402}" presName="tile2text" presStyleLbl="node1" presStyleIdx="1" presStyleCnt="4">
        <dgm:presLayoutVars>
          <dgm:chMax val="0"/>
          <dgm:chPref val="0"/>
          <dgm:bulletEnabled val="1"/>
        </dgm:presLayoutVars>
      </dgm:prSet>
      <dgm:spPr/>
    </dgm:pt>
    <dgm:pt modelId="{163F1BCE-F477-4911-8804-70FBF070D3B1}" type="pres">
      <dgm:prSet presAssocID="{81CB608F-CF21-4CBB-9AF3-317B2707B402}" presName="tile3" presStyleLbl="node1" presStyleIdx="2" presStyleCnt="4"/>
      <dgm:spPr/>
    </dgm:pt>
    <dgm:pt modelId="{C6AC060B-5CE2-4C41-A16E-D87373155F33}" type="pres">
      <dgm:prSet presAssocID="{81CB608F-CF21-4CBB-9AF3-317B2707B402}" presName="tile3text" presStyleLbl="node1" presStyleIdx="2" presStyleCnt="4">
        <dgm:presLayoutVars>
          <dgm:chMax val="0"/>
          <dgm:chPref val="0"/>
          <dgm:bulletEnabled val="1"/>
        </dgm:presLayoutVars>
      </dgm:prSet>
      <dgm:spPr/>
    </dgm:pt>
    <dgm:pt modelId="{B85B7044-05DC-4AD2-8F6B-8083FF4E3BF6}" type="pres">
      <dgm:prSet presAssocID="{81CB608F-CF21-4CBB-9AF3-317B2707B402}" presName="tile4" presStyleLbl="node1" presStyleIdx="3" presStyleCnt="4"/>
      <dgm:spPr/>
    </dgm:pt>
    <dgm:pt modelId="{910EC18F-9E22-4FBA-96F4-EB3DA54E7D58}" type="pres">
      <dgm:prSet presAssocID="{81CB608F-CF21-4CBB-9AF3-317B2707B402}" presName="tile4text" presStyleLbl="node1" presStyleIdx="3" presStyleCnt="4">
        <dgm:presLayoutVars>
          <dgm:chMax val="0"/>
          <dgm:chPref val="0"/>
          <dgm:bulletEnabled val="1"/>
        </dgm:presLayoutVars>
      </dgm:prSet>
      <dgm:spPr/>
    </dgm:pt>
    <dgm:pt modelId="{DAA5D027-E72B-422B-9B9F-8D3F58C74083}" type="pres">
      <dgm:prSet presAssocID="{81CB608F-CF21-4CBB-9AF3-317B2707B402}" presName="centerTile" presStyleLbl="fgShp" presStyleIdx="0" presStyleCnt="1" custFlipHor="0" custScaleX="6172" custScaleY="8019">
        <dgm:presLayoutVars>
          <dgm:chMax val="0"/>
          <dgm:chPref val="0"/>
        </dgm:presLayoutVars>
      </dgm:prSet>
      <dgm:spPr/>
    </dgm:pt>
  </dgm:ptLst>
  <dgm:cxnLst>
    <dgm:cxn modelId="{81358309-FAC5-4E91-81E9-8EA8E088904A}" type="presOf" srcId="{FDE3BFB9-C54D-4542-936B-D54DA4C0A377}" destId="{392F3953-348A-438C-AA08-54DFDBD67945}" srcOrd="1" destOrd="0" presId="urn:microsoft.com/office/officeart/2005/8/layout/matrix1"/>
    <dgm:cxn modelId="{0C52AA15-14E9-43AC-9B95-51FB6AACBA22}" type="presOf" srcId="{FDE3BFB9-C54D-4542-936B-D54DA4C0A377}" destId="{F13A2F31-E3BA-4F11-9C3E-4202DB13DE53}" srcOrd="0" destOrd="0" presId="urn:microsoft.com/office/officeart/2005/8/layout/matrix1"/>
    <dgm:cxn modelId="{6D02D719-B9C2-453A-9A62-7E7201EEC3B8}" type="presOf" srcId="{81CB608F-CF21-4CBB-9AF3-317B2707B402}" destId="{332DB55B-0870-4A2D-BE3A-746B4ADCFFD2}" srcOrd="0" destOrd="0" presId="urn:microsoft.com/office/officeart/2005/8/layout/matrix1"/>
    <dgm:cxn modelId="{19602A25-C2B1-44A9-9ECE-300AD5E3DA13}" srcId="{73948CDF-62D8-44DC-9210-5F2F16D9AA7A}" destId="{B167FF54-8D58-41F2-BC49-9180AEE59C60}" srcOrd="3" destOrd="0" parTransId="{B7E3D060-C16A-4A29-97CD-16B943A97432}" sibTransId="{4E799929-8091-4670-BD33-99685F4B4210}"/>
    <dgm:cxn modelId="{B26D095B-3F98-4F51-A627-EE728F5D1843}" type="presOf" srcId="{B167FF54-8D58-41F2-BC49-9180AEE59C60}" destId="{910EC18F-9E22-4FBA-96F4-EB3DA54E7D58}" srcOrd="1" destOrd="0" presId="urn:microsoft.com/office/officeart/2005/8/layout/matrix1"/>
    <dgm:cxn modelId="{15D1F45F-FB1E-4EFC-9D3C-FBA4DE25B1F3}" type="presOf" srcId="{51A72AC3-42FB-458B-9E4E-3594036135E0}" destId="{163F1BCE-F477-4911-8804-70FBF070D3B1}" srcOrd="0" destOrd="0" presId="urn:microsoft.com/office/officeart/2005/8/layout/matrix1"/>
    <dgm:cxn modelId="{8F606143-C364-47CF-AE0D-7C6A67480250}" type="presOf" srcId="{B167FF54-8D58-41F2-BC49-9180AEE59C60}" destId="{B85B7044-05DC-4AD2-8F6B-8083FF4E3BF6}" srcOrd="0" destOrd="0" presId="urn:microsoft.com/office/officeart/2005/8/layout/matrix1"/>
    <dgm:cxn modelId="{83C2D948-2DCB-40F7-8E36-0F5C70AF7855}" type="presOf" srcId="{73948CDF-62D8-44DC-9210-5F2F16D9AA7A}" destId="{DAA5D027-E72B-422B-9B9F-8D3F58C74083}" srcOrd="0" destOrd="0" presId="urn:microsoft.com/office/officeart/2005/8/layout/matrix1"/>
    <dgm:cxn modelId="{3D754171-5BE8-43CF-8066-454E7D69B4A1}" type="presOf" srcId="{48F36ED4-562D-42BF-88B3-3A09712FED0F}" destId="{0666BFF2-FB53-4B66-B857-DA722536A351}" srcOrd="0" destOrd="0" presId="urn:microsoft.com/office/officeart/2005/8/layout/matrix1"/>
    <dgm:cxn modelId="{3B4F4477-16A2-4C4A-A488-A6B663361246}" type="presOf" srcId="{51A72AC3-42FB-458B-9E4E-3594036135E0}" destId="{C6AC060B-5CE2-4C41-A16E-D87373155F33}" srcOrd="1" destOrd="0" presId="urn:microsoft.com/office/officeart/2005/8/layout/matrix1"/>
    <dgm:cxn modelId="{00E7527C-9D38-47D3-8CD5-156EC07A42EE}" type="presOf" srcId="{48F36ED4-562D-42BF-88B3-3A09712FED0F}" destId="{BEAB1A9A-DDEB-4374-BF46-59B940EB66B5}" srcOrd="1" destOrd="0" presId="urn:microsoft.com/office/officeart/2005/8/layout/matrix1"/>
    <dgm:cxn modelId="{00F4D684-5C8B-4CE1-ADD8-2EB5D1470AEE}" srcId="{81CB608F-CF21-4CBB-9AF3-317B2707B402}" destId="{73948CDF-62D8-44DC-9210-5F2F16D9AA7A}" srcOrd="0" destOrd="0" parTransId="{7EAF5759-5E2B-4490-A450-C82C7134B65F}" sibTransId="{5BD6FAC9-8DEF-4D94-BFE6-982140D206B4}"/>
    <dgm:cxn modelId="{EE836F9B-3064-4DED-A3B7-D845D417759F}" srcId="{73948CDF-62D8-44DC-9210-5F2F16D9AA7A}" destId="{48F36ED4-562D-42BF-88B3-3A09712FED0F}" srcOrd="1" destOrd="0" parTransId="{4F951CA4-A91C-4F1B-B169-5673AA788D6C}" sibTransId="{B28B0789-645A-4647-9A6C-554D666E2595}"/>
    <dgm:cxn modelId="{B0346CB6-6701-42BC-B493-87D132402F5B}" srcId="{73948CDF-62D8-44DC-9210-5F2F16D9AA7A}" destId="{51A72AC3-42FB-458B-9E4E-3594036135E0}" srcOrd="2" destOrd="0" parTransId="{6D8CF13C-9846-4D34-94D3-8D4E1AA305D0}" sibTransId="{51589A2D-AF34-40A6-A89C-E3575659D225}"/>
    <dgm:cxn modelId="{69391ED5-35A2-4700-B75B-AE365A62036C}" srcId="{73948CDF-62D8-44DC-9210-5F2F16D9AA7A}" destId="{FDE3BFB9-C54D-4542-936B-D54DA4C0A377}" srcOrd="0" destOrd="0" parTransId="{030D4258-6F0E-4834-913C-259031F21A5F}" sibTransId="{D699B7D5-6269-4932-A9B5-88DCDA3E05B0}"/>
    <dgm:cxn modelId="{A59F6868-D866-43FF-8641-93CD70C5507E}" type="presParOf" srcId="{332DB55B-0870-4A2D-BE3A-746B4ADCFFD2}" destId="{E14C8E35-9B60-4D36-B9BB-267441DEF582}" srcOrd="0" destOrd="0" presId="urn:microsoft.com/office/officeart/2005/8/layout/matrix1"/>
    <dgm:cxn modelId="{92132D2F-CF46-402C-A507-3AC84AE59986}" type="presParOf" srcId="{E14C8E35-9B60-4D36-B9BB-267441DEF582}" destId="{F13A2F31-E3BA-4F11-9C3E-4202DB13DE53}" srcOrd="0" destOrd="0" presId="urn:microsoft.com/office/officeart/2005/8/layout/matrix1"/>
    <dgm:cxn modelId="{20D6E167-2B9E-4B60-AEEB-5ECB5D909546}" type="presParOf" srcId="{E14C8E35-9B60-4D36-B9BB-267441DEF582}" destId="{392F3953-348A-438C-AA08-54DFDBD67945}" srcOrd="1" destOrd="0" presId="urn:microsoft.com/office/officeart/2005/8/layout/matrix1"/>
    <dgm:cxn modelId="{60B787B6-D1C4-4D2C-B40F-F37C94DB4BF6}" type="presParOf" srcId="{E14C8E35-9B60-4D36-B9BB-267441DEF582}" destId="{0666BFF2-FB53-4B66-B857-DA722536A351}" srcOrd="2" destOrd="0" presId="urn:microsoft.com/office/officeart/2005/8/layout/matrix1"/>
    <dgm:cxn modelId="{64A58C75-4474-4D5A-BE96-DC4FA4777B7E}" type="presParOf" srcId="{E14C8E35-9B60-4D36-B9BB-267441DEF582}" destId="{BEAB1A9A-DDEB-4374-BF46-59B940EB66B5}" srcOrd="3" destOrd="0" presId="urn:microsoft.com/office/officeart/2005/8/layout/matrix1"/>
    <dgm:cxn modelId="{B48144DD-CD9A-432D-99BB-652F0DFE9C3F}" type="presParOf" srcId="{E14C8E35-9B60-4D36-B9BB-267441DEF582}" destId="{163F1BCE-F477-4911-8804-70FBF070D3B1}" srcOrd="4" destOrd="0" presId="urn:microsoft.com/office/officeart/2005/8/layout/matrix1"/>
    <dgm:cxn modelId="{7770E19F-20F2-4DCA-BE46-FECEEF86B4D5}" type="presParOf" srcId="{E14C8E35-9B60-4D36-B9BB-267441DEF582}" destId="{C6AC060B-5CE2-4C41-A16E-D87373155F33}" srcOrd="5" destOrd="0" presId="urn:microsoft.com/office/officeart/2005/8/layout/matrix1"/>
    <dgm:cxn modelId="{E1487F7B-325F-41F0-A62D-08E61D903D5E}" type="presParOf" srcId="{E14C8E35-9B60-4D36-B9BB-267441DEF582}" destId="{B85B7044-05DC-4AD2-8F6B-8083FF4E3BF6}" srcOrd="6" destOrd="0" presId="urn:microsoft.com/office/officeart/2005/8/layout/matrix1"/>
    <dgm:cxn modelId="{2F19EEE6-2554-4144-B093-6BEBF22B1A60}" type="presParOf" srcId="{E14C8E35-9B60-4D36-B9BB-267441DEF582}" destId="{910EC18F-9E22-4FBA-96F4-EB3DA54E7D58}" srcOrd="7" destOrd="0" presId="urn:microsoft.com/office/officeart/2005/8/layout/matrix1"/>
    <dgm:cxn modelId="{78959FBE-A9EF-4AE3-AAFC-EE4AFA8B7F0B}" type="presParOf" srcId="{332DB55B-0870-4A2D-BE3A-746B4ADCFFD2}" destId="{DAA5D027-E72B-422B-9B9F-8D3F58C7408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EBF11-312D-48CB-85AB-FC11A8F699D4}">
      <dsp:nvSpPr>
        <dsp:cNvPr id="0" name=""/>
        <dsp:cNvSpPr/>
      </dsp:nvSpPr>
      <dsp:spPr>
        <a:xfrm>
          <a:off x="574382" y="1896"/>
          <a:ext cx="2412861" cy="144771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páteř světového hospodářství</a:t>
          </a:r>
        </a:p>
      </dsp:txBody>
      <dsp:txXfrm>
        <a:off x="574382" y="1896"/>
        <a:ext cx="2412861" cy="1447716"/>
      </dsp:txXfrm>
    </dsp:sp>
    <dsp:sp modelId="{440350C6-1B58-4ADC-B601-C73A01EDB9B6}">
      <dsp:nvSpPr>
        <dsp:cNvPr id="0" name=""/>
        <dsp:cNvSpPr/>
      </dsp:nvSpPr>
      <dsp:spPr>
        <a:xfrm>
          <a:off x="3228530" y="1896"/>
          <a:ext cx="2412861" cy="144771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70-90 % celosvětového HDP </a:t>
          </a:r>
        </a:p>
      </dsp:txBody>
      <dsp:txXfrm>
        <a:off x="3228530" y="1896"/>
        <a:ext cx="2412861" cy="1447716"/>
      </dsp:txXfrm>
    </dsp:sp>
    <dsp:sp modelId="{E417E570-2055-4A3E-B22A-99388A0AAB66}">
      <dsp:nvSpPr>
        <dsp:cNvPr id="0" name=""/>
        <dsp:cNvSpPr/>
      </dsp:nvSpPr>
      <dsp:spPr>
        <a:xfrm>
          <a:off x="574382" y="1690899"/>
          <a:ext cx="2412861" cy="144771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cca 40 % tuzemského HDP </a:t>
          </a:r>
        </a:p>
      </dsp:txBody>
      <dsp:txXfrm>
        <a:off x="574382" y="1690899"/>
        <a:ext cx="2412861" cy="1447716"/>
      </dsp:txXfrm>
    </dsp:sp>
    <dsp:sp modelId="{36009C80-358F-451A-BE27-718EB4C1A466}">
      <dsp:nvSpPr>
        <dsp:cNvPr id="0" name=""/>
        <dsp:cNvSpPr/>
      </dsp:nvSpPr>
      <dsp:spPr>
        <a:xfrm>
          <a:off x="3228530" y="1690899"/>
          <a:ext cx="2412861" cy="144771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největším zdrojem pracovních míst v soukromém sektoru </a:t>
          </a:r>
        </a:p>
      </dsp:txBody>
      <dsp:txXfrm>
        <a:off x="3228530" y="1690899"/>
        <a:ext cx="2412861" cy="1447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A2F31-E3BA-4F11-9C3E-4202DB13DE53}">
      <dsp:nvSpPr>
        <dsp:cNvPr id="0" name=""/>
        <dsp:cNvSpPr/>
      </dsp:nvSpPr>
      <dsp:spPr>
        <a:xfrm rot="16200000">
          <a:off x="585155" y="-585155"/>
          <a:ext cx="1101496" cy="2271806"/>
        </a:xfrm>
        <a:prstGeom prst="round1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cs-CZ" sz="1300" kern="1200" dirty="0"/>
            <a:t>Menší tradiční restituované rodinné podniky – zejm. menší živnosti, řemesla apod. </a:t>
          </a:r>
        </a:p>
      </dsp:txBody>
      <dsp:txXfrm rot="5400000">
        <a:off x="0" y="0"/>
        <a:ext cx="2271806" cy="826122"/>
      </dsp:txXfrm>
    </dsp:sp>
    <dsp:sp modelId="{0666BFF2-FB53-4B66-B857-DA722536A351}">
      <dsp:nvSpPr>
        <dsp:cNvPr id="0" name=""/>
        <dsp:cNvSpPr/>
      </dsp:nvSpPr>
      <dsp:spPr>
        <a:xfrm>
          <a:off x="2271806" y="0"/>
          <a:ext cx="2271806" cy="1101496"/>
        </a:xfrm>
        <a:prstGeom prst="round1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cs-CZ" sz="1300" kern="1200" dirty="0"/>
            <a:t>Nové malé a střední firmy založené po roce 1989</a:t>
          </a:r>
        </a:p>
      </dsp:txBody>
      <dsp:txXfrm>
        <a:off x="2271806" y="0"/>
        <a:ext cx="2271806" cy="826122"/>
      </dsp:txXfrm>
    </dsp:sp>
    <dsp:sp modelId="{163F1BCE-F477-4911-8804-70FBF070D3B1}">
      <dsp:nvSpPr>
        <dsp:cNvPr id="0" name=""/>
        <dsp:cNvSpPr/>
      </dsp:nvSpPr>
      <dsp:spPr>
        <a:xfrm rot="10800000">
          <a:off x="0" y="1101496"/>
          <a:ext cx="2271806" cy="1101496"/>
        </a:xfrm>
        <a:prstGeom prst="round1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cs-CZ" sz="1300" kern="1200" dirty="0"/>
            <a:t>Velké, popř. střední restituované prvorepublikové firmy (více jak 100letá historie)</a:t>
          </a:r>
        </a:p>
      </dsp:txBody>
      <dsp:txXfrm rot="10800000">
        <a:off x="0" y="1376870"/>
        <a:ext cx="2271806" cy="826122"/>
      </dsp:txXfrm>
    </dsp:sp>
    <dsp:sp modelId="{B85B7044-05DC-4AD2-8F6B-8083FF4E3BF6}">
      <dsp:nvSpPr>
        <dsp:cNvPr id="0" name=""/>
        <dsp:cNvSpPr/>
      </dsp:nvSpPr>
      <dsp:spPr>
        <a:xfrm rot="5400000">
          <a:off x="2856961" y="516340"/>
          <a:ext cx="1101496" cy="2271806"/>
        </a:xfrm>
        <a:prstGeom prst="round1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cs-CZ" sz="1300" kern="1200" dirty="0"/>
            <a:t>Nové firmy založené po roce 1989</a:t>
          </a:r>
        </a:p>
      </dsp:txBody>
      <dsp:txXfrm rot="-5400000">
        <a:off x="2271806" y="1376869"/>
        <a:ext cx="2271806" cy="826122"/>
      </dsp:txXfrm>
    </dsp:sp>
    <dsp:sp modelId="{DAA5D027-E72B-422B-9B9F-8D3F58C74083}">
      <dsp:nvSpPr>
        <dsp:cNvPr id="0" name=""/>
        <dsp:cNvSpPr/>
      </dsp:nvSpPr>
      <dsp:spPr>
        <a:xfrm>
          <a:off x="2229741" y="1079413"/>
          <a:ext cx="84129" cy="44164"/>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 tIns="3810" rIns="3810" bIns="3810" numCol="1" spcCol="1270" anchor="ctr" anchorCtr="0">
          <a:noAutofit/>
        </a:bodyPr>
        <a:lstStyle/>
        <a:p>
          <a:pPr marL="0" lvl="0" indent="0" algn="ctr" defTabSz="44450">
            <a:lnSpc>
              <a:spcPct val="90000"/>
            </a:lnSpc>
            <a:spcBef>
              <a:spcPct val="0"/>
            </a:spcBef>
            <a:spcAft>
              <a:spcPct val="35000"/>
            </a:spcAft>
            <a:buNone/>
          </a:pPr>
          <a:endParaRPr lang="cs-CZ" sz="100" kern="1200" dirty="0"/>
        </a:p>
      </dsp:txBody>
      <dsp:txXfrm>
        <a:off x="2231897" y="1081569"/>
        <a:ext cx="79817" cy="398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79C04-9676-453C-89AD-69E5E104D743}" type="datetimeFigureOut">
              <a:rPr lang="cs-CZ" smtClean="0"/>
              <a:t>13.02.2025</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5634A-6866-4D4C-A341-5A8EFDE012BE}" type="slidenum">
              <a:rPr lang="cs-CZ" smtClean="0"/>
              <a:t>‹#›</a:t>
            </a:fld>
            <a:endParaRPr lang="cs-CZ"/>
          </a:p>
        </p:txBody>
      </p:sp>
    </p:spTree>
    <p:extLst>
      <p:ext uri="{BB962C8B-B14F-4D97-AF65-F5344CB8AC3E}">
        <p14:creationId xmlns:p14="http://schemas.microsoft.com/office/powerpoint/2010/main" val="324394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4</a:t>
            </a:fld>
            <a:endParaRPr lang="cs-CZ"/>
          </a:p>
        </p:txBody>
      </p:sp>
    </p:spTree>
    <p:extLst>
      <p:ext uri="{BB962C8B-B14F-4D97-AF65-F5344CB8AC3E}">
        <p14:creationId xmlns:p14="http://schemas.microsoft.com/office/powerpoint/2010/main" val="325027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17</a:t>
            </a:fld>
            <a:endParaRPr lang="cs-CZ"/>
          </a:p>
        </p:txBody>
      </p:sp>
    </p:spTree>
    <p:extLst>
      <p:ext uri="{BB962C8B-B14F-4D97-AF65-F5344CB8AC3E}">
        <p14:creationId xmlns:p14="http://schemas.microsoft.com/office/powerpoint/2010/main" val="280831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18</a:t>
            </a:fld>
            <a:endParaRPr lang="cs-CZ"/>
          </a:p>
        </p:txBody>
      </p:sp>
    </p:spTree>
    <p:extLst>
      <p:ext uri="{BB962C8B-B14F-4D97-AF65-F5344CB8AC3E}">
        <p14:creationId xmlns:p14="http://schemas.microsoft.com/office/powerpoint/2010/main" val="244258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7</a:t>
            </a:fld>
            <a:endParaRPr lang="cs-CZ"/>
          </a:p>
        </p:txBody>
      </p:sp>
    </p:spTree>
    <p:extLst>
      <p:ext uri="{BB962C8B-B14F-4D97-AF65-F5344CB8AC3E}">
        <p14:creationId xmlns:p14="http://schemas.microsoft.com/office/powerpoint/2010/main" val="372411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8</a:t>
            </a:fld>
            <a:endParaRPr lang="cs-CZ"/>
          </a:p>
        </p:txBody>
      </p:sp>
    </p:spTree>
    <p:extLst>
      <p:ext uri="{BB962C8B-B14F-4D97-AF65-F5344CB8AC3E}">
        <p14:creationId xmlns:p14="http://schemas.microsoft.com/office/powerpoint/2010/main" val="337354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9</a:t>
            </a:fld>
            <a:endParaRPr lang="cs-CZ"/>
          </a:p>
        </p:txBody>
      </p:sp>
    </p:spTree>
    <p:extLst>
      <p:ext uri="{BB962C8B-B14F-4D97-AF65-F5344CB8AC3E}">
        <p14:creationId xmlns:p14="http://schemas.microsoft.com/office/powerpoint/2010/main" val="400517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10</a:t>
            </a:fld>
            <a:endParaRPr lang="cs-CZ"/>
          </a:p>
        </p:txBody>
      </p:sp>
    </p:spTree>
    <p:extLst>
      <p:ext uri="{BB962C8B-B14F-4D97-AF65-F5344CB8AC3E}">
        <p14:creationId xmlns:p14="http://schemas.microsoft.com/office/powerpoint/2010/main" val="37815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sz="1200"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12</a:t>
            </a:fld>
            <a:endParaRPr lang="cs-CZ"/>
          </a:p>
        </p:txBody>
      </p:sp>
    </p:spTree>
    <p:extLst>
      <p:ext uri="{BB962C8B-B14F-4D97-AF65-F5344CB8AC3E}">
        <p14:creationId xmlns:p14="http://schemas.microsoft.com/office/powerpoint/2010/main" val="235324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13</a:t>
            </a:fld>
            <a:endParaRPr lang="cs-CZ"/>
          </a:p>
        </p:txBody>
      </p:sp>
    </p:spTree>
    <p:extLst>
      <p:ext uri="{BB962C8B-B14F-4D97-AF65-F5344CB8AC3E}">
        <p14:creationId xmlns:p14="http://schemas.microsoft.com/office/powerpoint/2010/main" val="370156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15</a:t>
            </a:fld>
            <a:endParaRPr lang="cs-CZ"/>
          </a:p>
        </p:txBody>
      </p:sp>
    </p:spTree>
    <p:extLst>
      <p:ext uri="{BB962C8B-B14F-4D97-AF65-F5344CB8AC3E}">
        <p14:creationId xmlns:p14="http://schemas.microsoft.com/office/powerpoint/2010/main" val="54545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E55634A-6866-4D4C-A341-5A8EFDE012BE}" type="slidenum">
              <a:rPr lang="cs-CZ" smtClean="0"/>
              <a:t>16</a:t>
            </a:fld>
            <a:endParaRPr lang="cs-CZ"/>
          </a:p>
        </p:txBody>
      </p:sp>
    </p:spTree>
    <p:extLst>
      <p:ext uri="{BB962C8B-B14F-4D97-AF65-F5344CB8AC3E}">
        <p14:creationId xmlns:p14="http://schemas.microsoft.com/office/powerpoint/2010/main" val="3911628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4" name="Zástupný symbol pro obsah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rkert-original.cz/o-nas" TargetMode="External"/><Relationship Id="rId2" Type="http://schemas.openxmlformats.org/officeDocument/2006/relationships/hyperlink" Target="https://www.petrof.cz/o-petrofu" TargetMode="External"/><Relationship Id="rId1" Type="http://schemas.openxmlformats.org/officeDocument/2006/relationships/slideLayout" Target="../slideLayouts/slideLayout2.xml"/><Relationship Id="rId6" Type="http://schemas.openxmlformats.org/officeDocument/2006/relationships/hyperlink" Target="https://www.mpo.cz/cz/podnikani/rodinne-podnikani/zmena-definice-rodinneho-podniku-v-ceske-republice---265670/" TargetMode="External"/><Relationship Id="rId5" Type="http://schemas.openxmlformats.org/officeDocument/2006/relationships/hyperlink" Target="https://amsp.cz/wp-content/uploads/2018/02/N%C3%A1stupnick%C3%A1-strategie-v-%C4%8Desk%C3%BDch-rodinn%C3%BDch-podnic%C3%ADch.pdf" TargetMode="External"/><Relationship Id="rId4" Type="http://schemas.openxmlformats.org/officeDocument/2006/relationships/hyperlink" Target="https://www.bata.com/cz/historie-spolecnosti.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DE39258-309D-D664-B722-0D608B95742C}"/>
              </a:ext>
            </a:extLst>
          </p:cNvPr>
          <p:cNvSpPr>
            <a:spLocks noGrp="1"/>
          </p:cNvSpPr>
          <p:nvPr>
            <p:ph type="ctrTitle"/>
          </p:nvPr>
        </p:nvSpPr>
        <p:spPr/>
        <p:txBody>
          <a:bodyPr>
            <a:normAutofit/>
          </a:bodyPr>
          <a:lstStyle/>
          <a:p>
            <a:r>
              <a:rPr lang="cs-CZ" sz="3200" dirty="0"/>
              <a:t>Uvedení do problematiky rodinného podnikání</a:t>
            </a:r>
          </a:p>
        </p:txBody>
      </p:sp>
      <p:sp>
        <p:nvSpPr>
          <p:cNvPr id="3" name="Podnadpis 2"/>
          <p:cNvSpPr>
            <a:spLocks noGrp="1"/>
          </p:cNvSpPr>
          <p:nvPr>
            <p:ph type="subTitle" idx="1"/>
          </p:nvPr>
        </p:nvSpPr>
        <p:spPr/>
        <p:txBody>
          <a:bodyPr>
            <a:normAutofit/>
          </a:bodyPr>
          <a:lstStyle/>
          <a:p>
            <a:r>
              <a:rPr lang="cs-CZ" b="1" dirty="0"/>
              <a:t>Ing. Veronika Volfová</a:t>
            </a:r>
          </a:p>
        </p:txBody>
      </p:sp>
    </p:spTree>
    <p:extLst>
      <p:ext uri="{BB962C8B-B14F-4D97-AF65-F5344CB8AC3E}">
        <p14:creationId xmlns:p14="http://schemas.microsoft.com/office/powerpoint/2010/main" val="265053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3200" dirty="0"/>
              <a:t>Rodinné podnikání</a:t>
            </a:r>
          </a:p>
        </p:txBody>
      </p:sp>
      <p:sp>
        <p:nvSpPr>
          <p:cNvPr id="3" name="Zástupný obsah 2">
            <a:extLst>
              <a:ext uri="{FF2B5EF4-FFF2-40B4-BE49-F238E27FC236}">
                <a16:creationId xmlns:a16="http://schemas.microsoft.com/office/drawing/2014/main" id="{85177E95-2923-E6EB-F230-673E32FA3447}"/>
              </a:ext>
            </a:extLst>
          </p:cNvPr>
          <p:cNvSpPr>
            <a:spLocks noGrp="1"/>
          </p:cNvSpPr>
          <p:nvPr>
            <p:ph idx="1"/>
          </p:nvPr>
        </p:nvSpPr>
        <p:spPr>
          <a:xfrm>
            <a:off x="540000" y="1825624"/>
            <a:ext cx="8064000" cy="4387285"/>
          </a:xfrm>
        </p:spPr>
        <p:txBody>
          <a:bodyPr>
            <a:normAutofit/>
          </a:bodyPr>
          <a:lstStyle/>
          <a:p>
            <a:pPr algn="just"/>
            <a:r>
              <a:rPr lang="cs-CZ" sz="2400" dirty="0"/>
              <a:t>Dlouho zastaralým modelem – přisuzovala se jim strnulost, touha po majetku, nepohyblivost. </a:t>
            </a:r>
          </a:p>
          <a:p>
            <a:pPr algn="just"/>
            <a:r>
              <a:rPr lang="cs-CZ" sz="2400" dirty="0"/>
              <a:t>Dnes považován za daleko více pružnější a více zaměřený na své cíle, než u nerodinných podniků – Proč? </a:t>
            </a:r>
          </a:p>
          <a:p>
            <a:pPr lvl="1" algn="just"/>
            <a:r>
              <a:rPr lang="cs-CZ" sz="2400" dirty="0"/>
              <a:t>Do svého podniku vkládají své finanční prostředky a mívají mnoho závazků k podniku, ale i k následníkům v rodině. </a:t>
            </a:r>
          </a:p>
          <a:p>
            <a:pPr lvl="1" algn="just"/>
            <a:r>
              <a:rPr lang="cs-CZ" sz="2400" dirty="0"/>
              <a:t>Jsou vysoce emocionální ve vnímání i řízení podniku.</a:t>
            </a:r>
          </a:p>
          <a:p>
            <a:pPr lvl="1" algn="just"/>
            <a:r>
              <a:rPr lang="cs-CZ" sz="2400" dirty="0"/>
              <a:t>Samotný podnik představuje životní dílo podnikatele. </a:t>
            </a:r>
          </a:p>
          <a:p>
            <a:endParaRPr lang="cs-CZ" sz="1600" dirty="0"/>
          </a:p>
        </p:txBody>
      </p:sp>
    </p:spTree>
    <p:extLst>
      <p:ext uri="{BB962C8B-B14F-4D97-AF65-F5344CB8AC3E}">
        <p14:creationId xmlns:p14="http://schemas.microsoft.com/office/powerpoint/2010/main" val="105854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3200" dirty="0"/>
              <a:t>Stav rodinného podnikání v ČR</a:t>
            </a:r>
          </a:p>
        </p:txBody>
      </p:sp>
      <p:sp>
        <p:nvSpPr>
          <p:cNvPr id="3" name="Zástupný obsah 2">
            <a:extLst>
              <a:ext uri="{FF2B5EF4-FFF2-40B4-BE49-F238E27FC236}">
                <a16:creationId xmlns:a16="http://schemas.microsoft.com/office/drawing/2014/main" id="{85177E95-2923-E6EB-F230-673E32FA3447}"/>
              </a:ext>
            </a:extLst>
          </p:cNvPr>
          <p:cNvSpPr>
            <a:spLocks noGrp="1"/>
          </p:cNvSpPr>
          <p:nvPr>
            <p:ph idx="1"/>
          </p:nvPr>
        </p:nvSpPr>
        <p:spPr/>
        <p:txBody>
          <a:bodyPr>
            <a:noAutofit/>
          </a:bodyPr>
          <a:lstStyle/>
          <a:p>
            <a:pPr algn="just"/>
            <a:r>
              <a:rPr lang="cs-CZ" sz="2200" dirty="0"/>
              <a:t>Většina rodinných podniků začíná jako podnikatel – fyzická osoba, později dojde k transformaci na osobu právnickou.</a:t>
            </a:r>
          </a:p>
          <a:p>
            <a:pPr algn="just"/>
            <a:r>
              <a:rPr lang="cs-CZ" sz="2200" dirty="0"/>
              <a:t>Nejoblíbenější právní formou mezi rodinnými podniky je společnost s ručením omezeným. </a:t>
            </a:r>
          </a:p>
          <a:p>
            <a:pPr algn="just"/>
            <a:r>
              <a:rPr lang="cs-CZ" sz="2200" dirty="0"/>
              <a:t>V ČR patří rodinné podniky především do kategorie malých a středních podniků, jejichž obrat nepřesahuje 10 mil. EUR.</a:t>
            </a:r>
          </a:p>
          <a:p>
            <a:pPr algn="just"/>
            <a:r>
              <a:rPr lang="cs-CZ" sz="2200" dirty="0"/>
              <a:t>Rodinné podniky založené po roce 1989 začínají přecházet do fáze generační obměny, což je pro české prostředí rodinných podniků nová oblast, se kterou nemají zkušenosti. </a:t>
            </a:r>
          </a:p>
        </p:txBody>
      </p:sp>
    </p:spTree>
    <p:extLst>
      <p:ext uri="{BB962C8B-B14F-4D97-AF65-F5344CB8AC3E}">
        <p14:creationId xmlns:p14="http://schemas.microsoft.com/office/powerpoint/2010/main" val="49122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3200" dirty="0"/>
              <a:t>Stav rodinného podnikání v ČR</a:t>
            </a:r>
          </a:p>
        </p:txBody>
      </p:sp>
      <p:sp>
        <p:nvSpPr>
          <p:cNvPr id="3" name="Zástupný obsah 2">
            <a:extLst>
              <a:ext uri="{FF2B5EF4-FFF2-40B4-BE49-F238E27FC236}">
                <a16:creationId xmlns:a16="http://schemas.microsoft.com/office/drawing/2014/main" id="{85177E95-2923-E6EB-F230-673E32FA3447}"/>
              </a:ext>
            </a:extLst>
          </p:cNvPr>
          <p:cNvSpPr>
            <a:spLocks noGrp="1"/>
          </p:cNvSpPr>
          <p:nvPr>
            <p:ph idx="1"/>
          </p:nvPr>
        </p:nvSpPr>
        <p:spPr/>
        <p:txBody>
          <a:bodyPr>
            <a:normAutofit/>
          </a:bodyPr>
          <a:lstStyle/>
          <a:p>
            <a:pPr algn="just"/>
            <a:r>
              <a:rPr lang="cs-CZ" sz="2000" dirty="0"/>
              <a:t>Problematika rodinného podnikání a rodinných firem v ČR velmi aktuální.</a:t>
            </a:r>
          </a:p>
          <a:p>
            <a:pPr algn="just"/>
            <a:r>
              <a:rPr lang="cs-CZ" sz="2000" dirty="0"/>
              <a:t>V ČR je to poměrně mladá disciplína – podnikání bylo možné až po sametové revoluci. </a:t>
            </a:r>
          </a:p>
        </p:txBody>
      </p:sp>
      <p:pic>
        <p:nvPicPr>
          <p:cNvPr id="5" name="Obrázek 4">
            <a:extLst>
              <a:ext uri="{FF2B5EF4-FFF2-40B4-BE49-F238E27FC236}">
                <a16:creationId xmlns:a16="http://schemas.microsoft.com/office/drawing/2014/main" id="{EF8572F0-6A1E-78DA-3D18-0731EB549BC4}"/>
              </a:ext>
            </a:extLst>
          </p:cNvPr>
          <p:cNvPicPr>
            <a:picLocks noChangeAspect="1"/>
          </p:cNvPicPr>
          <p:nvPr/>
        </p:nvPicPr>
        <p:blipFill>
          <a:blip r:embed="rId3"/>
          <a:stretch>
            <a:fillRect/>
          </a:stretch>
        </p:blipFill>
        <p:spPr>
          <a:xfrm>
            <a:off x="687443" y="3672822"/>
            <a:ext cx="2615434" cy="1831446"/>
          </a:xfrm>
          <a:prstGeom prst="rect">
            <a:avLst/>
          </a:prstGeom>
        </p:spPr>
      </p:pic>
      <p:pic>
        <p:nvPicPr>
          <p:cNvPr id="4" name="Zástupný obsah 3">
            <a:extLst>
              <a:ext uri="{FF2B5EF4-FFF2-40B4-BE49-F238E27FC236}">
                <a16:creationId xmlns:a16="http://schemas.microsoft.com/office/drawing/2014/main" id="{A6AA5EAA-2E06-E783-A246-82EA8FC2BFF1}"/>
              </a:ext>
            </a:extLst>
          </p:cNvPr>
          <p:cNvPicPr>
            <a:picLocks noChangeAspect="1"/>
          </p:cNvPicPr>
          <p:nvPr/>
        </p:nvPicPr>
        <p:blipFill>
          <a:blip r:embed="rId4"/>
          <a:stretch>
            <a:fillRect/>
          </a:stretch>
        </p:blipFill>
        <p:spPr>
          <a:xfrm>
            <a:off x="5778649" y="3672822"/>
            <a:ext cx="2677908" cy="981659"/>
          </a:xfrm>
          <a:prstGeom prst="rect">
            <a:avLst/>
          </a:prstGeom>
        </p:spPr>
      </p:pic>
      <p:sp>
        <p:nvSpPr>
          <p:cNvPr id="6" name="TextovéPole 5">
            <a:extLst>
              <a:ext uri="{FF2B5EF4-FFF2-40B4-BE49-F238E27FC236}">
                <a16:creationId xmlns:a16="http://schemas.microsoft.com/office/drawing/2014/main" id="{C7CD4596-2922-98D5-C7DA-57BDE1DF7B4C}"/>
              </a:ext>
            </a:extLst>
          </p:cNvPr>
          <p:cNvSpPr txBox="1"/>
          <p:nvPr/>
        </p:nvSpPr>
        <p:spPr>
          <a:xfrm>
            <a:off x="4075386" y="4443429"/>
            <a:ext cx="1671144" cy="854644"/>
          </a:xfrm>
          <a:prstGeom prst="rect">
            <a:avLst/>
          </a:prstGeom>
          <a:noFill/>
        </p:spPr>
        <p:txBody>
          <a:bodyPr wrap="square" rtlCol="0">
            <a:spAutoFit/>
          </a:bodyPr>
          <a:lstStyle/>
          <a:p>
            <a:r>
              <a:rPr lang="cs-CZ" sz="4800" b="1" dirty="0">
                <a:solidFill>
                  <a:schemeClr val="tx2">
                    <a:lumMod val="75000"/>
                  </a:schemeClr>
                </a:solidFill>
              </a:rPr>
              <a:t>1989</a:t>
            </a:r>
          </a:p>
        </p:txBody>
      </p:sp>
    </p:spTree>
    <p:extLst>
      <p:ext uri="{BB962C8B-B14F-4D97-AF65-F5344CB8AC3E}">
        <p14:creationId xmlns:p14="http://schemas.microsoft.com/office/powerpoint/2010/main" val="106860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2800" dirty="0"/>
              <a:t>Stav rodinného podnikání v ČR</a:t>
            </a:r>
          </a:p>
        </p:txBody>
      </p:sp>
      <p:sp>
        <p:nvSpPr>
          <p:cNvPr id="6" name="Zástupný obsah 5">
            <a:extLst>
              <a:ext uri="{FF2B5EF4-FFF2-40B4-BE49-F238E27FC236}">
                <a16:creationId xmlns:a16="http://schemas.microsoft.com/office/drawing/2014/main" id="{F1A9692F-BA80-EFE3-5033-A90E996D60A3}"/>
              </a:ext>
            </a:extLst>
          </p:cNvPr>
          <p:cNvSpPr>
            <a:spLocks noGrp="1"/>
          </p:cNvSpPr>
          <p:nvPr>
            <p:ph idx="1"/>
          </p:nvPr>
        </p:nvSpPr>
        <p:spPr/>
        <p:txBody>
          <a:bodyPr/>
          <a:lstStyle/>
          <a:p>
            <a:r>
              <a:rPr lang="cs-CZ" sz="1600" dirty="0"/>
              <a:t>Rodinné podniky v ČR lze obecně klasifikovat podle dvou kritérií: stáří a velikostí (historie) podniku – jejich kombinací vznikají 4 základní kategorie.</a:t>
            </a:r>
          </a:p>
          <a:p>
            <a:endParaRPr lang="cs-CZ" dirty="0"/>
          </a:p>
        </p:txBody>
      </p:sp>
      <p:graphicFrame>
        <p:nvGraphicFramePr>
          <p:cNvPr id="7" name="Zástupný obsah 3">
            <a:extLst>
              <a:ext uri="{FF2B5EF4-FFF2-40B4-BE49-F238E27FC236}">
                <a16:creationId xmlns:a16="http://schemas.microsoft.com/office/drawing/2014/main" id="{1A5A133D-505D-D8EF-0A03-B54A45B4271F}"/>
              </a:ext>
            </a:extLst>
          </p:cNvPr>
          <p:cNvGraphicFramePr>
            <a:graphicFrameLocks/>
          </p:cNvGraphicFramePr>
          <p:nvPr>
            <p:extLst>
              <p:ext uri="{D42A27DB-BD31-4B8C-83A1-F6EECF244321}">
                <p14:modId xmlns:p14="http://schemas.microsoft.com/office/powerpoint/2010/main" val="3211312014"/>
              </p:ext>
            </p:extLst>
          </p:nvPr>
        </p:nvGraphicFramePr>
        <p:xfrm>
          <a:off x="2066414" y="3300549"/>
          <a:ext cx="4543613" cy="2202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ovéPole 7">
            <a:extLst>
              <a:ext uri="{FF2B5EF4-FFF2-40B4-BE49-F238E27FC236}">
                <a16:creationId xmlns:a16="http://schemas.microsoft.com/office/drawing/2014/main" id="{BE5162E6-F963-D888-FDB8-FC6F1D6BB916}"/>
              </a:ext>
            </a:extLst>
          </p:cNvPr>
          <p:cNvSpPr txBox="1"/>
          <p:nvPr/>
        </p:nvSpPr>
        <p:spPr>
          <a:xfrm>
            <a:off x="2066414" y="2931217"/>
            <a:ext cx="707245" cy="307777"/>
          </a:xfrm>
          <a:prstGeom prst="rect">
            <a:avLst/>
          </a:prstGeom>
          <a:noFill/>
        </p:spPr>
        <p:txBody>
          <a:bodyPr wrap="none" rtlCol="0">
            <a:spAutoFit/>
          </a:bodyPr>
          <a:lstStyle/>
          <a:p>
            <a:r>
              <a:rPr lang="cs-CZ" sz="1400" dirty="0"/>
              <a:t>Dlouhá</a:t>
            </a:r>
          </a:p>
        </p:txBody>
      </p:sp>
      <p:sp>
        <p:nvSpPr>
          <p:cNvPr id="9" name="TextovéPole 8">
            <a:extLst>
              <a:ext uri="{FF2B5EF4-FFF2-40B4-BE49-F238E27FC236}">
                <a16:creationId xmlns:a16="http://schemas.microsoft.com/office/drawing/2014/main" id="{E73A6C20-B3DD-2CDA-98CC-4F86E3898F45}"/>
              </a:ext>
            </a:extLst>
          </p:cNvPr>
          <p:cNvSpPr txBox="1"/>
          <p:nvPr/>
        </p:nvSpPr>
        <p:spPr>
          <a:xfrm>
            <a:off x="5830646" y="2897261"/>
            <a:ext cx="644728" cy="307777"/>
          </a:xfrm>
          <a:prstGeom prst="rect">
            <a:avLst/>
          </a:prstGeom>
          <a:noFill/>
        </p:spPr>
        <p:txBody>
          <a:bodyPr wrap="none" rtlCol="0">
            <a:spAutoFit/>
          </a:bodyPr>
          <a:lstStyle/>
          <a:p>
            <a:r>
              <a:rPr lang="cs-CZ" sz="1400" dirty="0"/>
              <a:t>Krátká</a:t>
            </a:r>
          </a:p>
        </p:txBody>
      </p:sp>
      <p:sp>
        <p:nvSpPr>
          <p:cNvPr id="10" name="TextovéPole 9">
            <a:extLst>
              <a:ext uri="{FF2B5EF4-FFF2-40B4-BE49-F238E27FC236}">
                <a16:creationId xmlns:a16="http://schemas.microsoft.com/office/drawing/2014/main" id="{9A495907-1CDF-578B-05E3-0A19220052ED}"/>
              </a:ext>
            </a:extLst>
          </p:cNvPr>
          <p:cNvSpPr txBox="1"/>
          <p:nvPr/>
        </p:nvSpPr>
        <p:spPr>
          <a:xfrm>
            <a:off x="3680860" y="2558707"/>
            <a:ext cx="1314719" cy="338554"/>
          </a:xfrm>
          <a:prstGeom prst="rect">
            <a:avLst/>
          </a:prstGeom>
          <a:noFill/>
        </p:spPr>
        <p:txBody>
          <a:bodyPr wrap="none" rtlCol="0">
            <a:spAutoFit/>
          </a:bodyPr>
          <a:lstStyle/>
          <a:p>
            <a:r>
              <a:rPr lang="cs-CZ" sz="1600" u="sng" dirty="0"/>
              <a:t>Historie firmy</a:t>
            </a:r>
          </a:p>
        </p:txBody>
      </p:sp>
      <p:sp>
        <p:nvSpPr>
          <p:cNvPr id="11" name="TextovéPole 10">
            <a:extLst>
              <a:ext uri="{FF2B5EF4-FFF2-40B4-BE49-F238E27FC236}">
                <a16:creationId xmlns:a16="http://schemas.microsoft.com/office/drawing/2014/main" id="{F4E6D658-847D-CD92-BF66-88E39E3AC65A}"/>
              </a:ext>
            </a:extLst>
          </p:cNvPr>
          <p:cNvSpPr txBox="1"/>
          <p:nvPr/>
        </p:nvSpPr>
        <p:spPr>
          <a:xfrm>
            <a:off x="1374156" y="3696950"/>
            <a:ext cx="553357" cy="307777"/>
          </a:xfrm>
          <a:prstGeom prst="rect">
            <a:avLst/>
          </a:prstGeom>
          <a:noFill/>
        </p:spPr>
        <p:txBody>
          <a:bodyPr wrap="none" rtlCol="0">
            <a:spAutoFit/>
          </a:bodyPr>
          <a:lstStyle/>
          <a:p>
            <a:r>
              <a:rPr lang="cs-CZ" sz="1400" dirty="0"/>
              <a:t>Malá</a:t>
            </a:r>
          </a:p>
        </p:txBody>
      </p:sp>
      <p:sp>
        <p:nvSpPr>
          <p:cNvPr id="12" name="TextovéPole 11">
            <a:extLst>
              <a:ext uri="{FF2B5EF4-FFF2-40B4-BE49-F238E27FC236}">
                <a16:creationId xmlns:a16="http://schemas.microsoft.com/office/drawing/2014/main" id="{3A2A8090-6305-BD3B-920E-39CE7E5D15B2}"/>
              </a:ext>
            </a:extLst>
          </p:cNvPr>
          <p:cNvSpPr txBox="1"/>
          <p:nvPr/>
        </p:nvSpPr>
        <p:spPr>
          <a:xfrm>
            <a:off x="1247857" y="4556321"/>
            <a:ext cx="741742" cy="523220"/>
          </a:xfrm>
          <a:prstGeom prst="rect">
            <a:avLst/>
          </a:prstGeom>
          <a:noFill/>
        </p:spPr>
        <p:txBody>
          <a:bodyPr wrap="none" rtlCol="0">
            <a:spAutoFit/>
          </a:bodyPr>
          <a:lstStyle/>
          <a:p>
            <a:r>
              <a:rPr lang="cs-CZ" sz="1400" dirty="0"/>
              <a:t>Velká a </a:t>
            </a:r>
          </a:p>
          <a:p>
            <a:r>
              <a:rPr lang="cs-CZ" sz="1400" dirty="0"/>
              <a:t>střední</a:t>
            </a:r>
          </a:p>
        </p:txBody>
      </p:sp>
      <p:sp>
        <p:nvSpPr>
          <p:cNvPr id="13" name="TextovéPole 12">
            <a:extLst>
              <a:ext uri="{FF2B5EF4-FFF2-40B4-BE49-F238E27FC236}">
                <a16:creationId xmlns:a16="http://schemas.microsoft.com/office/drawing/2014/main" id="{5938D42E-95E9-0B77-1ED4-1B9F6872E410}"/>
              </a:ext>
            </a:extLst>
          </p:cNvPr>
          <p:cNvSpPr txBox="1"/>
          <p:nvPr/>
        </p:nvSpPr>
        <p:spPr>
          <a:xfrm>
            <a:off x="460381" y="3971546"/>
            <a:ext cx="875368" cy="584775"/>
          </a:xfrm>
          <a:prstGeom prst="rect">
            <a:avLst/>
          </a:prstGeom>
          <a:noFill/>
        </p:spPr>
        <p:txBody>
          <a:bodyPr wrap="none" rtlCol="0">
            <a:spAutoFit/>
          </a:bodyPr>
          <a:lstStyle/>
          <a:p>
            <a:r>
              <a:rPr lang="cs-CZ" sz="1600" u="sng" dirty="0"/>
              <a:t>Velikost </a:t>
            </a:r>
          </a:p>
          <a:p>
            <a:r>
              <a:rPr lang="cs-CZ" sz="1600" u="sng" dirty="0"/>
              <a:t>firmy</a:t>
            </a:r>
          </a:p>
        </p:txBody>
      </p:sp>
      <p:sp>
        <p:nvSpPr>
          <p:cNvPr id="14" name="TextovéPole 13">
            <a:extLst>
              <a:ext uri="{FF2B5EF4-FFF2-40B4-BE49-F238E27FC236}">
                <a16:creationId xmlns:a16="http://schemas.microsoft.com/office/drawing/2014/main" id="{CA2DFAC2-1152-36D2-E602-05723BB09249}"/>
              </a:ext>
            </a:extLst>
          </p:cNvPr>
          <p:cNvSpPr txBox="1"/>
          <p:nvPr/>
        </p:nvSpPr>
        <p:spPr>
          <a:xfrm>
            <a:off x="4036533" y="4032713"/>
            <a:ext cx="301686" cy="369332"/>
          </a:xfrm>
          <a:prstGeom prst="rect">
            <a:avLst/>
          </a:prstGeom>
          <a:noFill/>
        </p:spPr>
        <p:txBody>
          <a:bodyPr wrap="none" rtlCol="0">
            <a:spAutoFit/>
          </a:bodyPr>
          <a:lstStyle/>
          <a:p>
            <a:r>
              <a:rPr lang="cs-CZ" dirty="0"/>
              <a:t>1</a:t>
            </a:r>
          </a:p>
        </p:txBody>
      </p:sp>
      <p:sp>
        <p:nvSpPr>
          <p:cNvPr id="15" name="TextovéPole 14">
            <a:extLst>
              <a:ext uri="{FF2B5EF4-FFF2-40B4-BE49-F238E27FC236}">
                <a16:creationId xmlns:a16="http://schemas.microsoft.com/office/drawing/2014/main" id="{53E17870-57AF-C516-8E76-CD8887EF2D64}"/>
              </a:ext>
            </a:extLst>
          </p:cNvPr>
          <p:cNvSpPr txBox="1"/>
          <p:nvPr/>
        </p:nvSpPr>
        <p:spPr>
          <a:xfrm>
            <a:off x="4338219" y="4032713"/>
            <a:ext cx="301686" cy="369332"/>
          </a:xfrm>
          <a:prstGeom prst="rect">
            <a:avLst/>
          </a:prstGeom>
          <a:noFill/>
        </p:spPr>
        <p:txBody>
          <a:bodyPr wrap="none" rtlCol="0">
            <a:spAutoFit/>
          </a:bodyPr>
          <a:lstStyle/>
          <a:p>
            <a:r>
              <a:rPr lang="cs-CZ" dirty="0"/>
              <a:t>2</a:t>
            </a:r>
          </a:p>
        </p:txBody>
      </p:sp>
      <p:sp>
        <p:nvSpPr>
          <p:cNvPr id="17" name="TextovéPole 16">
            <a:extLst>
              <a:ext uri="{FF2B5EF4-FFF2-40B4-BE49-F238E27FC236}">
                <a16:creationId xmlns:a16="http://schemas.microsoft.com/office/drawing/2014/main" id="{D73B0B5B-898F-2639-D3BA-C2908FD66470}"/>
              </a:ext>
            </a:extLst>
          </p:cNvPr>
          <p:cNvSpPr txBox="1"/>
          <p:nvPr/>
        </p:nvSpPr>
        <p:spPr>
          <a:xfrm>
            <a:off x="4036533" y="4352312"/>
            <a:ext cx="301686" cy="369332"/>
          </a:xfrm>
          <a:prstGeom prst="rect">
            <a:avLst/>
          </a:prstGeom>
          <a:noFill/>
        </p:spPr>
        <p:txBody>
          <a:bodyPr wrap="none" rtlCol="0">
            <a:spAutoFit/>
          </a:bodyPr>
          <a:lstStyle/>
          <a:p>
            <a:r>
              <a:rPr lang="cs-CZ" dirty="0"/>
              <a:t>3</a:t>
            </a:r>
          </a:p>
        </p:txBody>
      </p:sp>
      <p:sp>
        <p:nvSpPr>
          <p:cNvPr id="18" name="TextovéPole 17">
            <a:extLst>
              <a:ext uri="{FF2B5EF4-FFF2-40B4-BE49-F238E27FC236}">
                <a16:creationId xmlns:a16="http://schemas.microsoft.com/office/drawing/2014/main" id="{F6E91D47-AF58-9355-E4AB-C634168C8660}"/>
              </a:ext>
            </a:extLst>
          </p:cNvPr>
          <p:cNvSpPr txBox="1"/>
          <p:nvPr/>
        </p:nvSpPr>
        <p:spPr>
          <a:xfrm>
            <a:off x="4338219" y="4352312"/>
            <a:ext cx="301686" cy="369332"/>
          </a:xfrm>
          <a:prstGeom prst="rect">
            <a:avLst/>
          </a:prstGeom>
          <a:noFill/>
        </p:spPr>
        <p:txBody>
          <a:bodyPr wrap="none" rtlCol="0">
            <a:spAutoFit/>
          </a:bodyPr>
          <a:lstStyle/>
          <a:p>
            <a:r>
              <a:rPr lang="cs-CZ" dirty="0"/>
              <a:t>4</a:t>
            </a:r>
          </a:p>
        </p:txBody>
      </p:sp>
    </p:spTree>
    <p:extLst>
      <p:ext uri="{BB962C8B-B14F-4D97-AF65-F5344CB8AC3E}">
        <p14:creationId xmlns:p14="http://schemas.microsoft.com/office/powerpoint/2010/main" val="8066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6DCAF-CB14-1C3C-0503-5BF60C7F47F9}"/>
              </a:ext>
            </a:extLst>
          </p:cNvPr>
          <p:cNvSpPr>
            <a:spLocks noGrp="1"/>
          </p:cNvSpPr>
          <p:nvPr>
            <p:ph type="title"/>
          </p:nvPr>
        </p:nvSpPr>
        <p:spPr/>
        <p:txBody>
          <a:bodyPr/>
          <a:lstStyle/>
          <a:p>
            <a:r>
              <a:rPr lang="cs-CZ" sz="3200" dirty="0"/>
              <a:t>Rodinné podnikání</a:t>
            </a:r>
          </a:p>
        </p:txBody>
      </p:sp>
      <p:sp>
        <p:nvSpPr>
          <p:cNvPr id="3" name="Zástupný obsah 2">
            <a:extLst>
              <a:ext uri="{FF2B5EF4-FFF2-40B4-BE49-F238E27FC236}">
                <a16:creationId xmlns:a16="http://schemas.microsoft.com/office/drawing/2014/main" id="{D8FA8953-61EB-D880-4AA0-9D19D0CB09D5}"/>
              </a:ext>
            </a:extLst>
          </p:cNvPr>
          <p:cNvSpPr>
            <a:spLocks noGrp="1"/>
          </p:cNvSpPr>
          <p:nvPr>
            <p:ph idx="1"/>
          </p:nvPr>
        </p:nvSpPr>
        <p:spPr/>
        <p:txBody>
          <a:bodyPr anchor="ctr"/>
          <a:lstStyle/>
          <a:p>
            <a:r>
              <a:rPr lang="cs-CZ" dirty="0"/>
              <a:t>Vzpomenete si na nějaký známý rodinný podnik?</a:t>
            </a:r>
          </a:p>
        </p:txBody>
      </p:sp>
    </p:spTree>
    <p:extLst>
      <p:ext uri="{BB962C8B-B14F-4D97-AF65-F5344CB8AC3E}">
        <p14:creationId xmlns:p14="http://schemas.microsoft.com/office/powerpoint/2010/main" val="156394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D31FF6-D1EE-A4D5-230C-FB2E57E1B94B}"/>
              </a:ext>
            </a:extLst>
          </p:cNvPr>
          <p:cNvSpPr>
            <a:spLocks noGrp="1"/>
          </p:cNvSpPr>
          <p:nvPr>
            <p:ph type="title"/>
          </p:nvPr>
        </p:nvSpPr>
        <p:spPr/>
        <p:txBody>
          <a:bodyPr/>
          <a:lstStyle/>
          <a:p>
            <a:r>
              <a:rPr lang="cs-CZ" sz="2800" dirty="0"/>
              <a:t>České rodinné podniky s dlouhou tradicí</a:t>
            </a:r>
          </a:p>
        </p:txBody>
      </p:sp>
      <p:pic>
        <p:nvPicPr>
          <p:cNvPr id="1026" name="Picture 2" descr="BAŤA dobová reklama vydáno 1936 Baťa | Aukro">
            <a:extLst>
              <a:ext uri="{FF2B5EF4-FFF2-40B4-BE49-F238E27FC236}">
                <a16:creationId xmlns:a16="http://schemas.microsoft.com/office/drawing/2014/main" id="{F7F9D04C-00CD-A49F-DED8-E5E54F2AA00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0000" y="1986047"/>
            <a:ext cx="2720975" cy="4081463"/>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69B0B28E-0A95-011B-41A8-91B6237EC2BA}"/>
              </a:ext>
            </a:extLst>
          </p:cNvPr>
          <p:cNvPicPr>
            <a:picLocks noChangeAspect="1"/>
          </p:cNvPicPr>
          <p:nvPr/>
        </p:nvPicPr>
        <p:blipFill>
          <a:blip r:embed="rId4"/>
          <a:stretch>
            <a:fillRect/>
          </a:stretch>
        </p:blipFill>
        <p:spPr>
          <a:xfrm>
            <a:off x="5883025" y="1996648"/>
            <a:ext cx="2720975" cy="4070862"/>
          </a:xfrm>
          <a:prstGeom prst="rect">
            <a:avLst/>
          </a:prstGeom>
        </p:spPr>
      </p:pic>
      <p:pic>
        <p:nvPicPr>
          <p:cNvPr id="5" name="Obrázek 4">
            <a:extLst>
              <a:ext uri="{FF2B5EF4-FFF2-40B4-BE49-F238E27FC236}">
                <a16:creationId xmlns:a16="http://schemas.microsoft.com/office/drawing/2014/main" id="{4E2A3BA3-C9AB-D9D9-6744-9106E173B769}"/>
              </a:ext>
            </a:extLst>
          </p:cNvPr>
          <p:cNvPicPr>
            <a:picLocks noChangeAspect="1"/>
          </p:cNvPicPr>
          <p:nvPr/>
        </p:nvPicPr>
        <p:blipFill>
          <a:blip r:embed="rId5"/>
          <a:stretch>
            <a:fillRect/>
          </a:stretch>
        </p:blipFill>
        <p:spPr>
          <a:xfrm>
            <a:off x="3638550" y="3619585"/>
            <a:ext cx="1866900" cy="2447925"/>
          </a:xfrm>
          <a:prstGeom prst="rect">
            <a:avLst/>
          </a:prstGeom>
        </p:spPr>
      </p:pic>
      <p:sp>
        <p:nvSpPr>
          <p:cNvPr id="3" name="TextovéPole 2">
            <a:extLst>
              <a:ext uri="{FF2B5EF4-FFF2-40B4-BE49-F238E27FC236}">
                <a16:creationId xmlns:a16="http://schemas.microsoft.com/office/drawing/2014/main" id="{AACA342D-D01C-D26B-4654-7086A48103A9}"/>
              </a:ext>
            </a:extLst>
          </p:cNvPr>
          <p:cNvSpPr txBox="1"/>
          <p:nvPr/>
        </p:nvSpPr>
        <p:spPr>
          <a:xfrm>
            <a:off x="4022014" y="2369686"/>
            <a:ext cx="1114816" cy="584775"/>
          </a:xfrm>
          <a:prstGeom prst="rect">
            <a:avLst/>
          </a:prstGeom>
          <a:noFill/>
        </p:spPr>
        <p:txBody>
          <a:bodyPr wrap="square" rtlCol="0">
            <a:spAutoFit/>
          </a:bodyPr>
          <a:lstStyle/>
          <a:p>
            <a:r>
              <a:rPr lang="cs-CZ" sz="3200" b="1" dirty="0"/>
              <a:t>1894</a:t>
            </a:r>
          </a:p>
        </p:txBody>
      </p:sp>
    </p:spTree>
    <p:extLst>
      <p:ext uri="{BB962C8B-B14F-4D97-AF65-F5344CB8AC3E}">
        <p14:creationId xmlns:p14="http://schemas.microsoft.com/office/powerpoint/2010/main" val="125789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E39B6-43F4-1592-DAEF-187A1963F6E8}"/>
              </a:ext>
            </a:extLst>
          </p:cNvPr>
          <p:cNvSpPr>
            <a:spLocks noGrp="1"/>
          </p:cNvSpPr>
          <p:nvPr>
            <p:ph type="title"/>
          </p:nvPr>
        </p:nvSpPr>
        <p:spPr/>
        <p:txBody>
          <a:bodyPr/>
          <a:lstStyle/>
          <a:p>
            <a:r>
              <a:rPr lang="cs-CZ" sz="2800" dirty="0"/>
              <a:t>České rodinné podniky s dlouhou tradicí</a:t>
            </a:r>
          </a:p>
        </p:txBody>
      </p:sp>
      <p:pic>
        <p:nvPicPr>
          <p:cNvPr id="4" name="Zástupný obsah 3">
            <a:extLst>
              <a:ext uri="{FF2B5EF4-FFF2-40B4-BE49-F238E27FC236}">
                <a16:creationId xmlns:a16="http://schemas.microsoft.com/office/drawing/2014/main" id="{4269A1F7-8A78-76EF-619E-2F144FBA7878}"/>
              </a:ext>
            </a:extLst>
          </p:cNvPr>
          <p:cNvPicPr>
            <a:picLocks noGrp="1" noChangeAspect="1"/>
          </p:cNvPicPr>
          <p:nvPr>
            <p:ph idx="1"/>
          </p:nvPr>
        </p:nvPicPr>
        <p:blipFill>
          <a:blip r:embed="rId3"/>
          <a:stretch>
            <a:fillRect/>
          </a:stretch>
        </p:blipFill>
        <p:spPr>
          <a:xfrm>
            <a:off x="250125" y="1690690"/>
            <a:ext cx="3061097" cy="4081463"/>
          </a:xfrm>
          <a:prstGeom prst="rect">
            <a:avLst/>
          </a:prstGeom>
        </p:spPr>
      </p:pic>
      <p:pic>
        <p:nvPicPr>
          <p:cNvPr id="5" name="Obrázek 4">
            <a:extLst>
              <a:ext uri="{FF2B5EF4-FFF2-40B4-BE49-F238E27FC236}">
                <a16:creationId xmlns:a16="http://schemas.microsoft.com/office/drawing/2014/main" id="{408E3B0E-1F86-F8FE-528E-BEF453206297}"/>
              </a:ext>
            </a:extLst>
          </p:cNvPr>
          <p:cNvPicPr>
            <a:picLocks noChangeAspect="1"/>
          </p:cNvPicPr>
          <p:nvPr/>
        </p:nvPicPr>
        <p:blipFill>
          <a:blip r:embed="rId4"/>
          <a:stretch>
            <a:fillRect/>
          </a:stretch>
        </p:blipFill>
        <p:spPr>
          <a:xfrm>
            <a:off x="3368345" y="1690691"/>
            <a:ext cx="5775655" cy="4081463"/>
          </a:xfrm>
          <a:prstGeom prst="rect">
            <a:avLst/>
          </a:prstGeom>
        </p:spPr>
      </p:pic>
      <p:sp>
        <p:nvSpPr>
          <p:cNvPr id="3" name="TextovéPole 2">
            <a:extLst>
              <a:ext uri="{FF2B5EF4-FFF2-40B4-BE49-F238E27FC236}">
                <a16:creationId xmlns:a16="http://schemas.microsoft.com/office/drawing/2014/main" id="{6AA9547C-0485-F43B-759C-F7855586F175}"/>
              </a:ext>
            </a:extLst>
          </p:cNvPr>
          <p:cNvSpPr txBox="1"/>
          <p:nvPr/>
        </p:nvSpPr>
        <p:spPr>
          <a:xfrm>
            <a:off x="193002" y="1302707"/>
            <a:ext cx="1018227" cy="584775"/>
          </a:xfrm>
          <a:prstGeom prst="rect">
            <a:avLst/>
          </a:prstGeom>
          <a:noFill/>
        </p:spPr>
        <p:txBody>
          <a:bodyPr wrap="none" rtlCol="0">
            <a:spAutoFit/>
          </a:bodyPr>
          <a:lstStyle/>
          <a:p>
            <a:r>
              <a:rPr lang="cs-CZ" sz="3200" dirty="0"/>
              <a:t>1839</a:t>
            </a:r>
          </a:p>
        </p:txBody>
      </p:sp>
    </p:spTree>
    <p:extLst>
      <p:ext uri="{BB962C8B-B14F-4D97-AF65-F5344CB8AC3E}">
        <p14:creationId xmlns:p14="http://schemas.microsoft.com/office/powerpoint/2010/main" val="4098195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2800" dirty="0"/>
              <a:t>České rodinné podniky s dlouhou tradicí</a:t>
            </a:r>
          </a:p>
        </p:txBody>
      </p:sp>
      <p:pic>
        <p:nvPicPr>
          <p:cNvPr id="1026" name="Picture 2" descr="Osudy skuhrovské firmy Porkert, vyhlášené svými kuchyňskými strojky">
            <a:extLst>
              <a:ext uri="{FF2B5EF4-FFF2-40B4-BE49-F238E27FC236}">
                <a16:creationId xmlns:a16="http://schemas.microsoft.com/office/drawing/2014/main" id="{A65D8E68-8A56-AB45-4FDF-B3C7DF3A323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678" y="1951505"/>
            <a:ext cx="4411660" cy="3541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s historický | NazdarBazar">
            <a:extLst>
              <a:ext uri="{FF2B5EF4-FFF2-40B4-BE49-F238E27FC236}">
                <a16:creationId xmlns:a16="http://schemas.microsoft.com/office/drawing/2014/main" id="{4E6A7B44-48D2-45D4-287F-53E59FAA14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915"/>
          <a:stretch/>
        </p:blipFill>
        <p:spPr bwMode="auto">
          <a:xfrm>
            <a:off x="5115410" y="1951505"/>
            <a:ext cx="3121939" cy="3541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FE12412-805A-8626-6541-80B5F32AA869}"/>
              </a:ext>
            </a:extLst>
          </p:cNvPr>
          <p:cNvSpPr txBox="1"/>
          <p:nvPr/>
        </p:nvSpPr>
        <p:spPr>
          <a:xfrm>
            <a:off x="611678" y="5493230"/>
            <a:ext cx="1018227" cy="584775"/>
          </a:xfrm>
          <a:prstGeom prst="rect">
            <a:avLst/>
          </a:prstGeom>
          <a:noFill/>
        </p:spPr>
        <p:txBody>
          <a:bodyPr wrap="none" rtlCol="0">
            <a:spAutoFit/>
          </a:bodyPr>
          <a:lstStyle/>
          <a:p>
            <a:r>
              <a:rPr lang="cs-CZ" sz="3200" dirty="0"/>
              <a:t>1863</a:t>
            </a:r>
          </a:p>
        </p:txBody>
      </p:sp>
      <p:sp>
        <p:nvSpPr>
          <p:cNvPr id="4" name="TextovéPole 3">
            <a:extLst>
              <a:ext uri="{FF2B5EF4-FFF2-40B4-BE49-F238E27FC236}">
                <a16:creationId xmlns:a16="http://schemas.microsoft.com/office/drawing/2014/main" id="{DC82A9E2-6493-0AC8-1640-9E56BEEAAC47}"/>
              </a:ext>
            </a:extLst>
          </p:cNvPr>
          <p:cNvSpPr txBox="1"/>
          <p:nvPr/>
        </p:nvSpPr>
        <p:spPr>
          <a:xfrm>
            <a:off x="5115410" y="1398304"/>
            <a:ext cx="2330125" cy="584775"/>
          </a:xfrm>
          <a:prstGeom prst="rect">
            <a:avLst/>
          </a:prstGeom>
          <a:noFill/>
        </p:spPr>
        <p:txBody>
          <a:bodyPr wrap="none" rtlCol="0">
            <a:spAutoFit/>
          </a:bodyPr>
          <a:lstStyle/>
          <a:p>
            <a:r>
              <a:rPr lang="cs-CZ" sz="3200" dirty="0"/>
              <a:t>Josef </a:t>
            </a:r>
            <a:r>
              <a:rPr lang="cs-CZ" sz="3200" dirty="0" err="1"/>
              <a:t>Porkert</a:t>
            </a:r>
            <a:endParaRPr lang="cs-CZ" sz="3200" dirty="0"/>
          </a:p>
        </p:txBody>
      </p:sp>
    </p:spTree>
    <p:extLst>
      <p:ext uri="{BB962C8B-B14F-4D97-AF65-F5344CB8AC3E}">
        <p14:creationId xmlns:p14="http://schemas.microsoft.com/office/powerpoint/2010/main" val="408903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7E593C-74D4-FF7B-9FE4-8E47FA4E8A12}"/>
              </a:ext>
            </a:extLst>
          </p:cNvPr>
          <p:cNvSpPr>
            <a:spLocks noGrp="1"/>
          </p:cNvSpPr>
          <p:nvPr>
            <p:ph type="title"/>
          </p:nvPr>
        </p:nvSpPr>
        <p:spPr/>
        <p:txBody>
          <a:bodyPr/>
          <a:lstStyle/>
          <a:p>
            <a:r>
              <a:rPr lang="cs-CZ" sz="3200" dirty="0"/>
              <a:t>České rodinné podniky s dlouhou tradicí</a:t>
            </a:r>
          </a:p>
        </p:txBody>
      </p:sp>
      <p:pic>
        <p:nvPicPr>
          <p:cNvPr id="4" name="Zástupný obsah 3">
            <a:extLst>
              <a:ext uri="{FF2B5EF4-FFF2-40B4-BE49-F238E27FC236}">
                <a16:creationId xmlns:a16="http://schemas.microsoft.com/office/drawing/2014/main" id="{AF2DEDC9-B359-0E64-DB23-34DF540845D1}"/>
              </a:ext>
            </a:extLst>
          </p:cNvPr>
          <p:cNvPicPr>
            <a:picLocks noGrp="1" noChangeAspect="1"/>
          </p:cNvPicPr>
          <p:nvPr>
            <p:ph idx="1"/>
          </p:nvPr>
        </p:nvPicPr>
        <p:blipFill>
          <a:blip r:embed="rId3"/>
          <a:stretch>
            <a:fillRect/>
          </a:stretch>
        </p:blipFill>
        <p:spPr>
          <a:xfrm>
            <a:off x="0" y="1690692"/>
            <a:ext cx="5193802" cy="4081463"/>
          </a:xfrm>
          <a:prstGeom prst="rect">
            <a:avLst/>
          </a:prstGeom>
        </p:spPr>
      </p:pic>
      <p:pic>
        <p:nvPicPr>
          <p:cNvPr id="5" name="Obrázek 4">
            <a:extLst>
              <a:ext uri="{FF2B5EF4-FFF2-40B4-BE49-F238E27FC236}">
                <a16:creationId xmlns:a16="http://schemas.microsoft.com/office/drawing/2014/main" id="{F5F47BCC-3A67-78F2-F81A-8B9E990E1D0D}"/>
              </a:ext>
            </a:extLst>
          </p:cNvPr>
          <p:cNvPicPr>
            <a:picLocks noChangeAspect="1"/>
          </p:cNvPicPr>
          <p:nvPr/>
        </p:nvPicPr>
        <p:blipFill>
          <a:blip r:embed="rId4"/>
          <a:stretch>
            <a:fillRect/>
          </a:stretch>
        </p:blipFill>
        <p:spPr>
          <a:xfrm>
            <a:off x="5105767" y="1690692"/>
            <a:ext cx="3823282" cy="4081463"/>
          </a:xfrm>
          <a:prstGeom prst="rect">
            <a:avLst/>
          </a:prstGeom>
        </p:spPr>
      </p:pic>
      <p:sp>
        <p:nvSpPr>
          <p:cNvPr id="7" name="TextovéPole 6">
            <a:extLst>
              <a:ext uri="{FF2B5EF4-FFF2-40B4-BE49-F238E27FC236}">
                <a16:creationId xmlns:a16="http://schemas.microsoft.com/office/drawing/2014/main" id="{D5EB090A-4387-95B8-08E9-1E10BBC81F8F}"/>
              </a:ext>
            </a:extLst>
          </p:cNvPr>
          <p:cNvSpPr txBox="1"/>
          <p:nvPr/>
        </p:nvSpPr>
        <p:spPr>
          <a:xfrm>
            <a:off x="5641779" y="1250914"/>
            <a:ext cx="2962221" cy="584775"/>
          </a:xfrm>
          <a:prstGeom prst="rect">
            <a:avLst/>
          </a:prstGeom>
          <a:noFill/>
        </p:spPr>
        <p:txBody>
          <a:bodyPr wrap="none" rtlCol="0">
            <a:spAutoFit/>
          </a:bodyPr>
          <a:lstStyle/>
          <a:p>
            <a:r>
              <a:rPr lang="cs-CZ" sz="3200" dirty="0"/>
              <a:t>Ferdinand Kubeš</a:t>
            </a:r>
          </a:p>
        </p:txBody>
      </p:sp>
    </p:spTree>
    <p:extLst>
      <p:ext uri="{BB962C8B-B14F-4D97-AF65-F5344CB8AC3E}">
        <p14:creationId xmlns:p14="http://schemas.microsoft.com/office/powerpoint/2010/main" val="280567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pPr algn="just"/>
            <a:r>
              <a:rPr lang="cs-CZ" sz="2800" dirty="0"/>
              <a:t>Světově známé rodinné podniky</a:t>
            </a:r>
          </a:p>
        </p:txBody>
      </p:sp>
      <p:sp>
        <p:nvSpPr>
          <p:cNvPr id="3" name="Zástupný obsah 2">
            <a:extLst>
              <a:ext uri="{FF2B5EF4-FFF2-40B4-BE49-F238E27FC236}">
                <a16:creationId xmlns:a16="http://schemas.microsoft.com/office/drawing/2014/main" id="{85177E95-2923-E6EB-F230-673E32FA3447}"/>
              </a:ext>
            </a:extLst>
          </p:cNvPr>
          <p:cNvSpPr>
            <a:spLocks noGrp="1"/>
          </p:cNvSpPr>
          <p:nvPr>
            <p:ph idx="1"/>
          </p:nvPr>
        </p:nvSpPr>
        <p:spPr/>
        <p:txBody>
          <a:bodyPr>
            <a:normAutofit/>
          </a:bodyPr>
          <a:lstStyle/>
          <a:p>
            <a:pPr algn="just"/>
            <a:endParaRPr lang="cs-CZ" sz="1800" dirty="0"/>
          </a:p>
          <a:p>
            <a:endParaRPr lang="cs-CZ" sz="1600" dirty="0"/>
          </a:p>
        </p:txBody>
      </p:sp>
      <p:pic>
        <p:nvPicPr>
          <p:cNvPr id="4" name="Obrázek 3">
            <a:extLst>
              <a:ext uri="{FF2B5EF4-FFF2-40B4-BE49-F238E27FC236}">
                <a16:creationId xmlns:a16="http://schemas.microsoft.com/office/drawing/2014/main" id="{50302B63-5645-3A5A-6128-B47666336BD7}"/>
              </a:ext>
            </a:extLst>
          </p:cNvPr>
          <p:cNvPicPr>
            <a:picLocks noChangeAspect="1"/>
          </p:cNvPicPr>
          <p:nvPr/>
        </p:nvPicPr>
        <p:blipFill>
          <a:blip r:embed="rId2"/>
          <a:stretch>
            <a:fillRect/>
          </a:stretch>
        </p:blipFill>
        <p:spPr>
          <a:xfrm>
            <a:off x="539999" y="2682589"/>
            <a:ext cx="2447566" cy="1375221"/>
          </a:xfrm>
          <a:prstGeom prst="rect">
            <a:avLst/>
          </a:prstGeom>
        </p:spPr>
      </p:pic>
      <p:pic>
        <p:nvPicPr>
          <p:cNvPr id="5" name="Obrázek 4">
            <a:extLst>
              <a:ext uri="{FF2B5EF4-FFF2-40B4-BE49-F238E27FC236}">
                <a16:creationId xmlns:a16="http://schemas.microsoft.com/office/drawing/2014/main" id="{D07D44DE-A9D2-6245-54C3-96755A197792}"/>
              </a:ext>
            </a:extLst>
          </p:cNvPr>
          <p:cNvPicPr>
            <a:picLocks noChangeAspect="1"/>
          </p:cNvPicPr>
          <p:nvPr/>
        </p:nvPicPr>
        <p:blipFill>
          <a:blip r:embed="rId3"/>
          <a:stretch>
            <a:fillRect/>
          </a:stretch>
        </p:blipFill>
        <p:spPr>
          <a:xfrm>
            <a:off x="2987565" y="2490715"/>
            <a:ext cx="2921547" cy="767073"/>
          </a:xfrm>
          <a:prstGeom prst="rect">
            <a:avLst/>
          </a:prstGeom>
        </p:spPr>
      </p:pic>
      <p:pic>
        <p:nvPicPr>
          <p:cNvPr id="6" name="Obrázek 5">
            <a:extLst>
              <a:ext uri="{FF2B5EF4-FFF2-40B4-BE49-F238E27FC236}">
                <a16:creationId xmlns:a16="http://schemas.microsoft.com/office/drawing/2014/main" id="{4974ECFB-E8CB-AECF-E7F5-5648AA9F49B2}"/>
              </a:ext>
            </a:extLst>
          </p:cNvPr>
          <p:cNvPicPr>
            <a:picLocks noChangeAspect="1"/>
          </p:cNvPicPr>
          <p:nvPr/>
        </p:nvPicPr>
        <p:blipFill>
          <a:blip r:embed="rId4"/>
          <a:stretch>
            <a:fillRect/>
          </a:stretch>
        </p:blipFill>
        <p:spPr>
          <a:xfrm>
            <a:off x="2907259" y="3779103"/>
            <a:ext cx="1520879" cy="1520879"/>
          </a:xfrm>
          <a:prstGeom prst="rect">
            <a:avLst/>
          </a:prstGeom>
        </p:spPr>
      </p:pic>
      <p:pic>
        <p:nvPicPr>
          <p:cNvPr id="7" name="Obrázek 6">
            <a:extLst>
              <a:ext uri="{FF2B5EF4-FFF2-40B4-BE49-F238E27FC236}">
                <a16:creationId xmlns:a16="http://schemas.microsoft.com/office/drawing/2014/main" id="{DA662EBA-122E-EA6B-E492-89E0DE12B6DD}"/>
              </a:ext>
            </a:extLst>
          </p:cNvPr>
          <p:cNvPicPr>
            <a:picLocks noChangeAspect="1"/>
          </p:cNvPicPr>
          <p:nvPr/>
        </p:nvPicPr>
        <p:blipFill>
          <a:blip r:embed="rId5"/>
          <a:stretch>
            <a:fillRect/>
          </a:stretch>
        </p:blipFill>
        <p:spPr>
          <a:xfrm>
            <a:off x="4934085" y="3429000"/>
            <a:ext cx="2309648" cy="1031093"/>
          </a:xfrm>
          <a:prstGeom prst="rect">
            <a:avLst/>
          </a:prstGeom>
        </p:spPr>
      </p:pic>
      <p:pic>
        <p:nvPicPr>
          <p:cNvPr id="8" name="Obrázek 7">
            <a:extLst>
              <a:ext uri="{FF2B5EF4-FFF2-40B4-BE49-F238E27FC236}">
                <a16:creationId xmlns:a16="http://schemas.microsoft.com/office/drawing/2014/main" id="{EC9FC6D5-3116-E497-EB83-81DAF83E21EE}"/>
              </a:ext>
            </a:extLst>
          </p:cNvPr>
          <p:cNvPicPr>
            <a:picLocks noChangeAspect="1"/>
          </p:cNvPicPr>
          <p:nvPr/>
        </p:nvPicPr>
        <p:blipFill>
          <a:blip r:embed="rId6"/>
          <a:stretch>
            <a:fillRect/>
          </a:stretch>
        </p:blipFill>
        <p:spPr>
          <a:xfrm>
            <a:off x="6450110" y="4802328"/>
            <a:ext cx="2319058" cy="767073"/>
          </a:xfrm>
          <a:prstGeom prst="rect">
            <a:avLst/>
          </a:prstGeom>
        </p:spPr>
      </p:pic>
      <p:pic>
        <p:nvPicPr>
          <p:cNvPr id="9" name="Obrázek 8">
            <a:extLst>
              <a:ext uri="{FF2B5EF4-FFF2-40B4-BE49-F238E27FC236}">
                <a16:creationId xmlns:a16="http://schemas.microsoft.com/office/drawing/2014/main" id="{A906C732-4099-6F33-6395-5E38893FB7F4}"/>
              </a:ext>
            </a:extLst>
          </p:cNvPr>
          <p:cNvPicPr>
            <a:picLocks noChangeAspect="1"/>
          </p:cNvPicPr>
          <p:nvPr/>
        </p:nvPicPr>
        <p:blipFill>
          <a:blip r:embed="rId7"/>
          <a:stretch>
            <a:fillRect/>
          </a:stretch>
        </p:blipFill>
        <p:spPr>
          <a:xfrm>
            <a:off x="870336" y="4994238"/>
            <a:ext cx="1706587" cy="614371"/>
          </a:xfrm>
          <a:prstGeom prst="rect">
            <a:avLst/>
          </a:prstGeom>
        </p:spPr>
      </p:pic>
      <p:pic>
        <p:nvPicPr>
          <p:cNvPr id="10" name="Obrázek 9">
            <a:extLst>
              <a:ext uri="{FF2B5EF4-FFF2-40B4-BE49-F238E27FC236}">
                <a16:creationId xmlns:a16="http://schemas.microsoft.com/office/drawing/2014/main" id="{D69EF09F-4530-5CE7-60FC-0F4A4C7C4E0A}"/>
              </a:ext>
            </a:extLst>
          </p:cNvPr>
          <p:cNvPicPr>
            <a:picLocks noChangeAspect="1"/>
          </p:cNvPicPr>
          <p:nvPr/>
        </p:nvPicPr>
        <p:blipFill>
          <a:blip r:embed="rId8"/>
          <a:stretch>
            <a:fillRect/>
          </a:stretch>
        </p:blipFill>
        <p:spPr>
          <a:xfrm>
            <a:off x="6880170" y="2032700"/>
            <a:ext cx="1071563" cy="1071563"/>
          </a:xfrm>
          <a:prstGeom prst="rect">
            <a:avLst/>
          </a:prstGeom>
        </p:spPr>
      </p:pic>
    </p:spTree>
    <p:extLst>
      <p:ext uri="{BB962C8B-B14F-4D97-AF65-F5344CB8AC3E}">
        <p14:creationId xmlns:p14="http://schemas.microsoft.com/office/powerpoint/2010/main" val="356754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CDD849-F955-7B6E-5D54-AD30D7B7756E}"/>
              </a:ext>
            </a:extLst>
          </p:cNvPr>
          <p:cNvSpPr>
            <a:spLocks noGrp="1"/>
          </p:cNvSpPr>
          <p:nvPr>
            <p:ph type="title"/>
          </p:nvPr>
        </p:nvSpPr>
        <p:spPr/>
        <p:txBody>
          <a:bodyPr/>
          <a:lstStyle/>
          <a:p>
            <a:r>
              <a:rPr lang="cs-CZ" sz="3200" dirty="0"/>
              <a:t>Požadavky pro splnění předmětu</a:t>
            </a:r>
          </a:p>
        </p:txBody>
      </p:sp>
      <p:sp>
        <p:nvSpPr>
          <p:cNvPr id="3" name="Zástupný obsah 2">
            <a:extLst>
              <a:ext uri="{FF2B5EF4-FFF2-40B4-BE49-F238E27FC236}">
                <a16:creationId xmlns:a16="http://schemas.microsoft.com/office/drawing/2014/main" id="{9D32749F-D10D-B2D7-FB41-B4B3125C83A8}"/>
              </a:ext>
            </a:extLst>
          </p:cNvPr>
          <p:cNvSpPr>
            <a:spLocks noGrp="1"/>
          </p:cNvSpPr>
          <p:nvPr>
            <p:ph idx="1"/>
          </p:nvPr>
        </p:nvSpPr>
        <p:spPr/>
        <p:txBody>
          <a:bodyPr/>
          <a:lstStyle/>
          <a:p>
            <a:r>
              <a:rPr lang="cs-CZ" dirty="0"/>
              <a:t>Docházka 80 %</a:t>
            </a:r>
          </a:p>
          <a:p>
            <a:r>
              <a:rPr lang="cs-CZ" dirty="0"/>
              <a:t>Zpracování semestrální práce na zadané téma </a:t>
            </a:r>
          </a:p>
        </p:txBody>
      </p:sp>
    </p:spTree>
    <p:extLst>
      <p:ext uri="{BB962C8B-B14F-4D97-AF65-F5344CB8AC3E}">
        <p14:creationId xmlns:p14="http://schemas.microsoft.com/office/powerpoint/2010/main" val="162924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2800" dirty="0"/>
              <a:t>Literatura</a:t>
            </a:r>
          </a:p>
        </p:txBody>
      </p:sp>
      <p:sp>
        <p:nvSpPr>
          <p:cNvPr id="3" name="Zástupný obsah 2">
            <a:extLst>
              <a:ext uri="{FF2B5EF4-FFF2-40B4-BE49-F238E27FC236}">
                <a16:creationId xmlns:a16="http://schemas.microsoft.com/office/drawing/2014/main" id="{85177E95-2923-E6EB-F230-673E32FA3447}"/>
              </a:ext>
            </a:extLst>
          </p:cNvPr>
          <p:cNvSpPr>
            <a:spLocks noGrp="1"/>
          </p:cNvSpPr>
          <p:nvPr>
            <p:ph idx="1"/>
          </p:nvPr>
        </p:nvSpPr>
        <p:spPr/>
        <p:txBody>
          <a:bodyPr>
            <a:normAutofit lnSpcReduction="10000"/>
          </a:bodyPr>
          <a:lstStyle/>
          <a:p>
            <a:r>
              <a:rPr lang="cs-CZ" sz="1600" dirty="0"/>
              <a:t>Koráb, V., Hanzelková, A., </a:t>
            </a:r>
            <a:r>
              <a:rPr lang="cs-CZ" sz="1600" dirty="0" err="1"/>
              <a:t>Mihalisko</a:t>
            </a:r>
            <a:r>
              <a:rPr lang="cs-CZ" sz="1600" dirty="0"/>
              <a:t>, M. (2008). Rodinné podnikání. Brno: </a:t>
            </a:r>
            <a:r>
              <a:rPr lang="cs-CZ" sz="1600" dirty="0" err="1"/>
              <a:t>Computer</a:t>
            </a:r>
            <a:r>
              <a:rPr lang="cs-CZ" sz="1600" dirty="0"/>
              <a:t> </a:t>
            </a:r>
            <a:r>
              <a:rPr lang="cs-CZ" sz="1600" dirty="0" err="1"/>
              <a:t>Press</a:t>
            </a:r>
            <a:r>
              <a:rPr lang="cs-CZ" sz="1600" dirty="0"/>
              <a:t>, a. s. ISBN 978-80-251-1843-6.</a:t>
            </a:r>
          </a:p>
          <a:p>
            <a:r>
              <a:rPr lang="cs-CZ" sz="1600" dirty="0" err="1"/>
              <a:t>Martel</a:t>
            </a:r>
            <a:r>
              <a:rPr lang="cs-CZ" sz="1600" dirty="0"/>
              <a:t>. J. (2017). Rodinné firmy na rozcestí. Jak postupovat při nástupnictví, dědictví a udržení rodinné soudržnosti. Praha: Grada. ISBN 978-80-271-0332-4.</a:t>
            </a:r>
          </a:p>
          <a:p>
            <a:r>
              <a:rPr lang="cs-CZ" sz="1600" dirty="0"/>
              <a:t>Petrof. (2023). O </a:t>
            </a:r>
            <a:r>
              <a:rPr lang="cs-CZ" sz="1600" dirty="0" err="1"/>
              <a:t>Petrofu</a:t>
            </a:r>
            <a:r>
              <a:rPr lang="cs-CZ" sz="1600" dirty="0"/>
              <a:t>. Dostupné z: </a:t>
            </a:r>
            <a:r>
              <a:rPr lang="cs-CZ" sz="1600" dirty="0">
                <a:hlinkClick r:id="rId2"/>
              </a:rPr>
              <a:t>https://www.petrof.cz/o-petrofu</a:t>
            </a:r>
            <a:r>
              <a:rPr lang="cs-CZ" sz="1600" dirty="0"/>
              <a:t> </a:t>
            </a:r>
          </a:p>
          <a:p>
            <a:r>
              <a:rPr lang="cs-CZ" sz="1600" dirty="0" err="1"/>
              <a:t>Porkert</a:t>
            </a:r>
            <a:r>
              <a:rPr lang="cs-CZ" sz="1600" dirty="0"/>
              <a:t>. (2023). O nás. Dostupné z: </a:t>
            </a:r>
            <a:r>
              <a:rPr lang="cs-CZ" sz="1600" dirty="0">
                <a:hlinkClick r:id="rId3"/>
              </a:rPr>
              <a:t>https://www.porkert-original.cz/o-nas</a:t>
            </a:r>
            <a:r>
              <a:rPr lang="cs-CZ" sz="1600" dirty="0"/>
              <a:t> </a:t>
            </a:r>
          </a:p>
          <a:p>
            <a:r>
              <a:rPr lang="cs-CZ" sz="1600" dirty="0"/>
              <a:t>Baťa. (2023). Historie společnosti. Dostupné z: </a:t>
            </a:r>
            <a:r>
              <a:rPr lang="cs-CZ" sz="1600" dirty="0">
                <a:hlinkClick r:id="rId4"/>
              </a:rPr>
              <a:t>https://www.bata.com/cz/historie-spolecnosti.html</a:t>
            </a:r>
            <a:r>
              <a:rPr lang="cs-CZ" sz="1600" dirty="0"/>
              <a:t> </a:t>
            </a:r>
          </a:p>
          <a:p>
            <a:r>
              <a:rPr lang="cs-CZ" sz="1600" dirty="0"/>
              <a:t>AMSP. (2018). Nástupnická strategie. Dostupné z: </a:t>
            </a:r>
            <a:r>
              <a:rPr lang="cs-CZ" sz="1600" dirty="0">
                <a:hlinkClick r:id="rId5"/>
              </a:rPr>
              <a:t>https://amsp.cz/wp-content/uploads/2018/02/N%C3%A1stupnick%C3%A1-strategie-v-%C4%8Desk%C3%BDch-rodinn%C3%BDch-podnic%C3%ADch.pdf</a:t>
            </a:r>
            <a:r>
              <a:rPr lang="cs-CZ" sz="1600" dirty="0"/>
              <a:t> </a:t>
            </a:r>
          </a:p>
          <a:p>
            <a:r>
              <a:rPr lang="cs-CZ" sz="1600" dirty="0"/>
              <a:t>MPO. (2023). Změna definice rodinného podniku v České Republice. Dostupné z: </a:t>
            </a:r>
            <a:r>
              <a:rPr lang="cs-CZ" sz="1600" dirty="0">
                <a:hlinkClick r:id="rId6"/>
              </a:rPr>
              <a:t>https://www.mpo.cz/cz/podnikani/rodinne-podnikani/zmena-definice-rodinneho-podniku-v-ceske-republice---265670/</a:t>
            </a:r>
            <a:r>
              <a:rPr lang="cs-CZ" sz="1600" dirty="0"/>
              <a:t> </a:t>
            </a:r>
          </a:p>
        </p:txBody>
      </p:sp>
    </p:spTree>
    <p:extLst>
      <p:ext uri="{BB962C8B-B14F-4D97-AF65-F5344CB8AC3E}">
        <p14:creationId xmlns:p14="http://schemas.microsoft.com/office/powerpoint/2010/main" val="152437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DFF3C3-BFC0-BEC4-2DB1-91C1C9C9E20E}"/>
              </a:ext>
            </a:extLst>
          </p:cNvPr>
          <p:cNvSpPr>
            <a:spLocks noGrp="1"/>
          </p:cNvSpPr>
          <p:nvPr>
            <p:ph type="title"/>
          </p:nvPr>
        </p:nvSpPr>
        <p:spPr/>
        <p:txBody>
          <a:bodyPr/>
          <a:lstStyle/>
          <a:p>
            <a:r>
              <a:rPr lang="cs-CZ" sz="3200" dirty="0"/>
              <a:t>Organizace semestru</a:t>
            </a:r>
          </a:p>
        </p:txBody>
      </p:sp>
      <p:sp>
        <p:nvSpPr>
          <p:cNvPr id="3" name="Zástupný obsah 2">
            <a:extLst>
              <a:ext uri="{FF2B5EF4-FFF2-40B4-BE49-F238E27FC236}">
                <a16:creationId xmlns:a16="http://schemas.microsoft.com/office/drawing/2014/main" id="{267AAA19-5179-462D-9F8B-C730428337B9}"/>
              </a:ext>
            </a:extLst>
          </p:cNvPr>
          <p:cNvSpPr>
            <a:spLocks noGrp="1"/>
          </p:cNvSpPr>
          <p:nvPr>
            <p:ph idx="1"/>
          </p:nvPr>
        </p:nvSpPr>
        <p:spPr/>
        <p:txBody>
          <a:bodyPr/>
          <a:lstStyle/>
          <a:p>
            <a:pPr marL="0" indent="0">
              <a:buNone/>
            </a:pPr>
            <a:endParaRPr lang="cs-CZ" dirty="0"/>
          </a:p>
          <a:p>
            <a:endParaRPr lang="cs-CZ" dirty="0"/>
          </a:p>
        </p:txBody>
      </p:sp>
      <p:graphicFrame>
        <p:nvGraphicFramePr>
          <p:cNvPr id="4" name="Tabulka 3">
            <a:extLst>
              <a:ext uri="{FF2B5EF4-FFF2-40B4-BE49-F238E27FC236}">
                <a16:creationId xmlns:a16="http://schemas.microsoft.com/office/drawing/2014/main" id="{BEBD6FBA-2C51-B15D-FC9C-1533CB55C4D0}"/>
              </a:ext>
            </a:extLst>
          </p:cNvPr>
          <p:cNvGraphicFramePr>
            <a:graphicFrameLocks noGrp="1"/>
          </p:cNvGraphicFramePr>
          <p:nvPr>
            <p:extLst>
              <p:ext uri="{D42A27DB-BD31-4B8C-83A1-F6EECF244321}">
                <p14:modId xmlns:p14="http://schemas.microsoft.com/office/powerpoint/2010/main" val="3763016570"/>
              </p:ext>
            </p:extLst>
          </p:nvPr>
        </p:nvGraphicFramePr>
        <p:xfrm>
          <a:off x="427704" y="2072630"/>
          <a:ext cx="8176296" cy="3494744"/>
        </p:xfrm>
        <a:graphic>
          <a:graphicData uri="http://schemas.openxmlformats.org/drawingml/2006/table">
            <a:tbl>
              <a:tblPr firstRow="1" bandRow="1">
                <a:tableStyleId>{72833802-FEF1-4C79-8D5D-14CF1EAF98D9}</a:tableStyleId>
              </a:tblPr>
              <a:tblGrid>
                <a:gridCol w="628946">
                  <a:extLst>
                    <a:ext uri="{9D8B030D-6E8A-4147-A177-3AD203B41FA5}">
                      <a16:colId xmlns:a16="http://schemas.microsoft.com/office/drawing/2014/main" val="1125353849"/>
                    </a:ext>
                  </a:extLst>
                </a:gridCol>
                <a:gridCol w="490050">
                  <a:extLst>
                    <a:ext uri="{9D8B030D-6E8A-4147-A177-3AD203B41FA5}">
                      <a16:colId xmlns:a16="http://schemas.microsoft.com/office/drawing/2014/main" val="3419998726"/>
                    </a:ext>
                  </a:extLst>
                </a:gridCol>
                <a:gridCol w="581297">
                  <a:extLst>
                    <a:ext uri="{9D8B030D-6E8A-4147-A177-3AD203B41FA5}">
                      <a16:colId xmlns:a16="http://schemas.microsoft.com/office/drawing/2014/main" val="1546573388"/>
                    </a:ext>
                  </a:extLst>
                </a:gridCol>
                <a:gridCol w="566764">
                  <a:extLst>
                    <a:ext uri="{9D8B030D-6E8A-4147-A177-3AD203B41FA5}">
                      <a16:colId xmlns:a16="http://schemas.microsoft.com/office/drawing/2014/main" val="889562422"/>
                    </a:ext>
                  </a:extLst>
                </a:gridCol>
                <a:gridCol w="566764">
                  <a:extLst>
                    <a:ext uri="{9D8B030D-6E8A-4147-A177-3AD203B41FA5}">
                      <a16:colId xmlns:a16="http://schemas.microsoft.com/office/drawing/2014/main" val="335706466"/>
                    </a:ext>
                  </a:extLst>
                </a:gridCol>
                <a:gridCol w="523167">
                  <a:extLst>
                    <a:ext uri="{9D8B030D-6E8A-4147-A177-3AD203B41FA5}">
                      <a16:colId xmlns:a16="http://schemas.microsoft.com/office/drawing/2014/main" val="2232416144"/>
                    </a:ext>
                  </a:extLst>
                </a:gridCol>
                <a:gridCol w="552231">
                  <a:extLst>
                    <a:ext uri="{9D8B030D-6E8A-4147-A177-3AD203B41FA5}">
                      <a16:colId xmlns:a16="http://schemas.microsoft.com/office/drawing/2014/main" val="1312810646"/>
                    </a:ext>
                  </a:extLst>
                </a:gridCol>
                <a:gridCol w="581297">
                  <a:extLst>
                    <a:ext uri="{9D8B030D-6E8A-4147-A177-3AD203B41FA5}">
                      <a16:colId xmlns:a16="http://schemas.microsoft.com/office/drawing/2014/main" val="798713210"/>
                    </a:ext>
                  </a:extLst>
                </a:gridCol>
                <a:gridCol w="566764">
                  <a:extLst>
                    <a:ext uri="{9D8B030D-6E8A-4147-A177-3AD203B41FA5}">
                      <a16:colId xmlns:a16="http://schemas.microsoft.com/office/drawing/2014/main" val="2285152631"/>
                    </a:ext>
                  </a:extLst>
                </a:gridCol>
                <a:gridCol w="783082">
                  <a:extLst>
                    <a:ext uri="{9D8B030D-6E8A-4147-A177-3AD203B41FA5}">
                      <a16:colId xmlns:a16="http://schemas.microsoft.com/office/drawing/2014/main" val="4224351232"/>
                    </a:ext>
                  </a:extLst>
                </a:gridCol>
                <a:gridCol w="914400">
                  <a:extLst>
                    <a:ext uri="{9D8B030D-6E8A-4147-A177-3AD203B41FA5}">
                      <a16:colId xmlns:a16="http://schemas.microsoft.com/office/drawing/2014/main" val="2886158069"/>
                    </a:ext>
                  </a:extLst>
                </a:gridCol>
                <a:gridCol w="752167">
                  <a:extLst>
                    <a:ext uri="{9D8B030D-6E8A-4147-A177-3AD203B41FA5}">
                      <a16:colId xmlns:a16="http://schemas.microsoft.com/office/drawing/2014/main" val="4022454818"/>
                    </a:ext>
                  </a:extLst>
                </a:gridCol>
                <a:gridCol w="669367">
                  <a:extLst>
                    <a:ext uri="{9D8B030D-6E8A-4147-A177-3AD203B41FA5}">
                      <a16:colId xmlns:a16="http://schemas.microsoft.com/office/drawing/2014/main" val="916189355"/>
                    </a:ext>
                  </a:extLst>
                </a:gridCol>
              </a:tblGrid>
              <a:tr h="394673">
                <a:tc>
                  <a:txBody>
                    <a:bodyPr/>
                    <a:lstStyle/>
                    <a:p>
                      <a:pPr algn="ctr"/>
                      <a:r>
                        <a:rPr lang="cs-CZ" sz="1100" dirty="0"/>
                        <a:t>1.</a:t>
                      </a:r>
                    </a:p>
                    <a:p>
                      <a:pPr algn="ctr"/>
                      <a:r>
                        <a:rPr lang="cs-CZ" sz="11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2.</a:t>
                      </a:r>
                    </a:p>
                    <a:p>
                      <a:pPr algn="ctr"/>
                      <a:r>
                        <a:rPr lang="cs-CZ" sz="1100" dirty="0"/>
                        <a:t>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3.</a:t>
                      </a:r>
                    </a:p>
                    <a:p>
                      <a:pPr algn="ctr"/>
                      <a:r>
                        <a:rPr lang="cs-CZ" sz="1100" dirty="0"/>
                        <a:t>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4.</a:t>
                      </a:r>
                    </a:p>
                    <a:p>
                      <a:pPr algn="ctr"/>
                      <a:r>
                        <a:rPr lang="cs-CZ" sz="1100" dirty="0"/>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5.</a:t>
                      </a:r>
                    </a:p>
                    <a:p>
                      <a:pPr algn="ctr"/>
                      <a:r>
                        <a:rPr lang="cs-CZ" sz="1100" dirty="0"/>
                        <a:t>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6.</a:t>
                      </a:r>
                    </a:p>
                    <a:p>
                      <a:pPr algn="ctr"/>
                      <a:r>
                        <a:rPr lang="cs-CZ" sz="1100" dirty="0"/>
                        <a:t>18.3.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7.</a:t>
                      </a:r>
                    </a:p>
                    <a:p>
                      <a:pPr algn="ctr"/>
                      <a:r>
                        <a:rPr lang="cs-CZ" sz="1100" dirty="0"/>
                        <a:t>25.3.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8.</a:t>
                      </a:r>
                    </a:p>
                    <a:p>
                      <a:pPr algn="ctr"/>
                      <a:r>
                        <a:rPr lang="cs-CZ" sz="11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solidFill>
                            <a:schemeClr val="bg1"/>
                          </a:solidFill>
                        </a:rPr>
                        <a:t>9.</a:t>
                      </a:r>
                    </a:p>
                    <a:p>
                      <a:pPr algn="ctr"/>
                      <a:r>
                        <a:rPr lang="cs-CZ" sz="1100" dirty="0">
                          <a:solidFill>
                            <a:schemeClr val="bg1"/>
                          </a:solidFill>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10.</a:t>
                      </a:r>
                    </a:p>
                    <a:p>
                      <a:pPr algn="ctr"/>
                      <a:r>
                        <a:rPr lang="cs-CZ" sz="1100" dirty="0"/>
                        <a:t>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11.</a:t>
                      </a:r>
                    </a:p>
                    <a:p>
                      <a:pPr algn="ctr"/>
                      <a:r>
                        <a:rPr lang="cs-CZ" sz="1100" dirty="0"/>
                        <a:t>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12.</a:t>
                      </a:r>
                    </a:p>
                    <a:p>
                      <a:pPr algn="ctr"/>
                      <a:r>
                        <a:rPr lang="cs-CZ" sz="1100" dirty="0"/>
                        <a:t>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100" dirty="0"/>
                        <a:t>13.</a:t>
                      </a:r>
                    </a:p>
                    <a:p>
                      <a:pPr algn="ctr"/>
                      <a:r>
                        <a:rPr lang="cs-CZ" sz="1100" dirty="0"/>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935179430"/>
                  </a:ext>
                </a:extLst>
              </a:tr>
              <a:tr h="3068024">
                <a:tc>
                  <a:txBody>
                    <a:bodyPr/>
                    <a:lstStyle/>
                    <a:p>
                      <a:pPr algn="ctr"/>
                      <a:r>
                        <a:rPr lang="cs-CZ" dirty="0"/>
                        <a:t>Uvedení do problematiky rodinného podnikání</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Specifika rodinného podnikání</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Fáze životního cyklu rodinného podniku</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Řízení rodinného podniku a role rodiny</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Korporátní řízení rodinného podniku</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Vztah rodiny a podniku</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cs-CZ" dirty="0"/>
                        <a:t>Vztah rodiny a podniku</a:t>
                      </a:r>
                    </a:p>
                    <a:p>
                      <a:pPr algn="ctr"/>
                      <a:endParaRPr lang="cs-CZ"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Problémy při generační obměně</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International </a:t>
                      </a:r>
                      <a:r>
                        <a:rPr lang="cs-CZ" dirty="0" err="1"/>
                        <a:t>week</a:t>
                      </a:r>
                      <a:endParaRPr lang="cs-CZ"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cs-CZ" sz="1350" b="0" kern="1200" dirty="0">
                          <a:solidFill>
                            <a:schemeClr val="dk1"/>
                          </a:solidFill>
                          <a:effectLst/>
                        </a:rPr>
                        <a:t>Plánování výměny generací ve vedení rodinných podniků </a:t>
                      </a:r>
                      <a:r>
                        <a:rPr lang="cs-CZ" sz="1350" b="0" kern="1200" dirty="0">
                          <a:solidFill>
                            <a:schemeClr val="dk1"/>
                          </a:solidFill>
                          <a:effectLst/>
                          <a:highlight>
                            <a:srgbClr val="FFFF00"/>
                          </a:highlight>
                        </a:rPr>
                        <a:t>(?)</a:t>
                      </a:r>
                      <a:endParaRPr lang="cs-CZ" dirty="0">
                        <a:highlight>
                          <a:srgbClr val="FFFF00"/>
                        </a:highlight>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350" b="0" kern="1200" dirty="0">
                          <a:solidFill>
                            <a:schemeClr val="dk1"/>
                          </a:solidFill>
                          <a:effectLst/>
                        </a:rPr>
                        <a:t>Plánování výměny generací ve vedení rodinných podniků – případové studie ze zahraničí.</a:t>
                      </a:r>
                      <a:endParaRPr lang="cs-CZ"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350" b="0" kern="1200" dirty="0">
                          <a:solidFill>
                            <a:schemeClr val="dk1"/>
                          </a:solidFill>
                          <a:effectLst/>
                        </a:rPr>
                        <a:t>Analýzy týkající se rodiny, podnikatele a podniku. Model H. Pollaka.</a:t>
                      </a:r>
                      <a:endParaRPr lang="cs-CZ"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dirty="0"/>
                        <a:t>Budoucnost rodinného podnikání</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596143"/>
                  </a:ext>
                </a:extLst>
              </a:tr>
            </a:tbl>
          </a:graphicData>
        </a:graphic>
      </p:graphicFrame>
    </p:spTree>
    <p:extLst>
      <p:ext uri="{BB962C8B-B14F-4D97-AF65-F5344CB8AC3E}">
        <p14:creationId xmlns:p14="http://schemas.microsoft.com/office/powerpoint/2010/main" val="251149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3200" dirty="0"/>
              <a:t>Rodinný podnik – definice</a:t>
            </a:r>
          </a:p>
        </p:txBody>
      </p:sp>
      <p:sp>
        <p:nvSpPr>
          <p:cNvPr id="3" name="Zástupný obsah 2">
            <a:extLst>
              <a:ext uri="{FF2B5EF4-FFF2-40B4-BE49-F238E27FC236}">
                <a16:creationId xmlns:a16="http://schemas.microsoft.com/office/drawing/2014/main" id="{85177E95-2923-E6EB-F230-673E32FA3447}"/>
              </a:ext>
            </a:extLst>
          </p:cNvPr>
          <p:cNvSpPr>
            <a:spLocks noGrp="1"/>
          </p:cNvSpPr>
          <p:nvPr>
            <p:ph idx="1"/>
          </p:nvPr>
        </p:nvSpPr>
        <p:spPr/>
        <p:txBody>
          <a:bodyPr>
            <a:normAutofit lnSpcReduction="10000"/>
          </a:bodyPr>
          <a:lstStyle/>
          <a:p>
            <a:pPr algn="just"/>
            <a:r>
              <a:rPr lang="cs-CZ" sz="1800" dirty="0"/>
              <a:t>V roce 2021 vláda schválila definici rodinného podnikání. </a:t>
            </a:r>
          </a:p>
          <a:p>
            <a:pPr algn="just"/>
            <a:r>
              <a:rPr lang="cs-CZ" sz="1800" dirty="0"/>
              <a:t>„Rodinným podnikem je rodinná obchodní korporace nebo rodinná živnost“.</a:t>
            </a:r>
          </a:p>
          <a:p>
            <a:pPr algn="just"/>
            <a:endParaRPr lang="cs-CZ" sz="1800" dirty="0"/>
          </a:p>
          <a:p>
            <a:pPr algn="just"/>
            <a:r>
              <a:rPr lang="cs-CZ" sz="1800" b="1" i="1" dirty="0"/>
              <a:t>Rodinná korporace </a:t>
            </a:r>
            <a:r>
              <a:rPr lang="cs-CZ" sz="1800" i="1" dirty="0"/>
              <a:t>je „obchodní korporace, ve které členové jedné rodiny přímo nebo nepřímo vykonávají většinu hlasovacích práv a alespoň jeden člen této rodiny je členem statutárního orgánu této obchodní korporace; znaky rodinné obchodní korporace jsou splněny i tehdy, je-li jediným jejím společníkem člen jedné rodiny, který je současně členem statutárního orgánu, a alespoň jeden jiný člen téže rodiny je členem jejího statutárního orgánu, jejím zaměstnancem, jejím prokuristou nebo členem její dozorčí rady. Za rodinnou obchodní korporaci se považuje také obchodní korporace, ve které většinu hlasovacích práv vykonává ve prospěch jedné rodiny fundace nebo svěřenský správce svěřenského fondu, pokud je současně alespoň jeden člen této rodiny členem statutárního orgánu fundace, nebo svěřenský správce svěřenského fondu.“</a:t>
            </a:r>
          </a:p>
          <a:p>
            <a:endParaRPr lang="cs-CZ" sz="1600" dirty="0"/>
          </a:p>
        </p:txBody>
      </p:sp>
    </p:spTree>
    <p:extLst>
      <p:ext uri="{BB962C8B-B14F-4D97-AF65-F5344CB8AC3E}">
        <p14:creationId xmlns:p14="http://schemas.microsoft.com/office/powerpoint/2010/main" val="378238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3200" dirty="0"/>
              <a:t>Rodinný podnik – definice</a:t>
            </a:r>
          </a:p>
        </p:txBody>
      </p:sp>
      <p:sp>
        <p:nvSpPr>
          <p:cNvPr id="3" name="Zástupný obsah 2">
            <a:extLst>
              <a:ext uri="{FF2B5EF4-FFF2-40B4-BE49-F238E27FC236}">
                <a16:creationId xmlns:a16="http://schemas.microsoft.com/office/drawing/2014/main" id="{85177E95-2923-E6EB-F230-673E32FA3447}"/>
              </a:ext>
            </a:extLst>
          </p:cNvPr>
          <p:cNvSpPr>
            <a:spLocks noGrp="1"/>
          </p:cNvSpPr>
          <p:nvPr>
            <p:ph idx="1"/>
          </p:nvPr>
        </p:nvSpPr>
        <p:spPr/>
        <p:txBody>
          <a:bodyPr>
            <a:normAutofit/>
          </a:bodyPr>
          <a:lstStyle/>
          <a:p>
            <a:pPr algn="just"/>
            <a:r>
              <a:rPr lang="cs-CZ" sz="2000" b="1" dirty="0"/>
              <a:t>Rodinná živnost „</a:t>
            </a:r>
            <a:r>
              <a:rPr lang="cs-CZ" sz="2000" i="1" dirty="0"/>
              <a:t>je podnikání, na kterém se svojí prací anebo majetkem podílejí nejméně dva členové jedné rodiny a nejméně jeden z členů této rodiny je držitelem živnostenského nebo jiného obdobného oprávnění nebo je oprávněn k podnikání z jiného důvodu.“</a:t>
            </a:r>
          </a:p>
          <a:p>
            <a:pPr marL="0" indent="0" algn="just">
              <a:buNone/>
            </a:pPr>
            <a:endParaRPr lang="cs-CZ" sz="2000" dirty="0"/>
          </a:p>
          <a:p>
            <a:pPr algn="just"/>
            <a:r>
              <a:rPr lang="cs-CZ" sz="2000" i="1" dirty="0"/>
              <a:t>„Za </a:t>
            </a:r>
            <a:r>
              <a:rPr lang="cs-CZ" sz="2000" b="1" i="1" dirty="0"/>
              <a:t>členy jedné rodiny </a:t>
            </a:r>
            <a:r>
              <a:rPr lang="cs-CZ" sz="2000" i="1" dirty="0"/>
              <a:t>se pro účely rodinného podniku považují společně pracující manželé nebo partneři*, nebo alespoň s jedním z manželů nebo partnerů i jejich příbuzní až do čtvrtého stupně, osoby s manžely nebo partnery </a:t>
            </a:r>
            <a:r>
              <a:rPr lang="cs-CZ" sz="2000" i="1" dirty="0" err="1"/>
              <a:t>sešvagřené</a:t>
            </a:r>
            <a:r>
              <a:rPr lang="cs-CZ" sz="2000" i="1" dirty="0"/>
              <a:t> až do třetího stupně, dále osoby příbuzné v přímé linii, nebo sourozenci.“</a:t>
            </a:r>
          </a:p>
          <a:p>
            <a:endParaRPr lang="cs-CZ" sz="1600" dirty="0"/>
          </a:p>
        </p:txBody>
      </p:sp>
    </p:spTree>
    <p:extLst>
      <p:ext uri="{BB962C8B-B14F-4D97-AF65-F5344CB8AC3E}">
        <p14:creationId xmlns:p14="http://schemas.microsoft.com/office/powerpoint/2010/main" val="14004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2DB460-42D5-4D35-D246-5A45ED2F147C}"/>
              </a:ext>
            </a:extLst>
          </p:cNvPr>
          <p:cNvSpPr>
            <a:spLocks noGrp="1"/>
          </p:cNvSpPr>
          <p:nvPr>
            <p:ph type="title"/>
          </p:nvPr>
        </p:nvSpPr>
        <p:spPr/>
        <p:txBody>
          <a:bodyPr/>
          <a:lstStyle/>
          <a:p>
            <a:r>
              <a:rPr lang="cs-CZ" sz="3200" dirty="0"/>
              <a:t>Rodinné podnikání</a:t>
            </a:r>
          </a:p>
        </p:txBody>
      </p:sp>
      <p:sp>
        <p:nvSpPr>
          <p:cNvPr id="3" name="Zástupný obsah 2">
            <a:extLst>
              <a:ext uri="{FF2B5EF4-FFF2-40B4-BE49-F238E27FC236}">
                <a16:creationId xmlns:a16="http://schemas.microsoft.com/office/drawing/2014/main" id="{1BD56486-5388-6610-168A-F5804186559E}"/>
              </a:ext>
            </a:extLst>
          </p:cNvPr>
          <p:cNvSpPr>
            <a:spLocks noGrp="1"/>
          </p:cNvSpPr>
          <p:nvPr>
            <p:ph idx="1"/>
          </p:nvPr>
        </p:nvSpPr>
        <p:spPr/>
        <p:txBody>
          <a:bodyPr>
            <a:normAutofit/>
          </a:bodyPr>
          <a:lstStyle/>
          <a:p>
            <a:pPr algn="just"/>
            <a:r>
              <a:rPr lang="cs-CZ" sz="2400" dirty="0"/>
              <a:t>Budováno s perspektivou dlouhodobé existence za hranice několika generací. </a:t>
            </a:r>
          </a:p>
          <a:p>
            <a:pPr algn="just"/>
            <a:r>
              <a:rPr lang="cs-CZ" sz="2400" dirty="0"/>
              <a:t>Jejich cílem nebývá co nejrychleji zbohatnout, ale vybudovat něco, co přetrvá a zajistí obživu dalším generacím, proto mnohem více než jiné investují zisky zpět do rozvoje svého podnikání.</a:t>
            </a:r>
          </a:p>
          <a:p>
            <a:pPr algn="just"/>
            <a:r>
              <a:rPr lang="cs-CZ" sz="2400" dirty="0"/>
              <a:t>Podnik je často vnímán jako rodinná hodnota, kterou stojí za to rozvíjet – z toho plyne velké podnikatelské nasazení zakladatelů. </a:t>
            </a:r>
          </a:p>
        </p:txBody>
      </p:sp>
    </p:spTree>
    <p:extLst>
      <p:ext uri="{BB962C8B-B14F-4D97-AF65-F5344CB8AC3E}">
        <p14:creationId xmlns:p14="http://schemas.microsoft.com/office/powerpoint/2010/main" val="148224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3865E2-A207-421E-F7BB-0B7292FD36DE}"/>
              </a:ext>
            </a:extLst>
          </p:cNvPr>
          <p:cNvSpPr>
            <a:spLocks noGrp="1"/>
          </p:cNvSpPr>
          <p:nvPr>
            <p:ph type="title"/>
          </p:nvPr>
        </p:nvSpPr>
        <p:spPr/>
        <p:txBody>
          <a:bodyPr/>
          <a:lstStyle/>
          <a:p>
            <a:r>
              <a:rPr lang="cs-CZ" sz="3200" dirty="0"/>
              <a:t>Rodinné podnikání</a:t>
            </a:r>
          </a:p>
        </p:txBody>
      </p:sp>
      <p:sp>
        <p:nvSpPr>
          <p:cNvPr id="3" name="Zástupný obsah 2">
            <a:extLst>
              <a:ext uri="{FF2B5EF4-FFF2-40B4-BE49-F238E27FC236}">
                <a16:creationId xmlns:a16="http://schemas.microsoft.com/office/drawing/2014/main" id="{51E30994-06B7-F9A6-4275-1D811D82467B}"/>
              </a:ext>
            </a:extLst>
          </p:cNvPr>
          <p:cNvSpPr>
            <a:spLocks noGrp="1"/>
          </p:cNvSpPr>
          <p:nvPr>
            <p:ph idx="1"/>
          </p:nvPr>
        </p:nvSpPr>
        <p:spPr/>
        <p:txBody>
          <a:bodyPr/>
          <a:lstStyle/>
          <a:p>
            <a:pPr algn="just"/>
            <a:r>
              <a:rPr lang="cs-CZ" sz="2400" dirty="0"/>
              <a:t>Zásadní úloha v regionálním rozvoji     vytvářejí trvalá pouta se zaměstnanci, zákazníky, dodavateli a místními komunitami.</a:t>
            </a:r>
          </a:p>
          <a:p>
            <a:pPr algn="just"/>
            <a:r>
              <a:rPr lang="cs-CZ" sz="2400" dirty="0"/>
              <a:t>Připívají k prevenci vylidňování venkova, jsou nositeli původních produktů.</a:t>
            </a:r>
          </a:p>
          <a:p>
            <a:pPr algn="just"/>
            <a:r>
              <a:rPr lang="cs-CZ" sz="2400" dirty="0"/>
              <a:t>Jsou schopné rychle se přizpůsobit změnám v ekonomicko-sociálním prostředí.</a:t>
            </a:r>
          </a:p>
          <a:p>
            <a:pPr algn="just"/>
            <a:r>
              <a:rPr lang="cs-CZ" sz="2400" dirty="0"/>
              <a:t>Vykazují vysokou míru poctivosti a originální firemní kultury.</a:t>
            </a:r>
          </a:p>
          <a:p>
            <a:endParaRPr lang="cs-CZ" sz="2400" dirty="0"/>
          </a:p>
          <a:p>
            <a:endParaRPr lang="cs-CZ" sz="2400" dirty="0"/>
          </a:p>
          <a:p>
            <a:endParaRPr lang="cs-CZ" dirty="0"/>
          </a:p>
        </p:txBody>
      </p:sp>
      <p:sp>
        <p:nvSpPr>
          <p:cNvPr id="4" name="Šipka: doprava 3">
            <a:extLst>
              <a:ext uri="{FF2B5EF4-FFF2-40B4-BE49-F238E27FC236}">
                <a16:creationId xmlns:a16="http://schemas.microsoft.com/office/drawing/2014/main" id="{ABFCD04F-746B-FA88-DF68-59DBB6C726E8}"/>
              </a:ext>
            </a:extLst>
          </p:cNvPr>
          <p:cNvSpPr/>
          <p:nvPr/>
        </p:nvSpPr>
        <p:spPr>
          <a:xfrm>
            <a:off x="5202621" y="2053458"/>
            <a:ext cx="283779" cy="8671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93678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D18EF-0852-4FCD-6489-99C882A7FF1D}"/>
              </a:ext>
            </a:extLst>
          </p:cNvPr>
          <p:cNvSpPr>
            <a:spLocks noGrp="1"/>
          </p:cNvSpPr>
          <p:nvPr>
            <p:ph type="title"/>
          </p:nvPr>
        </p:nvSpPr>
        <p:spPr/>
        <p:txBody>
          <a:bodyPr/>
          <a:lstStyle/>
          <a:p>
            <a:r>
              <a:rPr lang="cs-CZ" sz="2800" dirty="0"/>
              <a:t>Rodinné podnikání</a:t>
            </a:r>
          </a:p>
        </p:txBody>
      </p:sp>
      <p:graphicFrame>
        <p:nvGraphicFramePr>
          <p:cNvPr id="4" name="Zástupný obsah 3">
            <a:extLst>
              <a:ext uri="{FF2B5EF4-FFF2-40B4-BE49-F238E27FC236}">
                <a16:creationId xmlns:a16="http://schemas.microsoft.com/office/drawing/2014/main" id="{301FC213-9F80-B363-B67F-D0AAE23E3F87}"/>
              </a:ext>
            </a:extLst>
          </p:cNvPr>
          <p:cNvGraphicFramePr>
            <a:graphicFrameLocks noGrp="1"/>
          </p:cNvGraphicFramePr>
          <p:nvPr>
            <p:ph idx="1"/>
            <p:extLst>
              <p:ext uri="{D42A27DB-BD31-4B8C-83A1-F6EECF244321}">
                <p14:modId xmlns:p14="http://schemas.microsoft.com/office/powerpoint/2010/main" val="1351858949"/>
              </p:ext>
            </p:extLst>
          </p:nvPr>
        </p:nvGraphicFramePr>
        <p:xfrm>
          <a:off x="1464113" y="2070319"/>
          <a:ext cx="6215774" cy="314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13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ACB306-CFE2-4849-5099-EE1303515038}"/>
              </a:ext>
            </a:extLst>
          </p:cNvPr>
          <p:cNvSpPr>
            <a:spLocks noGrp="1"/>
          </p:cNvSpPr>
          <p:nvPr>
            <p:ph type="title"/>
          </p:nvPr>
        </p:nvSpPr>
        <p:spPr>
          <a:xfrm>
            <a:off x="539999" y="215356"/>
            <a:ext cx="8064000" cy="1325563"/>
          </a:xfrm>
        </p:spPr>
        <p:txBody>
          <a:bodyPr/>
          <a:lstStyle/>
          <a:p>
            <a:r>
              <a:rPr lang="cs-CZ" sz="3200" dirty="0"/>
              <a:t>20 nejstarších rodinných podniků na světě</a:t>
            </a:r>
          </a:p>
        </p:txBody>
      </p:sp>
      <p:graphicFrame>
        <p:nvGraphicFramePr>
          <p:cNvPr id="4" name="Tabulka 3">
            <a:extLst>
              <a:ext uri="{FF2B5EF4-FFF2-40B4-BE49-F238E27FC236}">
                <a16:creationId xmlns:a16="http://schemas.microsoft.com/office/drawing/2014/main" id="{BCC4BD48-C0A2-C235-E9BF-5A1501AB35EC}"/>
              </a:ext>
            </a:extLst>
          </p:cNvPr>
          <p:cNvGraphicFramePr>
            <a:graphicFrameLocks noGrp="1"/>
          </p:cNvGraphicFramePr>
          <p:nvPr>
            <p:extLst>
              <p:ext uri="{D42A27DB-BD31-4B8C-83A1-F6EECF244321}">
                <p14:modId xmlns:p14="http://schemas.microsoft.com/office/powerpoint/2010/main" val="771639183"/>
              </p:ext>
            </p:extLst>
          </p:nvPr>
        </p:nvGraphicFramePr>
        <p:xfrm>
          <a:off x="643757" y="1147708"/>
          <a:ext cx="7856485" cy="5120640"/>
        </p:xfrm>
        <a:graphic>
          <a:graphicData uri="http://schemas.openxmlformats.org/drawingml/2006/table">
            <a:tbl>
              <a:tblPr firstRow="1" bandRow="1">
                <a:tableStyleId>{72833802-FEF1-4C79-8D5D-14CF1EAF98D9}</a:tableStyleId>
              </a:tblPr>
              <a:tblGrid>
                <a:gridCol w="478222">
                  <a:extLst>
                    <a:ext uri="{9D8B030D-6E8A-4147-A177-3AD203B41FA5}">
                      <a16:colId xmlns:a16="http://schemas.microsoft.com/office/drawing/2014/main" val="1074635196"/>
                    </a:ext>
                  </a:extLst>
                </a:gridCol>
                <a:gridCol w="2664372">
                  <a:extLst>
                    <a:ext uri="{9D8B030D-6E8A-4147-A177-3AD203B41FA5}">
                      <a16:colId xmlns:a16="http://schemas.microsoft.com/office/drawing/2014/main" val="4130308123"/>
                    </a:ext>
                  </a:extLst>
                </a:gridCol>
                <a:gridCol w="953814">
                  <a:extLst>
                    <a:ext uri="{9D8B030D-6E8A-4147-A177-3AD203B41FA5}">
                      <a16:colId xmlns:a16="http://schemas.microsoft.com/office/drawing/2014/main" val="1914409389"/>
                    </a:ext>
                  </a:extLst>
                </a:gridCol>
                <a:gridCol w="1174531">
                  <a:extLst>
                    <a:ext uri="{9D8B030D-6E8A-4147-A177-3AD203B41FA5}">
                      <a16:colId xmlns:a16="http://schemas.microsoft.com/office/drawing/2014/main" val="865705678"/>
                    </a:ext>
                  </a:extLst>
                </a:gridCol>
                <a:gridCol w="2585546">
                  <a:extLst>
                    <a:ext uri="{9D8B030D-6E8A-4147-A177-3AD203B41FA5}">
                      <a16:colId xmlns:a16="http://schemas.microsoft.com/office/drawing/2014/main" val="453781754"/>
                    </a:ext>
                  </a:extLst>
                </a:gridCol>
              </a:tblGrid>
              <a:tr h="216000">
                <a:tc>
                  <a:txBody>
                    <a:bodyPr/>
                    <a:lstStyle/>
                    <a:p>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a:r>
                        <a:rPr lang="cs-CZ" sz="1000" dirty="0"/>
                        <a:t>Název podniku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000" dirty="0"/>
                        <a:t>Stát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000" dirty="0"/>
                        <a:t>Rok založení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cs-CZ" sz="1000" dirty="0"/>
                        <a:t>Obor působení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184299571"/>
                  </a:ext>
                </a:extLst>
              </a:tr>
              <a:tr h="216000">
                <a:tc>
                  <a:txBody>
                    <a:bodyPr/>
                    <a:lstStyle/>
                    <a:p>
                      <a:r>
                        <a:rPr lang="cs-CZ"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err="1"/>
                        <a:t>Hoshi</a:t>
                      </a:r>
                      <a:r>
                        <a:rPr lang="cs-CZ" sz="1000" dirty="0"/>
                        <a:t> </a:t>
                      </a:r>
                      <a:r>
                        <a:rPr lang="cs-CZ" sz="1000" dirty="0" err="1"/>
                        <a:t>Ryokan</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Japonsko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Hotelnictví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703597"/>
                  </a:ext>
                </a:extLst>
              </a:tr>
              <a:tr h="216000">
                <a:tc>
                  <a:txBody>
                    <a:bodyPr/>
                    <a:lstStyle/>
                    <a:p>
                      <a:r>
                        <a:rPr lang="cs-CZ" sz="1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a:t>Chateau de </a:t>
                      </a:r>
                      <a:r>
                        <a:rPr lang="cs-CZ" sz="1000" dirty="0" err="1"/>
                        <a:t>Goulaine</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Francie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Vinařství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9937921"/>
                  </a:ext>
                </a:extLst>
              </a:tr>
              <a:tr h="216000">
                <a:tc>
                  <a:txBody>
                    <a:bodyPr/>
                    <a:lstStyle/>
                    <a:p>
                      <a:r>
                        <a:rPr lang="cs-CZ" sz="1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err="1"/>
                        <a:t>Fonderia</a:t>
                      </a:r>
                      <a:r>
                        <a:rPr lang="cs-CZ" sz="1000" dirty="0"/>
                        <a:t> </a:t>
                      </a:r>
                      <a:r>
                        <a:rPr lang="cs-CZ" sz="1000" dirty="0" err="1"/>
                        <a:t>Pontificia</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Zvonařství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886482"/>
                  </a:ext>
                </a:extLst>
              </a:tr>
              <a:tr h="216000">
                <a:tc>
                  <a:txBody>
                    <a:bodyPr/>
                    <a:lstStyle/>
                    <a:p>
                      <a:r>
                        <a:rPr lang="cs-CZ" sz="1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a:t>Barone </a:t>
                      </a:r>
                      <a:r>
                        <a:rPr lang="cs-CZ" sz="1000" dirty="0" err="1"/>
                        <a:t>Ricasoli</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1 041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Vinařství a výroba olivového oleje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209058"/>
                  </a:ext>
                </a:extLst>
              </a:tr>
              <a:tr h="216000">
                <a:tc>
                  <a:txBody>
                    <a:bodyPr/>
                    <a:lstStyle/>
                    <a:p>
                      <a:r>
                        <a:rPr lang="cs-CZ" sz="1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err="1"/>
                        <a:t>Barovier</a:t>
                      </a:r>
                      <a:r>
                        <a:rPr lang="cs-CZ" sz="1000" dirty="0"/>
                        <a:t> &amp; </a:t>
                      </a:r>
                      <a:r>
                        <a:rPr lang="cs-CZ" sz="1000" dirty="0" err="1"/>
                        <a:t>Toso</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Sklářství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274899"/>
                  </a:ext>
                </a:extLst>
              </a:tr>
              <a:tr h="216000">
                <a:tc>
                  <a:txBody>
                    <a:bodyPr/>
                    <a:lstStyle/>
                    <a:p>
                      <a:r>
                        <a:rPr lang="cs-CZ" sz="1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a:t>Hotel </a:t>
                      </a:r>
                      <a:r>
                        <a:rPr lang="cs-CZ" sz="1000" dirty="0" err="1"/>
                        <a:t>Pilgrim</a:t>
                      </a:r>
                      <a:r>
                        <a:rPr lang="cs-CZ" sz="1000" dirty="0"/>
                        <a:t> </a:t>
                      </a:r>
                      <a:r>
                        <a:rPr lang="cs-CZ" sz="1000" dirty="0" err="1"/>
                        <a:t>Haus</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Německo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Hotelnictví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408240"/>
                  </a:ext>
                </a:extLst>
              </a:tr>
              <a:tr h="216000">
                <a:tc>
                  <a:txBody>
                    <a:bodyPr/>
                    <a:lstStyle/>
                    <a:p>
                      <a:r>
                        <a:rPr lang="cs-CZ" sz="1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a:t>Richard de Bas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Francie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1 326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Papírnictví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474438"/>
                  </a:ext>
                </a:extLst>
              </a:tr>
              <a:tr h="216000">
                <a:tc>
                  <a:txBody>
                    <a:bodyPr/>
                    <a:lstStyle/>
                    <a:p>
                      <a:r>
                        <a:rPr lang="cs-CZ" sz="1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err="1"/>
                        <a:t>Torrini</a:t>
                      </a:r>
                      <a:r>
                        <a:rPr lang="cs-CZ" sz="1000" dirty="0"/>
                        <a:t> </a:t>
                      </a:r>
                      <a:r>
                        <a:rPr lang="cs-CZ" sz="1000" dirty="0" err="1"/>
                        <a:t>Firenze</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1 369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Šperkařství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2940"/>
                  </a:ext>
                </a:extLst>
              </a:tr>
              <a:tr h="216000">
                <a:tc>
                  <a:txBody>
                    <a:bodyPr/>
                    <a:lstStyle/>
                    <a:p>
                      <a:r>
                        <a:rPr lang="cs-CZ" sz="1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err="1"/>
                        <a:t>Antinory</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1 385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Vinařství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417672"/>
                  </a:ext>
                </a:extLst>
              </a:tr>
              <a:tr h="216000">
                <a:tc>
                  <a:txBody>
                    <a:bodyPr/>
                    <a:lstStyle/>
                    <a:p>
                      <a:r>
                        <a:rPr lang="cs-CZ" sz="1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cs-CZ" sz="1000" dirty="0" err="1"/>
                        <a:t>Camuffo</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1 438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Loďařství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006601"/>
                  </a:ext>
                </a:extLst>
              </a:tr>
              <a:tr h="216000">
                <a:tc>
                  <a:txBody>
                    <a:bodyPr/>
                    <a:lstStyle/>
                    <a:p>
                      <a:r>
                        <a:rPr lang="cs-CZ" sz="1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err="1"/>
                        <a:t>Barronie</a:t>
                      </a:r>
                      <a:r>
                        <a:rPr lang="cs-CZ" sz="1000" dirty="0"/>
                        <a:t> de </a:t>
                      </a:r>
                      <a:r>
                        <a:rPr lang="cs-CZ" sz="1000" dirty="0" err="1"/>
                        <a:t>Couser</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Francie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Vinařství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456721"/>
                  </a:ext>
                </a:extLst>
              </a:tr>
              <a:tr h="216000">
                <a:tc>
                  <a:txBody>
                    <a:bodyPr/>
                    <a:lstStyle/>
                    <a:p>
                      <a:r>
                        <a:rPr lang="cs-CZ" sz="1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err="1"/>
                        <a:t>Grazia</a:t>
                      </a:r>
                      <a:r>
                        <a:rPr lang="cs-CZ" sz="1000" dirty="0"/>
                        <a:t> Deruta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Keramický průmysl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54718"/>
                  </a:ext>
                </a:extLst>
              </a:tr>
              <a:tr h="216000">
                <a:tc>
                  <a:txBody>
                    <a:bodyPr/>
                    <a:lstStyle/>
                    <a:p>
                      <a:r>
                        <a:rPr lang="cs-CZ" sz="1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a:t>D´ </a:t>
                      </a:r>
                      <a:r>
                        <a:rPr lang="cs-CZ" sz="1000" dirty="0" err="1"/>
                        <a:t>Armi</a:t>
                      </a:r>
                      <a:r>
                        <a:rPr lang="cs-CZ" sz="1000" dirty="0"/>
                        <a:t> Pietro </a:t>
                      </a:r>
                      <a:r>
                        <a:rPr lang="cs-CZ" sz="1000" dirty="0" err="1"/>
                        <a:t>Beretta</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Itálie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Zbrojnický průmysl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365714"/>
                  </a:ext>
                </a:extLst>
              </a:tr>
              <a:tr h="216000">
                <a:tc>
                  <a:txBody>
                    <a:bodyPr/>
                    <a:lstStyle/>
                    <a:p>
                      <a:r>
                        <a:rPr lang="cs-CZ" sz="10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a:t>W. </a:t>
                      </a:r>
                      <a:r>
                        <a:rPr lang="cs-CZ" sz="1000" dirty="0" err="1"/>
                        <a:t>Prym</a:t>
                      </a:r>
                      <a:r>
                        <a:rPr lang="cs-CZ" sz="1000" dirty="0"/>
                        <a:t> </a:t>
                      </a:r>
                      <a:r>
                        <a:rPr lang="cs-CZ" sz="1000" dirty="0" err="1"/>
                        <a:t>GmbH</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Německo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Papírnictví (lepenkové trubky)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26804"/>
                  </a:ext>
                </a:extLst>
              </a:tr>
              <a:tr h="216000">
                <a:tc>
                  <a:txBody>
                    <a:bodyPr/>
                    <a:lstStyle/>
                    <a:p>
                      <a:r>
                        <a:rPr lang="cs-CZ" sz="1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a:t>John </a:t>
                      </a:r>
                      <a:r>
                        <a:rPr lang="cs-CZ" sz="1000" dirty="0" err="1"/>
                        <a:t>Brook</a:t>
                      </a:r>
                      <a:r>
                        <a:rPr lang="cs-CZ" sz="1000" dirty="0"/>
                        <a:t> &amp; </a:t>
                      </a:r>
                      <a:r>
                        <a:rPr lang="cs-CZ" sz="1000" dirty="0" err="1"/>
                        <a:t>Sons</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VB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Textilní průmysl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375308"/>
                  </a:ext>
                </a:extLst>
              </a:tr>
              <a:tr h="216000">
                <a:tc>
                  <a:txBody>
                    <a:bodyPr/>
                    <a:lstStyle/>
                    <a:p>
                      <a:r>
                        <a:rPr lang="cs-CZ" sz="10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err="1"/>
                        <a:t>Codorniu</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Španělsko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Vinařství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303046"/>
                  </a:ext>
                </a:extLst>
              </a:tr>
              <a:tr h="216000">
                <a:tc>
                  <a:txBody>
                    <a:bodyPr/>
                    <a:lstStyle/>
                    <a:p>
                      <a:r>
                        <a:rPr lang="cs-CZ" sz="10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err="1"/>
                        <a:t>Fonjallaz</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Švýcarsko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cs-CZ" sz="1000" dirty="0"/>
                        <a:t>Vinařství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710988"/>
                  </a:ext>
                </a:extLst>
              </a:tr>
              <a:tr h="216000">
                <a:tc>
                  <a:txBody>
                    <a:bodyPr/>
                    <a:lstStyle/>
                    <a:p>
                      <a:r>
                        <a:rPr lang="cs-CZ" sz="10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a:t>Von </a:t>
                      </a:r>
                      <a:r>
                        <a:rPr lang="cs-CZ" sz="1000" dirty="0" err="1"/>
                        <a:t>Poschinger</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Německo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cs-CZ" sz="1000" dirty="0"/>
                        <a:t>Sklářství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978727"/>
                  </a:ext>
                </a:extLst>
              </a:tr>
              <a:tr h="216000">
                <a:tc>
                  <a:txBody>
                    <a:bodyPr/>
                    <a:lstStyle/>
                    <a:p>
                      <a:r>
                        <a:rPr lang="cs-CZ" sz="10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a:t>Hacienda los </a:t>
                      </a:r>
                      <a:r>
                        <a:rPr lang="cs-CZ" sz="1000" dirty="0" err="1"/>
                        <a:t>Lingues</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err="1"/>
                        <a:t>Chille</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Hotelnictví (ranč)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924367"/>
                  </a:ext>
                </a:extLst>
              </a:tr>
              <a:tr h="216000">
                <a:tc>
                  <a:txBody>
                    <a:bodyPr/>
                    <a:lstStyle/>
                    <a:p>
                      <a:r>
                        <a:rPr lang="cs-CZ" sz="1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000" dirty="0" err="1"/>
                        <a:t>Waschsindustrie</a:t>
                      </a:r>
                      <a:r>
                        <a:rPr lang="cs-CZ" sz="1000" dirty="0"/>
                        <a:t> </a:t>
                      </a:r>
                      <a:r>
                        <a:rPr lang="cs-CZ" sz="1000" dirty="0" err="1"/>
                        <a:t>Fulda</a:t>
                      </a:r>
                      <a:r>
                        <a:rPr lang="cs-CZ" sz="1000" dirty="0"/>
                        <a:t> Adam </a:t>
                      </a:r>
                      <a:r>
                        <a:rPr lang="cs-CZ" sz="1000" dirty="0" err="1"/>
                        <a:t>Gies</a:t>
                      </a:r>
                      <a:endParaRPr lang="cs-CZ"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Německo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1 589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000" dirty="0"/>
                        <a:t>Výroba svíček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211972"/>
                  </a:ext>
                </a:extLst>
              </a:tr>
            </a:tbl>
          </a:graphicData>
        </a:graphic>
      </p:graphicFrame>
    </p:spTree>
    <p:extLst>
      <p:ext uri="{BB962C8B-B14F-4D97-AF65-F5344CB8AC3E}">
        <p14:creationId xmlns:p14="http://schemas.microsoft.com/office/powerpoint/2010/main" val="6988943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E3DCFD5F21B041B3AE0717B9A9367B" ma:contentTypeVersion="7" ma:contentTypeDescription="Vytvoří nový dokument" ma:contentTypeScope="" ma:versionID="56ca39c7ee08788db9c992f6ef8241aa">
  <xsd:schema xmlns:xsd="http://www.w3.org/2001/XMLSchema" xmlns:xs="http://www.w3.org/2001/XMLSchema" xmlns:p="http://schemas.microsoft.com/office/2006/metadata/properties" xmlns:ns2="e5af2723-ed53-4308-af2e-df55c807cb65" xmlns:ns3="8ecbcb86-b731-4611-b369-1887ab3d3c8c" targetNamespace="http://schemas.microsoft.com/office/2006/metadata/properties" ma:root="true" ma:fieldsID="de78ee9b524b3e3be75fd4b4ac60358f" ns2:_="" ns3:_="">
    <xsd:import namespace="e5af2723-ed53-4308-af2e-df55c807cb65"/>
    <xsd:import namespace="8ecbcb86-b731-4611-b369-1887ab3d3c8c"/>
    <xsd:element name="properties">
      <xsd:complexType>
        <xsd:sequence>
          <xsd:element name="documentManagement">
            <xsd:complexType>
              <xsd:all>
                <xsd:element ref="ns2:SharedWithUsers" minOccurs="0"/>
                <xsd:element ref="ns2:SharedWithDetails" minOccurs="0"/>
                <xsd:element ref="ns2:SharingHintHash"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f2723-ed53-4308-af2e-df55c807cb65"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internalName="SharingHintHash" ma:readOnly="true">
      <xsd:simpleType>
        <xsd:restriction base="dms:Text"/>
      </xsd:simpleType>
    </xsd:element>
    <xsd:element name="LastSharedByUser" ma:index="11" nillable="true" ma:displayName="Naposledy sdílel(a)" ma:description="" ma:internalName="LastSharedByUser" ma:readOnly="true">
      <xsd:simpleType>
        <xsd:restriction base="dms:Note">
          <xsd:maxLength value="255"/>
        </xsd:restriction>
      </xsd:simpleType>
    </xsd:element>
    <xsd:element name="LastSharedByTime" ma:index="12" nillable="true" ma:displayName="Čas posledního sdílení"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cbcb86-b731-4611-b369-1887ab3d3c8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746FA2-5009-4FCE-A567-A7AC97053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f2723-ed53-4308-af2e-df55c807cb65"/>
    <ds:schemaRef ds:uri="8ecbcb86-b731-4611-b369-1887ab3d3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A52299-0A53-4721-B31F-8FA30F217965}">
  <ds:schemaRefs>
    <ds:schemaRef ds:uri="http://schemas.microsoft.com/sharepoint/v3/contenttype/forms"/>
  </ds:schemaRefs>
</ds:datastoreItem>
</file>

<file path=customXml/itemProps3.xml><?xml version="1.0" encoding="utf-8"?>
<ds:datastoreItem xmlns:ds="http://schemas.openxmlformats.org/officeDocument/2006/customXml" ds:itemID="{93CE2964-7F69-4E72-92D7-96CA5FB750D3}">
  <ds:schemaRefs>
    <ds:schemaRef ds:uri="http://schemas.microsoft.com/office/2006/documentManagement/types"/>
    <ds:schemaRef ds:uri="http://purl.org/dc/elements/1.1/"/>
    <ds:schemaRef ds:uri="8ecbcb86-b731-4611-b369-1887ab3d3c8c"/>
    <ds:schemaRef ds:uri="http://schemas.microsoft.com/office/2006/metadata/properties"/>
    <ds:schemaRef ds:uri="http://schemas.microsoft.com/office/infopath/2007/PartnerControls"/>
    <ds:schemaRef ds:uri="http://purl.org/dc/dcmitype/"/>
    <ds:schemaRef ds:uri="e5af2723-ed53-4308-af2e-df55c807cb65"/>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MVŠO_sablona_ prezentace_4-3-CZ</Template>
  <TotalTime>13776</TotalTime>
  <Words>1279</Words>
  <Application>Microsoft Office PowerPoint</Application>
  <PresentationFormat>Předvádění na obrazovce (4:3)</PresentationFormat>
  <Paragraphs>238</Paragraphs>
  <Slides>20</Slides>
  <Notes>11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Calibri Light</vt:lpstr>
      <vt:lpstr>Motiv Office</vt:lpstr>
      <vt:lpstr>Uvedení do problematiky rodinného podnikání</vt:lpstr>
      <vt:lpstr>Požadavky pro splnění předmětu</vt:lpstr>
      <vt:lpstr>Organizace semestru</vt:lpstr>
      <vt:lpstr>Rodinný podnik – definice</vt:lpstr>
      <vt:lpstr>Rodinný podnik – definice</vt:lpstr>
      <vt:lpstr>Rodinné podnikání</vt:lpstr>
      <vt:lpstr>Rodinné podnikání</vt:lpstr>
      <vt:lpstr>Rodinné podnikání</vt:lpstr>
      <vt:lpstr>20 nejstarších rodinných podniků na světě</vt:lpstr>
      <vt:lpstr>Rodinné podnikání</vt:lpstr>
      <vt:lpstr>Stav rodinného podnikání v ČR</vt:lpstr>
      <vt:lpstr>Stav rodinného podnikání v ČR</vt:lpstr>
      <vt:lpstr>Stav rodinného podnikání v ČR</vt:lpstr>
      <vt:lpstr>Rodinné podnikání</vt:lpstr>
      <vt:lpstr>České rodinné podniky s dlouhou tradicí</vt:lpstr>
      <vt:lpstr>České rodinné podniky s dlouhou tradicí</vt:lpstr>
      <vt:lpstr>České rodinné podniky s dlouhou tradicí</vt:lpstr>
      <vt:lpstr>České rodinné podniky s dlouhou tradicí</vt:lpstr>
      <vt:lpstr>Světově známé rodinné podniky</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Podnikové finance II</dc:title>
  <dc:creator>Peterková Jindra</dc:creator>
  <cp:lastModifiedBy>Volfová Veronika</cp:lastModifiedBy>
  <cp:revision>145</cp:revision>
  <dcterms:created xsi:type="dcterms:W3CDTF">2020-09-10T07:22:32Z</dcterms:created>
  <dcterms:modified xsi:type="dcterms:W3CDTF">2025-02-13T13:29:37Z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0x01010050E3DCFD5F21B041B3AE0717B9A9367B</vt:lpwstr>
  </property>
</Properties>
</file>