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4"/>
  </p:notesMasterIdLst>
  <p:sldIdLst>
    <p:sldId id="338" r:id="rId2"/>
    <p:sldId id="324" r:id="rId3"/>
    <p:sldId id="339" r:id="rId4"/>
    <p:sldId id="351" r:id="rId5"/>
    <p:sldId id="365" r:id="rId6"/>
    <p:sldId id="349" r:id="rId7"/>
    <p:sldId id="380" r:id="rId8"/>
    <p:sldId id="350" r:id="rId9"/>
    <p:sldId id="381" r:id="rId10"/>
    <p:sldId id="378" r:id="rId11"/>
    <p:sldId id="355" r:id="rId12"/>
    <p:sldId id="353" r:id="rId13"/>
    <p:sldId id="377" r:id="rId14"/>
    <p:sldId id="357" r:id="rId15"/>
    <p:sldId id="379" r:id="rId16"/>
    <p:sldId id="358" r:id="rId17"/>
    <p:sldId id="382" r:id="rId18"/>
    <p:sldId id="344" r:id="rId19"/>
    <p:sldId id="367" r:id="rId20"/>
    <p:sldId id="368" r:id="rId21"/>
    <p:sldId id="370" r:id="rId22"/>
    <p:sldId id="374" r:id="rId23"/>
    <p:sldId id="369" r:id="rId24"/>
    <p:sldId id="371" r:id="rId25"/>
    <p:sldId id="366" r:id="rId26"/>
    <p:sldId id="384" r:id="rId27"/>
    <p:sldId id="386" r:id="rId28"/>
    <p:sldId id="385" r:id="rId29"/>
    <p:sldId id="342" r:id="rId30"/>
    <p:sldId id="341" r:id="rId31"/>
    <p:sldId id="360" r:id="rId32"/>
    <p:sldId id="361" r:id="rId33"/>
    <p:sldId id="347" r:id="rId34"/>
    <p:sldId id="362" r:id="rId35"/>
    <p:sldId id="346" r:id="rId36"/>
    <p:sldId id="376" r:id="rId37"/>
    <p:sldId id="383" r:id="rId38"/>
    <p:sldId id="375" r:id="rId39"/>
    <p:sldId id="363" r:id="rId40"/>
    <p:sldId id="364" r:id="rId41"/>
    <p:sldId id="348" r:id="rId42"/>
    <p:sldId id="387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FF0000"/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4" autoAdjust="0"/>
    <p:restoredTop sz="88748" autoAdjust="0"/>
  </p:normalViewPr>
  <p:slideViewPr>
    <p:cSldViewPr snapToGrid="0">
      <p:cViewPr varScale="1">
        <p:scale>
          <a:sx n="113" d="100"/>
          <a:sy n="113" d="100"/>
        </p:scale>
        <p:origin x="52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E752E-68D3-4F3A-B1F9-D6E538ED5DBD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90B1D-D267-4D33-9887-70F9F79D5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88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ruvgrewal.com/wp-content/uploads/2014/09/2013-JR-Color.pd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04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1B3A0-89EC-82CE-246A-1718BE63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690DCBF-8601-5AD9-9D4F-755D0CD1F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237C7A8-877C-77C7-8275-038E9CB2D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https://www.michaljanovsky.cz/obrazy/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9439B9-6DC9-FA85-0A25-7A321F196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868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9DEF-EC69-E0A4-6A2A-0F92E07B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BBC9157-D769-8FDF-CB8E-526A52CF8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A86F02-AAE2-AC5C-C4B5-16D536107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Více o tématu https://www.viktorkosticky.com/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150F2E-0B39-F399-9F80-072B15AEF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048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E8C93-83C2-58C4-F968-A7E35C739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43C901D-CF15-F326-51A5-C209F40BC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BE6A0EB-96A3-23A2-003F-3D6E046C3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b="1" dirty="0"/>
              <a:t>Drahý vs. Levný</a:t>
            </a:r>
            <a:endParaRPr lang="cs-CZ" dirty="0"/>
          </a:p>
          <a:p>
            <a:pPr marL="742950" lvl="1" indent="-285750">
              <a:buFont typeface="+mj-lt"/>
              <a:buAutoNum type="arabicPeriod"/>
            </a:pPr>
            <a:r>
              <a:rPr lang="cs-CZ" dirty="0"/>
              <a:t>Cena produktu je vnímána relativně – někteří spotřebitelé mohou produkt považovat za drahý, jiní za levný v závislosti na jejich finančních možnostech a očekávané hodnotě.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dirty="0"/>
              <a:t>Cena není jen číselná hodnota, ale také emocionální reakce spotřebitele na ni.</a:t>
            </a:r>
          </a:p>
          <a:p>
            <a:pPr>
              <a:buFont typeface="+mj-lt"/>
              <a:buAutoNum type="arabicPeriod"/>
            </a:pPr>
            <a:r>
              <a:rPr lang="cs-CZ" b="1" dirty="0"/>
              <a:t>Dostupný vs. Nedostupný (pro mě)</a:t>
            </a:r>
            <a:endParaRPr lang="cs-CZ" dirty="0"/>
          </a:p>
          <a:p>
            <a:pPr marL="742950" lvl="1" indent="-285750">
              <a:buFont typeface="+mj-lt"/>
              <a:buAutoNum type="arabicPeriod"/>
            </a:pPr>
            <a:r>
              <a:rPr lang="cs-CZ" dirty="0"/>
              <a:t>Spotřebitel hodnotí, zda si může produkt dovolit (finančně nebo psychologicky).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dirty="0"/>
              <a:t>Například pro někoho je drahý telefon dostupný, pokud ho považuje za nezbytný, zatímco pro jiného je nedostupný, i když by si ho mohl dovolit.</a:t>
            </a:r>
          </a:p>
          <a:p>
            <a:pPr>
              <a:buFont typeface="+mj-lt"/>
              <a:buAutoNum type="arabicPeriod"/>
            </a:pPr>
            <a:r>
              <a:rPr lang="cs-CZ" b="1" dirty="0"/>
              <a:t>Nutná potřeba – touha – investice</a:t>
            </a:r>
            <a:endParaRPr lang="cs-CZ" dirty="0"/>
          </a:p>
          <a:p>
            <a:pPr marL="742950" lvl="1" indent="-285750">
              <a:buFont typeface="+mj-lt"/>
              <a:buAutoNum type="arabicPeriod"/>
            </a:pPr>
            <a:r>
              <a:rPr lang="cs-CZ" b="1" dirty="0"/>
              <a:t>Nutná potřeba:</a:t>
            </a:r>
            <a:r>
              <a:rPr lang="cs-CZ" dirty="0"/>
              <a:t> Něco, co je nezbytné (např. jídlo, bydlení).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b="1" dirty="0"/>
              <a:t>Touha:</a:t>
            </a:r>
            <a:r>
              <a:rPr lang="cs-CZ" dirty="0"/>
              <a:t> Něco, co chce spotřebitel, ale není to nezbytné (např. značkové oblečení, luxusní auto).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b="1" dirty="0"/>
              <a:t>Investice:</a:t>
            </a:r>
            <a:r>
              <a:rPr lang="cs-CZ" dirty="0"/>
              <a:t> Výdaj, který se může v budoucnu vrátit (např. vzdělání, akcie, kvalitní pracovní nástroj).</a:t>
            </a:r>
          </a:p>
          <a:p>
            <a:br>
              <a:rPr lang="cs-CZ" dirty="0"/>
            </a:br>
            <a:r>
              <a:rPr lang="cs-CZ" dirty="0"/>
              <a:t>Cena není jen objektivní suma, ale spotřebitel ji vždy vnímá </a:t>
            </a:r>
            <a:r>
              <a:rPr lang="cs-CZ" b="1" dirty="0"/>
              <a:t>subjektivně</a:t>
            </a:r>
            <a:r>
              <a:rPr lang="cs-CZ" dirty="0"/>
              <a:t> – na základě svých možností, potřeb a hodnotového nastavení. Proto firmy často přizpůsobují cenovou strategii tak, aby ladila s očekáváními cílové skupiny.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38DEFE-C877-6CEA-6729-2F5AC75BC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77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A019-BC89-E820-E73D-46E4CCAA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8665FEE-76F9-F4F1-A4B8-DE6157014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37FE660-D235-C4B9-C50F-7F307DA92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Produkty v eurech a cena 9,99 €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33726A-CDEF-BE60-E71B-0CE7B88F9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17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Produkty v eurech a cena 9,99 €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31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Samozřejmě, ne vždy 5 nebo 9 na konci funguje. Vždy to závisí od typu produktu, služby i cílové skupiny. Sudá čísla např. lístky do divadla, na kulturní akce, platby u lékaře, ceny ubytování, luxusní produkty.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135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C4F7-4F25-F4A4-F558-D8C5B4C0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4F7E30A-C5A3-3778-CA2A-4C6683318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85AAA4-8B1B-8F59-C914-08643CC94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https://www.michaljanovsky.cz/obrazy/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C6A922-DCDD-2C61-67AE-872C4405B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764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5AD6F-54DC-BAC3-C675-B2DAA90B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C5F13E8-DCFD-F92F-2062-39E7C39EB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54D5636-C70A-CAEE-46FF-122CBFE43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https://www.michaljanovsky.cz/obrazy/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A0429A-45D1-43B0-1A3A-DD1D4231F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549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EEDF8-D52D-55B1-D5F3-698BBBD9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DF5F8BE-FC2C-593E-4334-8BACAE610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4837D3B-B0EE-19A8-6CAC-4190BFFC2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https://www.michaljanovsky.cz/obrazy/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268AB7-C5FF-7EB2-E904-89A371F9B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163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3D39-A2ED-884E-C97D-DAF23DED7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BE1E316-2B53-4D5E-7D16-183F86732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DC04409-387B-B6AD-CFAB-34673D498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https://www.michaljanovsky.cz/obrazy/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360163-838F-6DC0-E361-3E9C061F1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55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Dokonce i když si koupíte něco, co nepotřebujete a později toho litujete, tak v momentě když jste to nakupovali to pro vás hodnotu mělo.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36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CF22-AE75-1653-4BA0-328C679A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E6CEF6F-9877-D0F3-F23B-25EE9F703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03A381B-1EDD-76AB-6EEC-EB5B4C33D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https://www.michaljanovsky.cz/obrazy/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3BD1D0-6BF5-8A5C-9DAD-BD6577B0F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508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415E1-B98C-DE90-7F08-5DAAC816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BECD040-DCDE-5EF3-B281-C0F37AC0E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209CC55-1C6B-1533-548F-DD804A2AF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2A2633-F3DC-55B0-839A-C6673099D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777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161BD-8FE5-BFC3-B92D-0FC766D64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D76FC99-DEDC-D86D-9AC4-AF65E3847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26254EA-588D-C3D9-DC0F-2986AEF46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8AD430-D735-3C2C-07C8-3DA7B7B14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293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​V České republice platí od 6. ledna 2023 novela zákona o ochraně spotřebitele, která zvyšuje transparentnost při poskytování slev a zamezuje praktikám, jako je umělé navyšování cen těsně před slevovou akcí. Podle této legislativy musí obchodníci při oznamování slevy uvádět také nejnižší cenu, za kterou daný výrobek nabízeli a prodávali v období 30 dnů před poskytnutím slevy. </a:t>
            </a:r>
          </a:p>
          <a:p>
            <a:endParaRPr lang="cs-CZ" dirty="0"/>
          </a:p>
          <a:p>
            <a:r>
              <a:rPr lang="cs-CZ" dirty="0"/>
              <a:t>https://mpo.gov.cz/cz/ochrana-spotrebitele/prehledne-o-ochrane-spotrebitele/oznacovani-vyrobku-slevami--273320/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502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Are Men Seduced by Red? The Effect of Red Versus Black Prices on Price Perceptions</a:t>
            </a:r>
            <a:endParaRPr lang="cs-CZ" dirty="0"/>
          </a:p>
          <a:p>
            <a:r>
              <a:rPr lang="cs-CZ" dirty="0"/>
              <a:t>Výzkum zjistil, že obecně muži reagují lépe na ceny v červené barvě jako v černé. Pro srovnání u žen to vychází skoro stejně. Červená barva v mozku muže totiž mnohem více evokuje možnost ušetřit. </a:t>
            </a:r>
            <a:br>
              <a:rPr lang="cs-CZ" dirty="0"/>
            </a:br>
            <a:r>
              <a:rPr lang="cs-CZ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Využití tohoto poznatku je tedy jednoznačné. Máte-li produkty určené pro muže, zkuste ceny zobrazovat v červené barvě.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325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Samozřejmě, příklad je vytvořený uměle, aby bylo vidět pointu. V praxi budete chtít komunikovat benefity svého produktu a čím jsou větší, tím lepší pro zákazníka. Dá se ale lze zamyslet nad </a:t>
            </a:r>
            <a:r>
              <a:rPr lang="cs-CZ" dirty="0" err="1"/>
              <a:t>wordingem</a:t>
            </a:r>
            <a:r>
              <a:rPr lang="cs-CZ" dirty="0"/>
              <a:t> a případně tím, aby ty velké věci byly dál od ceny, se kterou je asociovat nechceme.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247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19174-3770-C74A-9894-506307717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CF92710-1FA5-6498-08F6-FEB798156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2ED959B-5BB0-5CF2-7F9B-9C07F7329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D85834-994B-6D1C-8CCB-776D1160E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544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E0DF5-07AF-CC20-2377-DBED73D95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8B7510A-D9FE-7472-7A8C-940E87F63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99A3F15-A05B-CD98-EB37-2979CCF74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EE1BEA-522C-AD9E-A365-DA71B2337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29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F43E5-DCCE-6B6B-62E4-EC3D820D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5ADC5E0-015D-8286-2CE0-7B6BA602A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E3529F6-2DE1-7582-EA7A-FE6E175BF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Dokonce i když si koupíte něco, co nepotřebujete a později toho litujete, tak v momentě když jste to nakupovali to pro vás hodnotu mělo.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BBE5FC-636B-0DD6-789B-40639D21D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24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837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3F56B-F653-45AD-9B90-2008A700B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5DA442C-FBFD-8CB4-E46E-AFC0B391B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5FC5BB7-3999-6819-E90D-F00FAB83D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B6CA6B-AFB0-EA28-5BBD-973300CB8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81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D646-91D7-54AB-3D32-40E7860AF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8B8BF24-45C2-3C1A-6501-3E9D54A0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5ED04AD-B0D0-6B29-8920-00E098BB8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https://www.michaljanovsky.cz/obrazy/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5BE5D5-5B48-05CE-A799-2D6DA6E1C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68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3F298-24DB-B371-C363-24F86EC14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DAAF82A-C853-BF36-419D-91A27EC2F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0AF1084-8F5E-A876-D4D3-F05C93D82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200" dirty="0">
                <a:latin typeface="Amasis MT Pro Medium" panose="02040604050005020304" pitchFamily="18" charset="-18"/>
              </a:rPr>
              <a:t>Cíleně chceme iniciovat co nejméně přemýšlení, jak je to možné. Druhá strana ani zdaleka není rozhodnuta, že něco udělá. Proto cíleně chceme, aby úkol byl co nejjednodušší.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BE6812-E70E-D4D9-F2AC-58E196C97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568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0FEA4-864A-65EA-4F32-1278A677D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A77FA08-2509-1DA3-203A-FC3FAD73B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1FDF095-276A-A30B-8799-36B2E6261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https://www.michaljanovsky.cz/obrazy/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0D5A4D-0AF0-1501-D33D-471B027BD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71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8CE24-19CE-3A50-010C-A370E1B98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A7C1858-F1E7-12D4-D1EC-73964ACA8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04103E9-925E-4C5C-EA54-52164114B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A04177-A147-A58A-4CD0-A110727DD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90B1D-D267-4D33-9887-70F9F79D517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38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731F7-82E7-F396-86A5-2BB9DC9A4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DF4C99-DE90-41FC-736D-A8CD0421B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89700-4A19-332F-244E-4A06FA43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63A8D9-C338-5256-20FC-D67245E4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FA55F9-656A-21ED-F00C-B3ADC3B6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72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C96CF-A86B-48B1-66EA-4707C1B0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696552-6353-343B-FBB8-FF0D7C7AD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0116CE-13CC-8CCD-3743-F4775B47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C20A23-7E3F-D34E-682F-14AF0D57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B8C14C-6FF2-F22B-68EB-779E0475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7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28842D9-8052-E732-3380-2E9EBF6F2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DDE35D-30F0-BDF6-F207-747BEBEA1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2A31F4-759B-CCBC-3168-808F787FD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D8BD73-391A-D476-B587-08B33D20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F5A9ED-3C43-3472-C640-48215CA2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74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4662E-0D95-6A36-8654-BAF3190A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EF435F-2287-89A2-C2C0-21ED1DF7A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BA2585-FC7A-80AF-DEFC-B4E7F075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B8BD4D-77A5-76AE-C151-FE3894D4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05CA2F-DB4D-6FC5-9E5B-96CAD791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17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B2CD2-B2FE-A950-E186-9B9C5AC94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229A70-D9F4-8436-9F30-65EF53CCC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9CBA0A-B1E7-D155-8120-8A03DEE4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2E2C5A-C118-1635-1A3E-3E690FB3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B7AB0C-0F3C-D431-0B6C-136AA659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66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AA48FF-3272-900D-B401-265C4EF9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55E69-70FD-B810-356C-C6D41A9B3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06A120-AC4F-8A31-A5AD-7F0D81341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8A85B9-7E67-FEDB-817A-794833F8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560E5-F0E4-C42B-4637-66C6BE9C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1FA03F-49DD-B643-D548-C283568D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213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C43B7-EF6A-EFA2-8819-B9B3CD140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688398-E1C8-A4C8-9B41-9D30041BF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8264B4-F09E-927A-0019-0CF5832E1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04121A-BCDA-D0B3-2458-D31B4E820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B605EB-CA67-AE44-DEE0-666B873E1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4C2479B-21AF-DA3A-7C0A-3DF6107F9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62A167-7906-59BE-0F17-8CF54A9B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696375-63F1-9F21-4C9B-152F4F84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2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3B597-4158-2F1F-72FA-5F2B3306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BE7C9E0-D9C0-E3D8-FDF5-06A61E77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26D532-178A-6BCE-2FD0-FF072FDC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5355A9-E803-A5D0-0D46-68E469EA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40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D9ABCFF-B835-223A-62DE-1DBF49DF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A466D8-E48B-BB26-006D-3F1B9186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821192-472E-4006-B3E0-A9372E99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77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804A6-9B72-D1A0-C08B-5710BBA2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50A934-90EA-12EF-9CCE-E95927C66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086512-D589-4432-9AE1-3969B892F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E8F4FA-3CF3-D68F-B09A-474BA5F7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C62369-29C8-FECB-70CC-F378820A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0E679B-88ED-0133-A2B6-E1D0F8FB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14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1C14D-15A6-B6CB-4386-7CE75AC2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D359002-EF19-284E-8135-3ABDD68997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C613CD-854C-CB1A-FC36-878D08E65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3D9C2F-164C-CCC1-0FA7-B748553E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950F4C-CE3B-9FCC-7189-522837FF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6E65CF-030C-C848-5A98-63F0109C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43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43A7BAE-EE93-8269-EEDB-346178E5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EDB1C8-3502-84B5-B9DB-A8C918492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A410B1-C25C-C544-967D-240742379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4B9E3-DF22-427E-B628-24E8CFE48324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A0D79F-1CCF-99BC-0E21-68FDAF205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2D947A-4067-F03C-BE84-A3F0124F2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0944D-6E51-4B14-9147-D6B3E251A5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1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boooks.cz/ebook/psychologia-nacenovani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837E34-8832-4CF0-BC38-CABDC620C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50" y="316662"/>
            <a:ext cx="2300345" cy="9087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5D3AEE7-2877-4EB1-BC64-835F3F89AC0B}"/>
              </a:ext>
            </a:extLst>
          </p:cNvPr>
          <p:cNvSpPr txBox="1"/>
          <p:nvPr/>
        </p:nvSpPr>
        <p:spPr>
          <a:xfrm>
            <a:off x="485302" y="2000358"/>
            <a:ext cx="11481411" cy="1107996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66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masis MT Pro Medium" panose="02040604050005020304" pitchFamily="18" charset="-18"/>
              </a:rPr>
              <a:t>PSYCHOLOGIE ZÁKAZNÍKA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17174" y="3749647"/>
            <a:ext cx="91576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4400" b="1" dirty="0">
                <a:solidFill>
                  <a:srgbClr val="000000"/>
                </a:solidFill>
                <a:latin typeface="Amasis MT Pro Medium" panose="02040604050005020304" pitchFamily="18" charset="-18"/>
              </a:rPr>
              <a:t>6. </a:t>
            </a:r>
          </a:p>
          <a:p>
            <a:pPr lvl="0" algn="ctr"/>
            <a:r>
              <a:rPr lang="cs-CZ" sz="4400" b="1" dirty="0">
                <a:solidFill>
                  <a:srgbClr val="000000"/>
                </a:solidFill>
                <a:latin typeface="Amasis MT Pro Medium" panose="02040604050005020304" pitchFamily="18" charset="-18"/>
              </a:rPr>
              <a:t>Psychologie ceny</a:t>
            </a:r>
          </a:p>
        </p:txBody>
      </p:sp>
    </p:spTree>
    <p:extLst>
      <p:ext uri="{BB962C8B-B14F-4D97-AF65-F5344CB8AC3E}">
        <p14:creationId xmlns:p14="http://schemas.microsoft.com/office/powerpoint/2010/main" val="3227085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9B2146-1182-DAE4-E489-12B845E6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2D0FCCF-242A-A745-927E-A2F49C21A3E4}"/>
              </a:ext>
            </a:extLst>
          </p:cNvPr>
          <p:cNvSpPr txBox="1"/>
          <p:nvPr/>
        </p:nvSpPr>
        <p:spPr>
          <a:xfrm>
            <a:off x="127230" y="136454"/>
            <a:ext cx="11619486" cy="1078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Zákon menšího úsilí</a:t>
            </a:r>
            <a:endParaRPr lang="cs-CZ" sz="2400" dirty="0">
              <a:latin typeface="Amasis MT Pro Medium" panose="02040604050005020304" pitchFamily="18" charset="-18"/>
            </a:endParaRPr>
          </a:p>
          <a:p>
            <a:pPr marL="914400" lvl="1" indent="-457200">
              <a:lnSpc>
                <a:spcPct val="125000"/>
              </a:lnSpc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84AF9B-F088-075E-7974-2C47662A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53" y="748445"/>
            <a:ext cx="8885459" cy="580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09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4252-ED6A-0B29-D577-8F9A2DB0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D8CD7FD-8B89-7695-4590-1655D39DA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F5C0EA8-8C24-1C59-9564-1497B6FBC5F3}"/>
              </a:ext>
            </a:extLst>
          </p:cNvPr>
          <p:cNvSpPr txBox="1"/>
          <p:nvPr/>
        </p:nvSpPr>
        <p:spPr>
          <a:xfrm>
            <a:off x="127230" y="136454"/>
            <a:ext cx="11619486" cy="584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buSzPct val="100000"/>
              <a:tabLst>
                <a:tab pos="457200" algn="l"/>
              </a:tabLst>
            </a:pPr>
            <a:r>
              <a:rPr lang="cs-CZ" sz="32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Zákon menšího úsilí</a:t>
            </a:r>
          </a:p>
          <a:p>
            <a:pPr algn="ctr">
              <a:lnSpc>
                <a:spcPct val="125000"/>
              </a:lnSpc>
              <a:buSzPct val="100000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masis MT Pro Medium" panose="02040604050005020304" pitchFamily="18" charset="-18"/>
              </a:rPr>
              <a:t>Všichni lidé v určité míře podléhají:</a:t>
            </a:r>
          </a:p>
          <a:p>
            <a:pPr marL="914400" lvl="1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lenosti a nerozhodnosti.</a:t>
            </a:r>
          </a:p>
          <a:p>
            <a:pPr lvl="1">
              <a:lnSpc>
                <a:spcPct val="125000"/>
              </a:lnSpc>
            </a:pPr>
            <a:endParaRPr lang="cs-CZ" sz="24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Lenost</a:t>
            </a:r>
            <a:r>
              <a:rPr lang="cs-CZ" altLang="cs-CZ" sz="2400" dirty="0">
                <a:latin typeface="Amasis MT Pro Medium" panose="02040604050005020304" pitchFamily="18" charset="-18"/>
              </a:rPr>
              <a:t> je efektivní strategie lidského druhu, která šetří naše kognitivní a fyzické kapacity.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Nerozhodnost </a:t>
            </a:r>
            <a:r>
              <a:rPr lang="cs-CZ" altLang="cs-CZ" sz="2400" dirty="0">
                <a:latin typeface="Amasis MT Pro Medium" panose="02040604050005020304" pitchFamily="18" charset="-18"/>
              </a:rPr>
              <a:t>– rozhodovací paralýza.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masis MT Pro Medium" panose="02040604050005020304" pitchFamily="18" charset="-18"/>
              </a:rPr>
              <a:t>Přetížení informacemi snižuje rozhodnost lidí = proto žádné komplikace, žádných několik kroků, chceme co nejednoduší úkol.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masis MT Pro Medium" panose="02040604050005020304" pitchFamily="18" charset="-18"/>
              </a:rPr>
              <a:t>CTA = call to </a:t>
            </a:r>
            <a:r>
              <a:rPr lang="cs-CZ" sz="2400" dirty="0" err="1">
                <a:latin typeface="Amasis MT Pro Medium" panose="02040604050005020304" pitchFamily="18" charset="-18"/>
              </a:rPr>
              <a:t>action</a:t>
            </a:r>
            <a:endParaRPr lang="cs-CZ" alt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lnSpc>
                <a:spcPct val="125000"/>
              </a:lnSpc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00057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4A90D-D4E3-183E-A2D2-DA68F0354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02AF610-18D4-9FBB-C74F-AEF9E11366A3}"/>
              </a:ext>
            </a:extLst>
          </p:cNvPr>
          <p:cNvSpPr txBox="1"/>
          <p:nvPr/>
        </p:nvSpPr>
        <p:spPr>
          <a:xfrm>
            <a:off x="286257" y="136454"/>
            <a:ext cx="11619486" cy="58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Zákon zapamatovatelnosti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4DD1E-4C34-6266-3B15-B84DEC4E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110" y="657902"/>
            <a:ext cx="7792960" cy="606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81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90519-7F42-48A0-7D7F-DF2C09F4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7875EC0-FD01-B10A-51EF-40FA80BBF272}"/>
              </a:ext>
            </a:extLst>
          </p:cNvPr>
          <p:cNvSpPr txBox="1"/>
          <p:nvPr/>
        </p:nvSpPr>
        <p:spPr>
          <a:xfrm>
            <a:off x="286257" y="0"/>
            <a:ext cx="11619486" cy="460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Zákon zapamatovatelnosti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Jednoduše být v mysli zákazníka. </a:t>
            </a:r>
            <a:r>
              <a:rPr lang="cs-CZ" sz="2000" dirty="0">
                <a:latin typeface="Amasis MT Pro Medium" panose="02040604050005020304" pitchFamily="18" charset="-18"/>
              </a:rPr>
              <a:t>Pokud zákazník opakovaně neregistruje obchodní či marketingové vjemy z vaší strany, nekoupí si od vás.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Když si potenciální zákazník vzpomene na vás a ne na vaši konkurenci, to je přesně to co potřebujete.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Zkreslení dostupnosti </a:t>
            </a:r>
            <a:r>
              <a:rPr lang="cs-CZ" sz="2000" dirty="0">
                <a:latin typeface="Amasis MT Pro Medium" panose="02040604050005020304" pitchFamily="18" charset="-18"/>
              </a:rPr>
              <a:t>= když něco máme hodně na očích, nebo v mysli, tak tomu připisujeme větší hodnotu a spíše si na to vzpomeneme. Příkladem mohou být témata, která rezonují v médiích a proto se nám zdají být výrazná. Nebo i značky, které mají masivní reklamu.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altLang="cs-CZ" sz="2000" dirty="0">
                <a:latin typeface="Amasis MT Pro Medium" panose="02040604050005020304" pitchFamily="18" charset="-18"/>
              </a:rPr>
              <a:t>Dobrá cesta je komunikovat a zdůraznit to v čem jste odlišní. </a:t>
            </a:r>
          </a:p>
        </p:txBody>
      </p:sp>
    </p:spTree>
    <p:extLst>
      <p:ext uri="{BB962C8B-B14F-4D97-AF65-F5344CB8AC3E}">
        <p14:creationId xmlns:p14="http://schemas.microsoft.com/office/powerpoint/2010/main" val="333128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B667A-AC48-1637-C642-961474300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AB1DAE1-83BE-7390-7E82-87F784967C0E}"/>
              </a:ext>
            </a:extLst>
          </p:cNvPr>
          <p:cNvSpPr txBox="1"/>
          <p:nvPr/>
        </p:nvSpPr>
        <p:spPr>
          <a:xfrm>
            <a:off x="127230" y="136454"/>
            <a:ext cx="11619486" cy="58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Zákon sympatií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3F4D07-F87B-63DA-0EE1-FA946EFA1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417" y="678732"/>
            <a:ext cx="4594316" cy="604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5123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D759C-FE44-1C59-EC4D-7268D9CE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BB8C68-6953-EF17-5D21-7BED2AA3D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34D5DA7-242E-A4F0-EE55-5A9D0388AF91}"/>
              </a:ext>
            </a:extLst>
          </p:cNvPr>
          <p:cNvSpPr txBox="1"/>
          <p:nvPr/>
        </p:nvSpPr>
        <p:spPr>
          <a:xfrm>
            <a:off x="286257" y="0"/>
            <a:ext cx="11619486" cy="5418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Zákon sympatií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alt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Lidé nakupují od lidí či firem, které jsou jim sympatické, nebo je mají rádi.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altLang="cs-CZ" sz="2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altLang="cs-CZ" sz="2000" dirty="0">
                <a:latin typeface="Amasis MT Pro Medium" panose="02040604050005020304" pitchFamily="18" charset="-18"/>
              </a:rPr>
              <a:t>3 klíčové body: </a:t>
            </a: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tabLst>
                <a:tab pos="457200" algn="l"/>
              </a:tabLst>
            </a:pPr>
            <a:r>
              <a:rPr lang="cs-CZ" altLang="cs-CZ" sz="2000" dirty="0">
                <a:latin typeface="Amasis MT Pro Medium" panose="02040604050005020304" pitchFamily="18" charset="-18"/>
              </a:rPr>
              <a:t>Zásada podobnosti (</a:t>
            </a:r>
            <a:r>
              <a:rPr lang="cs-CZ" sz="2000" dirty="0">
                <a:latin typeface="Amasis MT Pro Medium" panose="02040604050005020304" pitchFamily="18" charset="-18"/>
              </a:rPr>
              <a:t>podobné názory, hodnoty, stejný pohled, podobně se chováte, máte psa, jste vegetarián atd.).</a:t>
            </a:r>
            <a:endParaRPr lang="cs-CZ" altLang="cs-CZ" sz="2000" dirty="0">
              <a:latin typeface="Amasis MT Pro Medium" panose="02040604050005020304" pitchFamily="18" charset="-18"/>
            </a:endParaRP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tabLst>
                <a:tab pos="457200" algn="l"/>
              </a:tabLst>
            </a:pPr>
            <a:r>
              <a:rPr lang="cs-CZ" altLang="cs-CZ" sz="2000" dirty="0">
                <a:latin typeface="Amasis MT Pro Medium" panose="02040604050005020304" pitchFamily="18" charset="-18"/>
              </a:rPr>
              <a:t>Autentičnost - lidé vás chtějí více poznat.</a:t>
            </a: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tabLst>
                <a:tab pos="457200" algn="l"/>
              </a:tabLst>
            </a:pPr>
            <a:r>
              <a:rPr lang="cs-CZ" altLang="cs-CZ" sz="2000" dirty="0">
                <a:latin typeface="Amasis MT Pro Medium" panose="02040604050005020304" pitchFamily="18" charset="-18"/>
              </a:rPr>
              <a:t>Je dobré komunikovat pouze to pozitivní? 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28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28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9907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9EE94-4571-49B6-DFF1-67B62410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D88F0C0-525F-FE21-F987-304C5F32219F}"/>
              </a:ext>
            </a:extLst>
          </p:cNvPr>
          <p:cNvSpPr txBox="1"/>
          <p:nvPr/>
        </p:nvSpPr>
        <p:spPr>
          <a:xfrm>
            <a:off x="5405648" y="1443841"/>
            <a:ext cx="5821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chemeClr val="bg1">
                    <a:lumMod val="75000"/>
                  </a:schemeClr>
                </a:solidFill>
                <a:latin typeface="Amasis MT Pro Medium" panose="02040604050005020304" pitchFamily="18" charset="-18"/>
              </a:rPr>
              <a:t>Vnímání ceny spotřebitelem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800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masis MT Pro Medium" panose="02040604050005020304" pitchFamily="18" charset="-18"/>
              </a:rPr>
              <a:t>Drahý vs. Levný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masis MT Pro Medium" panose="02040604050005020304" pitchFamily="18" charset="-18"/>
              </a:rPr>
              <a:t>Dostupný vs. Nedostupný (pro mně)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masis MT Pro Medium" panose="02040604050005020304" pitchFamily="18" charset="-18"/>
              </a:rPr>
              <a:t>Nutná potřeba – touha – investice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000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9D8268-3249-537C-D0C2-CB5D284B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0" y="275613"/>
            <a:ext cx="4130937" cy="63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0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67E94-C004-C82A-FED0-00B69B69F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A593D7A-359E-7CD4-E7DB-A47B246A7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55" y="-113660"/>
            <a:ext cx="12399310" cy="70853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59EA73-DA9F-9B32-4137-291EC720683C}"/>
              </a:ext>
            </a:extLst>
          </p:cNvPr>
          <p:cNvSpPr txBox="1"/>
          <p:nvPr/>
        </p:nvSpPr>
        <p:spPr>
          <a:xfrm>
            <a:off x="5432612" y="230583"/>
            <a:ext cx="1914578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32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Síla čísla</a:t>
            </a:r>
          </a:p>
        </p:txBody>
      </p:sp>
    </p:spTree>
    <p:extLst>
      <p:ext uri="{BB962C8B-B14F-4D97-AF65-F5344CB8AC3E}">
        <p14:creationId xmlns:p14="http://schemas.microsoft.com/office/powerpoint/2010/main" val="178431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3937D-93AE-45E4-9CBA-FDF7D042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7BA56C-9CBC-964B-897B-A09B031FB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11E32E-0F50-8BA9-60E8-308815B841B4}"/>
              </a:ext>
            </a:extLst>
          </p:cNvPr>
          <p:cNvSpPr txBox="1"/>
          <p:nvPr/>
        </p:nvSpPr>
        <p:spPr>
          <a:xfrm>
            <a:off x="286257" y="136454"/>
            <a:ext cx="11619486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Síla čísla 9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9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Vyvolává pocit, že cena je nižší než ve skutečnosti je.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Efekt levého čísla: </a:t>
            </a:r>
            <a:r>
              <a:rPr lang="cs-CZ" sz="2000" dirty="0">
                <a:latin typeface="Amasis MT Pro Medium" panose="02040604050005020304" pitchFamily="18" charset="-18"/>
              </a:rPr>
              <a:t>lidský mozek zpracovává čísla zleva doprava.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Ceny v sudých číslech vidíme mnohem méně často. </a:t>
            </a:r>
            <a:r>
              <a:rPr 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Důvod?</a:t>
            </a:r>
          </a:p>
          <a:p>
            <a:pPr marL="357188" lvl="1">
              <a:lnSpc>
                <a:spcPct val="150000"/>
              </a:lnSpc>
              <a:buSzPct val="100000"/>
              <a:tabLst>
                <a:tab pos="357188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Psychologická reakce na liché ceny se liší od rekce na ceny sudé.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0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V některých případech může použití čísla 9 znehodnocovat cenu nebo službu v očích zákazníků – využívá se proto raději 5, působí přirozeněji.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Příklad: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EDEB24-52FA-F410-478F-44A3BC64A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16" y="4886065"/>
            <a:ext cx="10773568" cy="12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67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339B3-DDCF-1376-D85A-147CB0AEB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7D7E388-F397-60F8-A0F4-91B17F6836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2B8FA4-CED0-8F47-5E24-8BE669219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08B827-911A-3E19-ECBF-6B6B4DD274FC}"/>
              </a:ext>
            </a:extLst>
          </p:cNvPr>
          <p:cNvSpPr txBox="1"/>
          <p:nvPr/>
        </p:nvSpPr>
        <p:spPr>
          <a:xfrm>
            <a:off x="286257" y="2699729"/>
            <a:ext cx="11619486" cy="145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Otázka pro studenty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latin typeface="Amasis MT Pro Medium" panose="02040604050005020304" pitchFamily="18" charset="-18"/>
            </a:endParaRP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U některých produktů se využívají sudé celé čísla. Proč?</a:t>
            </a:r>
          </a:p>
        </p:txBody>
      </p:sp>
    </p:spTree>
    <p:extLst>
      <p:ext uri="{BB962C8B-B14F-4D97-AF65-F5344CB8AC3E}">
        <p14:creationId xmlns:p14="http://schemas.microsoft.com/office/powerpoint/2010/main" val="32248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94E4DA1-3752-AD9A-C60F-4AE6D66F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6" y="170169"/>
            <a:ext cx="11703704" cy="668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742E089-12F7-4CC9-99ED-BB4219DDFCF7}"/>
              </a:ext>
            </a:extLst>
          </p:cNvPr>
          <p:cNvSpPr txBox="1"/>
          <p:nvPr/>
        </p:nvSpPr>
        <p:spPr>
          <a:xfrm>
            <a:off x="335475" y="170169"/>
            <a:ext cx="11521048" cy="1746376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93000"/>
                  <a:satMod val="150000"/>
                  <a:shade val="98000"/>
                  <a:lumMod val="0"/>
                  <a:alpha val="0"/>
                </a:schemeClr>
              </a:gs>
              <a:gs pos="10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cs-CZ" sz="24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Cíle přednášky</a:t>
            </a:r>
          </a:p>
          <a:p>
            <a:pPr algn="ctr">
              <a:lnSpc>
                <a:spcPct val="150000"/>
              </a:lnSpc>
              <a:buSzPts val="1000"/>
              <a:tabLst>
                <a:tab pos="457200" algn="l"/>
              </a:tabLst>
            </a:pPr>
            <a:endParaRPr lang="cs-CZ" sz="1000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Pochopit, jak cena ovlivňuje vnímání hodnoty produktu.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Seznámit se s klíčovými principy psychologie ceny, které využívají firmy k ovlivnění zákazníků.</a:t>
            </a:r>
          </a:p>
        </p:txBody>
      </p:sp>
    </p:spTree>
    <p:extLst>
      <p:ext uri="{BB962C8B-B14F-4D97-AF65-F5344CB8AC3E}">
        <p14:creationId xmlns:p14="http://schemas.microsoft.com/office/powerpoint/2010/main" val="341798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EFCF9-BA61-2302-B9A6-C31133210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C09E5D7-6932-B84C-4A03-BE45C40F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84" y="71437"/>
            <a:ext cx="4910572" cy="67151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39BC78D-F593-2B8D-BC2A-CFDEA44F26F9}"/>
              </a:ext>
            </a:extLst>
          </p:cNvPr>
          <p:cNvSpPr txBox="1"/>
          <p:nvPr/>
        </p:nvSpPr>
        <p:spPr>
          <a:xfrm>
            <a:off x="9426409" y="2766125"/>
            <a:ext cx="2219631" cy="66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b="1" dirty="0">
                <a:solidFill>
                  <a:schemeClr val="bg1"/>
                </a:solidFill>
                <a:latin typeface="Amasis MT Pro Medium" panose="02040604050005020304" pitchFamily="18" charset="-18"/>
              </a:rPr>
              <a:t>50 000 Kč</a:t>
            </a:r>
            <a:endParaRPr lang="cs-CZ" sz="2400" b="1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97729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1F0D6A-65D0-BF7C-F0CB-B4635DF2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A916496-ACBB-FDE1-A9B0-628B0DD3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84" y="71437"/>
            <a:ext cx="4910572" cy="67151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1CD56F4-CBD2-8703-931C-A007C81D90BE}"/>
              </a:ext>
            </a:extLst>
          </p:cNvPr>
          <p:cNvSpPr txBox="1"/>
          <p:nvPr/>
        </p:nvSpPr>
        <p:spPr>
          <a:xfrm>
            <a:off x="9426409" y="2766125"/>
            <a:ext cx="2219631" cy="66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b="1" dirty="0">
                <a:solidFill>
                  <a:schemeClr val="bg1"/>
                </a:solidFill>
                <a:latin typeface="Amasis MT Pro Medium" panose="02040604050005020304" pitchFamily="18" charset="-18"/>
              </a:rPr>
              <a:t>49 990 Kč</a:t>
            </a:r>
            <a:endParaRPr lang="cs-CZ" sz="2400" b="1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0765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3F0C9-A994-21B8-6F34-95E640202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2A230EA-F3FC-1FFB-739F-15A026FA4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84" y="71437"/>
            <a:ext cx="4910572" cy="67151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3C5A6D9-4DEE-D7B0-BF0E-0CF7F3177265}"/>
              </a:ext>
            </a:extLst>
          </p:cNvPr>
          <p:cNvSpPr txBox="1"/>
          <p:nvPr/>
        </p:nvSpPr>
        <p:spPr>
          <a:xfrm>
            <a:off x="9093759" y="2766125"/>
            <a:ext cx="2552282" cy="66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b="1" dirty="0">
                <a:solidFill>
                  <a:schemeClr val="bg1"/>
                </a:solidFill>
                <a:latin typeface="Amasis MT Pro Medium" panose="02040604050005020304" pitchFamily="18" charset="-18"/>
              </a:rPr>
              <a:t>49 999,99 Kč</a:t>
            </a:r>
            <a:endParaRPr lang="cs-CZ" sz="2400" b="1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95328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987CE-78AC-E4A7-DE3E-31E334BA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788C3A-2DF7-5400-7E0D-88B0E852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711" y="241160"/>
            <a:ext cx="10230577" cy="637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C64D93-0C02-E7EB-8FEF-1BD7DDA25559}"/>
              </a:ext>
            </a:extLst>
          </p:cNvPr>
          <p:cNvSpPr txBox="1"/>
          <p:nvPr/>
        </p:nvSpPr>
        <p:spPr>
          <a:xfrm>
            <a:off x="8742066" y="4846134"/>
            <a:ext cx="3557117" cy="98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4400" b="1" dirty="0">
                <a:solidFill>
                  <a:schemeClr val="bg1"/>
                </a:solidFill>
                <a:latin typeface="Amasis MT Pro Medium" panose="02040604050005020304" pitchFamily="18" charset="-18"/>
              </a:rPr>
              <a:t>450 000 Kč</a:t>
            </a:r>
            <a:endParaRPr lang="cs-CZ" sz="4000" b="1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2215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DD678-6413-5F34-52D2-F1BA0752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95E10F-E180-C348-468C-69C651B22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711" y="241160"/>
            <a:ext cx="10230577" cy="637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85E73-69DF-7AB0-98F3-B0962DAAA920}"/>
              </a:ext>
            </a:extLst>
          </p:cNvPr>
          <p:cNvSpPr txBox="1"/>
          <p:nvPr/>
        </p:nvSpPr>
        <p:spPr>
          <a:xfrm>
            <a:off x="8802468" y="4846320"/>
            <a:ext cx="3557117" cy="98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4400" b="1" dirty="0">
                <a:solidFill>
                  <a:schemeClr val="bg1"/>
                </a:solidFill>
                <a:latin typeface="Amasis MT Pro Medium" panose="02040604050005020304" pitchFamily="18" charset="-18"/>
              </a:rPr>
              <a:t>449 990 Kč</a:t>
            </a:r>
            <a:endParaRPr lang="cs-CZ" sz="4000" b="1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542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D7C5A-F44B-2933-DAEA-388DECD0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855684-03B0-CDA0-5204-63EDCB996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1F7EEE-BCCB-045D-DDE2-CD7C2EFC51DD}"/>
              </a:ext>
            </a:extLst>
          </p:cNvPr>
          <p:cNvSpPr txBox="1"/>
          <p:nvPr/>
        </p:nvSpPr>
        <p:spPr>
          <a:xfrm>
            <a:off x="286257" y="136454"/>
            <a:ext cx="1161948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Velikost čísla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alt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Psychologické východisko: </a:t>
            </a:r>
            <a:r>
              <a:rPr lang="cs-CZ" altLang="cs-CZ" sz="2400" dirty="0">
                <a:latin typeface="Amasis MT Pro Medium" panose="02040604050005020304" pitchFamily="18" charset="-18"/>
              </a:rPr>
              <a:t>Lidé přirozeně a podvědomě přiřazují vyšší hodnotu větším číslům a naopak nižší hodnotu menším číslům (fyzická velikost daného čísla, ne numerická hodnota). 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altLang="cs-CZ" sz="24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Příklady: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9FC5066-D9B0-95E0-93F6-5BAF7A827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26" y="3974587"/>
            <a:ext cx="4439270" cy="151468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9A29A7F-9447-9B53-336A-55C134F4C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05" y="3974587"/>
            <a:ext cx="4496427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7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4AB0-B598-20FA-DC8A-50553298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D589445-8F86-CF8B-B7FC-ADE4FC94A093}"/>
              </a:ext>
            </a:extLst>
          </p:cNvPr>
          <p:cNvSpPr txBox="1"/>
          <p:nvPr/>
        </p:nvSpPr>
        <p:spPr>
          <a:xfrm>
            <a:off x="286257" y="0"/>
            <a:ext cx="11619486" cy="676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Výška slevy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I s výší slevy se dá v očích zákazníků podvědomě pracovat.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altLang="cs-CZ" sz="2400" dirty="0">
                <a:latin typeface="Amasis MT Pro Medium" panose="02040604050005020304" pitchFamily="18" charset="-18"/>
              </a:rPr>
              <a:t>V prvním případě využíváme prostor mezi jednotlivými čísly pro zvýraznění nebo snížení číselného rozdílu.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alt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alt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alt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altLang="cs-CZ" sz="2400" dirty="0">
                <a:latin typeface="Amasis MT Pro Medium" panose="02040604050005020304" pitchFamily="18" charset="-18"/>
              </a:rPr>
              <a:t>Druhý mluví o tom, že čím jednodušeji si umí člověk výši slevy vypočítat, tím více si ji umí představit.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alt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solidFill>
                <a:schemeClr val="accent6">
                  <a:lumMod val="50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2633164-DA0F-4404-E9BD-94D5A392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52" y="2656472"/>
            <a:ext cx="7273696" cy="9907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341CF7-6345-B55C-9A42-11C7F44C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152" y="5429178"/>
            <a:ext cx="7273696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61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B7159-F8B9-8537-6201-211A13095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D8D1658-5DCC-9161-5864-89555B93B158}"/>
              </a:ext>
            </a:extLst>
          </p:cNvPr>
          <p:cNvSpPr txBox="1"/>
          <p:nvPr/>
        </p:nvSpPr>
        <p:spPr>
          <a:xfrm>
            <a:off x="286257" y="0"/>
            <a:ext cx="11619486" cy="629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Výška slevy</a:t>
            </a:r>
          </a:p>
          <a:p>
            <a:pPr algn="ctr">
              <a:lnSpc>
                <a:spcPct val="125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marR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altLang="cs-CZ" sz="2400" dirty="0">
                <a:latin typeface="Amasis MT Pro Medium" panose="02040604050005020304" pitchFamily="18" charset="-18"/>
              </a:rPr>
              <a:t>Obecně platí, že jednoduchost výpočtu slev může pozitivně ovlivnit vnímání hodnoty slevy spotřebiteli. </a:t>
            </a:r>
          </a:p>
          <a:p>
            <a:pPr marL="342900" marR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altLang="cs-CZ" sz="2400" dirty="0">
                <a:latin typeface="Amasis MT Pro Medium" panose="02040604050005020304" pitchFamily="18" charset="-18"/>
              </a:rPr>
              <a:t>Když je sleva prezentována způsobem, který je snadno pochopitelný a rychle vypočitatelný, spotřebitelé ji vnímají jako atraktivnější.</a:t>
            </a:r>
          </a:p>
          <a:p>
            <a:pPr marL="342900" marR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altLang="cs-CZ" sz="24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Například</a:t>
            </a:r>
            <a:r>
              <a:rPr lang="cs-CZ" altLang="cs-CZ" sz="2400" dirty="0">
                <a:latin typeface="Amasis MT Pro Medium" panose="02040604050005020304" pitchFamily="18" charset="-18"/>
              </a:rPr>
              <a:t> sleva 20 % z ceny 50 € je snadněji vypočitatelná (10 €) než sleva 17 % z ceny 58 €. </a:t>
            </a:r>
          </a:p>
          <a:p>
            <a:pPr marL="342900" marR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altLang="cs-CZ" sz="2400" dirty="0">
                <a:latin typeface="Amasis MT Pro Medium" panose="02040604050005020304" pitchFamily="18" charset="-18"/>
              </a:rPr>
              <a:t>Tato jednoduchost může zvýšit pravděpodobnost nákupu, protože spotřebitelé nemusí </a:t>
            </a:r>
            <a:r>
              <a:rPr lang="cs-CZ" alt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vynakládat velké úsilí k pochopení hodnoty slevy.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Sleva musí být dostatečně výrazná, aby působila atraktivně.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95392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C61AA-B20E-FC39-D5F9-9AC8534A9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F5B14D-6A9F-E995-A14E-BB4BDF9B8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09F341-91D6-CDBF-24CC-EB1C00EB33E9}"/>
              </a:ext>
            </a:extLst>
          </p:cNvPr>
          <p:cNvSpPr txBox="1"/>
          <p:nvPr/>
        </p:nvSpPr>
        <p:spPr>
          <a:xfrm>
            <a:off x="286257" y="912631"/>
            <a:ext cx="11619486" cy="390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Příklady z praxe: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Black </a:t>
            </a:r>
            <a:r>
              <a:rPr lang="cs-CZ" sz="2400" dirty="0" err="1">
                <a:solidFill>
                  <a:srgbClr val="C00000"/>
                </a:solidFill>
                <a:latin typeface="Amasis MT Pro Medium" panose="02040604050005020304" pitchFamily="18" charset="-18"/>
              </a:rPr>
              <a:t>Friday</a:t>
            </a: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 </a:t>
            </a:r>
            <a:r>
              <a:rPr lang="cs-CZ" sz="2400" dirty="0">
                <a:latin typeface="Amasis MT Pro Medium" panose="02040604050005020304" pitchFamily="18" charset="-18"/>
              </a:rPr>
              <a:t>– zákazníci očekávají velké slevy, i když jsou často uměle vytvořené.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Supermarkety zvýší cenu těsně před slevou, aby „-50 %“ vypadalo lákavě.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Zákazníci dávají přednost slevě „1+1 zdarma“ před „-50 %“, i když je výsledek stejný.</a:t>
            </a: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80646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F1875-9545-BF9B-C686-ECF15B71E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7276B4-3400-9B6E-66EF-173A619CF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D4567F-CD1A-BA56-F477-6D233C125A61}"/>
              </a:ext>
            </a:extLst>
          </p:cNvPr>
          <p:cNvSpPr txBox="1"/>
          <p:nvPr/>
        </p:nvSpPr>
        <p:spPr>
          <a:xfrm>
            <a:off x="286257" y="136454"/>
            <a:ext cx="11619486" cy="780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Kotvení ceny – Jak vytvořit dojem výhodnosti?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Lidé si vytvářejí srovnávací bod (kotvu), který ovlivňuje jejich vnímání toho, co je drahé a co levné.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Příklady z praxe: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Restaurace nabízí tři velikosti kávy:</a:t>
            </a:r>
          </a:p>
          <a:p>
            <a:pPr lvl="0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		malá (69 Kč)			 střední (89 Kč)		 velká (119 Kč)</a:t>
            </a:r>
          </a:p>
          <a:p>
            <a:pPr marL="342900" lvl="1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Cílem není prodat malou kávu, ale přimět zákazníka, aby si vybral střední </a:t>
            </a:r>
            <a:r>
              <a:rPr lang="cs-CZ" sz="2400" dirty="0">
                <a:latin typeface="Amasis MT Pro Medium" panose="02040604050005020304" pitchFamily="18" charset="-18"/>
              </a:rPr>
              <a:t>– protože v porovnání s velkou působí jako nejlepší poměr cena/výkon.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Netflix nabízí 3 cenové plány (Basic, Standard, Premium) – většina lidí si vybere prostřední variantu, protože v porovnání s nejdražší vypadá výhodně.</a:t>
            </a: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6279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C6122-904D-D547-9B84-FC75E8B65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91643C-3C89-B899-3BA0-F1C85649F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21D353-63C9-5696-FF0D-28AD503E1AD7}"/>
              </a:ext>
            </a:extLst>
          </p:cNvPr>
          <p:cNvSpPr txBox="1"/>
          <p:nvPr/>
        </p:nvSpPr>
        <p:spPr>
          <a:xfrm>
            <a:off x="286257" y="459183"/>
            <a:ext cx="116194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Definice psychologie ceny</a:t>
            </a:r>
            <a:br>
              <a:rPr lang="cs-CZ" sz="2400" dirty="0">
                <a:latin typeface="Amasis MT Pro Medium" panose="02040604050005020304" pitchFamily="18" charset="-18"/>
              </a:rPr>
            </a:br>
            <a:endParaRPr 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Psychologie ceny </a:t>
            </a:r>
            <a:r>
              <a:rPr lang="cs-CZ" sz="2400" dirty="0">
                <a:latin typeface="Amasis MT Pro Medium" panose="02040604050005020304" pitchFamily="18" charset="-18"/>
              </a:rPr>
              <a:t>se zabývá tím, jak lidé vnímají cenu produktů a služeb a jak toto vnímání ovlivňuje jejich nákupní rozhodnutí. 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Často nereagujeme na cenu logicky, ale spíše emocionálně nebo na základě mentálních zkratek (heuristik).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71344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ACDFF-49F7-0C0C-E51D-2A1BCF4DD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925CBA-A566-161A-DAFA-841E19AE4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82CF74-5B98-F659-13D4-BB1EA460084D}"/>
              </a:ext>
            </a:extLst>
          </p:cNvPr>
          <p:cNvSpPr txBox="1"/>
          <p:nvPr/>
        </p:nvSpPr>
        <p:spPr>
          <a:xfrm>
            <a:off x="286257" y="136454"/>
            <a:ext cx="11619486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Efekt kontrastu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Pokud vedle sebe postavíme dva produkty s odlišnou cenou, začne se nám zdát jeden z nich levnější nebo dražší, než by byl posuzován samostatně.</a:t>
            </a:r>
          </a:p>
          <a:p>
            <a:pPr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Příklady z praxe: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Apple prodává MacBook Pro za 60 000 Kč vedle </a:t>
            </a:r>
            <a:r>
              <a:rPr lang="cs-CZ" sz="2400" dirty="0" err="1">
                <a:latin typeface="Amasis MT Pro Medium" panose="02040604050005020304" pitchFamily="18" charset="-18"/>
              </a:rPr>
              <a:t>MacBooku</a:t>
            </a:r>
            <a:r>
              <a:rPr lang="cs-CZ" sz="2400" dirty="0">
                <a:latin typeface="Amasis MT Pro Medium" panose="02040604050005020304" pitchFamily="18" charset="-18"/>
              </a:rPr>
              <a:t> Air za 35 000 Kč – ve srovnání vypadá levněji.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Luxusní značky umisťují nejdražší zboží dopředu – levnější položky pak vypadají jako „skvělý </a:t>
            </a:r>
            <a:r>
              <a:rPr lang="cs-CZ" sz="2400" dirty="0" err="1">
                <a:latin typeface="Amasis MT Pro Medium" panose="02040604050005020304" pitchFamily="18" charset="-18"/>
              </a:rPr>
              <a:t>deal</a:t>
            </a:r>
            <a:r>
              <a:rPr lang="cs-CZ" sz="2400" dirty="0">
                <a:latin typeface="Amasis MT Pro Medium" panose="02040604050005020304" pitchFamily="18" charset="-18"/>
              </a:rPr>
              <a:t>“.</a:t>
            </a: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91709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70FCA-CABC-9891-5D88-694BF0F2C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BE751E2-D9C9-9D14-FFB9-0E09121D0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52" y="1496964"/>
            <a:ext cx="4756569" cy="460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439758-C808-EA5C-6DA6-DFE1CDBCB78E}"/>
              </a:ext>
            </a:extLst>
          </p:cNvPr>
          <p:cNvSpPr txBox="1"/>
          <p:nvPr/>
        </p:nvSpPr>
        <p:spPr>
          <a:xfrm>
            <a:off x="548975" y="85927"/>
            <a:ext cx="11094047" cy="66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Číselný kontrast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8C17CAE-47E1-1FFA-0F50-FEB84D30C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6" y="1537872"/>
            <a:ext cx="4576610" cy="456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2D33BA1-1CE3-8F9E-CA8F-E21632E271F8}"/>
              </a:ext>
            </a:extLst>
          </p:cNvPr>
          <p:cNvSpPr txBox="1"/>
          <p:nvPr/>
        </p:nvSpPr>
        <p:spPr>
          <a:xfrm>
            <a:off x="306034" y="829180"/>
            <a:ext cx="11579931" cy="58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b="1" i="0" dirty="0">
                <a:solidFill>
                  <a:srgbClr val="141414"/>
                </a:solidFill>
                <a:effectLst/>
                <a:latin typeface="Basis"/>
              </a:rPr>
              <a:t>			2 890 Kč					4 690 Kč	</a:t>
            </a:r>
            <a:r>
              <a:rPr lang="cs-CZ" sz="2400" b="1" dirty="0">
                <a:solidFill>
                  <a:srgbClr val="141414"/>
                </a:solidFill>
                <a:latin typeface="Basis"/>
              </a:rPr>
              <a:t>	</a:t>
            </a:r>
            <a:endParaRPr lang="cs-CZ" sz="24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9592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5AE4F-E49C-28E9-7ACC-AE792BEA8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795226-5F58-8FC0-BFC8-54EA8892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91" y="1892954"/>
            <a:ext cx="4080709" cy="3941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47F306B-895F-E14E-45AE-AB6F7E648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7" y="1895680"/>
            <a:ext cx="3951257" cy="394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4AA3026-70EC-FFA0-60AA-DE7723A11E63}"/>
              </a:ext>
            </a:extLst>
          </p:cNvPr>
          <p:cNvSpPr txBox="1"/>
          <p:nvPr/>
        </p:nvSpPr>
        <p:spPr>
          <a:xfrm>
            <a:off x="-39467" y="977639"/>
            <a:ext cx="11579931" cy="58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b="1" i="0" dirty="0">
                <a:solidFill>
                  <a:srgbClr val="141414"/>
                </a:solidFill>
                <a:effectLst/>
                <a:latin typeface="Basis"/>
              </a:rPr>
              <a:t>			2 890 Kč			4 690 Kč			43 000 Kč</a:t>
            </a:r>
            <a:r>
              <a:rPr lang="cs-CZ" sz="2400" b="1" dirty="0">
                <a:solidFill>
                  <a:srgbClr val="141414"/>
                </a:solidFill>
                <a:latin typeface="Basis"/>
              </a:rPr>
              <a:t>	</a:t>
            </a:r>
            <a:endParaRPr lang="cs-CZ" sz="2400" dirty="0">
              <a:latin typeface="Amasis MT Pro Medium" panose="02040604050005020304" pitchFamily="18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351089-1B8B-BD7A-0CDF-CA649B78A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326" y="1870149"/>
            <a:ext cx="3951257" cy="396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C83148-7534-A105-2EE6-4FF6802E4618}"/>
              </a:ext>
            </a:extLst>
          </p:cNvPr>
          <p:cNvSpPr txBox="1"/>
          <p:nvPr/>
        </p:nvSpPr>
        <p:spPr>
          <a:xfrm>
            <a:off x="548975" y="85927"/>
            <a:ext cx="11094047" cy="66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Číselný kontrast</a:t>
            </a:r>
          </a:p>
        </p:txBody>
      </p:sp>
    </p:spTree>
    <p:extLst>
      <p:ext uri="{BB962C8B-B14F-4D97-AF65-F5344CB8AC3E}">
        <p14:creationId xmlns:p14="http://schemas.microsoft.com/office/powerpoint/2010/main" val="1561407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3A240-3F40-82C9-941A-55503AE5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44B7DA-A059-B275-AFAD-EEEFEA7C3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F8E5A0-B9BA-9785-D098-193A86F889F2}"/>
              </a:ext>
            </a:extLst>
          </p:cNvPr>
          <p:cNvSpPr txBox="1"/>
          <p:nvPr/>
        </p:nvSpPr>
        <p:spPr>
          <a:xfrm>
            <a:off x="294724" y="1018161"/>
            <a:ext cx="5970610" cy="4262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Vliv ceny na vnímání kvality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Lidé mají tendenci věřit, že vyšší cena znamená vyšší kvalitu.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9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Příklady z praxe: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Víno za 500 Kč chutná lépe než víno za 100 Kč, pokud zákazník nezná jejich cenu.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latin typeface="Amasis MT Pro Medium" panose="02040604050005020304" pitchFamily="18" charset="-18"/>
              </a:rPr>
              <a:t>Lidé preferují dražší značkové léky, i když obsahují stejnou účinnou látku jako generika.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8022A0-BE6E-F54C-02E5-9F296DD3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80" t="25979" r="14190" b="23913"/>
          <a:stretch/>
        </p:blipFill>
        <p:spPr>
          <a:xfrm rot="16200000">
            <a:off x="5787622" y="2039215"/>
            <a:ext cx="4672289" cy="21420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069B33-5F16-E881-BEDC-1F009EE9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7" r="1130"/>
          <a:stretch/>
        </p:blipFill>
        <p:spPr>
          <a:xfrm>
            <a:off x="9520769" y="852379"/>
            <a:ext cx="2057399" cy="459401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30CD12-1FE2-2B84-0F67-8D67DAB3E7CB}"/>
              </a:ext>
            </a:extLst>
          </p:cNvPr>
          <p:cNvSpPr txBox="1"/>
          <p:nvPr/>
        </p:nvSpPr>
        <p:spPr>
          <a:xfrm>
            <a:off x="7470604" y="5605511"/>
            <a:ext cx="382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</a:t>
            </a:r>
            <a:r>
              <a:rPr lang="cs-CZ" sz="2000" dirty="0">
                <a:latin typeface="Amasis MT Pro Medium" panose="02040604050005020304" pitchFamily="18" charset="-18"/>
              </a:rPr>
              <a:t>10 Kč		110 Kč</a:t>
            </a:r>
            <a:endParaRPr lang="cs-CZ" sz="24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45746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20EE4-23B2-1A21-EC18-835CC44B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C73AA2-3E54-A785-4A89-572F67001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1C5455-358F-3B14-1F6E-FBE7425D5EB2}"/>
              </a:ext>
            </a:extLst>
          </p:cNvPr>
          <p:cNvSpPr txBox="1"/>
          <p:nvPr/>
        </p:nvSpPr>
        <p:spPr>
          <a:xfrm>
            <a:off x="286257" y="136454"/>
            <a:ext cx="11619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Barva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EDC7E8-6121-DD12-C891-F1F69782C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26" y="1061707"/>
            <a:ext cx="7506748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23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887CB-CC00-BF9C-3D45-25CBBC1B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1A6B8D-8EAD-E6A7-3533-C4D3E31C8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6FBFECB-F910-B78A-FAB0-47E9FE13CFE1}"/>
              </a:ext>
            </a:extLst>
          </p:cNvPr>
          <p:cNvSpPr txBox="1"/>
          <p:nvPr/>
        </p:nvSpPr>
        <p:spPr>
          <a:xfrm>
            <a:off x="286257" y="136454"/>
            <a:ext cx="11619486" cy="256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Prostor v okolí ceny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Není to jenom o tom, kolik produkt stojí.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 err="1">
                <a:latin typeface="Amasis MT Pro Medium" panose="02040604050005020304" pitchFamily="18" charset="-18"/>
              </a:rPr>
              <a:t>Wording</a:t>
            </a:r>
            <a:r>
              <a:rPr lang="cs-CZ" sz="2400" dirty="0">
                <a:latin typeface="Amasis MT Pro Medium" panose="02040604050005020304" pitchFamily="18" charset="-18"/>
              </a:rPr>
              <a:t> v okolí ceny – pozor na použití slov v blízkosti ceny.</a:t>
            </a:r>
          </a:p>
          <a:p>
            <a:pPr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E559C0-0894-270B-03C0-41E3E217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42" y="2477131"/>
            <a:ext cx="10872115" cy="33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91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C80B-43FD-0816-8A2B-C924312C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F8AA29F-5F6D-DEA7-0E95-8242B8ACCC61}"/>
              </a:ext>
            </a:extLst>
          </p:cNvPr>
          <p:cNvSpPr txBox="1"/>
          <p:nvPr/>
        </p:nvSpPr>
        <p:spPr>
          <a:xfrm>
            <a:off x="286257" y="0"/>
            <a:ext cx="11619486" cy="441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Prostor v okolí ceny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masis MT Pro Medium" panose="02040604050005020304" pitchFamily="18" charset="-18"/>
              </a:rPr>
              <a:t>Co ale platí je, že pokud jsou číselné benefity vašeho produktu vyšší jako jeho cena, pak by měly být zvýrazněny nebo dokonce uvedeno jako první.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masis MT Pro Medium" panose="02040604050005020304" pitchFamily="18" charset="-18"/>
              </a:rPr>
              <a:t>Naopak, pokud jsou benefity v číselné podobě nižší, tak by měla jít cena jako první.</a:t>
            </a:r>
            <a:endParaRPr lang="cs-CZ" sz="2400" dirty="0">
              <a:solidFill>
                <a:schemeClr val="accent6">
                  <a:lumMod val="50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solidFill>
                <a:schemeClr val="accent6">
                  <a:lumMod val="50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solidFill>
                <a:schemeClr val="accent6">
                  <a:lumMod val="50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44451A-FE88-4F88-EDAF-460E009F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1" r="3100"/>
          <a:stretch/>
        </p:blipFill>
        <p:spPr>
          <a:xfrm>
            <a:off x="1627094" y="2736335"/>
            <a:ext cx="9021240" cy="38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79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FB704-D367-D61A-FAF3-E0C7978C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20B6622-A413-C0A0-B31E-3C80991A23B8}"/>
              </a:ext>
            </a:extLst>
          </p:cNvPr>
          <p:cNvSpPr txBox="1"/>
          <p:nvPr/>
        </p:nvSpPr>
        <p:spPr>
          <a:xfrm>
            <a:off x="286257" y="0"/>
            <a:ext cx="11619486" cy="372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Prostor v okolí ceny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marR="0" lvl="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Druhý podnět - lidé si zvyknou výši ceny asociovat s jinými čísly v kontextu.</a:t>
            </a:r>
          </a:p>
          <a:p>
            <a:pPr marL="342900" marR="0" lvl="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latin typeface="Amasis MT Pro Medium" panose="02040604050005020304" pitchFamily="18" charset="-18"/>
              </a:rPr>
              <a:t>Pokud chceme, aby byla částka 15 € vnímána jako nízká, můžeme v její blízkosti prezentovat čísla, která budou výrazně vyšší a přitom vůbec nemusí představovat cenu. 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solidFill>
                <a:schemeClr val="accent6">
                  <a:lumMod val="50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solidFill>
                <a:schemeClr val="accent6">
                  <a:lumMod val="50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38E2A7-325B-6021-A8FD-2662D8B811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65" b="8841"/>
          <a:stretch/>
        </p:blipFill>
        <p:spPr>
          <a:xfrm>
            <a:off x="1955372" y="2366684"/>
            <a:ext cx="8281255" cy="4120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1857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FCFD1-72DA-9115-33AC-7B7CEB005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3E7E9A-0D82-28BE-2BDA-74BCD949C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608E39-6EC3-A8C9-879E-E31408485A48}"/>
              </a:ext>
            </a:extLst>
          </p:cNvPr>
          <p:cNvSpPr txBox="1"/>
          <p:nvPr/>
        </p:nvSpPr>
        <p:spPr>
          <a:xfrm>
            <a:off x="286257" y="136454"/>
            <a:ext cx="11619486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Shrnutí a závěr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Cena není jen číslo – zákazníci ji vnímají emocionálně.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Kotvení, efekt levého čísla a kontrast ceny jsou klíčové strategie v marketingu.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Slevy musí být atraktivní a správně komunikované, aby fungovaly.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Vyšší cena často znamená vyšší vnímanou kvalitu.</a:t>
            </a:r>
          </a:p>
          <a:p>
            <a:pPr marL="342900" lvl="1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Psychologie ceny je jedním z nejsilnějších nástrojů marketingu.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Zákazníci se nerozhodují logicky, ale emocionálně.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Správná cenová strategie může zvýšit prodeje i hodnotu značky.</a:t>
            </a: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3680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288F5-A7A0-AF76-17B7-FEDA0F54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23370D9-A3CF-0AE9-95E6-A7EF0371A2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EBBB67-BBB9-1EAA-D432-A92EE852C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A002068-3AA0-1286-900C-2D665118C147}"/>
              </a:ext>
            </a:extLst>
          </p:cNvPr>
          <p:cNvSpPr txBox="1"/>
          <p:nvPr/>
        </p:nvSpPr>
        <p:spPr>
          <a:xfrm>
            <a:off x="415465" y="2598003"/>
            <a:ext cx="11619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Úkol pro studenty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Najděte příklad značky, která využívá psychologii ceny, a popište její strategii.</a:t>
            </a:r>
          </a:p>
          <a:p>
            <a:pPr lvl="1"/>
            <a:endParaRPr lang="cs-CZ" sz="32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2330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9D4A12-843A-DEFB-45E0-9F5AEBE30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F19F95-7788-4AEA-9601-8BBACEDADA4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A3786C-71E9-C4AA-4D88-7D08C885A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20C714-F085-0410-2340-FA39471F8A74}"/>
              </a:ext>
            </a:extLst>
          </p:cNvPr>
          <p:cNvSpPr txBox="1"/>
          <p:nvPr/>
        </p:nvSpPr>
        <p:spPr>
          <a:xfrm>
            <a:off x="1" y="1986706"/>
            <a:ext cx="12191999" cy="303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Otázka pro studenty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Na základě čeho můžeme učinit nákupní rozhodnutí?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000" dirty="0">
              <a:latin typeface="Amasis MT Pro Medium" panose="02040604050005020304" pitchFamily="18" charset="-18"/>
            </a:endParaRPr>
          </a:p>
          <a:p>
            <a:pPr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200" dirty="0">
                <a:latin typeface="Amasis MT Pro Medium" panose="02040604050005020304" pitchFamily="18" charset="-18"/>
              </a:rPr>
              <a:t>Není to jen o ceně, i když tipy a triky na ovlivňování vnímání ceny</a:t>
            </a:r>
            <a:br>
              <a:rPr lang="cs-CZ" sz="2200" dirty="0">
                <a:latin typeface="Amasis MT Pro Medium" panose="02040604050005020304" pitchFamily="18" charset="-18"/>
              </a:rPr>
            </a:br>
            <a:r>
              <a:rPr lang="cs-CZ" sz="2200" dirty="0">
                <a:latin typeface="Amasis MT Pro Medium" panose="02040604050005020304" pitchFamily="18" charset="-18"/>
              </a:rPr>
              <a:t>fungují velice efektivně.</a:t>
            </a:r>
          </a:p>
        </p:txBody>
      </p:sp>
    </p:spTree>
    <p:extLst>
      <p:ext uri="{BB962C8B-B14F-4D97-AF65-F5344CB8AC3E}">
        <p14:creationId xmlns:p14="http://schemas.microsoft.com/office/powerpoint/2010/main" val="24863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9ED9B-B827-C406-9283-0CF25F748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1C838D-8D81-2E74-9B17-D68CEE6CEE7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334FC1-9441-F295-60E3-17FE69C9B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1DFA9F-575F-2AAF-3548-64A332650A5E}"/>
              </a:ext>
            </a:extLst>
          </p:cNvPr>
          <p:cNvSpPr txBox="1"/>
          <p:nvPr/>
        </p:nvSpPr>
        <p:spPr>
          <a:xfrm>
            <a:off x="415465" y="2598003"/>
            <a:ext cx="11619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-18"/>
              </a:rPr>
              <a:t>Úkol pro studenty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Studenti navrhnou vlastní produkt a rozhodnou o cenové strategii.</a:t>
            </a:r>
          </a:p>
          <a:p>
            <a:pPr lvl="1"/>
            <a:endParaRPr lang="cs-CZ" sz="32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44127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52B0-EDDE-A844-92BD-0B17E7823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BD78AB-3EC8-D5AD-0B97-813FE2AEA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58BB7E-A9F5-D251-84F4-B13A73D2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4" y="455090"/>
            <a:ext cx="4052939" cy="594782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C40904-A81A-E2AD-9E22-B17D3CDD52AA}"/>
              </a:ext>
            </a:extLst>
          </p:cNvPr>
          <p:cNvSpPr txBox="1"/>
          <p:nvPr/>
        </p:nvSpPr>
        <p:spPr>
          <a:xfrm>
            <a:off x="6096000" y="1584825"/>
            <a:ext cx="47429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KNIŽNÍ DOPORUČENÍ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Daniel </a:t>
            </a:r>
            <a:r>
              <a:rPr lang="cs-CZ" sz="2400" dirty="0" err="1">
                <a:latin typeface="Amasis MT Pro Medium" panose="02040604050005020304" pitchFamily="18" charset="-18"/>
              </a:rPr>
              <a:t>Kahneman</a:t>
            </a:r>
            <a:r>
              <a:rPr lang="cs-CZ" sz="2400" dirty="0">
                <a:latin typeface="Amasis MT Pro Medium" panose="02040604050005020304" pitchFamily="18" charset="-18"/>
              </a:rPr>
              <a:t> – nositel Nobelovy ceny za ekonomii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Myšlení rychlé a pomalé</a:t>
            </a: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69725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A8C57-F25E-8D58-257E-FFBCC361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9D9F725-C3FB-D830-AD3C-D29C41A08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525FC2B-FFC3-EAC4-25C5-C925DC6A92CB}"/>
              </a:ext>
            </a:extLst>
          </p:cNvPr>
          <p:cNvSpPr txBox="1"/>
          <p:nvPr/>
        </p:nvSpPr>
        <p:spPr>
          <a:xfrm>
            <a:off x="1144361" y="2246176"/>
            <a:ext cx="9903278" cy="236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 err="1">
                <a:solidFill>
                  <a:srgbClr val="C00000"/>
                </a:solidFill>
                <a:latin typeface="Amasis MT Pro Medium" panose="02040604050005020304" pitchFamily="18" charset="-18"/>
              </a:rPr>
              <a:t>Ebook</a:t>
            </a:r>
            <a:r>
              <a:rPr 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 ke stažení zdarma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400" dirty="0">
              <a:latin typeface="Amasis MT Pro Medium" panose="02040604050005020304" pitchFamily="18" charset="-18"/>
            </a:endParaRP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  <a:hlinkClick r:id="rId3"/>
              </a:rPr>
              <a:t>https://eboooks.cz/ebook/psychologia-nacenovania/</a:t>
            </a:r>
            <a:endParaRPr lang="cs-CZ" sz="24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4967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88E8D-97E6-FFC4-FB96-DD0F340B3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5E7DED-9489-8537-EF93-46983804B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D921FF4-D030-3627-1B06-270BA9681665}"/>
              </a:ext>
            </a:extLst>
          </p:cNvPr>
          <p:cNvSpPr txBox="1"/>
          <p:nvPr/>
        </p:nvSpPr>
        <p:spPr>
          <a:xfrm>
            <a:off x="286257" y="275601"/>
            <a:ext cx="11619486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cs-CZ" sz="28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Na základě čeho můžeme učinit nákupní rozhodnutí?</a:t>
            </a:r>
          </a:p>
          <a:p>
            <a:pPr algn="ctr">
              <a:lnSpc>
                <a:spcPct val="150000"/>
              </a:lnSpc>
              <a:buSzPct val="100000"/>
              <a:tabLst>
                <a:tab pos="457200" algn="l"/>
              </a:tabLst>
            </a:pPr>
            <a:endParaRPr lang="cs-CZ" sz="1000" dirty="0">
              <a:latin typeface="Amasis MT Pro Medium" panose="02040604050005020304" pitchFamily="18" charset="-18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hodnoty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důvěryhodnosti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zapamatovatelnosti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nesouladu reality s požadovaným stavem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menšího úsilí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zapamatovatelnosti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latin typeface="Amasis MT Pro Medium" panose="02040604050005020304" pitchFamily="18" charset="-18"/>
              </a:rPr>
              <a:t>Zákon sympatií</a:t>
            </a: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0518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C98D8-9D28-1603-EB2C-82EC7F025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845AD06-D4EA-66FB-A8C7-1A3C7A026EC0}"/>
              </a:ext>
            </a:extLst>
          </p:cNvPr>
          <p:cNvSpPr txBox="1"/>
          <p:nvPr/>
        </p:nvSpPr>
        <p:spPr>
          <a:xfrm>
            <a:off x="286257" y="136454"/>
            <a:ext cx="1161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cs-CZ" sz="24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Zákon hodnoty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78A2F6-59E3-56DC-2A04-D0E3F1297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0" y="598119"/>
            <a:ext cx="10595380" cy="6054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42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7EE6-8757-5902-874B-30B97E9EB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06CBC7-BE24-953D-4B16-D175A3521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D0899A-BD65-FE61-5D12-9FEF5CB0E927}"/>
              </a:ext>
            </a:extLst>
          </p:cNvPr>
          <p:cNvSpPr txBox="1"/>
          <p:nvPr/>
        </p:nvSpPr>
        <p:spPr>
          <a:xfrm>
            <a:off x="286257" y="136454"/>
            <a:ext cx="1161948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cs-CZ" sz="3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Zákon hodnoty</a:t>
            </a:r>
          </a:p>
          <a:p>
            <a:pPr lvl="1"/>
            <a:endParaRPr lang="cs-CZ" sz="3000" dirty="0"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masis MT Pro Medium" panose="02040604050005020304" pitchFamily="18" charset="-18"/>
              </a:rPr>
              <a:t>Pokud to, co prodáváte, produkujete nebo dodáváte nemá pro klienta hodnotu, tak si to až na výjimky nekoupí.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masis MT Pro Medium" panose="02040604050005020304" pitchFamily="18" charset="-18"/>
              </a:rPr>
              <a:t>Koupili byste si rohlíky, tričko, konzultaci, pozemek nebo zážitek, poslali byste příspěvek na vámi vybranou charitu nebo cokoli jiného, ​​pokud by to pro vás nemělo hodnotu?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Je jedno, jestli je to, co kupujete drahé nebo levné. Důležité je to, jestli to naplní vaši potřebu v daném okamžiku. – Viktor </a:t>
            </a:r>
            <a:r>
              <a:rPr lang="cs-CZ" altLang="cs-CZ" sz="2400" dirty="0" err="1">
                <a:solidFill>
                  <a:srgbClr val="C00000"/>
                </a:solidFill>
                <a:latin typeface="Amasis MT Pro Medium" panose="02040604050005020304" pitchFamily="18" charset="-18"/>
              </a:rPr>
              <a:t>Kostický</a:t>
            </a:r>
            <a:endParaRPr lang="cs-CZ" altLang="cs-CZ" sz="24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masis MT Pro Medium" panose="02040604050005020304" pitchFamily="18" charset="-18"/>
              </a:rPr>
              <a:t>Dobrá strategie – odevzdat hodnotu jakoby zadarmo.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cs-CZ" sz="3000" dirty="0">
              <a:latin typeface="Amasis MT Pro Medium" panose="020406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1747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4C998-4E4E-70A1-360C-C6ACA126B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235496E-5821-BA3C-3545-BCCF3CF4C188}"/>
              </a:ext>
            </a:extLst>
          </p:cNvPr>
          <p:cNvSpPr txBox="1"/>
          <p:nvPr/>
        </p:nvSpPr>
        <p:spPr>
          <a:xfrm>
            <a:off x="286257" y="136454"/>
            <a:ext cx="1161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cs-CZ" sz="2400" dirty="0">
                <a:solidFill>
                  <a:schemeClr val="bg1"/>
                </a:solidFill>
                <a:latin typeface="Amasis MT Pro Medium" panose="02040604050005020304" pitchFamily="18" charset="-18"/>
              </a:rPr>
              <a:t>Zákon důvěryhodnosti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E46AFF-FA42-7C44-AA3B-33F2ED7CB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3" y="598119"/>
            <a:ext cx="10541374" cy="602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33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54957-5A82-36BB-CBDB-33F39FF3F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1979E8-B794-4EEC-1DC4-0C49C717F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34" y="6135059"/>
            <a:ext cx="1484673" cy="586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65EBF4-C0A4-6024-E157-CAC7606FA777}"/>
              </a:ext>
            </a:extLst>
          </p:cNvPr>
          <p:cNvSpPr txBox="1"/>
          <p:nvPr/>
        </p:nvSpPr>
        <p:spPr>
          <a:xfrm>
            <a:off x="286257" y="136454"/>
            <a:ext cx="11619486" cy="494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cs-CZ" sz="30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Zákon důvěryhodnosti</a:t>
            </a:r>
          </a:p>
          <a:p>
            <a:pPr lvl="1" algn="ctr"/>
            <a:endParaRPr lang="cs-CZ" sz="30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lvl="1" algn="ctr"/>
            <a:endParaRPr lang="cs-CZ" dirty="0"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C00000"/>
                </a:solidFill>
                <a:latin typeface="Amasis MT Pro Medium" panose="02040604050005020304" pitchFamily="18" charset="-18"/>
              </a:rPr>
              <a:t>Nejistota obchod zabíjí. Důvěra je "palivo" pro obchod.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C00000"/>
              </a:solidFill>
              <a:latin typeface="Amasis MT Pro Medium" panose="02040604050005020304" pitchFamily="18" charset="-18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masis MT Pro Medium" panose="02040604050005020304" pitchFamily="18" charset="-18"/>
              </a:rPr>
              <a:t>Vaším úkolem je co nejvíce snížit nejistotu, na kterou bylo naše myšlení evolučně vyvinuto.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masis MT Pro Medium" panose="02040604050005020304" pitchFamily="18" charset="-18"/>
              </a:rPr>
              <a:t>Svět je potenciálně nebezpečné místo a naše mysl neustále vyhledává v okolním prostředí nebezpečí, aby se jej mohla stranit.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masis MT Pro Medium" panose="02040604050005020304" pitchFamily="18" charset="-18"/>
              </a:rPr>
              <a:t>I nesprávný nákup je v našem pojetí určitá forma nebezpečí. Je to v nás enormně silně zakódováno. </a:t>
            </a:r>
          </a:p>
        </p:txBody>
      </p:sp>
    </p:spTree>
    <p:extLst>
      <p:ext uri="{BB962C8B-B14F-4D97-AF65-F5344CB8AC3E}">
        <p14:creationId xmlns:p14="http://schemas.microsoft.com/office/powerpoint/2010/main" val="20672009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2106</Words>
  <Application>Microsoft Office PowerPoint</Application>
  <PresentationFormat>Širokoúhlá obrazovka</PresentationFormat>
  <Paragraphs>249</Paragraphs>
  <Slides>42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1" baseType="lpstr">
      <vt:lpstr>Amasis MT Pro Medium</vt:lpstr>
      <vt:lpstr>Arial</vt:lpstr>
      <vt:lpstr>Basis</vt:lpstr>
      <vt:lpstr>Calibri</vt:lpstr>
      <vt:lpstr>Calibri Light</vt:lpstr>
      <vt:lpstr>inherit</vt:lpstr>
      <vt:lpstr>Symbol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Tkačíková</dc:creator>
  <cp:lastModifiedBy>Hološková Diana</cp:lastModifiedBy>
  <cp:revision>234</cp:revision>
  <dcterms:created xsi:type="dcterms:W3CDTF">2021-10-06T11:18:58Z</dcterms:created>
  <dcterms:modified xsi:type="dcterms:W3CDTF">2025-03-19T10:02:13Z</dcterms:modified>
</cp:coreProperties>
</file>