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35"/>
  </p:notesMasterIdLst>
  <p:sldIdLst>
    <p:sldId id="338" r:id="rId2"/>
    <p:sldId id="324" r:id="rId3"/>
    <p:sldId id="353" r:id="rId4"/>
    <p:sldId id="354" r:id="rId5"/>
    <p:sldId id="366" r:id="rId6"/>
    <p:sldId id="355" r:id="rId7"/>
    <p:sldId id="367" r:id="rId8"/>
    <p:sldId id="356" r:id="rId9"/>
    <p:sldId id="368" r:id="rId10"/>
    <p:sldId id="357" r:id="rId11"/>
    <p:sldId id="369" r:id="rId12"/>
    <p:sldId id="358" r:id="rId13"/>
    <p:sldId id="359" r:id="rId14"/>
    <p:sldId id="343" r:id="rId15"/>
    <p:sldId id="360" r:id="rId16"/>
    <p:sldId id="361" r:id="rId17"/>
    <p:sldId id="373" r:id="rId18"/>
    <p:sldId id="362" r:id="rId19"/>
    <p:sldId id="374" r:id="rId20"/>
    <p:sldId id="375" r:id="rId21"/>
    <p:sldId id="363" r:id="rId22"/>
    <p:sldId id="339" r:id="rId23"/>
    <p:sldId id="340" r:id="rId24"/>
    <p:sldId id="341" r:id="rId25"/>
    <p:sldId id="342" r:id="rId26"/>
    <p:sldId id="346" r:id="rId27"/>
    <p:sldId id="347" r:id="rId28"/>
    <p:sldId id="376" r:id="rId29"/>
    <p:sldId id="345" r:id="rId30"/>
    <p:sldId id="371" r:id="rId31"/>
    <p:sldId id="370" r:id="rId32"/>
    <p:sldId id="344" r:id="rId33"/>
    <p:sldId id="348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76471" autoAdjust="0"/>
  </p:normalViewPr>
  <p:slideViewPr>
    <p:cSldViewPr snapToGrid="0">
      <p:cViewPr varScale="1">
        <p:scale>
          <a:sx n="85" d="100"/>
          <a:sy n="85" d="100"/>
        </p:scale>
        <p:origin x="153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pM499XhMJQ&amp;utm" TargetMode="External"/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F72D4F-C7E0-882C-DBA2-618EADB321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3C466EC-575F-8D20-646A-D6A7B67E9F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45EECDA-F254-F548-33CB-B6CCAD5380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3EB00-739E-EBC7-1D50-9D5AA12688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186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304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43CF23-B477-744A-048F-F60A6CCD8B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153C8D4-C80C-78F1-9E8A-294AA9BA17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096EDCF-7AA7-E250-71EC-F4C6E7D0B9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27ABCFC-8868-14C3-42EF-9998985DDF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930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306CFD-4CC1-8BA3-D48B-9D1C40FF86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155ABAE-63CA-3B55-ECFF-EBFA540335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2ACFA89-20DE-C23B-C23A-FC4C4EE53D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130612-19A8-1675-5435-55052DCAF7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359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9884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 algn="l">
              <a:spcBef>
                <a:spcPts val="2025"/>
              </a:spcBef>
              <a:buFont typeface="Arial" panose="020B0604020202020204" pitchFamily="34" charset="0"/>
              <a:buChar char="•"/>
            </a:pPr>
            <a:r>
              <a:rPr lang="cs-CZ" sz="1200" dirty="0">
                <a:latin typeface="Amasis MT Pro Medium" panose="02040604050005020304" pitchFamily="18" charset="-18"/>
              </a:rPr>
              <a:t>Značka Gillette se v posledních letech začala potýkat s problém nárůstu konkurence a tím spojeným poklesem tržního podílu. Gillette se tedy rozhodl svou pozici posílit kampaní ‚‚</a:t>
            </a:r>
            <a:r>
              <a:rPr lang="cs-CZ" sz="1200" dirty="0" err="1">
                <a:latin typeface="Amasis MT Pro Medium" panose="02040604050005020304" pitchFamily="18" charset="-18"/>
              </a:rPr>
              <a:t>We</a:t>
            </a:r>
            <a:r>
              <a:rPr lang="cs-CZ" sz="1200" dirty="0">
                <a:latin typeface="Amasis MT Pro Medium" panose="02040604050005020304" pitchFamily="18" charset="-18"/>
              </a:rPr>
              <a:t> </a:t>
            </a:r>
            <a:r>
              <a:rPr lang="cs-CZ" sz="1200" dirty="0" err="1">
                <a:latin typeface="Amasis MT Pro Medium" panose="02040604050005020304" pitchFamily="18" charset="-18"/>
              </a:rPr>
              <a:t>Believe</a:t>
            </a:r>
            <a:r>
              <a:rPr lang="cs-CZ" sz="1200" dirty="0">
                <a:latin typeface="Amasis MT Pro Medium" panose="02040604050005020304" pitchFamily="18" charset="-18"/>
              </a:rPr>
              <a:t>: </a:t>
            </a:r>
            <a:r>
              <a:rPr lang="cs-CZ" sz="1200" dirty="0" err="1">
                <a:latin typeface="Amasis MT Pro Medium" panose="02040604050005020304" pitchFamily="18" charset="-18"/>
              </a:rPr>
              <a:t>The</a:t>
            </a:r>
            <a:r>
              <a:rPr lang="cs-CZ" sz="1200" dirty="0">
                <a:latin typeface="Amasis MT Pro Medium" panose="02040604050005020304" pitchFamily="18" charset="-18"/>
              </a:rPr>
              <a:t> Best a Man </a:t>
            </a:r>
            <a:r>
              <a:rPr lang="cs-CZ" sz="1200" dirty="0" err="1">
                <a:latin typeface="Amasis MT Pro Medium" panose="02040604050005020304" pitchFamily="18" charset="-18"/>
              </a:rPr>
              <a:t>Can</a:t>
            </a:r>
            <a:r>
              <a:rPr lang="cs-CZ" sz="1200" dirty="0">
                <a:latin typeface="Amasis MT Pro Medium" panose="02040604050005020304" pitchFamily="18" charset="-18"/>
              </a:rPr>
              <a:t> </a:t>
            </a:r>
            <a:r>
              <a:rPr lang="cs-CZ" sz="1200" dirty="0" err="1">
                <a:latin typeface="Amasis MT Pro Medium" panose="02040604050005020304" pitchFamily="18" charset="-18"/>
              </a:rPr>
              <a:t>Be</a:t>
            </a:r>
            <a:r>
              <a:rPr lang="cs-CZ" sz="1200" dirty="0">
                <a:latin typeface="Amasis MT Pro Medium" panose="02040604050005020304" pitchFamily="18" charset="-18"/>
              </a:rPr>
              <a:t>‘‘, která se dotýkala tematiky celosvětové kampaně #MeToo. V zahraničí se při té příležitostí spekulovalo, zda vycházeli z obecného předpokladu kolujícího o mileniálech, že spotřební chování moderního mladého muže je ovlivněno sociální angažovaností značky. To by v praxi znamenalo, že by při nákupu zohledňoval i to, jak se značka celospolečensky chová a upřednostnil by produkty té značky, se kterou má stejné názory v různých otázkách daleko přesahujících primární funkci produktu. Jak se ukázalo záhy, pro cílovou skupinu značky byla tato hypotéza mylná a efekt na prodeje to mělo opačný. Jen několik hodin po spuštění kampaně bylo skóre 1.4m </a:t>
            </a:r>
            <a:r>
              <a:rPr lang="cs-CZ" sz="1200" dirty="0" err="1">
                <a:latin typeface="Amasis MT Pro Medium" panose="02040604050005020304" pitchFamily="18" charset="-18"/>
              </a:rPr>
              <a:t>disliků</a:t>
            </a:r>
            <a:r>
              <a:rPr lang="cs-CZ" sz="1200" dirty="0">
                <a:latin typeface="Amasis MT Pro Medium" panose="02040604050005020304" pitchFamily="18" charset="-18"/>
              </a:rPr>
              <a:t> versus 783k </a:t>
            </a:r>
            <a:r>
              <a:rPr lang="cs-CZ" sz="1200" dirty="0" err="1">
                <a:latin typeface="Amasis MT Pro Medium" panose="02040604050005020304" pitchFamily="18" charset="-18"/>
              </a:rPr>
              <a:t>liků</a:t>
            </a:r>
            <a:r>
              <a:rPr lang="cs-CZ" sz="1200" dirty="0">
                <a:latin typeface="Amasis MT Pro Medium" panose="02040604050005020304" pitchFamily="18" charset="-18"/>
              </a:rPr>
              <a:t>. Gillette CEO Gary </a:t>
            </a:r>
            <a:r>
              <a:rPr lang="cs-CZ" sz="1200" dirty="0" err="1">
                <a:latin typeface="Amasis MT Pro Medium" panose="02040604050005020304" pitchFamily="18" charset="-18"/>
              </a:rPr>
              <a:t>Coombe</a:t>
            </a:r>
            <a:r>
              <a:rPr lang="cs-CZ" sz="1200" dirty="0">
                <a:latin typeface="Amasis MT Pro Medium" panose="02040604050005020304" pitchFamily="18" charset="-18"/>
              </a:rPr>
              <a:t> v rozhovoru pro Marketing </a:t>
            </a:r>
            <a:r>
              <a:rPr lang="cs-CZ" sz="1200" dirty="0" err="1">
                <a:latin typeface="Amasis MT Pro Medium" panose="02040604050005020304" pitchFamily="18" charset="-18"/>
              </a:rPr>
              <a:t>Week</a:t>
            </a:r>
            <a:r>
              <a:rPr lang="cs-CZ" sz="1200" dirty="0">
                <a:latin typeface="Amasis MT Pro Medium" panose="02040604050005020304" pitchFamily="18" charset="-18"/>
              </a:rPr>
              <a:t> později přiznal, že touto kampaní ztratili část svých loajálních zákazníků a že vybraná strategie včetně </a:t>
            </a:r>
            <a:r>
              <a:rPr lang="cs-CZ" sz="1200" dirty="0" err="1">
                <a:latin typeface="Amasis MT Pro Medium" panose="02040604050005020304" pitchFamily="18" charset="-18"/>
              </a:rPr>
              <a:t>insightu</a:t>
            </a:r>
            <a:r>
              <a:rPr lang="cs-CZ" sz="1200" dirty="0">
                <a:latin typeface="Amasis MT Pro Medium" panose="02040604050005020304" pitchFamily="18" charset="-18"/>
              </a:rPr>
              <a:t> nebyla správná. Na toto téma uvedl: ‚‚Nejhorší na tom bylo, že jsme také ztratili spojení s generací mileniálů (pozn. která byla cílovým segmentem). Gillette se rychle stal značkou otců této generace.‘‘</a:t>
            </a:r>
            <a:endParaRPr lang="cs-CZ" sz="800" b="1" dirty="0">
              <a:latin typeface="Amasis MT Pro Medium" panose="02040604050005020304" pitchFamily="18" charset="-18"/>
            </a:endParaRPr>
          </a:p>
          <a:p>
            <a:pPr marL="0" indent="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endParaRPr lang="cs-CZ" sz="1400" dirty="0">
              <a:latin typeface="Amasis MT Pro Medium" panose="02040604050005020304" pitchFamily="18" charset="-18"/>
            </a:endParaRPr>
          </a:p>
          <a:p>
            <a:pPr marL="0" indent="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sz="1400" dirty="0">
                <a:latin typeface="Amasis MT Pro Medium" panose="02040604050005020304" pitchFamily="18" charset="-18"/>
              </a:rPr>
              <a:t>https://www.youtube.com/watch?v=UYaY2Kb_PKI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9422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Kampaň proti množírnám psů</a:t>
            </a:r>
            <a:br>
              <a:rPr lang="cs-CZ" dirty="0"/>
            </a:br>
            <a:r>
              <a:rPr lang="cs-CZ" dirty="0"/>
              <a:t>https://www.focus-age.cz/m-journal/marketing/pripadova-studie--jak-obsahovou-kampani-nejen-zlepsit-vnimani-znacky-annonce--ale-jeste-poucit-verejnost__s277x13020.html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623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800" b="1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Dove</a:t>
            </a:r>
            <a:r>
              <a:rPr lang="cs-CZ" sz="18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Kampaň „Real </a:t>
            </a:r>
            <a:r>
              <a:rPr lang="cs-CZ" sz="1800" b="1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Beauty</a:t>
            </a:r>
            <a:r>
              <a:rPr lang="cs-CZ" sz="18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</a:t>
            </a:r>
          </a:p>
          <a:p>
            <a:r>
              <a:rPr lang="cs-CZ" sz="2800" b="1" dirty="0"/>
              <a:t>Cíl kampaně:</a:t>
            </a:r>
            <a:r>
              <a:rPr lang="cs-CZ" sz="2800" dirty="0"/>
              <a:t> Společnost </a:t>
            </a:r>
            <a:r>
              <a:rPr lang="cs-CZ" sz="2800" dirty="0" err="1"/>
              <a:t>Dove</a:t>
            </a:r>
            <a:r>
              <a:rPr lang="cs-CZ" sz="2800" dirty="0"/>
              <a:t> si stanovila za cíl změnit vnímání ženské krásy v médiích a podpořit sebevědomí žen tím, že ukáže skutečnou, přirozenou krásu.</a:t>
            </a:r>
          </a:p>
          <a:p>
            <a:r>
              <a:rPr lang="cs-CZ" sz="2800" b="1" dirty="0"/>
              <a:t>Výsledek:</a:t>
            </a:r>
            <a:r>
              <a:rPr lang="cs-CZ" sz="2800" dirty="0"/>
              <a:t> Kampaň "Real </a:t>
            </a:r>
            <a:r>
              <a:rPr lang="cs-CZ" sz="2800" dirty="0" err="1"/>
              <a:t>Beauty</a:t>
            </a:r>
            <a:r>
              <a:rPr lang="cs-CZ" sz="2800" dirty="0"/>
              <a:t>" byla velmi úspěšná, získala celosvětovou pozornost a pozitivní ohlasy. </a:t>
            </a:r>
            <a:r>
              <a:rPr lang="cs-CZ" sz="2800" dirty="0" err="1"/>
              <a:t>Dove</a:t>
            </a:r>
            <a:r>
              <a:rPr lang="cs-CZ" sz="2800" dirty="0"/>
              <a:t> zaznamenal nárůst prodeje a posílil svou značku jako zastánce přirozené krásy.</a:t>
            </a:r>
          </a:p>
          <a:p>
            <a:r>
              <a:rPr lang="cs-CZ" sz="1800" u="sng" kern="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3"/>
              </a:rPr>
              <a:t>https://www.youtube.com/watch?v=wpM499XhMJQ&amp;utm</a:t>
            </a:r>
            <a:endParaRPr lang="cs-CZ" sz="2800" dirty="0"/>
          </a:p>
          <a:p>
            <a:r>
              <a:rPr lang="cs-CZ" sz="18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https://www.youtube.com/watch?v=JNYjRmNCu9o</a:t>
            </a:r>
          </a:p>
          <a:p>
            <a:endParaRPr lang="cs-CZ" sz="1800" dirty="0"/>
          </a:p>
          <a:p>
            <a:r>
              <a:rPr lang="cs-CZ" sz="1800" b="1" dirty="0"/>
              <a:t>Nevhodně zvolená kampaň z hlediska nepochopení sociálního kontextu – ignorování citlivých témat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b="1" dirty="0" err="1">
                <a:latin typeface="Amasis MT Pro Medium" panose="02040604050005020304" pitchFamily="18" charset="-18"/>
              </a:rPr>
              <a:t>Kendal</a:t>
            </a:r>
            <a:r>
              <a:rPr lang="cs-CZ" sz="1800" b="1" dirty="0">
                <a:latin typeface="Amasis MT Pro Medium" panose="02040604050005020304" pitchFamily="18" charset="-18"/>
              </a:rPr>
              <a:t> </a:t>
            </a:r>
            <a:r>
              <a:rPr lang="cs-CZ" sz="1800" b="1" dirty="0" err="1">
                <a:latin typeface="Amasis MT Pro Medium" panose="02040604050005020304" pitchFamily="18" charset="-18"/>
              </a:rPr>
              <a:t>Jenner</a:t>
            </a:r>
            <a:r>
              <a:rPr lang="cs-CZ" sz="1800" b="1" dirty="0">
                <a:latin typeface="Amasis MT Pro Medium" panose="02040604050005020304" pitchFamily="18" charset="-18"/>
              </a:rPr>
              <a:t> a Pepsi https://www.youtube.com/watch?v=uwvAgDCOdU4</a:t>
            </a:r>
          </a:p>
          <a:p>
            <a:endParaRPr lang="cs-CZ" sz="1800" b="1" kern="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04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1731F7-82E7-F396-86A5-2BB9DC9A4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6DF4C99-DE90-41FC-736D-A8CD0421B8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789700-4A19-332F-244E-4A06FA432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63A8D9-C338-5256-20FC-D67245E4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FA55F9-656A-21ED-F00C-B3ADC3B62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727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7C96CF-A86B-48B1-66EA-4707C1B09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4696552-6353-343B-FBB8-FF0D7C7AD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0116CE-13CC-8CCD-3743-F4775B472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C20A23-7E3F-D34E-682F-14AF0D577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B8C14C-6FF2-F22B-68EB-779E04758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7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28842D9-8052-E732-3380-2E9EBF6F24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FDDE35D-30F0-BDF6-F207-747BEBEA1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2A31F4-759B-CCBC-3168-808F787FD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D8BD73-391A-D476-B587-08B33D20C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F5A9ED-3C43-3472-C640-48215CA24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745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F4662E-0D95-6A36-8654-BAF3190A7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EF435F-2287-89A2-C2C0-21ED1DF7A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BA2585-FC7A-80AF-DEFC-B4E7F0757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B8BD4D-77A5-76AE-C151-FE3894D43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05CA2F-DB4D-6FC5-9E5B-96CAD791B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179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4B2CD2-B2FE-A950-E186-9B9C5AC94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229A70-D9F4-8436-9F30-65EF53CCC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9CBA0A-B1E7-D155-8120-8A03DEE46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2E2C5A-C118-1635-1A3E-3E690FB3E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B7AB0C-0F3C-D431-0B6C-136AA6599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66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AA48FF-3272-900D-B401-265C4EF92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755E69-70FD-B810-356C-C6D41A9B3F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F06A120-AC4F-8A31-A5AD-7F0D81341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98A85B9-7E67-FEDB-817A-794833F89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3560E5-F0E4-C42B-4637-66C6BE9C6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F1FA03F-49DD-B643-D548-C283568D3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5213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1C43B7-EF6A-EFA2-8819-B9B3CD140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688398-E1C8-A4C8-9B41-9D30041BF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8264B4-F09E-927A-0019-0CF5832E1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604121A-BCDA-D0B3-2458-D31B4E8200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1B605EB-CA67-AE44-DEE0-666B873E1B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4C2479B-21AF-DA3A-7C0A-3DF6107F9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262A167-7906-59BE-0F17-8CF54A9B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1696375-63F1-9F21-4C9B-152F4F849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2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63B597-4158-2F1F-72FA-5F2B33068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BE7C9E0-D9C0-E3D8-FDF5-06A61E776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E26D532-178A-6BCE-2FD0-FF072FDC8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85355A9-E803-A5D0-0D46-68E469EAC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400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D9ABCFF-B835-223A-62DE-1DBF49DF5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BA466D8-E48B-BB26-006D-3F1B91861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8821192-472E-4006-B3E0-A9372E99C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776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1804A6-9B72-D1A0-C08B-5710BBA28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50A934-90EA-12EF-9CCE-E95927C66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6086512-D589-4432-9AE1-3969B892F3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5E8F4FA-3CF3-D68F-B09A-474BA5F7C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C62369-29C8-FECB-70CC-F378820A7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0E679B-88ED-0133-A2B6-E1D0F8FB5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143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11C14D-15A6-B6CB-4386-7CE75AC24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D359002-EF19-284E-8135-3ABDD68997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EC613CD-854C-CB1A-FC36-878D08E653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F3D9C2F-164C-CCC1-0FA7-B748553E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950F4C-CE3B-9FCC-7189-522837FF5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6E65CF-030C-C848-5A98-63F0109C8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439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43A7BAE-EE93-8269-EEDB-346178E55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9EDB1C8-3502-84B5-B9DB-A8C918492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A410B1-C25C-C544-967D-2407423795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A0D79F-1CCF-99BC-0E21-68FDAF205C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2D947A-4067-F03C-BE84-A3F0124F24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14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kZRoSCINLA&amp;ab_channel=AnthonyKalamut%28SouthsideAdGuy%29" TargetMode="Externa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wGykVbfgU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mediar.cz/galerie-reklamy/pilsner-urquell-bude-ve-svete-prezentovat-nova-kampan-od-vccp/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6350" y="316662"/>
            <a:ext cx="2300345" cy="9087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485302" y="2000358"/>
            <a:ext cx="11481411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600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Amasis MT Pro Medium" panose="02040604050005020304" pitchFamily="18" charset="-18"/>
              </a:rPr>
              <a:t>PSYCHOLOGIE ZÁKAZNÍKA</a:t>
            </a:r>
          </a:p>
        </p:txBody>
      </p:sp>
      <p:sp>
        <p:nvSpPr>
          <p:cNvPr id="2" name="Obdélník 1"/>
          <p:cNvSpPr/>
          <p:nvPr/>
        </p:nvSpPr>
        <p:spPr>
          <a:xfrm>
            <a:off x="1517174" y="3749647"/>
            <a:ext cx="91576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4400" b="1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2. </a:t>
            </a:r>
          </a:p>
          <a:p>
            <a:pPr lvl="0" algn="ctr"/>
            <a:r>
              <a:rPr lang="cs-CZ" sz="4400" b="1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Stanovení cílů</a:t>
            </a:r>
          </a:p>
        </p:txBody>
      </p:sp>
    </p:spTree>
    <p:extLst>
      <p:ext uri="{BB962C8B-B14F-4D97-AF65-F5344CB8AC3E}">
        <p14:creationId xmlns:p14="http://schemas.microsoft.com/office/powerpoint/2010/main" val="3227085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735F0D-CE70-7495-0A7F-D907ACCA74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C081682D-E075-0FD7-C261-899F797872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6131738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3F546CC4-787D-A4A4-2E2F-34C8E9FA98E4}"/>
              </a:ext>
            </a:extLst>
          </p:cNvPr>
          <p:cNvSpPr txBox="1"/>
          <p:nvPr/>
        </p:nvSpPr>
        <p:spPr>
          <a:xfrm>
            <a:off x="366091" y="139775"/>
            <a:ext cx="11459817" cy="5151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Cíl</a:t>
            </a:r>
          </a:p>
          <a:p>
            <a:pPr algn="ctr">
              <a:spcBef>
                <a:spcPts val="600"/>
              </a:spcBef>
            </a:pPr>
            <a:endParaRPr lang="cs-CZ" sz="10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Cíle jsou konkrétní měřitelné úkoly, které pomáhají realizovat strategii.</a:t>
            </a:r>
          </a:p>
          <a:p>
            <a:pPr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Odpovídají na otázku: „Co přesně musíme udělat?“</a:t>
            </a:r>
          </a:p>
          <a:p>
            <a:pPr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Obvykle jsou </a:t>
            </a: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SMART</a:t>
            </a:r>
          </a:p>
          <a:p>
            <a:pPr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cs-CZ" sz="2400" dirty="0">
              <a:latin typeface="Amasis MT Pro Medium" panose="02040604050005020304" pitchFamily="18" charset="-18"/>
            </a:endParaRPr>
          </a:p>
          <a:p>
            <a:pPr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Hlavní rysy:</a:t>
            </a:r>
          </a:p>
          <a:p>
            <a:pPr lvl="2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i="1" dirty="0">
                <a:latin typeface="Amasis MT Pro Medium" panose="02040604050005020304" pitchFamily="18" charset="-18"/>
              </a:rPr>
              <a:t>Krátkodobější a konkrétní</a:t>
            </a:r>
          </a:p>
          <a:p>
            <a:pPr lvl="2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i="1" dirty="0">
                <a:latin typeface="Amasis MT Pro Medium" panose="02040604050005020304" pitchFamily="18" charset="-18"/>
              </a:rPr>
              <a:t>Měřitelné a realistické</a:t>
            </a:r>
          </a:p>
          <a:p>
            <a:pPr lvl="2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i="1" dirty="0">
                <a:latin typeface="Amasis MT Pro Medium" panose="02040604050005020304" pitchFamily="18" charset="-18"/>
              </a:rPr>
              <a:t>Vedou k dosažení strategie</a:t>
            </a:r>
          </a:p>
        </p:txBody>
      </p:sp>
    </p:spTree>
    <p:extLst>
      <p:ext uri="{BB962C8B-B14F-4D97-AF65-F5344CB8AC3E}">
        <p14:creationId xmlns:p14="http://schemas.microsoft.com/office/powerpoint/2010/main" val="1853491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CB1B67-DABC-9B15-4016-03DC02220C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7C3D50A-DD57-0CFC-74BC-26552D5E79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6131738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DD358C9B-3F8F-3F47-AF7A-D84FDEE0A01C}"/>
              </a:ext>
            </a:extLst>
          </p:cNvPr>
          <p:cNvSpPr txBox="1"/>
          <p:nvPr/>
        </p:nvSpPr>
        <p:spPr>
          <a:xfrm>
            <a:off x="366091" y="139775"/>
            <a:ext cx="11459817" cy="3489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Cíl</a:t>
            </a:r>
          </a:p>
          <a:p>
            <a:pPr algn="ctr">
              <a:spcBef>
                <a:spcPts val="600"/>
              </a:spcBef>
            </a:pPr>
            <a:endParaRPr lang="cs-CZ" sz="10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>
              <a:lnSpc>
                <a:spcPct val="150000"/>
              </a:lnSpc>
              <a:buSzPct val="100000"/>
              <a:tabLst>
                <a:tab pos="457200" algn="l"/>
              </a:tabLst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Příklady cílů:</a:t>
            </a: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Tesla: </a:t>
            </a:r>
            <a:r>
              <a:rPr lang="cs-CZ" sz="2400" dirty="0">
                <a:latin typeface="Amasis MT Pro Medium" panose="02040604050005020304" pitchFamily="18" charset="-18"/>
              </a:rPr>
              <a:t>„Zvýšit výrobu elektromobilů o 30 % do roku 2025.“</a:t>
            </a: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Google: </a:t>
            </a:r>
            <a:r>
              <a:rPr lang="cs-CZ" sz="2400" dirty="0">
                <a:latin typeface="Amasis MT Pro Medium" panose="02040604050005020304" pitchFamily="18" charset="-18"/>
              </a:rPr>
              <a:t>„Dosáhnout 1 miliardy aktivních uživatelů cloudových služeb do roku 2027.“</a:t>
            </a:r>
          </a:p>
          <a:p>
            <a:pPr lvl="2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cs-CZ" sz="2400" i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28452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D2F166-CC30-EF70-1705-47EC9B0B8F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37A75CC-7BD7-06BA-DBDD-D5B41DE4F8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6131738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B6F78A8C-3B0B-13CE-88F2-21BFD7B906EC}"/>
              </a:ext>
            </a:extLst>
          </p:cNvPr>
          <p:cNvSpPr txBox="1"/>
          <p:nvPr/>
        </p:nvSpPr>
        <p:spPr>
          <a:xfrm>
            <a:off x="366091" y="139775"/>
            <a:ext cx="11459817" cy="5244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SzPct val="100000"/>
              <a:tabLst>
                <a:tab pos="457200" algn="l"/>
              </a:tabLst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Jak spolu pojmy souvisejí?</a:t>
            </a:r>
          </a:p>
          <a:p>
            <a:pPr algn="ctr">
              <a:lnSpc>
                <a:spcPct val="150000"/>
              </a:lnSpc>
              <a:buSzPct val="100000"/>
              <a:tabLst>
                <a:tab pos="457200" algn="l"/>
              </a:tabLst>
            </a:pPr>
            <a:endParaRPr lang="cs-CZ" sz="10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Vize určuje dlouhodobý směr organizace.</a:t>
            </a: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Mise popisuje, co organizace v současnosti dělá a proč.</a:t>
            </a: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Strategie je plán, jak vizi a misi naplnit.</a:t>
            </a: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Cíle jsou konkrétní kroky, které vedou k realizaci strategie.</a:t>
            </a:r>
          </a:p>
          <a:p>
            <a:pPr>
              <a:lnSpc>
                <a:spcPct val="150000"/>
              </a:lnSpc>
              <a:buSzPct val="100000"/>
              <a:tabLst>
                <a:tab pos="457200" algn="l"/>
              </a:tabLst>
            </a:pPr>
            <a:endParaRPr lang="cs-CZ" sz="2400" dirty="0">
              <a:latin typeface="Amasis MT Pro Medium" panose="02040604050005020304" pitchFamily="18" charset="-18"/>
            </a:endParaRPr>
          </a:p>
          <a:p>
            <a:pPr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Každá úroveň je propojená – bez jasné vize by firma nevěděla, kam směřuje, bez strategie by neměla plán, a bez konkrétních cílů by nebylo možné strategii realizovat.</a:t>
            </a:r>
          </a:p>
        </p:txBody>
      </p:sp>
    </p:spTree>
    <p:extLst>
      <p:ext uri="{BB962C8B-B14F-4D97-AF65-F5344CB8AC3E}">
        <p14:creationId xmlns:p14="http://schemas.microsoft.com/office/powerpoint/2010/main" val="2994042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1B7BF3-074F-FC76-935B-0A0B977E24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1473886-DCB6-64D0-D7A9-3DEA2C7F7B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6131738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0EE45DFF-BED6-EEA5-B2C4-E085B4961CBF}"/>
              </a:ext>
            </a:extLst>
          </p:cNvPr>
          <p:cNvSpPr txBox="1"/>
          <p:nvPr/>
        </p:nvSpPr>
        <p:spPr>
          <a:xfrm>
            <a:off x="366091" y="0"/>
            <a:ext cx="11459817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buSzPct val="100000"/>
              <a:tabLst>
                <a:tab pos="457200" algn="l"/>
              </a:tabLst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Stanovení cílů</a:t>
            </a:r>
            <a:endParaRPr lang="cs-CZ" sz="2400" dirty="0">
              <a:latin typeface="Amasis MT Pro Medium" panose="02040604050005020304" pitchFamily="18" charset="-18"/>
            </a:endParaRPr>
          </a:p>
          <a:p>
            <a:pPr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Přímá úměra mezi obtížností cíle a výkonem platí pokud:</a:t>
            </a:r>
          </a:p>
          <a:p>
            <a:pPr lvl="2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i="1" dirty="0">
                <a:latin typeface="Amasis MT Pro Medium" panose="02040604050005020304" pitchFamily="18" charset="-18"/>
              </a:rPr>
              <a:t>je cíl dobře formulován (stanoven);</a:t>
            </a:r>
          </a:p>
          <a:p>
            <a:pPr lvl="2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i="1" dirty="0">
                <a:latin typeface="Amasis MT Pro Medium" panose="02040604050005020304" pitchFamily="18" charset="-18"/>
              </a:rPr>
              <a:t>existuje potenciál jej dosáhnout;</a:t>
            </a:r>
          </a:p>
          <a:p>
            <a:pPr lvl="2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i="1" dirty="0">
                <a:latin typeface="Amasis MT Pro Medium" panose="02040604050005020304" pitchFamily="18" charset="-18"/>
              </a:rPr>
              <a:t>nejsou jiné protichůdné cíle.</a:t>
            </a:r>
          </a:p>
          <a:p>
            <a:pPr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cs-CZ" sz="2400" dirty="0">
              <a:latin typeface="Amasis MT Pro Medium" panose="02040604050005020304" pitchFamily="18" charset="-18"/>
            </a:endParaRPr>
          </a:p>
          <a:p>
            <a:pPr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Dvě základní podmínky úspěšného stanovení cíle:</a:t>
            </a:r>
          </a:p>
          <a:p>
            <a:pPr lvl="2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i="1" dirty="0">
                <a:latin typeface="Amasis MT Pro Medium" panose="02040604050005020304" pitchFamily="18" charset="-18"/>
              </a:rPr>
              <a:t>cíl musí být konkrétní (a časově vymezený) a</a:t>
            </a:r>
          </a:p>
          <a:p>
            <a:pPr lvl="2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i="1" dirty="0">
                <a:latin typeface="Amasis MT Pro Medium" panose="02040604050005020304" pitchFamily="18" charset="-18"/>
              </a:rPr>
              <a:t>obtížný (v rámci realizovatelnosti).</a:t>
            </a:r>
          </a:p>
          <a:p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739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99DB14-E6AC-26D4-B865-39C70BE99B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B6C947D-31A2-09D7-3869-AA09C221E4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334" y="6135059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1EC38B56-1D41-1901-EC0E-A0A8DA06F5DD}"/>
              </a:ext>
            </a:extLst>
          </p:cNvPr>
          <p:cNvSpPr txBox="1"/>
          <p:nvPr/>
        </p:nvSpPr>
        <p:spPr>
          <a:xfrm>
            <a:off x="286257" y="136454"/>
            <a:ext cx="11619486" cy="6763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SMART(ER) metoda stanovení cílů</a:t>
            </a:r>
          </a:p>
          <a:p>
            <a:pPr algn="l"/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2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S</a:t>
            </a:r>
            <a:r>
              <a:rPr lang="sk-SK" sz="2200" dirty="0">
                <a:latin typeface="Amasis MT Pro Medium" panose="02040604050005020304" pitchFamily="18" charset="-18"/>
              </a:rPr>
              <a:t> </a:t>
            </a:r>
            <a:r>
              <a:rPr lang="en-US" sz="2200" dirty="0">
                <a:latin typeface="Amasis MT Pro Medium" panose="02040604050005020304" pitchFamily="18" charset="-18"/>
              </a:rPr>
              <a:t>–</a:t>
            </a:r>
            <a:r>
              <a:rPr lang="sk-SK" sz="22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 </a:t>
            </a:r>
            <a:r>
              <a:rPr lang="en-US" sz="22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Specific </a:t>
            </a:r>
            <a:r>
              <a:rPr lang="en-US" sz="2200" dirty="0">
                <a:latin typeface="Amasis MT Pro Medium" panose="02040604050005020304" pitchFamily="18" charset="-18"/>
              </a:rPr>
              <a:t>, Significant , Stretching , Simple </a:t>
            </a:r>
          </a:p>
          <a:p>
            <a:pPr marL="45720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2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M</a:t>
            </a:r>
            <a:r>
              <a:rPr lang="sk-SK" sz="22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 </a:t>
            </a:r>
            <a:r>
              <a:rPr lang="en-US" sz="2200" dirty="0">
                <a:latin typeface="Amasis MT Pro Medium" panose="02040604050005020304" pitchFamily="18" charset="-18"/>
              </a:rPr>
              <a:t>–</a:t>
            </a:r>
            <a:r>
              <a:rPr lang="sk-SK" sz="2200" dirty="0">
                <a:latin typeface="Amasis MT Pro Medium" panose="02040604050005020304" pitchFamily="18" charset="-18"/>
              </a:rPr>
              <a:t> </a:t>
            </a:r>
            <a:r>
              <a:rPr lang="en-US" sz="22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Measurable</a:t>
            </a:r>
            <a:r>
              <a:rPr lang="en-US" sz="2200" dirty="0">
                <a:latin typeface="Amasis MT Pro Medium" panose="02040604050005020304" pitchFamily="18" charset="-18"/>
              </a:rPr>
              <a:t> , Meaningful , Motivational , Manageable </a:t>
            </a:r>
          </a:p>
          <a:p>
            <a:pPr marL="45720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2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A</a:t>
            </a:r>
            <a:r>
              <a:rPr lang="sk-SK" sz="2200" dirty="0">
                <a:latin typeface="Amasis MT Pro Medium" panose="02040604050005020304" pitchFamily="18" charset="-18"/>
              </a:rPr>
              <a:t> </a:t>
            </a:r>
            <a:r>
              <a:rPr lang="en-US" sz="2200" dirty="0">
                <a:latin typeface="Amasis MT Pro Medium" panose="02040604050005020304" pitchFamily="18" charset="-18"/>
              </a:rPr>
              <a:t>–</a:t>
            </a:r>
            <a:r>
              <a:rPr lang="sk-SK" sz="2200" dirty="0">
                <a:latin typeface="Amasis MT Pro Medium" panose="02040604050005020304" pitchFamily="18" charset="-18"/>
              </a:rPr>
              <a:t> </a:t>
            </a:r>
            <a:r>
              <a:rPr lang="en-US" sz="22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Achievable</a:t>
            </a:r>
            <a:r>
              <a:rPr lang="en-US" sz="2200" dirty="0">
                <a:latin typeface="Amasis MT Pro Medium" panose="02040604050005020304" pitchFamily="18" charset="-18"/>
              </a:rPr>
              <a:t> , Appropriate , Attainable, Agreed , Assignable , Actionable , Action-oriented , Ambitious , Aligned </a:t>
            </a:r>
          </a:p>
          <a:p>
            <a:pPr marL="45720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2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R</a:t>
            </a:r>
            <a:r>
              <a:rPr lang="sk-SK" sz="22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 </a:t>
            </a:r>
            <a:r>
              <a:rPr lang="en-US" sz="2200" dirty="0">
                <a:latin typeface="Amasis MT Pro Medium" panose="02040604050005020304" pitchFamily="18" charset="-18"/>
              </a:rPr>
              <a:t>–</a:t>
            </a:r>
            <a:r>
              <a:rPr lang="sk-SK" sz="2200" dirty="0">
                <a:latin typeface="Amasis MT Pro Medium" panose="02040604050005020304" pitchFamily="18" charset="-18"/>
              </a:rPr>
              <a:t> </a:t>
            </a:r>
            <a:r>
              <a:rPr lang="en-US" sz="22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Realistic</a:t>
            </a:r>
            <a:r>
              <a:rPr lang="en-US" sz="2200" dirty="0">
                <a:latin typeface="Amasis MT Pro Medium" panose="02040604050005020304" pitchFamily="18" charset="-18"/>
              </a:rPr>
              <a:t> , Relevant ,Results (focused/oriented), Resourced, Rewarding</a:t>
            </a:r>
          </a:p>
          <a:p>
            <a:pPr marL="45720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2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T</a:t>
            </a:r>
            <a:r>
              <a:rPr lang="sk-SK" sz="22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 </a:t>
            </a:r>
            <a:r>
              <a:rPr lang="en-US" sz="2200" dirty="0">
                <a:latin typeface="Amasis MT Pro Medium" panose="02040604050005020304" pitchFamily="18" charset="-18"/>
              </a:rPr>
              <a:t>–</a:t>
            </a:r>
            <a:r>
              <a:rPr lang="sk-SK" sz="2200" dirty="0">
                <a:latin typeface="Amasis MT Pro Medium" panose="02040604050005020304" pitchFamily="18" charset="-18"/>
              </a:rPr>
              <a:t> </a:t>
            </a:r>
            <a:r>
              <a:rPr lang="en-US" sz="22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Time-bound</a:t>
            </a:r>
            <a:r>
              <a:rPr lang="en-US" sz="2200" dirty="0">
                <a:latin typeface="Amasis MT Pro Medium" panose="02040604050005020304" pitchFamily="18" charset="-18"/>
              </a:rPr>
              <a:t> , Time-oriented, Time framed, Timed, Time-based , Timeboxed, Timely , Time-Specific, Timetabled , Time limited, Trackable, Tangible</a:t>
            </a:r>
          </a:p>
          <a:p>
            <a:pPr marL="45720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2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E </a:t>
            </a:r>
            <a:r>
              <a:rPr lang="cs-CZ" sz="2200" dirty="0">
                <a:latin typeface="Amasis MT Pro Medium" panose="02040604050005020304" pitchFamily="18" charset="-18"/>
              </a:rPr>
              <a:t>– </a:t>
            </a:r>
            <a:r>
              <a:rPr lang="cs-CZ" sz="2200" dirty="0" err="1">
                <a:latin typeface="Amasis MT Pro Medium" panose="02040604050005020304" pitchFamily="18" charset="-18"/>
              </a:rPr>
              <a:t>Evaluable</a:t>
            </a:r>
            <a:r>
              <a:rPr lang="cs-CZ" sz="2200" dirty="0">
                <a:latin typeface="Amasis MT Pro Medium" panose="02040604050005020304" pitchFamily="18" charset="-18"/>
              </a:rPr>
              <a:t>, </a:t>
            </a:r>
            <a:r>
              <a:rPr lang="cs-CZ" sz="2200" dirty="0" err="1">
                <a:latin typeface="Amasis MT Pro Medium" panose="02040604050005020304" pitchFamily="18" charset="-18"/>
              </a:rPr>
              <a:t>Ethical</a:t>
            </a:r>
            <a:r>
              <a:rPr lang="cs-CZ" sz="2200" dirty="0">
                <a:latin typeface="Amasis MT Pro Medium" panose="02040604050005020304" pitchFamily="18" charset="-18"/>
              </a:rPr>
              <a:t>, </a:t>
            </a:r>
            <a:r>
              <a:rPr lang="cs-CZ" sz="2200" dirty="0" err="1">
                <a:latin typeface="Amasis MT Pro Medium" panose="02040604050005020304" pitchFamily="18" charset="-18"/>
              </a:rPr>
              <a:t>Excitable</a:t>
            </a:r>
            <a:r>
              <a:rPr lang="cs-CZ" sz="2200" dirty="0">
                <a:latin typeface="Amasis MT Pro Medium" panose="02040604050005020304" pitchFamily="18" charset="-18"/>
              </a:rPr>
              <a:t>, </a:t>
            </a:r>
            <a:r>
              <a:rPr lang="cs-CZ" sz="2200" dirty="0" err="1">
                <a:latin typeface="Amasis MT Pro Medium" panose="02040604050005020304" pitchFamily="18" charset="-18"/>
              </a:rPr>
              <a:t>Enjoyable</a:t>
            </a:r>
            <a:r>
              <a:rPr lang="cs-CZ" sz="2200" dirty="0">
                <a:latin typeface="Amasis MT Pro Medium" panose="02040604050005020304" pitchFamily="18" charset="-18"/>
              </a:rPr>
              <a:t> , </a:t>
            </a:r>
            <a:r>
              <a:rPr lang="cs-CZ" sz="2200" dirty="0" err="1">
                <a:latin typeface="Amasis MT Pro Medium" panose="02040604050005020304" pitchFamily="18" charset="-18"/>
              </a:rPr>
              <a:t>Engaging</a:t>
            </a:r>
            <a:r>
              <a:rPr lang="cs-CZ" sz="2200" dirty="0">
                <a:latin typeface="Amasis MT Pro Medium" panose="02040604050005020304" pitchFamily="18" charset="-18"/>
              </a:rPr>
              <a:t>, </a:t>
            </a:r>
            <a:r>
              <a:rPr lang="cs-CZ" sz="2200" dirty="0" err="1">
                <a:latin typeface="Amasis MT Pro Medium" panose="02040604050005020304" pitchFamily="18" charset="-18"/>
              </a:rPr>
              <a:t>Ecological</a:t>
            </a:r>
            <a:endParaRPr lang="cs-CZ" sz="2200" dirty="0">
              <a:latin typeface="Amasis MT Pro Medium" panose="02040604050005020304" pitchFamily="18" charset="-18"/>
            </a:endParaRPr>
          </a:p>
          <a:p>
            <a:pPr marL="45720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2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R</a:t>
            </a:r>
            <a:r>
              <a:rPr lang="sk-SK" sz="22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 </a:t>
            </a:r>
            <a:r>
              <a:rPr lang="en-US" sz="2200" dirty="0">
                <a:latin typeface="Amasis MT Pro Medium" panose="02040604050005020304" pitchFamily="18" charset="-18"/>
              </a:rPr>
              <a:t>–</a:t>
            </a:r>
            <a:r>
              <a:rPr lang="sk-SK" sz="2200" dirty="0">
                <a:latin typeface="Amasis MT Pro Medium" panose="02040604050005020304" pitchFamily="18" charset="-18"/>
              </a:rPr>
              <a:t> </a:t>
            </a:r>
            <a:r>
              <a:rPr lang="en-US" sz="2200" dirty="0" err="1">
                <a:latin typeface="Amasis MT Pro Medium" panose="02040604050005020304" pitchFamily="18" charset="-18"/>
              </a:rPr>
              <a:t>Reevaluable</a:t>
            </a:r>
            <a:r>
              <a:rPr lang="en-US" sz="2200" dirty="0">
                <a:latin typeface="Amasis MT Pro Medium" panose="02040604050005020304" pitchFamily="18" charset="-18"/>
              </a:rPr>
              <a:t>, Rewarded, Reassessed, Revisited, Recordable, Rewarding, Reaching</a:t>
            </a:r>
            <a:endParaRPr lang="sk-SK" sz="2200" dirty="0">
              <a:latin typeface="Amasis MT Pro Medium" panose="02040604050005020304" pitchFamily="18" charset="-18"/>
            </a:endParaRPr>
          </a:p>
          <a:p>
            <a:pPr marL="45720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sk-SK" sz="2200" dirty="0">
                <a:latin typeface="Amasis MT Pro Medium" panose="02040604050005020304" pitchFamily="18" charset="-18"/>
              </a:rPr>
              <a:t>R</a:t>
            </a:r>
            <a:r>
              <a:rPr lang="cs-CZ" sz="2200" dirty="0" err="1">
                <a:latin typeface="Amasis MT Pro Medium" panose="02040604050005020304" pitchFamily="18" charset="-18"/>
              </a:rPr>
              <a:t>ůzné</a:t>
            </a:r>
            <a:r>
              <a:rPr lang="cs-CZ" sz="2200" dirty="0">
                <a:latin typeface="Amasis MT Pro Medium" panose="02040604050005020304" pitchFamily="18" charset="-18"/>
              </a:rPr>
              <a:t> modifikace</a:t>
            </a:r>
            <a:r>
              <a:rPr lang="sk-SK" sz="2200" dirty="0">
                <a:latin typeface="Amasis MT Pro Medium" panose="02040604050005020304" pitchFamily="18" charset="-18"/>
              </a:rPr>
              <a:t> </a:t>
            </a:r>
            <a:r>
              <a:rPr lang="sk-SK" sz="2200" dirty="0" err="1">
                <a:latin typeface="Amasis MT Pro Medium" panose="02040604050005020304" pitchFamily="18" charset="-18"/>
              </a:rPr>
              <a:t>SMARTi</a:t>
            </a:r>
            <a:r>
              <a:rPr lang="sk-SK" sz="2200" dirty="0">
                <a:latin typeface="Amasis MT Pro Medium" panose="02040604050005020304" pitchFamily="18" charset="-18"/>
              </a:rPr>
              <a:t> – i = </a:t>
            </a:r>
            <a:r>
              <a:rPr lang="sk-SK" sz="2200" dirty="0" err="1">
                <a:latin typeface="Amasis MT Pro Medium" panose="02040604050005020304" pitchFamily="18" charset="-18"/>
              </a:rPr>
              <a:t>Integrated</a:t>
            </a:r>
            <a:r>
              <a:rPr lang="en-US" sz="2200" dirty="0">
                <a:latin typeface="Amasis MT Pro Medium" panose="02040604050005020304" pitchFamily="18" charset="-18"/>
              </a:rPr>
              <a:t> </a:t>
            </a:r>
          </a:p>
          <a:p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>
              <a:spcBef>
                <a:spcPts val="600"/>
              </a:spcBef>
            </a:pPr>
            <a:endParaRPr lang="cs-CZ" sz="1000" b="1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5914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18E31F-128D-030D-A6B5-64D5034947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EAE25D6C-114D-04CF-B978-512AE4E1A6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334" y="6135059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5E3BA965-99E0-27C1-D09C-EC1A0C1E586E}"/>
              </a:ext>
            </a:extLst>
          </p:cNvPr>
          <p:cNvSpPr txBox="1"/>
          <p:nvPr/>
        </p:nvSpPr>
        <p:spPr>
          <a:xfrm>
            <a:off x="286257" y="0"/>
            <a:ext cx="11619486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SzPct val="100000"/>
              <a:tabLst>
                <a:tab pos="457200" algn="l"/>
              </a:tabLst>
            </a:pPr>
            <a:r>
              <a:rPr lang="cs-CZ" sz="28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KARAT</a:t>
            </a:r>
          </a:p>
          <a:p>
            <a:pPr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000" dirty="0">
                <a:latin typeface="Amasis MT Pro Medium" panose="02040604050005020304" pitchFamily="18" charset="-18"/>
              </a:rPr>
              <a:t>Konkrétní</a:t>
            </a:r>
          </a:p>
          <a:p>
            <a:pPr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000" dirty="0">
                <a:latin typeface="Amasis MT Pro Medium" panose="02040604050005020304" pitchFamily="18" charset="-18"/>
              </a:rPr>
              <a:t>Ambiciózní</a:t>
            </a:r>
          </a:p>
          <a:p>
            <a:pPr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000" dirty="0">
                <a:latin typeface="Amasis MT Pro Medium" panose="02040604050005020304" pitchFamily="18" charset="-18"/>
              </a:rPr>
              <a:t>Reálný</a:t>
            </a:r>
          </a:p>
          <a:p>
            <a:pPr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000" dirty="0">
                <a:latin typeface="Amasis MT Pro Medium" panose="02040604050005020304" pitchFamily="18" charset="-18"/>
              </a:rPr>
              <a:t>Akceptovatelný/akceptovaný</a:t>
            </a:r>
          </a:p>
          <a:p>
            <a:pPr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000" dirty="0">
                <a:latin typeface="Amasis MT Pro Medium" panose="02040604050005020304" pitchFamily="18" charset="-18"/>
              </a:rPr>
              <a:t>Termínovaný</a:t>
            </a:r>
          </a:p>
          <a:p>
            <a:pPr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cs-CZ" sz="2000" dirty="0">
              <a:latin typeface="Amasis MT Pro Medium" panose="02040604050005020304" pitchFamily="18" charset="-18"/>
            </a:endParaRPr>
          </a:p>
          <a:p>
            <a:pPr lvl="1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000" dirty="0">
                <a:latin typeface="Amasis MT Pro Medium" panose="02040604050005020304" pitchFamily="18" charset="-18"/>
              </a:rPr>
              <a:t>KARAT metoda je podobná SMART metodě, ale klade větší důraz na ambicióznost a akceptaci cíle v rámci týmu nebo organizace.</a:t>
            </a:r>
          </a:p>
          <a:p>
            <a:pPr lvl="1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000" dirty="0">
                <a:latin typeface="Amasis MT Pro Medium" panose="02040604050005020304" pitchFamily="18" charset="-18"/>
              </a:rPr>
              <a:t>KARAT metoda pomáhá vytvářet motivující, realistické a jasně formulované cíle, které jsou akceptovány týmem a mají pevně daný termín. Je ideální pro strategické plánování v marketingu, managementu i osobním rozvoji. </a:t>
            </a:r>
          </a:p>
          <a:p>
            <a:pPr algn="ctr">
              <a:spcBef>
                <a:spcPts val="600"/>
              </a:spcBef>
            </a:pPr>
            <a:endParaRPr lang="cs-CZ" sz="1000" b="1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45358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4CA111-3F7C-4C2B-A9DB-894878FBDF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3DD8D0C-69BC-0204-A5C9-FC0E0DA993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334" y="6135059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C593B70-2D82-066C-9995-0DAB75B5E1ED}"/>
              </a:ext>
            </a:extLst>
          </p:cNvPr>
          <p:cNvSpPr txBox="1"/>
          <p:nvPr/>
        </p:nvSpPr>
        <p:spPr>
          <a:xfrm>
            <a:off x="58994" y="58077"/>
            <a:ext cx="12133006" cy="6751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SzPct val="100000"/>
              <a:tabLst>
                <a:tab pos="457200" algn="l"/>
              </a:tabLst>
            </a:pPr>
            <a:r>
              <a:rPr lang="cs-CZ" sz="28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MBO – Řízení podle cílů (Management by </a:t>
            </a:r>
            <a:r>
              <a:rPr lang="cs-CZ" sz="2800" dirty="0" err="1">
                <a:solidFill>
                  <a:srgbClr val="C00000"/>
                </a:solidFill>
                <a:latin typeface="Amasis MT Pro Medium" panose="02040604050005020304" pitchFamily="18" charset="-18"/>
              </a:rPr>
              <a:t>Objectives</a:t>
            </a:r>
            <a:r>
              <a:rPr lang="cs-CZ" sz="28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)</a:t>
            </a:r>
          </a:p>
          <a:p>
            <a:pPr algn="ctr">
              <a:lnSpc>
                <a:spcPct val="150000"/>
              </a:lnSpc>
              <a:buSzPct val="100000"/>
              <a:tabLst>
                <a:tab pos="457200" algn="l"/>
              </a:tabLst>
            </a:pPr>
            <a:endParaRPr lang="cs-CZ" sz="1050" dirty="0">
              <a:latin typeface="Amasis MT Pro Medium" panose="02040604050005020304" pitchFamily="18" charset="-18"/>
            </a:endParaRP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MBO (Management by </a:t>
            </a:r>
            <a:r>
              <a:rPr lang="cs-CZ" sz="2400" dirty="0" err="1">
                <a:latin typeface="Amasis MT Pro Medium" panose="02040604050005020304" pitchFamily="18" charset="-18"/>
              </a:rPr>
              <a:t>Objectives</a:t>
            </a:r>
            <a:r>
              <a:rPr lang="cs-CZ" sz="2400" dirty="0">
                <a:latin typeface="Amasis MT Pro Medium" panose="02040604050005020304" pitchFamily="18" charset="-18"/>
              </a:rPr>
              <a:t>) je manažerský přístup zaměřený na stanovení jasných, měřitelných cílů, které jsou sladěné s celkovou strategií organizace. Tento koncept poprvé představil Peter </a:t>
            </a:r>
            <a:r>
              <a:rPr lang="cs-CZ" sz="2400" dirty="0" err="1">
                <a:latin typeface="Amasis MT Pro Medium" panose="02040604050005020304" pitchFamily="18" charset="-18"/>
              </a:rPr>
              <a:t>Drucker</a:t>
            </a:r>
            <a:r>
              <a:rPr lang="cs-CZ" sz="2400" dirty="0">
                <a:latin typeface="Amasis MT Pro Medium" panose="02040604050005020304" pitchFamily="18" charset="-18"/>
              </a:rPr>
              <a:t> v roce 1954.</a:t>
            </a: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cs-CZ" sz="2400" dirty="0">
              <a:latin typeface="Amasis MT Pro Medium" panose="02040604050005020304" pitchFamily="18" charset="-18"/>
            </a:endParaRP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Princip:</a:t>
            </a:r>
          </a:p>
          <a:p>
            <a:pPr marL="800100" lvl="1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i="1" dirty="0">
                <a:latin typeface="Amasis MT Pro Medium" panose="02040604050005020304" pitchFamily="18" charset="-18"/>
              </a:rPr>
              <a:t>stanov cíl;</a:t>
            </a:r>
          </a:p>
          <a:p>
            <a:pPr marL="800100" lvl="1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i="1" dirty="0">
                <a:latin typeface="Amasis MT Pro Medium" panose="02040604050005020304" pitchFamily="18" charset="-18"/>
              </a:rPr>
              <a:t>realizuj cíl;</a:t>
            </a:r>
          </a:p>
          <a:p>
            <a:pPr marL="800100" lvl="1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i="1" dirty="0">
                <a:latin typeface="Amasis MT Pro Medium" panose="02040604050005020304" pitchFamily="18" charset="-18"/>
              </a:rPr>
              <a:t>ber za něj odpovědnost.</a:t>
            </a: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cs-CZ" sz="2400" dirty="0">
              <a:latin typeface="Amasis MT Pro Medium" panose="02040604050005020304" pitchFamily="18" charset="-18"/>
            </a:endParaRP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Možno aplikovat ve všech úrovních řízení.</a:t>
            </a:r>
          </a:p>
          <a:p>
            <a:pPr algn="ctr">
              <a:spcBef>
                <a:spcPts val="600"/>
              </a:spcBef>
            </a:pPr>
            <a:endParaRPr lang="cs-CZ" sz="1000" b="1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6184483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F3D8AF-018B-67D0-30DB-E67137ED87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27CCE4F1-0F9E-CC0A-7A92-8FDE017A60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334" y="6135059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910E7AEF-64DC-43FC-DEE7-2E8FAD67DC7F}"/>
              </a:ext>
            </a:extLst>
          </p:cNvPr>
          <p:cNvSpPr txBox="1"/>
          <p:nvPr/>
        </p:nvSpPr>
        <p:spPr>
          <a:xfrm>
            <a:off x="286257" y="148471"/>
            <a:ext cx="11619486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Pyramida cílů dle marketingového modelu 4</a:t>
            </a:r>
            <a:r>
              <a:rPr lang="cs-CZ" sz="28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A</a:t>
            </a:r>
          </a:p>
          <a:p>
            <a:pPr algn="ctr">
              <a:lnSpc>
                <a:spcPct val="150000"/>
              </a:lnSpc>
            </a:pPr>
            <a:endParaRPr lang="pt-BR" sz="10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Model 4A slouží k pochopení a měření efektivity marketingových aktivit v různých fázích vztahu mezi značkou a zákazníkem. </a:t>
            </a:r>
          </a:p>
          <a:p>
            <a:pPr>
              <a:lnSpc>
                <a:spcPct val="150000"/>
              </a:lnSpc>
            </a:pPr>
            <a:endParaRPr lang="cs-CZ" sz="2400" dirty="0">
              <a:latin typeface="Amasis MT Pro Medium" panose="02040604050005020304" pitchFamily="18" charset="-18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Pyramida je rozdělena do čtyř úrovní: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i="1" dirty="0" err="1">
                <a:latin typeface="Amasis MT Pro Medium" panose="02040604050005020304" pitchFamily="18" charset="-18"/>
              </a:rPr>
              <a:t>Awareness</a:t>
            </a:r>
            <a:r>
              <a:rPr lang="cs-CZ" sz="2400" i="1" dirty="0">
                <a:latin typeface="Amasis MT Pro Medium" panose="02040604050005020304" pitchFamily="18" charset="-18"/>
              </a:rPr>
              <a:t> (Povědomí, připravenost)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i="1" dirty="0" err="1">
                <a:latin typeface="Amasis MT Pro Medium" panose="02040604050005020304" pitchFamily="18" charset="-18"/>
              </a:rPr>
              <a:t>Appreciation</a:t>
            </a:r>
            <a:r>
              <a:rPr lang="cs-CZ" sz="2400" i="1" dirty="0">
                <a:latin typeface="Amasis MT Pro Medium" panose="02040604050005020304" pitchFamily="18" charset="-18"/>
              </a:rPr>
              <a:t> (Ocenění, uznání)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i="1" dirty="0" err="1">
                <a:latin typeface="Amasis MT Pro Medium" panose="02040604050005020304" pitchFamily="18" charset="-18"/>
              </a:rPr>
              <a:t>Action</a:t>
            </a:r>
            <a:r>
              <a:rPr lang="cs-CZ" sz="2400" i="1" dirty="0">
                <a:latin typeface="Amasis MT Pro Medium" panose="02040604050005020304" pitchFamily="18" charset="-18"/>
              </a:rPr>
              <a:t> (Akce, čin, vliv)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i="1" dirty="0" err="1">
                <a:latin typeface="Amasis MT Pro Medium" panose="02040604050005020304" pitchFamily="18" charset="-18"/>
              </a:rPr>
              <a:t>Advocacy</a:t>
            </a:r>
            <a:r>
              <a:rPr lang="cs-CZ" sz="2400" i="1" dirty="0">
                <a:latin typeface="Amasis MT Pro Medium" panose="02040604050005020304" pitchFamily="18" charset="-18"/>
              </a:rPr>
              <a:t> (Prosazování, doporučování)</a:t>
            </a:r>
          </a:p>
          <a:p>
            <a:endParaRPr lang="cs-CZ" sz="2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527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A5C219-D9AA-8DA5-BA4A-F84063DF16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B76DEABF-8D76-E668-8637-1FC28C443E0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601"/>
          <a:stretch/>
        </p:blipFill>
        <p:spPr>
          <a:xfrm>
            <a:off x="2895037" y="654772"/>
            <a:ext cx="6401926" cy="5791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789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ADC66C-A861-2AE4-6AB4-3A57A85F4A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25C23AAF-392A-4138-FA17-F71135AFCF27}"/>
              </a:ext>
            </a:extLst>
          </p:cNvPr>
          <p:cNvSpPr txBox="1"/>
          <p:nvPr/>
        </p:nvSpPr>
        <p:spPr>
          <a:xfrm>
            <a:off x="286256" y="148471"/>
            <a:ext cx="1173686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Pyramida cílů dle marketingového modelu 4ª</a:t>
            </a:r>
            <a:endParaRPr lang="cs-CZ" sz="28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 algn="ctr">
              <a:lnSpc>
                <a:spcPct val="150000"/>
              </a:lnSpc>
            </a:pPr>
            <a:endParaRPr lang="pt-BR" sz="9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dirty="0" err="1">
                <a:solidFill>
                  <a:srgbClr val="C00000"/>
                </a:solidFill>
                <a:latin typeface="Amasis MT Pro Medium" panose="02040604050005020304" pitchFamily="18" charset="-18"/>
              </a:rPr>
              <a:t>Awareness</a:t>
            </a:r>
            <a:r>
              <a:rPr lang="cs-CZ" dirty="0">
                <a:latin typeface="Amasis MT Pro Medium" panose="02040604050005020304" pitchFamily="18" charset="-18"/>
              </a:rPr>
              <a:t> (povědomí, připravenost) – 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  <a:latin typeface="Amasis MT Pro Medium" panose="02040604050005020304" pitchFamily="18" charset="-18"/>
              </a:rPr>
              <a:t>JSME VIDĚT </a:t>
            </a:r>
            <a:r>
              <a:rPr lang="cs-CZ" dirty="0">
                <a:latin typeface="Amasis MT Pro Medium" panose="02040604050005020304" pitchFamily="18" charset="-18"/>
              </a:rPr>
              <a:t>(konkrétně naše PR, reklama, kampaň apod.)?  </a:t>
            </a:r>
          </a:p>
          <a:p>
            <a:pPr>
              <a:lnSpc>
                <a:spcPct val="150000"/>
              </a:lnSpc>
              <a:buSzPct val="100000"/>
              <a:tabLst>
                <a:tab pos="358775" algn="l"/>
              </a:tabLst>
            </a:pPr>
            <a:r>
              <a:rPr lang="cs-CZ" dirty="0">
                <a:latin typeface="Amasis MT Pro Medium" panose="02040604050005020304" pitchFamily="18" charset="-18"/>
              </a:rPr>
              <a:t>	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Monitorování: </a:t>
            </a:r>
            <a:r>
              <a:rPr lang="cs-CZ" dirty="0">
                <a:latin typeface="Amasis MT Pro Medium" panose="02040604050005020304" pitchFamily="18" charset="-18"/>
              </a:rPr>
              <a:t>Kolik lidí bylo zasaženo našimi marketingovými aktivitami?</a:t>
            </a:r>
          </a:p>
          <a:p>
            <a:pPr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cs-CZ" sz="900" dirty="0">
              <a:latin typeface="Amasis MT Pro Medium" panose="02040604050005020304" pitchFamily="18" charset="-18"/>
            </a:endParaRP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dirty="0" err="1">
                <a:solidFill>
                  <a:srgbClr val="C00000"/>
                </a:solidFill>
                <a:latin typeface="Amasis MT Pro Medium" panose="02040604050005020304" pitchFamily="18" charset="-18"/>
              </a:rPr>
              <a:t>Appreciation</a:t>
            </a:r>
            <a:r>
              <a:rPr lang="cs-CZ" dirty="0">
                <a:latin typeface="Amasis MT Pro Medium" panose="02040604050005020304" pitchFamily="18" charset="-18"/>
              </a:rPr>
              <a:t> (ocenění, uznání) – 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  <a:latin typeface="Amasis MT Pro Medium" panose="02040604050005020304" pitchFamily="18" charset="-18"/>
              </a:rPr>
              <a:t>JAK JSME VIDĚT?</a:t>
            </a:r>
          </a:p>
          <a:p>
            <a:pPr>
              <a:lnSpc>
                <a:spcPct val="150000"/>
              </a:lnSpc>
              <a:buSzPct val="100000"/>
              <a:tabLst>
                <a:tab pos="358775" algn="l"/>
              </a:tabLst>
            </a:pPr>
            <a:r>
              <a:rPr lang="cs-CZ" dirty="0">
                <a:latin typeface="Amasis MT Pro Medium" panose="02040604050005020304" pitchFamily="18" charset="-18"/>
              </a:rPr>
              <a:t>	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Monitorování: </a:t>
            </a:r>
            <a:r>
              <a:rPr lang="cs-CZ" dirty="0">
                <a:latin typeface="Amasis MT Pro Medium" panose="02040604050005020304" pitchFamily="18" charset="-18"/>
              </a:rPr>
              <a:t>Jakým způsobem se zákazník na naše stránky dostal? Jak se na našich stránkách chová 	(počet kliknutí, doporučování, komentáře apod.)?</a:t>
            </a:r>
          </a:p>
          <a:p>
            <a:pPr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cs-CZ" sz="900" dirty="0">
              <a:latin typeface="Amasis MT Pro Medium" panose="02040604050005020304" pitchFamily="18" charset="-18"/>
            </a:endParaRP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dirty="0" err="1">
                <a:solidFill>
                  <a:srgbClr val="C00000"/>
                </a:solidFill>
                <a:latin typeface="Amasis MT Pro Medium" panose="02040604050005020304" pitchFamily="18" charset="-18"/>
              </a:rPr>
              <a:t>Action</a:t>
            </a:r>
            <a:r>
              <a:rPr lang="cs-CZ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 </a:t>
            </a:r>
            <a:r>
              <a:rPr lang="cs-CZ" dirty="0">
                <a:latin typeface="Amasis MT Pro Medium" panose="02040604050005020304" pitchFamily="18" charset="-18"/>
              </a:rPr>
              <a:t>(akce, čin, vliv) – 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  <a:latin typeface="Amasis MT Pro Medium" panose="02040604050005020304" pitchFamily="18" charset="-18"/>
              </a:rPr>
              <a:t>JAK ZÁKAZNÍK VYUŽÍVÁ NÁŠ PRODUKT?</a:t>
            </a:r>
          </a:p>
          <a:p>
            <a:pPr>
              <a:lnSpc>
                <a:spcPct val="150000"/>
              </a:lnSpc>
              <a:buSzPct val="100000"/>
              <a:tabLst>
                <a:tab pos="358775" algn="l"/>
                <a:tab pos="457200" algn="l"/>
              </a:tabLst>
            </a:pPr>
            <a:r>
              <a:rPr lang="cs-CZ" dirty="0">
                <a:latin typeface="Amasis MT Pro Medium" panose="02040604050005020304" pitchFamily="18" charset="-18"/>
              </a:rPr>
              <a:t>	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Monitorování: </a:t>
            </a:r>
            <a:r>
              <a:rPr lang="cs-CZ" dirty="0">
                <a:latin typeface="Amasis MT Pro Medium" panose="02040604050005020304" pitchFamily="18" charset="-18"/>
              </a:rPr>
              <a:t>Jak konkrétně je pro nás zákazník prospěšný (počet zakoupení, množství objednávek apod.)?</a:t>
            </a:r>
          </a:p>
          <a:p>
            <a:pPr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cs-CZ" sz="900" dirty="0">
              <a:latin typeface="Amasis MT Pro Medium" panose="02040604050005020304" pitchFamily="18" charset="-18"/>
            </a:endParaRP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358775" algn="l"/>
              </a:tabLst>
            </a:pPr>
            <a:r>
              <a:rPr lang="cs-CZ" dirty="0" err="1">
                <a:solidFill>
                  <a:srgbClr val="C00000"/>
                </a:solidFill>
                <a:latin typeface="Amasis MT Pro Medium" panose="02040604050005020304" pitchFamily="18" charset="-18"/>
              </a:rPr>
              <a:t>Advocacy</a:t>
            </a:r>
            <a:r>
              <a:rPr lang="cs-CZ" dirty="0">
                <a:latin typeface="Amasis MT Pro Medium" panose="02040604050005020304" pitchFamily="18" charset="-18"/>
              </a:rPr>
              <a:t> (prosazování) – 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  <a:latin typeface="Amasis MT Pro Medium" panose="02040604050005020304" pitchFamily="18" charset="-18"/>
              </a:rPr>
              <a:t>JAK JSME VIDĚT NYNÍ </a:t>
            </a:r>
            <a:r>
              <a:rPr lang="cs-CZ" dirty="0">
                <a:latin typeface="Amasis MT Pro Medium" panose="02040604050005020304" pitchFamily="18" charset="-18"/>
              </a:rPr>
              <a:t>(jak se změnilo vnímání našeho produktu, značky apod. po realizaci kampaně)?</a:t>
            </a:r>
          </a:p>
          <a:p>
            <a:pPr>
              <a:lnSpc>
                <a:spcPct val="150000"/>
              </a:lnSpc>
              <a:buSzPct val="100000"/>
              <a:tabLst>
                <a:tab pos="358775" algn="l"/>
                <a:tab pos="457200" algn="l"/>
              </a:tabLst>
            </a:pPr>
            <a:r>
              <a:rPr lang="cs-CZ" dirty="0">
                <a:latin typeface="Amasis MT Pro Medium" panose="02040604050005020304" pitchFamily="18" charset="-18"/>
              </a:rPr>
              <a:t>	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Monitorování: </a:t>
            </a:r>
            <a:r>
              <a:rPr lang="cs-CZ" dirty="0">
                <a:latin typeface="Amasis MT Pro Medium" panose="02040604050005020304" pitchFamily="18" charset="-18"/>
              </a:rPr>
              <a:t>sociálních sítí, diskuzí, recenzí apod.</a:t>
            </a:r>
          </a:p>
          <a:p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673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6131738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306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Cíle přednášky</a:t>
            </a:r>
          </a:p>
          <a:p>
            <a:pPr algn="ctr">
              <a:spcBef>
                <a:spcPts val="600"/>
              </a:spcBef>
            </a:pPr>
            <a:endParaRPr lang="cs-CZ" sz="1000" b="1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 marL="457200" lvl="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Pochopit význam stanovení cílů v marketingové strategii a jejich dopad na chování zákazníků.</a:t>
            </a:r>
          </a:p>
          <a:p>
            <a:pPr marL="457200" lvl="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Naučit se různé metody stanovování cílů v marketingu.</a:t>
            </a:r>
          </a:p>
          <a:p>
            <a:pPr marL="457200" lvl="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Porozumět, jak se cíle formulují a proč musí být měřitelné.</a:t>
            </a:r>
          </a:p>
          <a:p>
            <a:pPr marL="457200" lvl="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Pochopit propojení marketingových cílů s psychologií zákazníka a jeho rozhodovacími procesy.</a:t>
            </a:r>
          </a:p>
          <a:p>
            <a:pPr marL="457200" lvl="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Seznámit se s příklady úspěšných kampaní, které měly jasně stanovené cíle.</a:t>
            </a:r>
          </a:p>
          <a:p>
            <a:pPr marL="457200" indent="-45720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28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93144B-1A46-F7BE-D94F-F64907B9D2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EE33C848-E7DD-13D7-5149-B0BEB0CBF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856003"/>
              </p:ext>
            </p:extLst>
          </p:nvPr>
        </p:nvGraphicFramePr>
        <p:xfrm>
          <a:off x="383055" y="775913"/>
          <a:ext cx="11425890" cy="4411361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352366">
                  <a:extLst>
                    <a:ext uri="{9D8B030D-6E8A-4147-A177-3AD203B41FA5}">
                      <a16:colId xmlns:a16="http://schemas.microsoft.com/office/drawing/2014/main" val="1390612711"/>
                    </a:ext>
                  </a:extLst>
                </a:gridCol>
                <a:gridCol w="4396902">
                  <a:extLst>
                    <a:ext uri="{9D8B030D-6E8A-4147-A177-3AD203B41FA5}">
                      <a16:colId xmlns:a16="http://schemas.microsoft.com/office/drawing/2014/main" val="3304176970"/>
                    </a:ext>
                  </a:extLst>
                </a:gridCol>
                <a:gridCol w="3676622">
                  <a:extLst>
                    <a:ext uri="{9D8B030D-6E8A-4147-A177-3AD203B41FA5}">
                      <a16:colId xmlns:a16="http://schemas.microsoft.com/office/drawing/2014/main" val="2924038877"/>
                    </a:ext>
                  </a:extLst>
                </a:gridCol>
              </a:tblGrid>
              <a:tr h="76887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800" kern="100" dirty="0">
                          <a:effectLst/>
                        </a:rPr>
                        <a:t>Fáze 4A</a:t>
                      </a:r>
                      <a:endParaRPr lang="cs-CZ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800" kern="100">
                          <a:effectLst/>
                        </a:rPr>
                        <a:t>Příklad (Nike běžecké boty)</a:t>
                      </a:r>
                      <a:endParaRPr lang="cs-CZ" sz="1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800" kern="100" dirty="0">
                          <a:effectLst/>
                        </a:rPr>
                        <a:t>Monitorování</a:t>
                      </a:r>
                      <a:endParaRPr lang="cs-CZ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562823269"/>
                  </a:ext>
                </a:extLst>
              </a:tr>
              <a:tr h="9106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800" kern="100" dirty="0" err="1">
                          <a:effectLst/>
                        </a:rPr>
                        <a:t>Awareness</a:t>
                      </a:r>
                      <a:r>
                        <a:rPr lang="cs-CZ" sz="1800" kern="100" dirty="0">
                          <a:effectLst/>
                        </a:rPr>
                        <a:t> (Povědomí)</a:t>
                      </a:r>
                      <a:endParaRPr lang="cs-CZ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800" kern="100" dirty="0">
                          <a:effectLst/>
                        </a:rPr>
                        <a:t>Reklamy na YouTube, bannery, sociální sítě</a:t>
                      </a:r>
                      <a:endParaRPr lang="cs-CZ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800" kern="100">
                          <a:effectLst/>
                        </a:rPr>
                        <a:t>Počet zobrazení, dosah kampaně</a:t>
                      </a:r>
                      <a:endParaRPr lang="cs-CZ" sz="1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106392"/>
                  </a:ext>
                </a:extLst>
              </a:tr>
              <a:tr h="9106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800" kern="100" dirty="0" err="1">
                          <a:effectLst/>
                        </a:rPr>
                        <a:t>Appreciation</a:t>
                      </a:r>
                      <a:r>
                        <a:rPr lang="cs-CZ" sz="1800" kern="100" dirty="0">
                          <a:effectLst/>
                        </a:rPr>
                        <a:t> (Ocenění)</a:t>
                      </a:r>
                      <a:endParaRPr lang="cs-CZ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800" kern="100" dirty="0">
                          <a:effectLst/>
                        </a:rPr>
                        <a:t>Lidé klikají na web, sdílí příspěvky, komentují</a:t>
                      </a:r>
                      <a:endParaRPr lang="cs-CZ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800" kern="100" dirty="0">
                          <a:effectLst/>
                        </a:rPr>
                        <a:t>CTR, čas na webu, </a:t>
                      </a:r>
                      <a:r>
                        <a:rPr lang="cs-CZ" sz="1800" kern="100" dirty="0" err="1">
                          <a:effectLst/>
                        </a:rPr>
                        <a:t>engagement</a:t>
                      </a:r>
                      <a:r>
                        <a:rPr lang="cs-CZ" sz="1800" kern="100" dirty="0">
                          <a:effectLst/>
                        </a:rPr>
                        <a:t> na sociálních sítích</a:t>
                      </a:r>
                      <a:endParaRPr lang="cs-CZ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513598"/>
                  </a:ext>
                </a:extLst>
              </a:tr>
              <a:tr h="9106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800" kern="100">
                          <a:effectLst/>
                        </a:rPr>
                        <a:t>Action (Akce, vliv)</a:t>
                      </a:r>
                      <a:endParaRPr lang="cs-CZ" sz="1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800" kern="100" dirty="0">
                          <a:effectLst/>
                        </a:rPr>
                        <a:t>Objednávky bot, registrace do běžeckého klubu</a:t>
                      </a:r>
                      <a:endParaRPr lang="cs-CZ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800" kern="100" dirty="0">
                          <a:effectLst/>
                        </a:rPr>
                        <a:t>Počet nákupů, registrací</a:t>
                      </a:r>
                      <a:endParaRPr lang="cs-CZ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995484"/>
                  </a:ext>
                </a:extLst>
              </a:tr>
              <a:tr h="9106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800" kern="100" dirty="0" err="1">
                          <a:effectLst/>
                        </a:rPr>
                        <a:t>Advocacy</a:t>
                      </a:r>
                      <a:r>
                        <a:rPr lang="cs-CZ" sz="1800" kern="100" dirty="0">
                          <a:effectLst/>
                        </a:rPr>
                        <a:t> (Doporučení)</a:t>
                      </a:r>
                      <a:endParaRPr lang="cs-CZ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800" kern="100" dirty="0">
                          <a:effectLst/>
                        </a:rPr>
                        <a:t>Lidé píší recenze, sdílí zkušenosti, loajalita</a:t>
                      </a:r>
                      <a:endParaRPr lang="cs-CZ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800" kern="100" dirty="0">
                          <a:effectLst/>
                        </a:rPr>
                        <a:t>Počet recenzí, zmínek, NPS skóre</a:t>
                      </a:r>
                      <a:endParaRPr lang="cs-CZ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260005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499E7F5D-3BED-2FB6-7F61-143DFB8FD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055" y="5187274"/>
            <a:ext cx="11425889" cy="1290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lang="cs-CZ" altLang="cs-CZ" dirty="0">
                <a:latin typeface="Amasis MT Pro Medium" panose="02040604050005020304" pitchFamily="18" charset="-18"/>
              </a:rPr>
              <a:t>Každá značka by měla strategicky pracovat s těmito čtyřmi kroky, aby nejen získala nové zákazníky, ale také si je udržela a přiměla je k propagaci značky.</a:t>
            </a:r>
          </a:p>
          <a:p>
            <a:pPr marL="342900" marR="0" lvl="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lang="cs-CZ" altLang="cs-CZ" dirty="0">
                <a:latin typeface="Amasis MT Pro Medium" panose="02040604050005020304" pitchFamily="18" charset="-18"/>
              </a:rPr>
              <a:t>Čím lépe firma zvládne každou fázi 4A, tím vyšší je šance na úspěch marketingové kampaně!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E491B45-7602-C540-2CA8-40C21ADEE3E8}"/>
              </a:ext>
            </a:extLst>
          </p:cNvPr>
          <p:cNvSpPr txBox="1"/>
          <p:nvPr/>
        </p:nvSpPr>
        <p:spPr>
          <a:xfrm>
            <a:off x="2147075" y="119019"/>
            <a:ext cx="78978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altLang="cs-CZ" sz="28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Shrnutí modelu 4A na příkladu kampaně Nike </a:t>
            </a:r>
            <a:endParaRPr lang="cs-CZ" sz="28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1376881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994B4A-0841-3184-9E17-D14DF6BBFD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88C65D7D-4DB0-3725-8CB1-6E61527DF3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334" y="6135059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C2EBFFE6-2700-AA3A-CA58-A3A6FC49AA4D}"/>
              </a:ext>
            </a:extLst>
          </p:cNvPr>
          <p:cNvSpPr txBox="1"/>
          <p:nvPr/>
        </p:nvSpPr>
        <p:spPr>
          <a:xfrm>
            <a:off x="286257" y="105783"/>
            <a:ext cx="11619486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Otázky pro studenty:</a:t>
            </a:r>
          </a:p>
          <a:p>
            <a:pPr algn="ctr">
              <a:lnSpc>
                <a:spcPct val="150000"/>
              </a:lnSpc>
            </a:pPr>
            <a:endParaRPr lang="cs-CZ" sz="1000" dirty="0">
              <a:solidFill>
                <a:schemeClr val="accent6">
                  <a:lumMod val="75000"/>
                </a:schemeClr>
              </a:solidFill>
              <a:latin typeface="Amasis MT Pro Medium" panose="02040604050005020304" pitchFamily="18" charset="-18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Amasis MT Pro Medium" panose="02040604050005020304" pitchFamily="18" charset="-18"/>
              </a:rPr>
              <a:t>Co když máme pro jeden produkt stanoveno více cílů?¨Může taková situace nastat?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latin typeface="Amasis MT Pro Medium" panose="02040604050005020304" pitchFamily="18" charset="-18"/>
              </a:rPr>
              <a:t>Je to komplikace, resp. musíme to řešit?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Amasis MT Pro Medium" panose="02040604050005020304" pitchFamily="18" charset="-18"/>
              </a:rPr>
              <a:t>Co navrhujete?</a:t>
            </a:r>
          </a:p>
          <a:p>
            <a:pPr>
              <a:lnSpc>
                <a:spcPct val="150000"/>
              </a:lnSpc>
            </a:pPr>
            <a:endParaRPr lang="cs-CZ" sz="2000" dirty="0">
              <a:latin typeface="Amasis MT Pro Medium" panose="02040604050005020304" pitchFamily="18" charset="-18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Amasis MT Pro Medium" panose="02040604050005020304" pitchFamily="18" charset="-18"/>
              </a:rPr>
              <a:t>Problém bude evidentně ve větším množství zákaznických skupin.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Amasis MT Pro Medium" panose="02040604050005020304" pitchFamily="18" charset="-18"/>
              </a:rPr>
              <a:t>Je tedy zapotřebí definovat každý cíl tohoto produktu pro určenou zákaznickou skupinu samostatně, aby bylo pro dosažení jednotlivých cílů možné určit konkrétní: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i="1" dirty="0">
                <a:latin typeface="Amasis MT Pro Medium" panose="02040604050005020304" pitchFamily="18" charset="-18"/>
              </a:rPr>
              <a:t>výsledky;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i="1" dirty="0">
                <a:latin typeface="Amasis MT Pro Medium" panose="02040604050005020304" pitchFamily="18" charset="-18"/>
              </a:rPr>
              <a:t>strategii;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i="1" dirty="0">
                <a:latin typeface="Amasis MT Pro Medium" panose="02040604050005020304" pitchFamily="18" charset="-18"/>
              </a:rPr>
              <a:t>problémy;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i="1" dirty="0">
                <a:latin typeface="Amasis MT Pro Medium" panose="02040604050005020304" pitchFamily="18" charset="-18"/>
              </a:rPr>
              <a:t>pravomoc;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i="1" dirty="0">
                <a:latin typeface="Amasis MT Pro Medium" panose="02040604050005020304" pitchFamily="18" charset="-18"/>
              </a:rPr>
              <a:t>odpovědnost.</a:t>
            </a:r>
          </a:p>
          <a:p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1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DC6122-904D-D547-9B84-FC75E8B651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8A91643C-3C89-B899-3BA0-F1C85649FB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334" y="6135059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521D353-63C9-5696-FF0D-28AD503E1AD7}"/>
              </a:ext>
            </a:extLst>
          </p:cNvPr>
          <p:cNvSpPr txBox="1"/>
          <p:nvPr/>
        </p:nvSpPr>
        <p:spPr>
          <a:xfrm>
            <a:off x="286257" y="136454"/>
            <a:ext cx="1161948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Proč je důležité stanovit cíle?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Definice marketingových cílů:</a:t>
            </a:r>
            <a:b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latin typeface="Amasis MT Pro Medium" panose="02040604050005020304" pitchFamily="18" charset="-18"/>
              </a:rPr>
              <a:t>Marketingové cíle jsou jasně definované záměry a výsledky, kterých se snaží firma dosáhnout v rámci své marketingové strategie.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000" dirty="0">
              <a:latin typeface="Amasis MT Pro Medium" panose="02040604050005020304" pitchFamily="18" charset="-1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Správně nastavené cíle umožňují firmám lépe alokovat zdroje, měřit úspěšnost kampaní a efektivně komunikovat se zákazníky.</a:t>
            </a:r>
          </a:p>
          <a:p>
            <a:pPr>
              <a:lnSpc>
                <a:spcPct val="150000"/>
              </a:lnSpc>
            </a:pPr>
            <a:endParaRPr lang="cs-CZ" sz="1000" dirty="0">
              <a:latin typeface="Amasis MT Pro Medium" panose="02040604050005020304" pitchFamily="18" charset="-1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Důležité otázky:</a:t>
            </a:r>
          </a:p>
          <a:p>
            <a:pPr marL="800100" lvl="1" indent="-342900">
              <a:lnSpc>
                <a:spcPct val="150000"/>
              </a:lnSpc>
              <a:buSzPct val="8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Co chceme naším marketingem dosáhnout?</a:t>
            </a:r>
          </a:p>
          <a:p>
            <a:pPr marL="800100" lvl="1" indent="-342900">
              <a:lnSpc>
                <a:spcPct val="150000"/>
              </a:lnSpc>
              <a:buSzPct val="8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Kdo je naše cílová skupina?</a:t>
            </a:r>
          </a:p>
          <a:p>
            <a:pPr marL="800100" lvl="1" indent="-342900">
              <a:lnSpc>
                <a:spcPct val="150000"/>
              </a:lnSpc>
              <a:buSzPct val="8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Jaké metriky budeme sledovat?</a:t>
            </a:r>
          </a:p>
          <a:p>
            <a:pPr algn="ctr">
              <a:spcBef>
                <a:spcPts val="600"/>
              </a:spcBef>
            </a:pPr>
            <a:endParaRPr lang="cs-CZ" sz="1000" b="1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4713449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6D5D01-759D-2686-DBA3-96B40F5600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DB47A601-0D32-9382-9370-C3E4744BD3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334" y="6135059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F854E54-AB07-7FCC-79D5-47F4E9060D92}"/>
              </a:ext>
            </a:extLst>
          </p:cNvPr>
          <p:cNvSpPr txBox="1"/>
          <p:nvPr/>
        </p:nvSpPr>
        <p:spPr>
          <a:xfrm>
            <a:off x="286257" y="4323"/>
            <a:ext cx="11619486" cy="5932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Příklad</a:t>
            </a:r>
          </a:p>
          <a:p>
            <a:pPr marL="45720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Firma prodávající ekologické kosmetické produkty si nestanoví jen cíl "zvýšit povědomí o značce", ale určí konkrétní metriky: např. „Zvýšit povědomí o značce o 30 % u žen ve věku 20-35 let během šesti měsíců prostřednictvím kampaně na sociálních sítích.“</a:t>
            </a:r>
          </a:p>
          <a:p>
            <a:pPr>
              <a:lnSpc>
                <a:spcPct val="150000"/>
              </a:lnSpc>
            </a:pPr>
            <a:endParaRPr lang="cs-CZ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Praktická aplikace:</a:t>
            </a:r>
          </a:p>
          <a:p>
            <a:pPr marL="457200" lvl="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Pokud firma neví, kam míří, nedokáže měřit úspěšnost své strategie.</a:t>
            </a:r>
          </a:p>
          <a:p>
            <a:pPr marL="457200" lvl="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Bez jasných cílů může ztrácet čas a peníze na nesprávných marketingových kanálech.</a:t>
            </a:r>
          </a:p>
          <a:p>
            <a:pPr algn="ctr">
              <a:spcBef>
                <a:spcPts val="600"/>
              </a:spcBef>
            </a:pPr>
            <a:endParaRPr lang="cs-CZ" sz="1000" b="1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0192362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2FA25D-C3FE-5F27-AA47-4B11A019C0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CBF0829B-B60B-06EE-CB7D-2B152363E8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334" y="6135059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46EC85AE-7272-33B7-4643-01B82152CAA4}"/>
              </a:ext>
            </a:extLst>
          </p:cNvPr>
          <p:cNvSpPr txBox="1"/>
          <p:nvPr/>
        </p:nvSpPr>
        <p:spPr>
          <a:xfrm>
            <a:off x="286257" y="4323"/>
            <a:ext cx="11619486" cy="6220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Typy marketingových cílů</a:t>
            </a:r>
          </a:p>
          <a:p>
            <a:pPr marL="45720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Marketingové cíle se obvykle dělí na krátkodobé a dlouhodobé.</a:t>
            </a:r>
          </a:p>
          <a:p>
            <a:pPr>
              <a:lnSpc>
                <a:spcPct val="150000"/>
              </a:lnSpc>
              <a:buSzPct val="100000"/>
              <a:tabLst>
                <a:tab pos="457200" algn="l"/>
              </a:tabLst>
            </a:pPr>
            <a:endParaRPr lang="cs-CZ" sz="1050" dirty="0">
              <a:latin typeface="Amasis MT Pro Medium" panose="02040604050005020304" pitchFamily="18" charset="-18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Krátkodobé cíle (obvykle do 1 roku)</a:t>
            </a:r>
          </a:p>
          <a:p>
            <a:pPr marL="800100" lvl="1" indent="-342900">
              <a:lnSpc>
                <a:spcPct val="150000"/>
              </a:lnSpc>
              <a:buSzPct val="8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latin typeface="Amasis MT Pro Medium" panose="02040604050005020304" pitchFamily="18" charset="-18"/>
              </a:rPr>
              <a:t>Zvýšení počtu sledujících na sociálních sítích o 15 % za půl roku.</a:t>
            </a:r>
          </a:p>
          <a:p>
            <a:pPr marL="800100" lvl="1" indent="-342900">
              <a:lnSpc>
                <a:spcPct val="150000"/>
              </a:lnSpc>
              <a:buSzPct val="8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latin typeface="Amasis MT Pro Medium" panose="02040604050005020304" pitchFamily="18" charset="-18"/>
              </a:rPr>
              <a:t>Zvýšení prodejů konkrétního produktu o 10 % během 3 měsíců.</a:t>
            </a:r>
          </a:p>
          <a:p>
            <a:pPr marL="800100" lvl="1" indent="-342900">
              <a:lnSpc>
                <a:spcPct val="150000"/>
              </a:lnSpc>
              <a:buSzPct val="8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latin typeface="Amasis MT Pro Medium" panose="02040604050005020304" pitchFamily="18" charset="-18"/>
              </a:rPr>
              <a:t>Zvýšení CTR (</a:t>
            </a:r>
            <a:r>
              <a:rPr lang="cs-CZ" sz="2000" dirty="0" err="1">
                <a:latin typeface="Amasis MT Pro Medium" panose="02040604050005020304" pitchFamily="18" charset="-18"/>
              </a:rPr>
              <a:t>Click-through</a:t>
            </a:r>
            <a:r>
              <a:rPr lang="cs-CZ" sz="2000" dirty="0">
                <a:latin typeface="Amasis MT Pro Medium" panose="02040604050005020304" pitchFamily="18" charset="-18"/>
              </a:rPr>
              <a:t> </a:t>
            </a:r>
            <a:r>
              <a:rPr lang="cs-CZ" sz="2000" dirty="0" err="1">
                <a:latin typeface="Amasis MT Pro Medium" panose="02040604050005020304" pitchFamily="18" charset="-18"/>
              </a:rPr>
              <a:t>Rate</a:t>
            </a:r>
            <a:r>
              <a:rPr lang="cs-CZ" sz="2000" dirty="0">
                <a:latin typeface="Amasis MT Pro Medium" panose="02040604050005020304" pitchFamily="18" charset="-18"/>
              </a:rPr>
              <a:t>) PPC reklamy na 5 % v horizontu 2 měsíců.</a:t>
            </a:r>
          </a:p>
          <a:p>
            <a:pPr marL="800100" lvl="1" indent="-342900">
              <a:lnSpc>
                <a:spcPct val="150000"/>
              </a:lnSpc>
              <a:buSzPct val="8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latin typeface="Amasis MT Pro Medium" panose="02040604050005020304" pitchFamily="18" charset="-18"/>
              </a:rPr>
              <a:t>Získání 500 nových zákazníků přes e-mail marketing do 1 roku.</a:t>
            </a:r>
          </a:p>
          <a:p>
            <a:pPr lvl="1">
              <a:lnSpc>
                <a:spcPct val="150000"/>
              </a:lnSpc>
              <a:buSzPct val="80000"/>
              <a:tabLst>
                <a:tab pos="457200" algn="l"/>
              </a:tabLst>
            </a:pPr>
            <a:endParaRPr lang="cs-CZ" dirty="0">
              <a:latin typeface="Amasis MT Pro Medium" panose="02040604050005020304" pitchFamily="18" charset="-18"/>
            </a:endParaRPr>
          </a:p>
          <a:p>
            <a:pPr algn="ctr">
              <a:lnSpc>
                <a:spcPct val="150000"/>
              </a:lnSpc>
              <a:buSzPts val="1000"/>
              <a:tabLst>
                <a:tab pos="457200" algn="l"/>
              </a:tabLst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Příklad:</a:t>
            </a:r>
            <a:b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 err="1">
                <a:latin typeface="Amasis MT Pro Medium" panose="02040604050005020304" pitchFamily="18" charset="-18"/>
              </a:rPr>
              <a:t>McDonald's</a:t>
            </a:r>
            <a:r>
              <a:rPr lang="cs-CZ" sz="2000" dirty="0">
                <a:latin typeface="Amasis MT Pro Medium" panose="02040604050005020304" pitchFamily="18" charset="-18"/>
              </a:rPr>
              <a:t> může mít krátkodobý cíl „Zvýšit prodeje limitované edice burgerů o 25 % během léta prostřednictvím televizní reklamy a online kampaně.“</a:t>
            </a:r>
          </a:p>
          <a:p>
            <a:pPr algn="ctr">
              <a:spcBef>
                <a:spcPts val="600"/>
              </a:spcBef>
            </a:pPr>
            <a:endParaRPr lang="cs-CZ" sz="1000" b="1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8806446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7C2785-1056-63E8-729A-F493EA7343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1653CEEF-5B14-B569-FD9D-1789CAEC2C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2505" y="6317012"/>
            <a:ext cx="1369495" cy="540988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85534F13-B2DB-95A4-7B67-23694DD6DFE9}"/>
              </a:ext>
            </a:extLst>
          </p:cNvPr>
          <p:cNvSpPr txBox="1"/>
          <p:nvPr/>
        </p:nvSpPr>
        <p:spPr>
          <a:xfrm>
            <a:off x="286257" y="4323"/>
            <a:ext cx="11619486" cy="7063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Typy marketingových cílů</a:t>
            </a:r>
          </a:p>
          <a:p>
            <a:pPr marL="342900" indent="-342900">
              <a:lnSpc>
                <a:spcPct val="150000"/>
              </a:lnSpc>
              <a:buSzPct val="8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Dlouhodobé cíle (více než 1 rok) - </a:t>
            </a:r>
            <a:r>
              <a:rPr lang="cs-CZ" sz="2000" dirty="0">
                <a:latin typeface="Amasis MT Pro Medium" panose="02040604050005020304" pitchFamily="18" charset="-18"/>
              </a:rPr>
              <a:t>mohou být obecnější, protože reflektují vizi a strategický směr.</a:t>
            </a:r>
          </a:p>
          <a:p>
            <a:pPr marL="800100" lvl="1" indent="-342900">
              <a:lnSpc>
                <a:spcPct val="150000"/>
              </a:lnSpc>
              <a:buSzPct val="8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latin typeface="Amasis MT Pro Medium" panose="02040604050005020304" pitchFamily="18" charset="-18"/>
              </a:rPr>
              <a:t>Budování značky a loajality zákazníků.</a:t>
            </a:r>
          </a:p>
          <a:p>
            <a:pPr marL="800100" lvl="1" indent="-342900">
              <a:lnSpc>
                <a:spcPct val="150000"/>
              </a:lnSpc>
              <a:buSzPct val="8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latin typeface="Amasis MT Pro Medium" panose="02040604050005020304" pitchFamily="18" charset="-18"/>
              </a:rPr>
              <a:t>Zvýšení podílu na trhu o 10 % do tří let.</a:t>
            </a:r>
          </a:p>
          <a:p>
            <a:pPr marL="800100" lvl="1" indent="-342900">
              <a:lnSpc>
                <a:spcPct val="150000"/>
              </a:lnSpc>
              <a:buSzPct val="8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latin typeface="Amasis MT Pro Medium" panose="02040604050005020304" pitchFamily="18" charset="-18"/>
              </a:rPr>
              <a:t>Zlepšení reputace značky v oblasti udržitelnosti.</a:t>
            </a:r>
          </a:p>
          <a:p>
            <a:pPr marL="800100" lvl="1" indent="-342900">
              <a:lnSpc>
                <a:spcPct val="150000"/>
              </a:lnSpc>
              <a:buSzPct val="8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latin typeface="Amasis MT Pro Medium" panose="02040604050005020304" pitchFamily="18" charset="-18"/>
              </a:rPr>
              <a:t>Vytvoření nové zákaznické základny v zahraničí do 5 let.</a:t>
            </a:r>
          </a:p>
          <a:p>
            <a:pPr lvl="1">
              <a:lnSpc>
                <a:spcPct val="150000"/>
              </a:lnSpc>
              <a:buSzPct val="80000"/>
              <a:tabLst>
                <a:tab pos="457200" algn="l"/>
              </a:tabLst>
            </a:pPr>
            <a:endParaRPr lang="cs-CZ" sz="1000" dirty="0">
              <a:latin typeface="Amasis MT Pro Medium" panose="02040604050005020304" pitchFamily="18" charset="-18"/>
            </a:endParaRPr>
          </a:p>
          <a:p>
            <a:pPr algn="ctr">
              <a:lnSpc>
                <a:spcPct val="150000"/>
              </a:lnSpc>
              <a:buSzPts val="1000"/>
              <a:tabLst>
                <a:tab pos="457200" algn="l"/>
              </a:tabLst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Příklad:</a:t>
            </a: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latin typeface="Amasis MT Pro Medium" panose="02040604050005020304" pitchFamily="18" charset="-18"/>
              </a:rPr>
              <a:t>Tesla si stanovila dlouhodobý cíl „Urychlit přechod světa na udržitelnou energii skrze elektrická vozidla a solární panely.“</a:t>
            </a:r>
          </a:p>
          <a:p>
            <a:pPr algn="ctr">
              <a:lnSpc>
                <a:spcPct val="150000"/>
              </a:lnSpc>
              <a:buSzPts val="1000"/>
              <a:tabLst>
                <a:tab pos="457200" algn="l"/>
              </a:tabLst>
            </a:pPr>
            <a:endParaRPr lang="cs-CZ" sz="1000" dirty="0">
              <a:latin typeface="Amasis MT Pro Medium" panose="02040604050005020304" pitchFamily="18" charset="-18"/>
            </a:endParaRPr>
          </a:p>
          <a:p>
            <a:pPr algn="ctr">
              <a:lnSpc>
                <a:spcPct val="150000"/>
              </a:lnSpc>
              <a:buSzPts val="1000"/>
              <a:tabLst>
                <a:tab pos="457200" algn="l"/>
              </a:tabLst>
            </a:pP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Cvičení pro studenty:</a:t>
            </a:r>
          </a:p>
          <a:p>
            <a:pPr lvl="0" algn="ctr">
              <a:lnSpc>
                <a:spcPct val="150000"/>
              </a:lnSpc>
              <a:buSzPts val="1000"/>
              <a:tabLst>
                <a:tab pos="457200" algn="l"/>
              </a:tabLst>
            </a:pPr>
            <a:r>
              <a:rPr lang="cs-CZ" sz="2000" dirty="0">
                <a:latin typeface="Amasis MT Pro Medium" panose="02040604050005020304" pitchFamily="18" charset="-18"/>
              </a:rPr>
              <a:t>Definujte krátkodobé i dlouhodobé cíle pro fiktivní firmu prodávající chytré hodinky.</a:t>
            </a:r>
          </a:p>
          <a:p>
            <a:pPr algn="ctr">
              <a:spcBef>
                <a:spcPts val="600"/>
              </a:spcBef>
            </a:pPr>
            <a:endParaRPr lang="cs-CZ" sz="1000" b="1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2526025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8BD14B-7779-A5A6-6876-A6D7EEA93A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4F6523EB-4291-3D2A-9BF0-A533E795B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334" y="6135059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B1365506-BA1F-F19B-D92B-C32825A906BF}"/>
              </a:ext>
            </a:extLst>
          </p:cNvPr>
          <p:cNvSpPr txBox="1"/>
          <p:nvPr/>
        </p:nvSpPr>
        <p:spPr>
          <a:xfrm>
            <a:off x="286257" y="1282258"/>
            <a:ext cx="11619486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8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Příklad SMART cíle:</a:t>
            </a:r>
            <a:b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latin typeface="Amasis MT Pro Medium" panose="02040604050005020304" pitchFamily="18" charset="-18"/>
              </a:rPr>
              <a:t>„Zvýšíme online prodeje o 20 % během následujících šesti měsíců prostřednictvím Facebook reklamy zaměřené na zákazníky ve věku 25-45 let.“</a:t>
            </a:r>
          </a:p>
          <a:p>
            <a:pPr algn="ctr">
              <a:lnSpc>
                <a:spcPct val="150000"/>
              </a:lnSpc>
            </a:pP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cs-CZ" sz="28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Cvičení pro studenty:</a:t>
            </a:r>
          </a:p>
          <a:p>
            <a:pPr lvl="0" algn="ctr">
              <a:lnSpc>
                <a:spcPct val="150000"/>
              </a:lnSpc>
              <a:buSzPts val="1000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Studenti vezmou obecný cíl „Zlepšit zákaznickou spokojenost (na e-shopu, nebo na prodejně“) a přemění ho do formátu SMART.</a:t>
            </a:r>
          </a:p>
          <a:p>
            <a:pPr algn="ctr">
              <a:spcBef>
                <a:spcPts val="600"/>
              </a:spcBef>
            </a:pPr>
            <a:endParaRPr lang="cs-CZ" sz="1000" b="1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9065050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0434E9-8704-0861-4C5D-70668D8EAB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398AA496-EB63-A641-FF57-DD7C5AE3D2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3527" y="6258524"/>
            <a:ext cx="1377300" cy="544072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E6AEAA53-15F3-2084-A3AE-E651925BEB01}"/>
              </a:ext>
            </a:extLst>
          </p:cNvPr>
          <p:cNvSpPr txBox="1"/>
          <p:nvPr/>
        </p:nvSpPr>
        <p:spPr>
          <a:xfrm>
            <a:off x="211281" y="55404"/>
            <a:ext cx="11766229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Jak cíle ovlivňují zákaznické chování?</a:t>
            </a:r>
          </a:p>
          <a:p>
            <a:pPr marL="45720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Propojení marketingových cílů s psychologií zákazníka</a:t>
            </a:r>
          </a:p>
          <a:p>
            <a:pPr marL="800100" lvl="1" indent="-342900">
              <a:lnSpc>
                <a:spcPct val="150000"/>
              </a:lnSpc>
              <a:buSzPct val="8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latin typeface="Amasis MT Pro Medium" panose="02040604050005020304" pitchFamily="18" charset="-18"/>
              </a:rPr>
              <a:t>Jasné cíle → lepší segmentace trhu → efektivnější komunikace.</a:t>
            </a:r>
          </a:p>
          <a:p>
            <a:pPr marL="800100" lvl="1" indent="-342900">
              <a:lnSpc>
                <a:spcPct val="150000"/>
              </a:lnSpc>
              <a:buSzPct val="8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Dobrý cíl zohledňuje potřeby a emoce zákazníků</a:t>
            </a:r>
            <a:r>
              <a:rPr lang="cs-CZ" sz="2000" dirty="0">
                <a:latin typeface="Amasis MT Pro Medium" panose="02040604050005020304" pitchFamily="18" charset="-18"/>
              </a:rPr>
              <a:t>.</a:t>
            </a:r>
          </a:p>
          <a:p>
            <a:pPr lvl="0">
              <a:lnSpc>
                <a:spcPct val="150000"/>
              </a:lnSpc>
              <a:buSzPts val="1000"/>
              <a:tabLst>
                <a:tab pos="457200" algn="l"/>
              </a:tabLst>
            </a:pPr>
            <a:endParaRPr lang="cs-CZ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Příklady:</a:t>
            </a:r>
            <a:endParaRPr lang="cs-CZ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Amazon – dlouhodobý cíl: „Umožnit zákazníkům nakoupit cokoliv kdykoliv s co největším pohodlím.“</a:t>
            </a:r>
          </a:p>
          <a:p>
            <a:pPr marL="800100" lvl="1" indent="-342900">
              <a:lnSpc>
                <a:spcPct val="150000"/>
              </a:lnSpc>
              <a:buSzPct val="8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latin typeface="Amasis MT Pro Medium" panose="02040604050005020304" pitchFamily="18" charset="-18"/>
              </a:rPr>
              <a:t>Strategie: Investice do AI, personalizovaných doporučení, rychlého doručení.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Nike – cíl: „Budovat komunitu okolo sportu.“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Amasis MT Pro Medium" panose="02040604050005020304" pitchFamily="18" charset="-18"/>
              </a:rPr>
              <a:t>Strategie: Marketing s inspirativními příběhy sportovců.</a:t>
            </a:r>
          </a:p>
          <a:p>
            <a:pPr algn="ctr">
              <a:spcBef>
                <a:spcPts val="600"/>
              </a:spcBef>
            </a:pPr>
            <a:endParaRPr lang="cs-CZ" sz="1000" b="1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6325517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5FD2A9-824F-5C2C-6DC2-03EFEBE943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880D47A-848C-B8C9-C31A-205C02668CE1}"/>
              </a:ext>
            </a:extLst>
          </p:cNvPr>
          <p:cNvSpPr txBox="1"/>
          <p:nvPr/>
        </p:nvSpPr>
        <p:spPr>
          <a:xfrm>
            <a:off x="286257" y="136454"/>
            <a:ext cx="11619486" cy="6490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Příklady úspěšných MKT kampaní s jasně stanovenými cíli</a:t>
            </a:r>
          </a:p>
          <a:p>
            <a:pPr algn="ctr">
              <a:lnSpc>
                <a:spcPct val="150000"/>
              </a:lnSpc>
            </a:pPr>
            <a:endParaRPr lang="cs-CZ" sz="10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Nike – '</a:t>
            </a:r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Dream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 </a:t>
            </a:r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Crazy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' kampaň</a:t>
            </a:r>
            <a:br>
              <a:rPr lang="cs-CZ" sz="2400" dirty="0"/>
            </a:br>
            <a:r>
              <a:rPr lang="cs-CZ" sz="2400" dirty="0">
                <a:latin typeface="Amasis MT Pro Medium" panose="02040604050005020304" pitchFamily="18" charset="-18"/>
              </a:rPr>
              <a:t>V roce 2018 Nike spustil kampaň '</a:t>
            </a:r>
            <a:r>
              <a:rPr lang="cs-CZ" sz="2400" dirty="0" err="1">
                <a:latin typeface="Amasis MT Pro Medium" panose="02040604050005020304" pitchFamily="18" charset="-18"/>
              </a:rPr>
              <a:t>Dream</a:t>
            </a:r>
            <a:r>
              <a:rPr lang="cs-CZ" sz="2400" dirty="0">
                <a:latin typeface="Amasis MT Pro Medium" panose="02040604050005020304" pitchFamily="18" charset="-18"/>
              </a:rPr>
              <a:t> </a:t>
            </a:r>
            <a:r>
              <a:rPr lang="cs-CZ" sz="2400" dirty="0" err="1">
                <a:latin typeface="Amasis MT Pro Medium" panose="02040604050005020304" pitchFamily="18" charset="-18"/>
              </a:rPr>
              <a:t>Crazy</a:t>
            </a:r>
            <a:r>
              <a:rPr lang="cs-CZ" sz="2400" dirty="0">
                <a:latin typeface="Amasis MT Pro Medium" panose="02040604050005020304" pitchFamily="18" charset="-18"/>
              </a:rPr>
              <a:t>' s Colinem </a:t>
            </a:r>
            <a:r>
              <a:rPr lang="cs-CZ" sz="2400" dirty="0" err="1">
                <a:latin typeface="Amasis MT Pro Medium" panose="02040604050005020304" pitchFamily="18" charset="-18"/>
              </a:rPr>
              <a:t>Kaepernickem</a:t>
            </a:r>
            <a:r>
              <a:rPr lang="cs-CZ" sz="2400" dirty="0">
                <a:latin typeface="Amasis MT Pro Medium" panose="02040604050005020304" pitchFamily="18" charset="-18"/>
              </a:rPr>
              <a:t> jako tváří kampaně.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Cíl: </a:t>
            </a:r>
            <a:r>
              <a:rPr lang="cs-CZ" sz="2400" dirty="0">
                <a:latin typeface="Amasis MT Pro Medium" panose="02040604050005020304" pitchFamily="18" charset="-18"/>
              </a:rPr>
              <a:t>Posílit hodnoty značky a oslovit mladší generaci prostřednictvím podpory sociální spravedlnosti.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Výsledek: </a:t>
            </a:r>
            <a:r>
              <a:rPr lang="cs-CZ" sz="2400" dirty="0">
                <a:latin typeface="Amasis MT Pro Medium" panose="02040604050005020304" pitchFamily="18" charset="-18"/>
              </a:rPr>
              <a:t>Kampaň vyvolala širokou diskusi a vedla k nárůstu prodeje i hodnoty značky.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  <a:hlinkClick r:id="rId2"/>
              </a:rPr>
              <a:t>https://www.youtube.com/watch?v=ekZRoSCINLA&amp;ab_channel=AnthonyKalamut%28SouthsideAdGuy%29</a:t>
            </a:r>
            <a:endParaRPr lang="cs-CZ" sz="2400" dirty="0">
              <a:latin typeface="Amasis MT Pro Medium" panose="02040604050005020304" pitchFamily="18" charset="-18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24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9735542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9C90F0-F786-AC23-7F3E-2294445E32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12BF5C11-C170-18AF-0979-604910196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334" y="6135059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B1401E55-463B-E41D-FC1C-CEE9341D6CBA}"/>
              </a:ext>
            </a:extLst>
          </p:cNvPr>
          <p:cNvSpPr txBox="1"/>
          <p:nvPr/>
        </p:nvSpPr>
        <p:spPr>
          <a:xfrm>
            <a:off x="286257" y="136454"/>
            <a:ext cx="11619486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Příklady úspěšných MKT kampaní s jasně stanovenými cíli</a:t>
            </a:r>
          </a:p>
          <a:p>
            <a:pPr algn="ctr">
              <a:lnSpc>
                <a:spcPct val="150000"/>
              </a:lnSpc>
            </a:pPr>
            <a:endParaRPr lang="cs-CZ" sz="10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Old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 </a:t>
            </a:r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Spice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 – </a:t>
            </a:r>
            <a:r>
              <a:rPr lang="cs-CZ" sz="2400" dirty="0">
                <a:latin typeface="Amasis MT Pro Medium" panose="02040604050005020304" pitchFamily="18" charset="-18"/>
              </a:rPr>
              <a:t>Virální reklama 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„</a:t>
            </a:r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The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 Man </a:t>
            </a:r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Your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 Man </a:t>
            </a:r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Could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 </a:t>
            </a:r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Smell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 </a:t>
            </a:r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Like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“ </a:t>
            </a:r>
            <a:r>
              <a:rPr lang="cs-CZ" sz="2400" dirty="0">
                <a:latin typeface="Amasis MT Pro Medium" panose="02040604050005020304" pitchFamily="18" charset="-18"/>
              </a:rPr>
              <a:t>(2010).</a:t>
            </a:r>
            <a:endParaRPr lang="cs-CZ" sz="2400" dirty="0">
              <a:solidFill>
                <a:schemeClr val="accent6">
                  <a:lumMod val="75000"/>
                </a:schemeClr>
              </a:solidFill>
              <a:latin typeface="Amasis MT Pro Medium" panose="02040604050005020304" pitchFamily="18" charset="-18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Cíl: </a:t>
            </a:r>
            <a:r>
              <a:rPr lang="cs-CZ" sz="2400" dirty="0">
                <a:latin typeface="Amasis MT Pro Medium" panose="02040604050005020304" pitchFamily="18" charset="-18"/>
              </a:rPr>
              <a:t>Oslovit mladší publikum a zvýšit povědomí o značce.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Výsledek: </a:t>
            </a:r>
            <a:r>
              <a:rPr lang="cs-CZ" sz="2400" dirty="0">
                <a:latin typeface="Amasis MT Pro Medium" panose="02040604050005020304" pitchFamily="18" charset="-18"/>
              </a:rPr>
              <a:t>Prodeje vzrostly o 125 %.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latin typeface="Amasis MT Pro Medium" panose="02040604050005020304" pitchFamily="18" charset="-18"/>
                <a:hlinkClick r:id="rId3"/>
              </a:rPr>
              <a:t>https://www.youtube.com/watch?v=owGykVbfgUE</a:t>
            </a:r>
            <a:endParaRPr lang="cs-CZ" sz="2400" dirty="0">
              <a:latin typeface="Amasis MT Pro Medium" panose="02040604050005020304" pitchFamily="18" charset="-18"/>
            </a:endParaRPr>
          </a:p>
          <a:p>
            <a:pPr lvl="0">
              <a:lnSpc>
                <a:spcPct val="150000"/>
              </a:lnSpc>
              <a:buSzPts val="1000"/>
              <a:tabLst>
                <a:tab pos="457200" algn="l"/>
              </a:tabLst>
            </a:pPr>
            <a:endParaRPr lang="cs-CZ" sz="2400" dirty="0">
              <a:latin typeface="Amasis MT Pro Medium" panose="02040604050005020304" pitchFamily="18" charset="-18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Coca-Cola – „</a:t>
            </a:r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Share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 a </a:t>
            </a:r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Coke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“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Cíl: </a:t>
            </a:r>
            <a:r>
              <a:rPr lang="cs-CZ" sz="2400" dirty="0">
                <a:latin typeface="Amasis MT Pro Medium" panose="02040604050005020304" pitchFamily="18" charset="-18"/>
              </a:rPr>
              <a:t>Personalizovat zážitek a zvýšit zapojení zákazníků.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Výsledek: </a:t>
            </a:r>
            <a:r>
              <a:rPr lang="cs-CZ" sz="2400" dirty="0">
                <a:latin typeface="Amasis MT Pro Medium" panose="02040604050005020304" pitchFamily="18" charset="-18"/>
              </a:rPr>
              <a:t>Prodej Coca-Coly vzrostl o 7 %.</a:t>
            </a:r>
          </a:p>
          <a:p>
            <a:pPr algn="ctr">
              <a:spcBef>
                <a:spcPts val="600"/>
              </a:spcBef>
            </a:pPr>
            <a:endParaRPr lang="cs-CZ" sz="1000" b="1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286286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9DA5E8-4B52-1E8E-FB6B-E8296F16A4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31138EA3-A7C0-5560-F21E-A100BDBE5B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6131738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E013B964-FACB-077A-F230-8347446952F8}"/>
              </a:ext>
            </a:extLst>
          </p:cNvPr>
          <p:cNvSpPr txBox="1"/>
          <p:nvPr/>
        </p:nvSpPr>
        <p:spPr>
          <a:xfrm>
            <a:off x="366091" y="139775"/>
            <a:ext cx="11459817" cy="5936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Pojmosloví</a:t>
            </a:r>
          </a:p>
          <a:p>
            <a:pPr algn="ctr">
              <a:spcBef>
                <a:spcPts val="600"/>
              </a:spcBef>
            </a:pPr>
            <a:endParaRPr lang="cs-CZ" sz="2400" dirty="0">
              <a:latin typeface="Amasis MT Pro Medium" panose="02040604050005020304" pitchFamily="18" charset="-18"/>
            </a:endParaRPr>
          </a:p>
          <a:p>
            <a:pPr marL="457200" indent="-457200">
              <a:lnSpc>
                <a:spcPct val="20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Vize</a:t>
            </a:r>
          </a:p>
          <a:p>
            <a:pPr marL="457200" indent="-457200">
              <a:lnSpc>
                <a:spcPct val="20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Mise</a:t>
            </a:r>
          </a:p>
          <a:p>
            <a:pPr marL="457200" indent="-457200">
              <a:lnSpc>
                <a:spcPct val="20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Strategie</a:t>
            </a:r>
          </a:p>
          <a:p>
            <a:pPr marL="457200" indent="-457200">
              <a:lnSpc>
                <a:spcPct val="20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Cíl</a:t>
            </a:r>
          </a:p>
          <a:p>
            <a:pPr marL="457200" indent="-457200">
              <a:lnSpc>
                <a:spcPct val="20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cs-CZ" sz="1000" dirty="0">
              <a:latin typeface="Amasis MT Pro Medium" panose="02040604050005020304" pitchFamily="18" charset="-18"/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Mise</a:t>
            </a:r>
            <a:r>
              <a:rPr lang="cs-CZ" sz="2400" dirty="0">
                <a:latin typeface="Amasis MT Pro Medium" panose="02040604050005020304" pitchFamily="18" charset="-18"/>
              </a:rPr>
              <a:t> (poslání) a </a:t>
            </a: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vize</a:t>
            </a:r>
            <a:r>
              <a:rPr lang="cs-CZ" sz="2400" dirty="0">
                <a:latin typeface="Amasis MT Pro Medium" panose="02040604050005020304" pitchFamily="18" charset="-18"/>
              </a:rPr>
              <a:t> firmy nebo organizace jsou klíčovými a zároveň kritickými prvky </a:t>
            </a: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strategie</a:t>
            </a:r>
            <a:r>
              <a:rPr lang="cs-CZ" sz="2400" dirty="0">
                <a:latin typeface="Amasis MT Pro Medium" panose="02040604050005020304" pitchFamily="18" charset="-18"/>
              </a:rPr>
              <a:t> firmy a slouží jako základ pro stanovení firemních </a:t>
            </a: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cílů</a:t>
            </a:r>
            <a:r>
              <a:rPr lang="cs-CZ" sz="2400" dirty="0">
                <a:latin typeface="Amasis MT Pro Medium" panose="02040604050005020304" pitchFamily="18" charset="-18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686551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5FD2A9-824F-5C2C-6DC2-03EFEBE943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DEA1A488-6E10-69D4-CFAA-C2CB4302D7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12" y="603533"/>
            <a:ext cx="11725576" cy="5940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4398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F6CF95-B083-226A-E07E-CC26310C1D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57C603A-5922-2758-9C31-D2097A66BE9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334" y="6135059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113DE84C-FB4E-9D11-AE1D-B607E0CDAC99}"/>
              </a:ext>
            </a:extLst>
          </p:cNvPr>
          <p:cNvSpPr txBox="1"/>
          <p:nvPr/>
        </p:nvSpPr>
        <p:spPr>
          <a:xfrm>
            <a:off x="286257" y="136454"/>
            <a:ext cx="1161948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Příklady úspěšných MKT kampaní s jasně stanovenými cíli</a:t>
            </a:r>
          </a:p>
          <a:p>
            <a:pPr algn="ctr">
              <a:lnSpc>
                <a:spcPct val="150000"/>
              </a:lnSpc>
            </a:pPr>
            <a:endParaRPr lang="cs-CZ" sz="10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Pilsner Urquell – Kampaň "</a:t>
            </a:r>
            <a:r>
              <a:rPr lang="cs-CZ" sz="2000" dirty="0" err="1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Keepers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 </a:t>
            </a:r>
            <a:r>
              <a:rPr lang="cs-CZ" sz="2000" dirty="0" err="1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of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 </a:t>
            </a:r>
            <a:r>
              <a:rPr lang="cs-CZ" sz="2000" dirty="0" err="1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the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 </a:t>
            </a:r>
            <a:r>
              <a:rPr lang="cs-CZ" sz="2000" dirty="0" err="1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Craft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"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Cíl: </a:t>
            </a:r>
            <a:r>
              <a:rPr lang="cs-CZ" sz="2000" dirty="0">
                <a:latin typeface="Amasis MT Pro Medium" panose="02040604050005020304" pitchFamily="18" charset="-18"/>
              </a:rPr>
              <a:t>Posílit povědomí o značce Pilsner Urquell na globálním trhu a zdůraznit neměnnou originální recepturu piva.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Popis kampaně: </a:t>
            </a:r>
            <a:r>
              <a:rPr lang="cs-CZ" sz="2000" dirty="0">
                <a:latin typeface="Amasis MT Pro Medium" panose="02040604050005020304" pitchFamily="18" charset="-18"/>
              </a:rPr>
              <a:t>V roce 2023 Pilsner Urquell představil novou globální kampaň "</a:t>
            </a:r>
            <a:r>
              <a:rPr lang="cs-CZ" sz="2000" dirty="0" err="1">
                <a:latin typeface="Amasis MT Pro Medium" panose="02040604050005020304" pitchFamily="18" charset="-18"/>
              </a:rPr>
              <a:t>Keepers</a:t>
            </a:r>
            <a:r>
              <a:rPr lang="cs-CZ" sz="2000" dirty="0">
                <a:latin typeface="Amasis MT Pro Medium" panose="02040604050005020304" pitchFamily="18" charset="-18"/>
              </a:rPr>
              <a:t> </a:t>
            </a:r>
            <a:r>
              <a:rPr lang="cs-CZ" sz="2000" dirty="0" err="1">
                <a:latin typeface="Amasis MT Pro Medium" panose="02040604050005020304" pitchFamily="18" charset="-18"/>
              </a:rPr>
              <a:t>of</a:t>
            </a:r>
            <a:r>
              <a:rPr lang="cs-CZ" sz="2000" dirty="0">
                <a:latin typeface="Amasis MT Pro Medium" panose="02040604050005020304" pitchFamily="18" charset="-18"/>
              </a:rPr>
              <a:t> </a:t>
            </a:r>
            <a:r>
              <a:rPr lang="cs-CZ" sz="2000" dirty="0" err="1">
                <a:latin typeface="Amasis MT Pro Medium" panose="02040604050005020304" pitchFamily="18" charset="-18"/>
              </a:rPr>
              <a:t>the</a:t>
            </a:r>
            <a:r>
              <a:rPr lang="cs-CZ" sz="2000" dirty="0">
                <a:latin typeface="Amasis MT Pro Medium" panose="02040604050005020304" pitchFamily="18" charset="-18"/>
              </a:rPr>
              <a:t> </a:t>
            </a:r>
            <a:r>
              <a:rPr lang="cs-CZ" sz="2000" dirty="0" err="1">
                <a:latin typeface="Amasis MT Pro Medium" panose="02040604050005020304" pitchFamily="18" charset="-18"/>
              </a:rPr>
              <a:t>Craft</a:t>
            </a:r>
            <a:r>
              <a:rPr lang="cs-CZ" sz="2000" dirty="0">
                <a:latin typeface="Amasis MT Pro Medium" panose="02040604050005020304" pitchFamily="18" charset="-18"/>
              </a:rPr>
              <a:t>", která zdůrazňuje důležitost zachování tradiční receptury a řemeslného přístupu k výrobě piva. Kampaň využívá humor a silné vizuální prvky k oslovení mezinárodního publika.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Výsledek: </a:t>
            </a:r>
            <a:r>
              <a:rPr lang="cs-CZ" sz="2000" dirty="0">
                <a:latin typeface="Amasis MT Pro Medium" panose="02040604050005020304" pitchFamily="18" charset="-18"/>
              </a:rPr>
              <a:t>Kampaň posílila image Pilsner Urquell jako prémiového ležáku a zvýšila povědomí o značce na globálních trzích.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Amasis MT Pro Medium" panose="02040604050005020304" pitchFamily="18" charset="-18"/>
                <a:hlinkClick r:id="rId4"/>
              </a:rPr>
              <a:t>https://www.mediar.cz/galerie-reklamy/pilsner-urquell-bude-ve-svete-prezentovat-nova-kampan-od-vccp/</a:t>
            </a:r>
            <a:endParaRPr lang="cs-CZ" sz="2000" dirty="0">
              <a:latin typeface="Amasis MT Pro Medium" panose="02040604050005020304" pitchFamily="18" charset="-18"/>
            </a:endParaRPr>
          </a:p>
          <a:p>
            <a:pPr algn="ctr">
              <a:lnSpc>
                <a:spcPct val="150000"/>
              </a:lnSpc>
            </a:pPr>
            <a:endParaRPr lang="cs-CZ" sz="10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 algn="ctr">
              <a:spcBef>
                <a:spcPts val="600"/>
              </a:spcBef>
            </a:pPr>
            <a:endParaRPr lang="cs-CZ" sz="1000" b="1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9398585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F8D9D2-A8C5-3B0F-15C5-0E35173E95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AA477295-CCAE-AB21-AC73-867F87AFB7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334" y="6135059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9E3D7800-DEC3-5D1E-5486-A3FA47E29670}"/>
              </a:ext>
            </a:extLst>
          </p:cNvPr>
          <p:cNvSpPr txBox="1"/>
          <p:nvPr/>
        </p:nvSpPr>
        <p:spPr>
          <a:xfrm>
            <a:off x="286257" y="4323"/>
            <a:ext cx="11619486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Shrnutí a závěr</a:t>
            </a:r>
          </a:p>
          <a:p>
            <a:pPr algn="ctr">
              <a:lnSpc>
                <a:spcPct val="150000"/>
              </a:lnSpc>
            </a:pPr>
            <a:endParaRPr lang="cs-CZ" sz="10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Marketingové cíle dávají firmám směr a umožňují měřit úspěšnost.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Správně definované cíle musí být SMART.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Cíle musí být relevantní pro zákazníky a reflektovat jejich potřeby.</a:t>
            </a:r>
          </a:p>
          <a:p>
            <a:pPr marL="342900" lvl="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Jasně definované marketingové cíle pomáhají značkám růst.</a:t>
            </a:r>
          </a:p>
          <a:p>
            <a:pPr marL="342900" lvl="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Správná komunikace cíle ovlivňuje nákupní chování zákazníků.</a:t>
            </a:r>
          </a:p>
          <a:p>
            <a:pPr lvl="0">
              <a:lnSpc>
                <a:spcPct val="150000"/>
              </a:lnSpc>
              <a:buSzPct val="100000"/>
              <a:tabLst>
                <a:tab pos="457200" algn="l"/>
              </a:tabLst>
            </a:pPr>
            <a:endParaRPr lang="cs-CZ" sz="2400" dirty="0">
              <a:latin typeface="Amasis MT Pro Medium" panose="02040604050005020304" pitchFamily="18" charset="-18"/>
            </a:endParaRPr>
          </a:p>
          <a:p>
            <a:pPr algn="ctr">
              <a:spcBef>
                <a:spcPts val="600"/>
              </a:spcBef>
            </a:pPr>
            <a:endParaRPr lang="cs-CZ" sz="1000" b="1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471902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E4C490-CCD9-4AF9-9243-CAA5463B4F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C1FEA72C-70B7-7E42-2BC3-804DB550FB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334" y="6135059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2A1E8A8B-1449-DCE1-CEA2-737A9B4FA2F4}"/>
              </a:ext>
            </a:extLst>
          </p:cNvPr>
          <p:cNvSpPr txBox="1"/>
          <p:nvPr/>
        </p:nvSpPr>
        <p:spPr>
          <a:xfrm>
            <a:off x="286257" y="4323"/>
            <a:ext cx="11619486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30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Cvičení pro studenty</a:t>
            </a:r>
          </a:p>
          <a:p>
            <a:pPr algn="ctr">
              <a:lnSpc>
                <a:spcPct val="150000"/>
              </a:lnSpc>
            </a:pPr>
            <a:endParaRPr lang="cs-CZ" sz="1000" dirty="0">
              <a:solidFill>
                <a:schemeClr val="accent6">
                  <a:lumMod val="75000"/>
                </a:schemeClr>
              </a:solidFill>
              <a:latin typeface="Amasis MT Pro Medium" panose="02040604050005020304" pitchFamily="18" charset="-18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Cvičení 1 – Tvorba marketingových cílů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Rozdělení do skupin → Každá skupina vytvoří SMART cíle pro fiktivní produkt.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Následně prezentace jednotlivých cílů a jejich zpětná vazba.</a:t>
            </a:r>
          </a:p>
          <a:p>
            <a:pPr>
              <a:lnSpc>
                <a:spcPct val="150000"/>
              </a:lnSpc>
            </a:pPr>
            <a:endParaRPr lang="cs-CZ" sz="2400" dirty="0">
              <a:latin typeface="Amasis MT Pro Medium" panose="02040604050005020304" pitchFamily="18" charset="-18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Cvičení 2 – Analýza reálných kampaní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Studenti dostanou ukázky marketingových kampaní a určí, jaké měly cíle.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Společná diskuse o efektivitě jednotlivých přístupů.</a:t>
            </a:r>
          </a:p>
          <a:p>
            <a:pPr lvl="0">
              <a:lnSpc>
                <a:spcPct val="150000"/>
              </a:lnSpc>
              <a:buSzPts val="1000"/>
              <a:tabLst>
                <a:tab pos="457200" algn="l"/>
              </a:tabLst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endParaRPr lang="cs-CZ" sz="1000" b="1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014949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F3D129-8C37-8F82-35A3-7FFE784384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EBD98C7A-06C5-07C3-3CDF-6680C08902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6131738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A7AAF7B8-C1E5-54D3-3E37-4D375A3FF880}"/>
              </a:ext>
            </a:extLst>
          </p:cNvPr>
          <p:cNvSpPr txBox="1"/>
          <p:nvPr/>
        </p:nvSpPr>
        <p:spPr>
          <a:xfrm>
            <a:off x="366091" y="139775"/>
            <a:ext cx="11459817" cy="5705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Vize</a:t>
            </a:r>
          </a:p>
          <a:p>
            <a:pPr algn="ctr">
              <a:spcBef>
                <a:spcPts val="600"/>
              </a:spcBef>
            </a:pPr>
            <a:endParaRPr lang="cs-CZ" sz="10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 marL="45720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Vize je dlouhodobá představa o tom, kam chce organizace směřovat v budoucnosti.</a:t>
            </a:r>
          </a:p>
          <a:p>
            <a:pPr marL="45720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Odpovídá na otázku: „Kde chceme být za 10, 20 let?“</a:t>
            </a:r>
          </a:p>
          <a:p>
            <a:pPr marL="45720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Vytváří inspirativní směr pro zaměstnance, zákazníky i investory.</a:t>
            </a:r>
          </a:p>
          <a:p>
            <a:pPr marL="45720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cs-CZ" sz="2400" dirty="0">
              <a:latin typeface="Amasis MT Pro Medium" panose="02040604050005020304" pitchFamily="18" charset="-18"/>
            </a:endParaRPr>
          </a:p>
          <a:p>
            <a:pPr marL="45720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Hlavní rysy:</a:t>
            </a:r>
          </a:p>
          <a:p>
            <a:pPr marL="914400" lvl="1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i="1" dirty="0">
                <a:latin typeface="Amasis MT Pro Medium" panose="02040604050005020304" pitchFamily="18" charset="-18"/>
              </a:rPr>
              <a:t>Dlouhodobý horizont</a:t>
            </a:r>
          </a:p>
          <a:p>
            <a:pPr marL="914400" lvl="1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i="1" dirty="0">
                <a:latin typeface="Amasis MT Pro Medium" panose="02040604050005020304" pitchFamily="18" charset="-18"/>
              </a:rPr>
              <a:t>Inspirativní a motivační</a:t>
            </a:r>
          </a:p>
          <a:p>
            <a:pPr marL="914400" lvl="1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i="1" dirty="0">
                <a:latin typeface="Amasis MT Pro Medium" panose="02040604050005020304" pitchFamily="18" charset="-18"/>
              </a:rPr>
              <a:t>Zaměřené na budoucnost</a:t>
            </a:r>
          </a:p>
        </p:txBody>
      </p:sp>
    </p:spTree>
    <p:extLst>
      <p:ext uri="{BB962C8B-B14F-4D97-AF65-F5344CB8AC3E}">
        <p14:creationId xmlns:p14="http://schemas.microsoft.com/office/powerpoint/2010/main" val="1619708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92369C-55B2-41C0-E453-058D913712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E147D75D-5720-7CE9-7DEA-A52ECD2FF2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6131738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A95D9D4F-F533-306C-C4CD-D88A9877A237}"/>
              </a:ext>
            </a:extLst>
          </p:cNvPr>
          <p:cNvSpPr txBox="1"/>
          <p:nvPr/>
        </p:nvSpPr>
        <p:spPr>
          <a:xfrm>
            <a:off x="366091" y="139775"/>
            <a:ext cx="11459817" cy="4828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Vize</a:t>
            </a:r>
          </a:p>
          <a:p>
            <a:pPr algn="ctr">
              <a:spcBef>
                <a:spcPts val="600"/>
              </a:spcBef>
            </a:pPr>
            <a:endParaRPr lang="cs-CZ" sz="10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>
              <a:lnSpc>
                <a:spcPct val="150000"/>
              </a:lnSpc>
              <a:buSzPct val="100000"/>
              <a:tabLst>
                <a:tab pos="457200" algn="l"/>
              </a:tabLst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Příklady vize:</a:t>
            </a:r>
          </a:p>
          <a:p>
            <a:pPr>
              <a:lnSpc>
                <a:spcPct val="150000"/>
              </a:lnSpc>
              <a:buSzPct val="100000"/>
              <a:tabLst>
                <a:tab pos="457200" algn="l"/>
              </a:tabLst>
            </a:pPr>
            <a:endParaRPr lang="cs-CZ" sz="10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 marL="45720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Tesla: </a:t>
            </a:r>
            <a:r>
              <a:rPr lang="cs-CZ" sz="2400" dirty="0">
                <a:latin typeface="Amasis MT Pro Medium" panose="02040604050005020304" pitchFamily="18" charset="-18"/>
              </a:rPr>
              <a:t>„Urychlit přechod světa na udržitelnou energii.“</a:t>
            </a:r>
          </a:p>
          <a:p>
            <a:pPr marL="45720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Google: </a:t>
            </a:r>
            <a:r>
              <a:rPr lang="cs-CZ" sz="2400" dirty="0">
                <a:latin typeface="Amasis MT Pro Medium" panose="02040604050005020304" pitchFamily="18" charset="-18"/>
              </a:rPr>
              <a:t>„Uspořádat informace z celého světa a učinit je univerzálně dostupnými a užitečnými.“</a:t>
            </a:r>
          </a:p>
          <a:p>
            <a:pPr marL="45720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IKEA: </a:t>
            </a:r>
            <a:r>
              <a:rPr lang="cs-CZ" sz="2400" dirty="0">
                <a:latin typeface="Amasis MT Pro Medium" panose="02040604050005020304" pitchFamily="18" charset="-18"/>
              </a:rPr>
              <a:t>„Vytvářet lepší každodenní život pro co nejvíce lidí“</a:t>
            </a:r>
          </a:p>
          <a:p>
            <a:pPr marL="45720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Univerzita Harvard: </a:t>
            </a:r>
            <a:r>
              <a:rPr lang="cs-CZ" sz="2400" dirty="0">
                <a:latin typeface="Amasis MT Pro Medium" panose="02040604050005020304" pitchFamily="18" charset="-18"/>
              </a:rPr>
              <a:t>„Rozvíjet vůdce, kteří jednoho dne učiní globální rozdíl.“</a:t>
            </a:r>
          </a:p>
          <a:p>
            <a:pPr marL="457200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SOS dětské vesničky: </a:t>
            </a:r>
            <a:r>
              <a:rPr lang="cs-CZ" sz="2400" dirty="0">
                <a:latin typeface="Amasis MT Pro Medium" panose="02040604050005020304" pitchFamily="18" charset="-18"/>
              </a:rPr>
              <a:t>„Láskyplný domov pro každé dítě.“</a:t>
            </a:r>
          </a:p>
        </p:txBody>
      </p:sp>
    </p:spTree>
    <p:extLst>
      <p:ext uri="{BB962C8B-B14F-4D97-AF65-F5344CB8AC3E}">
        <p14:creationId xmlns:p14="http://schemas.microsoft.com/office/powerpoint/2010/main" val="2288193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8FBD84-ED5C-E376-81BB-B5B46B7E0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1D88F7DD-2D7F-1AE1-EEEC-17D886D96A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6131738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B3ED4F7B-D47A-7879-D5D0-4B7D4884C4FA}"/>
              </a:ext>
            </a:extLst>
          </p:cNvPr>
          <p:cNvSpPr txBox="1"/>
          <p:nvPr/>
        </p:nvSpPr>
        <p:spPr>
          <a:xfrm>
            <a:off x="366091" y="140953"/>
            <a:ext cx="11459817" cy="5151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Mise</a:t>
            </a:r>
          </a:p>
          <a:p>
            <a:pPr algn="ctr">
              <a:spcBef>
                <a:spcPts val="600"/>
              </a:spcBef>
            </a:pPr>
            <a:endParaRPr lang="cs-CZ" sz="10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Mise popisuje hlavní účel existence organizace – proč existuje a jaký má smysl.</a:t>
            </a: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Odpovídá na otázku: „Co děláme?“ a „Proč to děláme?“</a:t>
            </a: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Zaměřuje se na přítomnost a klíčové aktivity společnosti.</a:t>
            </a:r>
          </a:p>
          <a:p>
            <a:pPr>
              <a:lnSpc>
                <a:spcPct val="150000"/>
              </a:lnSpc>
              <a:buSzPct val="100000"/>
              <a:tabLst>
                <a:tab pos="457200" algn="l"/>
              </a:tabLst>
            </a:pPr>
            <a:endParaRPr lang="cs-CZ" sz="2400" dirty="0">
              <a:latin typeface="Amasis MT Pro Medium" panose="02040604050005020304" pitchFamily="18" charset="-18"/>
            </a:endParaRP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Hlavní rysy:</a:t>
            </a:r>
          </a:p>
          <a:p>
            <a:pPr lvl="2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i="1" dirty="0">
                <a:latin typeface="Amasis MT Pro Medium" panose="02040604050005020304" pitchFamily="18" charset="-18"/>
              </a:rPr>
              <a:t>Zaměřené na současnost</a:t>
            </a:r>
          </a:p>
          <a:p>
            <a:pPr lvl="2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i="1" dirty="0">
                <a:latin typeface="Amasis MT Pro Medium" panose="02040604050005020304" pitchFamily="18" charset="-18"/>
              </a:rPr>
              <a:t>Definuje hlavní činnost organizace</a:t>
            </a:r>
          </a:p>
          <a:p>
            <a:pPr lvl="2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i="1" dirty="0">
                <a:latin typeface="Amasis MT Pro Medium" panose="02040604050005020304" pitchFamily="18" charset="-18"/>
              </a:rPr>
              <a:t>Srozumitelně vysvětluje přínos</a:t>
            </a:r>
          </a:p>
        </p:txBody>
      </p:sp>
    </p:spTree>
    <p:extLst>
      <p:ext uri="{BB962C8B-B14F-4D97-AF65-F5344CB8AC3E}">
        <p14:creationId xmlns:p14="http://schemas.microsoft.com/office/powerpoint/2010/main" val="420724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438883-F7DA-46C5-20F1-2F8FF5B165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E49348ED-FA23-8915-4B04-63864E76F2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6131738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DAFCEFF1-481B-33DF-04AC-6825F498AB61}"/>
              </a:ext>
            </a:extLst>
          </p:cNvPr>
          <p:cNvSpPr txBox="1"/>
          <p:nvPr/>
        </p:nvSpPr>
        <p:spPr>
          <a:xfrm>
            <a:off x="366091" y="139775"/>
            <a:ext cx="11459817" cy="6259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Mise</a:t>
            </a:r>
          </a:p>
          <a:p>
            <a:pPr algn="ctr">
              <a:spcBef>
                <a:spcPts val="600"/>
              </a:spcBef>
            </a:pPr>
            <a:endParaRPr lang="cs-CZ" sz="10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>
              <a:lnSpc>
                <a:spcPct val="150000"/>
              </a:lnSpc>
              <a:buSzPct val="100000"/>
              <a:tabLst>
                <a:tab pos="457200" algn="l"/>
              </a:tabLst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Příklady mise:</a:t>
            </a: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Tesla: </a:t>
            </a:r>
            <a:r>
              <a:rPr lang="cs-CZ" sz="2400" dirty="0">
                <a:latin typeface="Amasis MT Pro Medium" panose="02040604050005020304" pitchFamily="18" charset="-18"/>
              </a:rPr>
              <a:t>„Navrhovat a vyrábět nejlepší elektromobily a řešení pro ukládání energie.“</a:t>
            </a: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Google: </a:t>
            </a:r>
            <a:r>
              <a:rPr lang="cs-CZ" sz="2400" dirty="0">
                <a:latin typeface="Amasis MT Pro Medium" panose="02040604050005020304" pitchFamily="18" charset="-18"/>
              </a:rPr>
              <a:t>„Poskytovat uživatelům nejlepší možný přístup k informacím.“</a:t>
            </a:r>
          </a:p>
          <a:p>
            <a:pPr marL="363538">
              <a:lnSpc>
                <a:spcPct val="150000"/>
              </a:lnSpc>
              <a:buSzPct val="100000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„Naším posláním je organizovat informace na světě, aby k nim měli všichni přístup a mohli je používat.“</a:t>
            </a: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McDonald‘s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: </a:t>
            </a:r>
            <a:r>
              <a:rPr lang="cs-CZ" sz="2400" dirty="0">
                <a:latin typeface="Amasis MT Pro Medium" panose="02040604050005020304" pitchFamily="18" charset="-18"/>
              </a:rPr>
              <a:t>„Chceme být nejlepší na světě v rychlém servisu a zákazníkům poskytovat nejlepší kvalitu, servis, čistotu a hodnotu.“</a:t>
            </a: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Coca-Cola: </a:t>
            </a:r>
            <a:r>
              <a:rPr lang="cs-CZ" sz="2400" dirty="0">
                <a:latin typeface="Amasis MT Pro Medium" panose="02040604050005020304" pitchFamily="18" charset="-18"/>
              </a:rPr>
              <a:t>„Osvěžit svět na mysli, těle i duchu. Vzbuzovat moment optimismu a štěstí prostřednictvím našich značek. Vytvářet hodnotu a vytvářet odlišnost.“</a:t>
            </a:r>
          </a:p>
        </p:txBody>
      </p:sp>
    </p:spTree>
    <p:extLst>
      <p:ext uri="{BB962C8B-B14F-4D97-AF65-F5344CB8AC3E}">
        <p14:creationId xmlns:p14="http://schemas.microsoft.com/office/powerpoint/2010/main" val="3316877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6072DF-9269-6AE0-9CA4-2806C6F3C2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F16CAB73-6A06-6C0B-64BE-FDB1C6CAC9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6131738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2E48FE15-EF3B-0317-ABE2-9F71A70B457D}"/>
              </a:ext>
            </a:extLst>
          </p:cNvPr>
          <p:cNvSpPr txBox="1"/>
          <p:nvPr/>
        </p:nvSpPr>
        <p:spPr>
          <a:xfrm>
            <a:off x="366091" y="139775"/>
            <a:ext cx="11459817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Strategie</a:t>
            </a:r>
          </a:p>
          <a:p>
            <a:pPr algn="ctr">
              <a:spcBef>
                <a:spcPts val="600"/>
              </a:spcBef>
            </a:pPr>
            <a:endParaRPr lang="cs-CZ" sz="10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Strategie je konkrétní plán, jak dosáhnout vize a mise.</a:t>
            </a:r>
          </a:p>
          <a:p>
            <a:pPr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Odpovídá na otázku: „Jak se tam dostaneme?“</a:t>
            </a:r>
          </a:p>
          <a:p>
            <a:pPr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Obsahuje soubor opatření a směrů, kterými se organizace vydá.</a:t>
            </a:r>
          </a:p>
          <a:p>
            <a:pPr>
              <a:lnSpc>
                <a:spcPct val="150000"/>
              </a:lnSpc>
              <a:buSzPct val="100000"/>
              <a:tabLst>
                <a:tab pos="457200" algn="l"/>
              </a:tabLst>
            </a:pPr>
            <a:endParaRPr lang="cs-CZ" sz="2400" dirty="0">
              <a:latin typeface="Amasis MT Pro Medium" panose="02040604050005020304" pitchFamily="18" charset="-18"/>
            </a:endParaRPr>
          </a:p>
          <a:p>
            <a:pPr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latin typeface="Amasis MT Pro Medium" panose="02040604050005020304" pitchFamily="18" charset="-18"/>
              </a:rPr>
              <a:t>Hlavní rysy:</a:t>
            </a:r>
          </a:p>
          <a:p>
            <a:pPr lvl="2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i="1" dirty="0">
                <a:latin typeface="Amasis MT Pro Medium" panose="02040604050005020304" pitchFamily="18" charset="-18"/>
              </a:rPr>
              <a:t>Dlouhodobější plán</a:t>
            </a:r>
          </a:p>
          <a:p>
            <a:pPr lvl="2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i="1" dirty="0">
                <a:latin typeface="Amasis MT Pro Medium" panose="02040604050005020304" pitchFamily="18" charset="-18"/>
              </a:rPr>
              <a:t>Specifikuje kroky a opatření</a:t>
            </a:r>
          </a:p>
          <a:p>
            <a:pPr lvl="2" indent="-4572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i="1" dirty="0">
                <a:latin typeface="Amasis MT Pro Medium" panose="02040604050005020304" pitchFamily="18" charset="-18"/>
              </a:rPr>
              <a:t>Konkurenční výhoda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0126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8899C2-437F-D395-FF1D-83973425E7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A9F53C47-BCFE-FDCF-170E-6BBDD5F822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6131738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93B2C30A-3D74-58BF-6C57-1EB670556BD6}"/>
              </a:ext>
            </a:extLst>
          </p:cNvPr>
          <p:cNvSpPr txBox="1"/>
          <p:nvPr/>
        </p:nvSpPr>
        <p:spPr>
          <a:xfrm>
            <a:off x="366091" y="139775"/>
            <a:ext cx="114598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sz="30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Strategie</a:t>
            </a:r>
          </a:p>
          <a:p>
            <a:pPr algn="ctr">
              <a:spcBef>
                <a:spcPts val="600"/>
              </a:spcBef>
            </a:pPr>
            <a:endParaRPr lang="cs-CZ" sz="10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>
              <a:lnSpc>
                <a:spcPct val="150000"/>
              </a:lnSpc>
              <a:buSzPct val="100000"/>
              <a:tabLst>
                <a:tab pos="457200" algn="l"/>
              </a:tabLst>
            </a:pPr>
            <a:r>
              <a:rPr lang="cs-CZ" sz="24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Příklady strategie:</a:t>
            </a:r>
          </a:p>
          <a:p>
            <a:pPr>
              <a:lnSpc>
                <a:spcPct val="150000"/>
              </a:lnSpc>
              <a:buSzPct val="100000"/>
              <a:tabLst>
                <a:tab pos="457200" algn="l"/>
              </a:tabLst>
            </a:pPr>
            <a:endParaRPr lang="cs-CZ" sz="10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Tesla: </a:t>
            </a:r>
            <a:r>
              <a:rPr lang="cs-CZ" sz="2400" dirty="0">
                <a:latin typeface="Amasis MT Pro Medium" panose="02040604050005020304" pitchFamily="18" charset="-18"/>
              </a:rPr>
              <a:t>„Rozšíření výroby elektrických vozidel, snížení nákladů na baterie, expanze na nové trhy.“</a:t>
            </a:r>
          </a:p>
          <a:p>
            <a:pPr marL="342900" indent="-3429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masis MT Pro Medium" panose="02040604050005020304" pitchFamily="18" charset="-18"/>
              </a:rPr>
              <a:t>Google: </a:t>
            </a:r>
            <a:r>
              <a:rPr lang="cs-CZ" sz="2400" dirty="0">
                <a:latin typeface="Amasis MT Pro Medium" panose="02040604050005020304" pitchFamily="18" charset="-18"/>
              </a:rPr>
              <a:t>„Investice do umělé inteligence, cloudových technologií a vývoje vlastních zařízení.“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10822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2545</TotalTime>
  <Words>2544</Words>
  <Application>Microsoft Office PowerPoint</Application>
  <PresentationFormat>Širokoúhlá obrazovka</PresentationFormat>
  <Paragraphs>296</Paragraphs>
  <Slides>33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1" baseType="lpstr">
      <vt:lpstr>Amasis MT Pro Medium</vt:lpstr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Hološková Diana</cp:lastModifiedBy>
  <cp:revision>250</cp:revision>
  <dcterms:created xsi:type="dcterms:W3CDTF">2021-10-06T11:18:58Z</dcterms:created>
  <dcterms:modified xsi:type="dcterms:W3CDTF">2025-02-19T14:58:15Z</dcterms:modified>
</cp:coreProperties>
</file>