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538" r:id="rId3"/>
    <p:sldId id="530" r:id="rId4"/>
    <p:sldId id="565" r:id="rId5"/>
    <p:sldId id="562" r:id="rId6"/>
    <p:sldId id="561" r:id="rId7"/>
    <p:sldId id="560" r:id="rId8"/>
    <p:sldId id="576" r:id="rId9"/>
    <p:sldId id="564" r:id="rId10"/>
    <p:sldId id="575" r:id="rId11"/>
    <p:sldId id="574" r:id="rId12"/>
    <p:sldId id="573" r:id="rId13"/>
    <p:sldId id="572" r:id="rId14"/>
    <p:sldId id="571" r:id="rId15"/>
    <p:sldId id="570" r:id="rId16"/>
    <p:sldId id="569" r:id="rId17"/>
    <p:sldId id="568" r:id="rId18"/>
    <p:sldId id="578" r:id="rId19"/>
    <p:sldId id="584" r:id="rId20"/>
    <p:sldId id="583" r:id="rId21"/>
    <p:sldId id="582" r:id="rId22"/>
    <p:sldId id="581" r:id="rId23"/>
    <p:sldId id="580" r:id="rId24"/>
    <p:sldId id="559" r:id="rId25"/>
    <p:sldId id="579" r:id="rId26"/>
    <p:sldId id="577" r:id="rId27"/>
    <p:sldId id="587" r:id="rId28"/>
    <p:sldId id="586" r:id="rId29"/>
    <p:sldId id="585" r:id="rId30"/>
    <p:sldId id="558" r:id="rId31"/>
    <p:sldId id="539" r:id="rId3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D10202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807" autoAdjust="0"/>
  </p:normalViewPr>
  <p:slideViewPr>
    <p:cSldViewPr snapToGrid="0" snapToObjects="1">
      <p:cViewPr varScale="1">
        <p:scale>
          <a:sx n="124" d="100"/>
          <a:sy n="124" d="100"/>
        </p:scale>
        <p:origin x="1224" y="9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12.03.2025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90784-34DA-4799-BFD9-C6E9ED24610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49" y="2566220"/>
            <a:ext cx="8082805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PSYCHLOGIE ZÁKAZNÍKA (XPSZ)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5. přednáška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Vnímání rizik</a:t>
            </a:r>
            <a:br>
              <a:rPr lang="cs-CZ" sz="33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3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4395"/>
            <a:ext cx="3213634" cy="902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600" dirty="0">
                <a:cs typeface="Arial"/>
              </a:rPr>
              <a:t>PhDr. Ing. Mgr. Renáta Pavlíčková, MBA</a:t>
            </a:r>
          </a:p>
          <a:p>
            <a:pPr algn="l"/>
            <a:r>
              <a:rPr lang="cs-CZ" sz="1600" dirty="0">
                <a:cs typeface="Arial"/>
              </a:rPr>
              <a:t>renata.pavlickova@mvso.cz</a:t>
            </a:r>
          </a:p>
          <a:p>
            <a:pPr algn="l"/>
            <a:endParaRPr lang="cs-CZ" sz="1600" dirty="0">
              <a:cs typeface="Arial"/>
            </a:endParaRPr>
          </a:p>
          <a:p>
            <a:pPr algn="l"/>
            <a:r>
              <a:rPr lang="cs-CZ" sz="1600" dirty="0">
                <a:cs typeface="Arial"/>
              </a:rPr>
              <a:t>Olomouc, LS 2024/2025</a:t>
            </a:r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5A867-4CDE-BDE1-50EB-F3BA75E2D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FD90FE-D9A6-A0AE-357D-3BA5293E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Typy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301A9D-ADB8-ABC6-63C9-07B88AFC042F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arenR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Finanční riziko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obavy z finanční ztráty (např. investice, drahý produkt).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arenR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Psychologické riziko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obavy z negativních emocí nebo zklamání (např. nespokojenost s produktem, pocity viny).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arenR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Fyzické riziko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obavy o zdraví nebo bezpečnost (např. riziko zranění při používání produktu).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arenR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riziko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obavy, jak produkt ovlivní společenský status (např. oblečení, elektronika).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arenR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Časové riziko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obavy z plýtvání časem (např. čekání na doručení, čas strávený zkoumáním produktu).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69277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189B2-519B-6A45-83D7-326CCCDD7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1B26AB-8C0C-1E87-35F2-1DD355455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Finanční riziko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41C79C-8CAE-BF7D-E4F9-A7732BEC002A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Spotřebitelé se mohou obávat, že za produkt nebo službu zaplatí více, než je skutečná hodnota, nebo že produkt neuspokojí jejich potřeby.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Příkladem je situace, kdy si zákazník není jistý, zda nový mobilní telefon bude odpovídat jeho požadavkům a obává se, že investice do něj bude zbytečná.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11686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74522-F80A-C1AB-B488-B773F54B6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ABC80C-01C4-57A4-9BBD-5A888734D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Psychologické riziko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B23F19-AE18-4355-0349-BBB70615F3B1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Riziko zahrnuje obavy z toho, jak produkt nebo služba ovlivní pocity spotřebitele.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Může to být strach z toho, že produkt bude neuspokojivý a způsobí frustraci, nebo že se spotřebitel bude cítit vinen za plýtvání penězi, pokud produkt nebude odpovídat jeho očekáváním.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97988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261A2-A6F8-5014-C4AA-91F7C5D3C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D0AB1-BD59-E63E-F241-35AAED12B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Fyzické riziko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D2F8E1-9918-826D-C5DD-B3520D229C7C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Zákazník může mít obavy, že produkt nebo služba mohou ohrozit jeho zdraví nebo bezpečnost.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Například nákup neznámého zdravotního produktu, který by mohl mít vedlejší účinky, nebo jízda v novém automobilu s neznámou bezpečnostní historií.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51974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AA5F1-4836-A2D6-9CEB-ECFEEAD87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EA7909-4260-04DB-D6F9-8F6898D0B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Sociální riziko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6673681-F8CD-B2DA-BBF0-EC2ACC1D92A3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Spotřebitelé se mohou obávat, že rozhodnutí o koupi ovlivní jejich sociální postavení nebo vztahy s ostatními.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Například koupě luxusního produktu může vyvolat závist u ostatních nebo naopak negativní reakce od přátel či kolegů, pokud produkt není považován za „trendy“.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0560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BE5BB-FB79-DF1F-45CE-B56F48C0B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5B3861-F1AF-D501-E6EB-69AD200B3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Časové riziko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1A4D7D8-5815-2918-DE84-91EAC62D8025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Časové riziko: Spotřebitelé se mohou obávat, že budou ztrácet čas čekáním na doručení zboží nebo že se nákup ukáže jako příliš komplikovaný nebo časově náročný, což je v některých případech odrazuje.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57387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50A25-53AA-619F-0784-D152D045C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E467D2-1445-3EDE-9827-30711A85E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spotřebitelé vnímají riziko?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1B3A809-518A-23E4-B900-AA2FC14B5ABC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Riziko může být vnímáno různými způsoby, a to závisí na jednotlivých faktorech, jako je jejich osobní zkušenost, znalosti o produktu nebo službě, a také na jejich psychologickém stavu.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11896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3B8F3-129E-4B47-F5D1-3C5910F75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278F2A-780F-5B7F-23CE-DE9DCEE7B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spotřebitelé vnímají riziko?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3F859B-001D-ADC8-3E72-8B6DF2E0F687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10000"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b="1" dirty="0"/>
              <a:t>Vysoká míra nejistoty a rizika: </a:t>
            </a:r>
            <a:r>
              <a:rPr lang="cs-CZ" sz="2000" dirty="0"/>
              <a:t>Čím více nejistoty a rizika spotřebitel vnímá, tím méně ochotný bude k nákupu. Tento jev je patrný například při koupi nových a neověřených produktů, kdy spotřebitelé často potřebují více informací, aby se cítili komfortně.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b="1" dirty="0"/>
              <a:t>Minimální riziko: </a:t>
            </a:r>
            <a:r>
              <a:rPr lang="cs-CZ" sz="2000" dirty="0"/>
              <a:t>Když spotřebitelé vnímají riziko jako nízké, často se rozhodují rychleji. To je důvod, proč některé produkty (například levné každodenní zboží) procházejí rozhodováním spotřebitelů hladce a bez větších obav.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b="1" dirty="0"/>
              <a:t>Vliv zkušeností:</a:t>
            </a:r>
            <a:r>
              <a:rPr lang="cs-CZ" sz="2000" dirty="0"/>
              <a:t> Spotřebitelé, kteří mají pozitivní zkušenost s konkrétní značkou nebo typem produktu, mají tendenci vnímat riziko nižší. Tímto způsobem dochází k budování loajality a zvyšování důvěry v určité výrobky nebo služby.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48833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8CA2F-D40F-9EDC-4914-53526EF30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88A6A1-A3A1-7D16-B59D-9F0819D83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spotřebitelé minimalizují riziko při rozhodování?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57B9BA-3436-C402-4E71-3B70E9FA8EE1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Existuje několik způsobů, jak spotřebitelé snižují nebo minimalizují riziko, když se rozhodují o nákupu.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800" dirty="0"/>
              <a:t>Tyto strategie mohou zahrnovat: 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400" dirty="0"/>
              <a:t>Důvěra v značku a renomované společnost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400" dirty="0"/>
              <a:t>Garance a záruky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400" dirty="0"/>
              <a:t>Sociální důkazy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400" dirty="0"/>
              <a:t>Srovnání produktů a cen</a:t>
            </a:r>
          </a:p>
          <a:p>
            <a:pPr lvl="2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400" dirty="0"/>
              <a:t>Zkušební verze a demo produkty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94220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1329A-C151-98CB-FE91-26EBD6F8C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065BDB-81D9-4FC7-1E85-4A5E15D4B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Důvěra v značku a renomované společnosti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13F5A5-2449-30EF-0E0C-6CA4B4D2FD22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Spotřebitelé často preferují známé značky, protože vnímají nižší riziko, že produkt bude kvalitní a spolehlivý.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Značky s dlouhou historií a pozitivními recenzemi jsou považovány za „bezpečné volby“, což zajišťuje, že riziko zklamání je menší.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3057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lvl="1" indent="-342900">
              <a:lnSpc>
                <a:spcPct val="200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Úvod do psychologie zákazníka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Stanovení cílů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Nákupní rozhodovací proces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Emoce v marketingu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b="1" kern="0" dirty="0">
                <a:solidFill>
                  <a:srgbClr val="3A3A3A"/>
                </a:solidFill>
                <a:effectLst/>
                <a:highlight>
                  <a:srgbClr val="99FF99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Vnímání rizik</a:t>
            </a:r>
            <a:endParaRPr lang="cs-CZ" sz="1400" b="1" kern="100" dirty="0">
              <a:solidFill>
                <a:srgbClr val="3A3A3A"/>
              </a:solidFill>
              <a:effectLst/>
              <a:highlight>
                <a:srgbClr val="99FF99"/>
              </a:highlight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Psychologie ceny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Příprava experimentu a jeho vyhodnocení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Sociální rozměr a koncept štěstí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Sociální stratifikace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Princip reciprocity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Virální marketing a WOM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indent="-342900">
              <a:lnSpc>
                <a:spcPct val="107000"/>
              </a:lnSpc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1400" kern="0" dirty="0">
                <a:solidFill>
                  <a:srgbClr val="3A3A3A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Hodnocení po nákupu</a:t>
            </a:r>
            <a:endParaRPr lang="cs-CZ" sz="1400" kern="100" dirty="0">
              <a:solidFill>
                <a:srgbClr val="3A3A3A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018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D7916-D0C1-5319-4BE2-7D7B184F8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148ECA-5361-E563-8699-4BF726721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Garance a záruky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2F52FA-C524-2FEC-9485-95F4E76CA858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Mnoho spotřebitelů využívá nabídky garancí a záruk na produkty.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Pokud firma nabízí záruku vrácení peněz nebo výměnu produktu, spotřebitel vnímá riziko jako výrazně nižší.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Příkladem je politika "100 % spokojenosti nebo vrácení peněz", kterou využívají některé společnosti k odstranění obav z rizika.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99995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4A7F7-2E6F-EB68-41C7-EB4ECF5D5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91B3EE-2AC5-C7A0-15D2-87483F712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Sociální důkazy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EBF6A3-E4CB-79B8-85A6-9CCAF7299858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Spotřebitelé se často spoléhají na recenze, hodnocení ostatních uživatelů, případně doporučení od přátel a rodiny.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Pokud si nejsou jisti, recenze pomáhají zvýšit jejich důvěru, že riziko investice bude minimální.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Tento jev využívá marketing mnoha e-</a:t>
            </a:r>
            <a:r>
              <a:rPr lang="cs-CZ" sz="2000" dirty="0" err="1"/>
              <a:t>commerce</a:t>
            </a:r>
            <a:r>
              <a:rPr lang="cs-CZ" sz="2000" dirty="0"/>
              <a:t> platforem jako Amazon, kde jsou recenze klíčovým faktorem při rozhodování o koupi.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10924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0706C-C3D1-FD44-59C5-BD908E3CF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FFD72-046F-5D82-5AA5-14D135492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Srovnání produktů a cen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3C6B0AD-B6CD-3233-2AD3-292B09153816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Spotřebitelé se často rozhodují na základě porovnání různých produktů, aby zjistili, který z nich představuje nižší riziko.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Pomocí nástrojů jako jsou srovnávače cen nebo online recenze mohou lidé získat lepší představu o výhodách a nevýhodách různých možností.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00594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F7058-6903-6105-829F-C289A862B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03C742-FD71-6921-3CF6-CFC33A784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Zkušební verze a demo produkty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14721A-836F-830A-6A1C-7EF95DBC2400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Některé firmy poskytují spotřebitelům možnost vyzkoušet produkt před zakoupením, což může výrazně snížit vnímané riziko.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Příkladem jsou např. software s bezplatnými zkušebními verzemi nebo automobilky, které umožňují testovací jízdy.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17818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71FAC-1B63-A810-0558-021215307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98B533-B7DE-2E11-EBE3-BE7576CA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Vnímání rizika a marketing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C72D0F-7F4D-89BE-4B21-8E3DCE9DECFC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marketingové strategie ovlivňují vnímání rizika: 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Využití emocí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reklamách pro snížení vnímaného rizika (např. záruka spokojenosti).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Vytváření iluze bezpečnosti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jak firmy používají reklamy k tomu, aby riziko pro spotřebitele působilo minimálně (např. "100 % bezpečné", "testováno odborníky").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Etika marketingu a rizika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jakým způsobem by měly firmy komunikovat rizika pravdivě, aby neklamaly zákazníky.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8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64481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F082D-FE3E-77AC-EFA9-43A4A0BC4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843204-B881-2690-448B-E81989D5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marketingu při zmírňování rizika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E12841-B065-82E8-21C2-C9B09A55C85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Marketingové strategie hrají klíčovou roli při zmírňování rizika, které spotřebitelé mohou vnímat.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Firmy často používají několik technik k tomu, aby riziko nákupu bylo v očích spotřebitele minimální:</a:t>
            </a: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600" dirty="0"/>
              <a:t>Reklamní kampaně zaměřené na eliminaci rizika</a:t>
            </a: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600" dirty="0"/>
              <a:t>Vytváření pocitu naléhavosti nebo exkluzivity</a:t>
            </a:r>
          </a:p>
          <a:p>
            <a:pPr marL="800100" lvl="1" indent="-342900" algn="just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cs-CZ" sz="1600" dirty="0"/>
              <a:t>Zaměření na emocionální aspekty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12642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F16E7-4D2A-9486-9514-9901016FA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281E1B-0082-4B2A-065C-6CC04B5F4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Reklamní kampaně zaměřené na eliminaci rizika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77D19C-443A-D57C-B8A5-6C4106F864B6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Reklamy často ukazují výhody produktů a zaručují spokojenost nebo poskytují náhrady v případě nespokojenosti.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Tímto způsobem se marketingový tým snaží přesvědčit spotřebitele, že riziko je minimální.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6109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DB11D-26C9-CF85-3A61-C4B1709D9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BEB0E8-5F24-2DEC-1584-A69A49DD8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Vytváření pocitu naléhavosti nebo exkluzivity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7575D1A-0E56-803A-2DDF-EC3D6EAB8857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Často se používají taktiky jako „omezená nabídka“ nebo „poslední kusy skladem“, což může spotřebitele motivovat k rychlému rozhodnutí, aniž by cítili, že mají příliš mnoho času na přemýšlení o riziku.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916089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1C126-155C-6825-572D-71FDB2FC4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4D1A94-3135-31FB-4B67-E32F93605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Zaměření na emocionální aspekty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3764EEB-8BAC-6BC7-F835-D2C00F83B8EC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Reklamy, které se zaměřují na emocích, mohou pomoci zmírnit psychologické riziko.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000" dirty="0"/>
              <a:t>Pokud je spotřebitel emocionálně propojen s produktem (např. pocit štěstí nebo bezpečí, který může produkt přinést), je ochoten akceptovat vyšší úroveň rizika.</a:t>
            </a: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331667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37B11-1E2E-4B81-63DC-8A9068FB1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1C9566-C32C-9FAF-C692-E0557BFA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Závěrem – Vnímání rizika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BDFDBF-8563-E4E4-9AC6-553DD6BF45F7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Vnímání rizika má velký vliv na rozhodovací proces spotřebitelů.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Spotřebitelé se ve snaze minimalizovat riziko spoléhají na různé strategie, jako je hledání známých značek, záruk nebo doporučení od jiných.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Marketing a reklama hrají klíčovou roli při snižování vnímaného rizika a ovlivňují způsob, jakým spotřebitelé reagují na různé produkty. </a:t>
            </a:r>
          </a:p>
          <a:p>
            <a:pPr lvl="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2000" dirty="0"/>
              <a:t>Pochopení tohoto procesu je důležité nejen pro firmy, ale i pro psychologické porozumění rozhodovacímu chování zákazníků.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57759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Význam pochopení problematiky rizik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poskytnout pochopení toho, jak lidé vnímají a hodnotí rizika, což je klíčové pro pochopení chování spotřebitelů, a to jak při rozhodování o nákupu, tak i v kontextu širšího rozhodovacího procesu.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E5F43F5-202B-4FEE-62D8-1F9A27F72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23" y="321036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710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AD2B8-3944-C4B1-9EAD-73D90D808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0418E6-262A-3656-3BBE-1E99D8D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Diskuze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50E417-7312-BA18-26EE-D13CB4B6CD3A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Otázky pro studenty k zamyšlení: 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Jaké typy rizik si myslíte, že jsou nejdůležitější při rozhodování o nákupu nového technologického produktu?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Měli by marketéři zdůrazňovat rizika při prezentaci nových produktů, nebo je lépe minimalizovat?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8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289887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0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88259-D866-CFB7-816C-6D19577C0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706337-12DD-D5F4-83A7-DC122E118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Riziko - pojem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D58A48-5211-BC7E-268C-D32993ED4F05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je to riziko?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globálním slova smyslu jde o určitý druh odrazu negativních stránek vývoje, který celkově nepříznivě ovlivňuje svými příznaky, existenci a následky lidský život. 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Definice rizika v kontextu psychologie zákazníka.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Proč je vnímání rizik důležité pro rozhodování spotřebitelů.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 z praxe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spotřebitelé vnímají riziko při nákupu nového technologického zařízení (např. mobilního telefonu) vs. běžného zboží, jako je potravina.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62663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D8150-C859-EC53-6D6C-805ECB977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2A0B9-3CE1-9FC4-A927-7842D9286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Psychologie vnímání rizika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76C2134-A6A7-867B-ABD3-B1D3DE7223CC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Kognitivní procesy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Jak lidé zpracovávají informace o riziku. 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Heuristiky (mentální zkratky), které používáme při hodnocení rizik (např. "zkušenost ostatních" nebo "snadnost přístupu k informacím").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Emoce a vnímání rizika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emoce, jako je strach, hrají roli při hodnocení rizika (např. strach z neúspěchu při nákupu drahého produktu).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Kognitivní zkreslení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Zkreslení dostupnosti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Pokud máme snadný přístup k informacím o riziku, máme tendenci to riziko vnímat jako větší (např. časté zprávy o nehodách letadel).</a:t>
            </a: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Zkreslení potvrzení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Lidé mají tendenci hledat informace, které potvrzují jejich původní přesvědčení o riziku (např. "Zaručeně špatný výrobek, protože jsem četl negativní recenze").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86537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F3BB2-8E01-F4E3-7EB1-1C0FEF50F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7B238-B4A2-D84C-417A-CDF2D4AA5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Teorie vnímání rizika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17BF6BF-4DD9-3521-DB9B-0B9072950C0D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Teorie očekávané hodnoty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Jak lidé vyvažují možné výhody a náklady při hodnocení rizika.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Teorie prospektu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Lidé hodnotí ztráty a zisky asymetricky: ztráty jsou vnímány silněji než zisky (např. strach z prohry často převyšuje radost z výhry).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Teorie analýzy rozhodnutí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Jak se lidé rozhodují v rizikových situacích, a to i s ohledem na možnou ztrátu nebo nejistotu.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8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0923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1D09B-A156-97B6-C3FC-E091D4E55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1806F3-1C04-04F4-1281-7AD8EC264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Vliv rizika na rozhodování spotřebitelů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5995C3-7D81-5ADF-E501-CC764F5C243C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Jak různé vnímání rizika ovlivňuje rozhodování o nákupu: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Snížení rizika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Spotřebitelé se snaží minimalizovat rizika prostřednictvím různých strategií, jako jsou záruky, vrácení peněz, hodnocení recenzí, známé značky nebo doporučení od přátel.</a:t>
            </a: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Taktiky pro zmírnění rizika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Poskytování důvěryhodných informací.</a:t>
            </a: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Využití sociálních důkazů (např. recenze a doporučení).</a:t>
            </a: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Personalizace nabídky (aby zákazník měl pocit, že produkt odpovídá jeho potřebám).</a:t>
            </a:r>
          </a:p>
          <a:p>
            <a:r>
              <a:rPr lang="cs-CZ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r>
              <a:rPr lang="cs-CZ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Jak se firmy snaží minimalizovat rizika pro spotřebitele prostřednictvím politiky vrácení zboží nebo záruky (např. Amazon).</a:t>
            </a:r>
            <a:r>
              <a:rPr lang="cs-CZ" sz="18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8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99855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88A86-50D0-4542-D9BB-408379E2E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06CF78-A043-D9DA-A025-6B5CE9923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Vliv rizika na rozhodování spotřebitele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5A25E3-C2A6-F6C4-D118-F83F7AFFFE5D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Společenská potřeba znalosti vlivů rizika na rozhodování spotřebitele: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téma je klíčové pro pochopení toho, jak zákazníci reagují na možné nebezpečí při nákupu,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pochopení toho, jaké mechanismy spotřebitelé používají k minimalizaci vnímaného rizika,</a:t>
            </a:r>
          </a:p>
          <a:p>
            <a:pPr lvl="1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význam pro oblast tvorby firemní strategie, psychologie, marketingu a obchodu.   </a:t>
            </a: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cs-CZ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20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0574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17DEF-6B83-28D4-C724-3B7E3B072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9ACAE3-0C0F-02AE-AA57-7238236DA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Typy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F8BF9B-93FD-110C-BAC7-63DFFE1FC5D6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Finanční riziko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Psychologické riziko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Fyzické riziko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riziko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Časové riziko</a:t>
            </a:r>
          </a:p>
          <a:p>
            <a:pPr marL="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cs-CZ" sz="1600" dirty="0"/>
              <a:t>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6188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1730</Words>
  <Application>Microsoft Office PowerPoint</Application>
  <PresentationFormat>Předvádění na obrazovce (4:3)</PresentationFormat>
  <Paragraphs>184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9" baseType="lpstr">
      <vt:lpstr>Aptos</vt:lpstr>
      <vt:lpstr>Arial</vt:lpstr>
      <vt:lpstr>Calibri</vt:lpstr>
      <vt:lpstr>Courier New</vt:lpstr>
      <vt:lpstr>Symbol</vt:lpstr>
      <vt:lpstr>Times New Roman</vt:lpstr>
      <vt:lpstr>Wingdings</vt:lpstr>
      <vt:lpstr>Office Theme</vt:lpstr>
      <vt:lpstr>PSYCHLOGIE ZÁKAZNÍKA (XPSZ)  5. přednáška Téma: Vnímání rizik </vt:lpstr>
      <vt:lpstr>OBSAH PŘEDMĚTU</vt:lpstr>
      <vt:lpstr>Význam pochopení problematiky rizik</vt:lpstr>
      <vt:lpstr>Riziko - pojem</vt:lpstr>
      <vt:lpstr>Psychologie vnímání rizika</vt:lpstr>
      <vt:lpstr>Teorie vnímání rizika</vt:lpstr>
      <vt:lpstr>Vliv rizika na rozhodování spotřebitelů</vt:lpstr>
      <vt:lpstr>Vliv rizika na rozhodování spotřebitele</vt:lpstr>
      <vt:lpstr>Typy rizik</vt:lpstr>
      <vt:lpstr>Typy rizik</vt:lpstr>
      <vt:lpstr>1. Finanční riziko</vt:lpstr>
      <vt:lpstr>2. Psychologické riziko </vt:lpstr>
      <vt:lpstr>3. Fyzické riziko</vt:lpstr>
      <vt:lpstr>4. Sociální riziko</vt:lpstr>
      <vt:lpstr>5. Časové riziko</vt:lpstr>
      <vt:lpstr>Jak spotřebitelé vnímají riziko?</vt:lpstr>
      <vt:lpstr>Jak spotřebitelé vnímají riziko?</vt:lpstr>
      <vt:lpstr>Jak spotřebitelé minimalizují riziko při rozhodování?</vt:lpstr>
      <vt:lpstr>1) Důvěra v značku a renomované společnosti </vt:lpstr>
      <vt:lpstr>2) Garance a záruky</vt:lpstr>
      <vt:lpstr>3) Sociální důkazy</vt:lpstr>
      <vt:lpstr>4) Srovnání produktů a cen</vt:lpstr>
      <vt:lpstr>5) Zkušební verze a demo produkty</vt:lpstr>
      <vt:lpstr>Vnímání rizika a marketing</vt:lpstr>
      <vt:lpstr>Role marketingu při zmírňování rizika</vt:lpstr>
      <vt:lpstr>1) Reklamní kampaně zaměřené na eliminaci rizika</vt:lpstr>
      <vt:lpstr>2) Vytváření pocitu naléhavosti nebo exkluzivity</vt:lpstr>
      <vt:lpstr>3) Zaměření na emocionální aspekty</vt:lpstr>
      <vt:lpstr>Závěrem – Vnímání rizika</vt:lpstr>
      <vt:lpstr>Diskuze</vt:lpstr>
      <vt:lpstr>Děkuji vám za pozornost a těším se na příště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1. cvičení Téma: Marketing a marketingový mix</dc:title>
  <dc:creator>Pavlíčková Renáta</dc:creator>
  <cp:lastModifiedBy>Pavlíčková Renáta</cp:lastModifiedBy>
  <cp:revision>54</cp:revision>
  <cp:lastPrinted>2020-03-04T10:01:56Z</cp:lastPrinted>
  <dcterms:created xsi:type="dcterms:W3CDTF">2020-03-04T09:39:52Z</dcterms:created>
  <dcterms:modified xsi:type="dcterms:W3CDTF">2025-03-12T13:22:41Z</dcterms:modified>
</cp:coreProperties>
</file>