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8"/>
  </p:notesMasterIdLst>
  <p:sldIdLst>
    <p:sldId id="618" r:id="rId2"/>
    <p:sldId id="462" r:id="rId3"/>
    <p:sldId id="463" r:id="rId4"/>
    <p:sldId id="500" r:id="rId5"/>
    <p:sldId id="452" r:id="rId6"/>
    <p:sldId id="331" r:id="rId7"/>
    <p:sldId id="332" r:id="rId8"/>
    <p:sldId id="453" r:id="rId9"/>
    <p:sldId id="454" r:id="rId10"/>
    <p:sldId id="455" r:id="rId11"/>
    <p:sldId id="456" r:id="rId12"/>
    <p:sldId id="457" r:id="rId13"/>
    <p:sldId id="401" r:id="rId14"/>
    <p:sldId id="402" r:id="rId15"/>
    <p:sldId id="360" r:id="rId16"/>
    <p:sldId id="362" r:id="rId17"/>
    <p:sldId id="467" r:id="rId18"/>
    <p:sldId id="468" r:id="rId19"/>
    <p:sldId id="612" r:id="rId20"/>
    <p:sldId id="469" r:id="rId21"/>
    <p:sldId id="613" r:id="rId22"/>
    <p:sldId id="470" r:id="rId23"/>
    <p:sldId id="471" r:id="rId24"/>
    <p:sldId id="614" r:id="rId25"/>
    <p:sldId id="581" r:id="rId26"/>
    <p:sldId id="582" r:id="rId27"/>
    <p:sldId id="583" r:id="rId28"/>
    <p:sldId id="615" r:id="rId29"/>
    <p:sldId id="464" r:id="rId30"/>
    <p:sldId id="473" r:id="rId31"/>
    <p:sldId id="474" r:id="rId32"/>
    <p:sldId id="475" r:id="rId33"/>
    <p:sldId id="482" r:id="rId34"/>
    <p:sldId id="503" r:id="rId35"/>
    <p:sldId id="466" r:id="rId36"/>
    <p:sldId id="405" r:id="rId37"/>
    <p:sldId id="424" r:id="rId38"/>
    <p:sldId id="476" r:id="rId39"/>
    <p:sldId id="477" r:id="rId40"/>
    <p:sldId id="478" r:id="rId41"/>
    <p:sldId id="479" r:id="rId42"/>
    <p:sldId id="480" r:id="rId43"/>
    <p:sldId id="481" r:id="rId44"/>
    <p:sldId id="417" r:id="rId45"/>
    <p:sldId id="418" r:id="rId46"/>
    <p:sldId id="335" r:id="rId47"/>
    <p:sldId id="398" r:id="rId48"/>
    <p:sldId id="483" r:id="rId49"/>
    <p:sldId id="532" r:id="rId50"/>
    <p:sldId id="533" r:id="rId51"/>
    <p:sldId id="534" r:id="rId52"/>
    <p:sldId id="506" r:id="rId53"/>
    <p:sldId id="507" r:id="rId54"/>
    <p:sldId id="535" r:id="rId55"/>
    <p:sldId id="493" r:id="rId56"/>
    <p:sldId id="536" r:id="rId57"/>
    <p:sldId id="485" r:id="rId58"/>
    <p:sldId id="486" r:id="rId59"/>
    <p:sldId id="487" r:id="rId60"/>
    <p:sldId id="459" r:id="rId61"/>
    <p:sldId id="460" r:id="rId62"/>
    <p:sldId id="461" r:id="rId63"/>
    <p:sldId id="495" r:id="rId64"/>
    <p:sldId id="375" r:id="rId65"/>
    <p:sldId id="617" r:id="rId66"/>
    <p:sldId id="376" r:id="rId67"/>
    <p:sldId id="377" r:id="rId68"/>
    <p:sldId id="378" r:id="rId69"/>
    <p:sldId id="584" r:id="rId70"/>
    <p:sldId id="585" r:id="rId71"/>
    <p:sldId id="586" r:id="rId72"/>
    <p:sldId id="587" r:id="rId73"/>
    <p:sldId id="588" r:id="rId74"/>
    <p:sldId id="595" r:id="rId75"/>
    <p:sldId id="596" r:id="rId76"/>
    <p:sldId id="269" r:id="rId7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17" autoAdjust="0"/>
    <p:restoredTop sz="95165" autoAdjust="0"/>
  </p:normalViewPr>
  <p:slideViewPr>
    <p:cSldViewPr snapToGrid="0" snapToObjects="1">
      <p:cViewPr varScale="1">
        <p:scale>
          <a:sx n="85" d="100"/>
          <a:sy n="85" d="100"/>
        </p:scale>
        <p:origin x="1368" y="53"/>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vák Petr" userId="9be1e105-16c9-480c-82ec-5dc5434c3fb0" providerId="ADAL" clId="{B1684D7C-0EE6-4227-ADD4-D3745535EE81}"/>
    <pc:docChg chg="undo custSel addSld delSld modSld">
      <pc:chgData name="Novák Petr" userId="9be1e105-16c9-480c-82ec-5dc5434c3fb0" providerId="ADAL" clId="{B1684D7C-0EE6-4227-ADD4-D3745535EE81}" dt="2024-02-19T20:20:11.866" v="102" actId="113"/>
      <pc:docMkLst>
        <pc:docMk/>
      </pc:docMkLst>
      <pc:sldChg chg="del">
        <pc:chgData name="Novák Petr" userId="9be1e105-16c9-480c-82ec-5dc5434c3fb0" providerId="ADAL" clId="{B1684D7C-0EE6-4227-ADD4-D3745535EE81}" dt="2024-02-19T19:47:16.710" v="2" actId="47"/>
        <pc:sldMkLst>
          <pc:docMk/>
          <pc:sldMk cId="0" sldId="336"/>
        </pc:sldMkLst>
      </pc:sldChg>
      <pc:sldChg chg="del">
        <pc:chgData name="Novák Petr" userId="9be1e105-16c9-480c-82ec-5dc5434c3fb0" providerId="ADAL" clId="{B1684D7C-0EE6-4227-ADD4-D3745535EE81}" dt="2024-02-19T19:45:16.145" v="0" actId="47"/>
        <pc:sldMkLst>
          <pc:docMk/>
          <pc:sldMk cId="4263659743" sldId="358"/>
        </pc:sldMkLst>
      </pc:sldChg>
      <pc:sldChg chg="modSp">
        <pc:chgData name="Novák Petr" userId="9be1e105-16c9-480c-82ec-5dc5434c3fb0" providerId="ADAL" clId="{B1684D7C-0EE6-4227-ADD4-D3745535EE81}" dt="2024-02-19T19:56:25.365" v="93"/>
        <pc:sldMkLst>
          <pc:docMk/>
          <pc:sldMk cId="2838223850" sldId="375"/>
        </pc:sldMkLst>
        <pc:graphicFrameChg chg="mod">
          <ac:chgData name="Novák Petr" userId="9be1e105-16c9-480c-82ec-5dc5434c3fb0" providerId="ADAL" clId="{B1684D7C-0EE6-4227-ADD4-D3745535EE81}" dt="2024-02-19T19:56:25.365" v="93"/>
          <ac:graphicFrameMkLst>
            <pc:docMk/>
            <pc:sldMk cId="2838223850" sldId="375"/>
            <ac:graphicFrameMk id="2" creationId="{00000000-0000-0000-0000-000000000000}"/>
          </ac:graphicFrameMkLst>
        </pc:graphicFrameChg>
      </pc:sldChg>
      <pc:sldChg chg="modSp mod">
        <pc:chgData name="Novák Petr" userId="9be1e105-16c9-480c-82ec-5dc5434c3fb0" providerId="ADAL" clId="{B1684D7C-0EE6-4227-ADD4-D3745535EE81}" dt="2024-02-19T19:56:15.277" v="91"/>
        <pc:sldMkLst>
          <pc:docMk/>
          <pc:sldMk cId="2083933337" sldId="376"/>
        </pc:sldMkLst>
        <pc:graphicFrameChg chg="mod modGraphic">
          <ac:chgData name="Novák Petr" userId="9be1e105-16c9-480c-82ec-5dc5434c3fb0" providerId="ADAL" clId="{B1684D7C-0EE6-4227-ADD4-D3745535EE81}" dt="2024-02-19T19:56:15.277" v="91"/>
          <ac:graphicFrameMkLst>
            <pc:docMk/>
            <pc:sldMk cId="2083933337" sldId="376"/>
            <ac:graphicFrameMk id="2" creationId="{00000000-0000-0000-0000-000000000000}"/>
          </ac:graphicFrameMkLst>
        </pc:graphicFrameChg>
      </pc:sldChg>
      <pc:sldChg chg="modSp mod">
        <pc:chgData name="Novák Petr" userId="9be1e105-16c9-480c-82ec-5dc5434c3fb0" providerId="ADAL" clId="{B1684D7C-0EE6-4227-ADD4-D3745535EE81}" dt="2024-02-19T19:56:10.993" v="90"/>
        <pc:sldMkLst>
          <pc:docMk/>
          <pc:sldMk cId="2470691286" sldId="377"/>
        </pc:sldMkLst>
        <pc:graphicFrameChg chg="mod modGraphic">
          <ac:chgData name="Novák Petr" userId="9be1e105-16c9-480c-82ec-5dc5434c3fb0" providerId="ADAL" clId="{B1684D7C-0EE6-4227-ADD4-D3745535EE81}" dt="2024-02-19T19:56:10.993" v="90"/>
          <ac:graphicFrameMkLst>
            <pc:docMk/>
            <pc:sldMk cId="2470691286" sldId="377"/>
            <ac:graphicFrameMk id="2" creationId="{00000000-0000-0000-0000-000000000000}"/>
          </ac:graphicFrameMkLst>
        </pc:graphicFrameChg>
      </pc:sldChg>
      <pc:sldChg chg="modSp mod">
        <pc:chgData name="Novák Petr" userId="9be1e105-16c9-480c-82ec-5dc5434c3fb0" providerId="ADAL" clId="{B1684D7C-0EE6-4227-ADD4-D3745535EE81}" dt="2024-02-19T19:56:06.300" v="89" actId="21"/>
        <pc:sldMkLst>
          <pc:docMk/>
          <pc:sldMk cId="630695023" sldId="378"/>
        </pc:sldMkLst>
        <pc:graphicFrameChg chg="modGraphic">
          <ac:chgData name="Novák Petr" userId="9be1e105-16c9-480c-82ec-5dc5434c3fb0" providerId="ADAL" clId="{B1684D7C-0EE6-4227-ADD4-D3745535EE81}" dt="2024-02-19T19:56:06.300" v="89" actId="21"/>
          <ac:graphicFrameMkLst>
            <pc:docMk/>
            <pc:sldMk cId="630695023" sldId="378"/>
            <ac:graphicFrameMk id="2" creationId="{00000000-0000-0000-0000-000000000000}"/>
          </ac:graphicFrameMkLst>
        </pc:graphicFrameChg>
      </pc:sldChg>
      <pc:sldChg chg="del">
        <pc:chgData name="Novák Petr" userId="9be1e105-16c9-480c-82ec-5dc5434c3fb0" providerId="ADAL" clId="{B1684D7C-0EE6-4227-ADD4-D3745535EE81}" dt="2024-02-19T19:48:09.339" v="5" actId="47"/>
        <pc:sldMkLst>
          <pc:docMk/>
          <pc:sldMk cId="2942833741" sldId="397"/>
        </pc:sldMkLst>
      </pc:sldChg>
      <pc:sldChg chg="modSp mod">
        <pc:chgData name="Novák Petr" userId="9be1e105-16c9-480c-82ec-5dc5434c3fb0" providerId="ADAL" clId="{B1684D7C-0EE6-4227-ADD4-D3745535EE81}" dt="2024-02-19T19:48:12.782" v="6" actId="6549"/>
        <pc:sldMkLst>
          <pc:docMk/>
          <pc:sldMk cId="4197348938" sldId="398"/>
        </pc:sldMkLst>
        <pc:spChg chg="mod">
          <ac:chgData name="Novák Petr" userId="9be1e105-16c9-480c-82ec-5dc5434c3fb0" providerId="ADAL" clId="{B1684D7C-0EE6-4227-ADD4-D3745535EE81}" dt="2024-02-19T19:48:12.782" v="6" actId="6549"/>
          <ac:spMkLst>
            <pc:docMk/>
            <pc:sldMk cId="4197348938" sldId="398"/>
            <ac:spMk id="2" creationId="{00000000-0000-0000-0000-000000000000}"/>
          </ac:spMkLst>
        </pc:spChg>
      </pc:sldChg>
      <pc:sldChg chg="del">
        <pc:chgData name="Novák Petr" userId="9be1e105-16c9-480c-82ec-5dc5434c3fb0" providerId="ADAL" clId="{B1684D7C-0EE6-4227-ADD4-D3745535EE81}" dt="2024-02-19T19:47:58.200" v="4" actId="47"/>
        <pc:sldMkLst>
          <pc:docMk/>
          <pc:sldMk cId="3157670280" sldId="403"/>
        </pc:sldMkLst>
      </pc:sldChg>
      <pc:sldChg chg="del">
        <pc:chgData name="Novák Petr" userId="9be1e105-16c9-480c-82ec-5dc5434c3fb0" providerId="ADAL" clId="{B1684D7C-0EE6-4227-ADD4-D3745535EE81}" dt="2024-02-19T19:48:19.556" v="7" actId="47"/>
        <pc:sldMkLst>
          <pc:docMk/>
          <pc:sldMk cId="3386588163" sldId="404"/>
        </pc:sldMkLst>
      </pc:sldChg>
      <pc:sldChg chg="del">
        <pc:chgData name="Novák Petr" userId="9be1e105-16c9-480c-82ec-5dc5434c3fb0" providerId="ADAL" clId="{B1684D7C-0EE6-4227-ADD4-D3745535EE81}" dt="2024-02-19T19:48:21.418" v="8" actId="47"/>
        <pc:sldMkLst>
          <pc:docMk/>
          <pc:sldMk cId="381448926" sldId="406"/>
        </pc:sldMkLst>
      </pc:sldChg>
      <pc:sldChg chg="del">
        <pc:chgData name="Novák Petr" userId="9be1e105-16c9-480c-82ec-5dc5434c3fb0" providerId="ADAL" clId="{B1684D7C-0EE6-4227-ADD4-D3745535EE81}" dt="2024-02-19T19:48:23.434" v="9" actId="47"/>
        <pc:sldMkLst>
          <pc:docMk/>
          <pc:sldMk cId="809114106" sldId="407"/>
        </pc:sldMkLst>
      </pc:sldChg>
      <pc:sldChg chg="del">
        <pc:chgData name="Novák Petr" userId="9be1e105-16c9-480c-82ec-5dc5434c3fb0" providerId="ADAL" clId="{B1684D7C-0EE6-4227-ADD4-D3745535EE81}" dt="2024-02-19T19:48:24.525" v="10" actId="47"/>
        <pc:sldMkLst>
          <pc:docMk/>
          <pc:sldMk cId="791931880" sldId="408"/>
        </pc:sldMkLst>
      </pc:sldChg>
      <pc:sldChg chg="del">
        <pc:chgData name="Novák Petr" userId="9be1e105-16c9-480c-82ec-5dc5434c3fb0" providerId="ADAL" clId="{B1684D7C-0EE6-4227-ADD4-D3745535EE81}" dt="2024-02-19T19:48:29.637" v="11" actId="47"/>
        <pc:sldMkLst>
          <pc:docMk/>
          <pc:sldMk cId="1131328756" sldId="409"/>
        </pc:sldMkLst>
      </pc:sldChg>
      <pc:sldChg chg="del">
        <pc:chgData name="Novák Petr" userId="9be1e105-16c9-480c-82ec-5dc5434c3fb0" providerId="ADAL" clId="{B1684D7C-0EE6-4227-ADD4-D3745535EE81}" dt="2024-02-19T19:48:32.847" v="12" actId="47"/>
        <pc:sldMkLst>
          <pc:docMk/>
          <pc:sldMk cId="3718185510" sldId="410"/>
        </pc:sldMkLst>
      </pc:sldChg>
      <pc:sldChg chg="del">
        <pc:chgData name="Novák Petr" userId="9be1e105-16c9-480c-82ec-5dc5434c3fb0" providerId="ADAL" clId="{B1684D7C-0EE6-4227-ADD4-D3745535EE81}" dt="2024-02-19T19:48:34.115" v="13" actId="47"/>
        <pc:sldMkLst>
          <pc:docMk/>
          <pc:sldMk cId="1966855549" sldId="411"/>
        </pc:sldMkLst>
      </pc:sldChg>
      <pc:sldChg chg="del">
        <pc:chgData name="Novák Petr" userId="9be1e105-16c9-480c-82ec-5dc5434c3fb0" providerId="ADAL" clId="{B1684D7C-0EE6-4227-ADD4-D3745535EE81}" dt="2024-02-19T19:48:43.434" v="14" actId="47"/>
        <pc:sldMkLst>
          <pc:docMk/>
          <pc:sldMk cId="3908534239" sldId="412"/>
        </pc:sldMkLst>
      </pc:sldChg>
      <pc:sldChg chg="del">
        <pc:chgData name="Novák Petr" userId="9be1e105-16c9-480c-82ec-5dc5434c3fb0" providerId="ADAL" clId="{B1684D7C-0EE6-4227-ADD4-D3745535EE81}" dt="2024-02-19T19:48:45.906" v="15" actId="47"/>
        <pc:sldMkLst>
          <pc:docMk/>
          <pc:sldMk cId="3621949650" sldId="413"/>
        </pc:sldMkLst>
      </pc:sldChg>
      <pc:sldChg chg="del">
        <pc:chgData name="Novák Petr" userId="9be1e105-16c9-480c-82ec-5dc5434c3fb0" providerId="ADAL" clId="{B1684D7C-0EE6-4227-ADD4-D3745535EE81}" dt="2024-02-19T19:48:49.468" v="16" actId="47"/>
        <pc:sldMkLst>
          <pc:docMk/>
          <pc:sldMk cId="3621949650" sldId="414"/>
        </pc:sldMkLst>
      </pc:sldChg>
      <pc:sldChg chg="del">
        <pc:chgData name="Novák Petr" userId="9be1e105-16c9-480c-82ec-5dc5434c3fb0" providerId="ADAL" clId="{B1684D7C-0EE6-4227-ADD4-D3745535EE81}" dt="2024-02-19T19:48:52.205" v="17" actId="47"/>
        <pc:sldMkLst>
          <pc:docMk/>
          <pc:sldMk cId="3621949650" sldId="416"/>
        </pc:sldMkLst>
      </pc:sldChg>
      <pc:sldChg chg="del">
        <pc:chgData name="Novák Petr" userId="9be1e105-16c9-480c-82ec-5dc5434c3fb0" providerId="ADAL" clId="{B1684D7C-0EE6-4227-ADD4-D3745535EE81}" dt="2024-02-19T19:46:29.590" v="1" actId="47"/>
        <pc:sldMkLst>
          <pc:docMk/>
          <pc:sldMk cId="434818499" sldId="472"/>
        </pc:sldMkLst>
      </pc:sldChg>
      <pc:sldChg chg="del">
        <pc:chgData name="Novák Petr" userId="9be1e105-16c9-480c-82ec-5dc5434c3fb0" providerId="ADAL" clId="{B1684D7C-0EE6-4227-ADD4-D3745535EE81}" dt="2024-02-19T20:19:48.509" v="96" actId="47"/>
        <pc:sldMkLst>
          <pc:docMk/>
          <pc:sldMk cId="1437574982" sldId="589"/>
        </pc:sldMkLst>
      </pc:sldChg>
      <pc:sldChg chg="del">
        <pc:chgData name="Novák Petr" userId="9be1e105-16c9-480c-82ec-5dc5434c3fb0" providerId="ADAL" clId="{B1684D7C-0EE6-4227-ADD4-D3745535EE81}" dt="2024-02-19T20:19:45.122" v="94" actId="47"/>
        <pc:sldMkLst>
          <pc:docMk/>
          <pc:sldMk cId="148681116" sldId="590"/>
        </pc:sldMkLst>
      </pc:sldChg>
      <pc:sldChg chg="del">
        <pc:chgData name="Novák Petr" userId="9be1e105-16c9-480c-82ec-5dc5434c3fb0" providerId="ADAL" clId="{B1684D7C-0EE6-4227-ADD4-D3745535EE81}" dt="2024-02-19T20:19:45.800" v="95" actId="47"/>
        <pc:sldMkLst>
          <pc:docMk/>
          <pc:sldMk cId="2138197158" sldId="591"/>
        </pc:sldMkLst>
      </pc:sldChg>
      <pc:sldChg chg="del">
        <pc:chgData name="Novák Petr" userId="9be1e105-16c9-480c-82ec-5dc5434c3fb0" providerId="ADAL" clId="{B1684D7C-0EE6-4227-ADD4-D3745535EE81}" dt="2024-02-19T20:19:49.155" v="97" actId="47"/>
        <pc:sldMkLst>
          <pc:docMk/>
          <pc:sldMk cId="2176300482" sldId="592"/>
        </pc:sldMkLst>
      </pc:sldChg>
      <pc:sldChg chg="del">
        <pc:chgData name="Novák Petr" userId="9be1e105-16c9-480c-82ec-5dc5434c3fb0" providerId="ADAL" clId="{B1684D7C-0EE6-4227-ADD4-D3745535EE81}" dt="2024-02-19T20:19:51.485" v="98" actId="47"/>
        <pc:sldMkLst>
          <pc:docMk/>
          <pc:sldMk cId="2102388114" sldId="593"/>
        </pc:sldMkLst>
      </pc:sldChg>
      <pc:sldChg chg="del">
        <pc:chgData name="Novák Petr" userId="9be1e105-16c9-480c-82ec-5dc5434c3fb0" providerId="ADAL" clId="{B1684D7C-0EE6-4227-ADD4-D3745535EE81}" dt="2024-02-19T20:19:52.444" v="99" actId="47"/>
        <pc:sldMkLst>
          <pc:docMk/>
          <pc:sldMk cId="2989085418" sldId="594"/>
        </pc:sldMkLst>
      </pc:sldChg>
      <pc:sldChg chg="add del">
        <pc:chgData name="Novák Petr" userId="9be1e105-16c9-480c-82ec-5dc5434c3fb0" providerId="ADAL" clId="{B1684D7C-0EE6-4227-ADD4-D3745535EE81}" dt="2024-02-19T20:19:56.231" v="101" actId="47"/>
        <pc:sldMkLst>
          <pc:docMk/>
          <pc:sldMk cId="1317170460" sldId="595"/>
        </pc:sldMkLst>
      </pc:sldChg>
      <pc:sldChg chg="modSp mod">
        <pc:chgData name="Novák Petr" userId="9be1e105-16c9-480c-82ec-5dc5434c3fb0" providerId="ADAL" clId="{B1684D7C-0EE6-4227-ADD4-D3745535EE81}" dt="2024-02-19T20:20:11.866" v="102" actId="113"/>
        <pc:sldMkLst>
          <pc:docMk/>
          <pc:sldMk cId="1710791822" sldId="596"/>
        </pc:sldMkLst>
        <pc:spChg chg="mod">
          <ac:chgData name="Novák Petr" userId="9be1e105-16c9-480c-82ec-5dc5434c3fb0" providerId="ADAL" clId="{B1684D7C-0EE6-4227-ADD4-D3745535EE81}" dt="2024-02-19T20:20:11.866" v="102" actId="113"/>
          <ac:spMkLst>
            <pc:docMk/>
            <pc:sldMk cId="1710791822" sldId="596"/>
            <ac:spMk id="3" creationId="{00000000-0000-0000-0000-000000000000}"/>
          </ac:spMkLst>
        </pc:spChg>
      </pc:sldChg>
      <pc:sldChg chg="del">
        <pc:chgData name="Novák Petr" userId="9be1e105-16c9-480c-82ec-5dc5434c3fb0" providerId="ADAL" clId="{B1684D7C-0EE6-4227-ADD4-D3745535EE81}" dt="2024-02-19T19:47:35.396" v="3" actId="47"/>
        <pc:sldMkLst>
          <pc:docMk/>
          <pc:sldMk cId="1226872242" sldId="616"/>
        </pc:sldMkLst>
      </pc:sldChg>
      <pc:sldChg chg="modSp">
        <pc:chgData name="Novák Petr" userId="9be1e105-16c9-480c-82ec-5dc5434c3fb0" providerId="ADAL" clId="{B1684D7C-0EE6-4227-ADD4-D3745535EE81}" dt="2024-02-19T19:56:21.674" v="92"/>
        <pc:sldMkLst>
          <pc:docMk/>
          <pc:sldMk cId="4177592891" sldId="617"/>
        </pc:sldMkLst>
        <pc:graphicFrameChg chg="mod">
          <ac:chgData name="Novák Petr" userId="9be1e105-16c9-480c-82ec-5dc5434c3fb0" providerId="ADAL" clId="{B1684D7C-0EE6-4227-ADD4-D3745535EE81}" dt="2024-02-19T19:56:21.674" v="92"/>
          <ac:graphicFrameMkLst>
            <pc:docMk/>
            <pc:sldMk cId="4177592891" sldId="617"/>
            <ac:graphicFrameMk id="2" creationId="{00000000-0000-0000-0000-000000000000}"/>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barChart>
        <c:barDir val="col"/>
        <c:grouping val="clustered"/>
        <c:varyColors val="0"/>
        <c:ser>
          <c:idx val="0"/>
          <c:order val="0"/>
          <c:tx>
            <c:strRef>
              <c:f>List3!$B$1</c:f>
              <c:strCache>
                <c:ptCount val="1"/>
                <c:pt idx="0">
                  <c:v>OSVČ hlavních</c:v>
                </c:pt>
              </c:strCache>
            </c:strRef>
          </c:tx>
          <c:spPr>
            <a:solidFill>
              <a:schemeClr val="accent1"/>
            </a:solidFill>
            <a:ln>
              <a:noFill/>
            </a:ln>
            <a:effectLst/>
          </c:spPr>
          <c:invertIfNegative val="0"/>
          <c:cat>
            <c:strRef>
              <c:f>List3!$A$2:$A$12</c:f>
              <c:strCache>
                <c:ptCount val="11"/>
                <c:pt idx="0">
                  <c:v> 2009</c:v>
                </c:pt>
                <c:pt idx="1">
                  <c:v> 2010</c:v>
                </c:pt>
                <c:pt idx="2">
                  <c:v> 2011</c:v>
                </c:pt>
                <c:pt idx="3">
                  <c:v> 2012</c:v>
                </c:pt>
                <c:pt idx="4">
                  <c:v> 2013</c:v>
                </c:pt>
                <c:pt idx="5">
                  <c:v> 2014</c:v>
                </c:pt>
                <c:pt idx="6">
                  <c:v> 2015</c:v>
                </c:pt>
                <c:pt idx="7">
                  <c:v> 2016</c:v>
                </c:pt>
                <c:pt idx="8">
                  <c:v> 2017</c:v>
                </c:pt>
                <c:pt idx="9">
                  <c:v> 2018</c:v>
                </c:pt>
                <c:pt idx="10">
                  <c:v> 2019</c:v>
                </c:pt>
              </c:strCache>
            </c:strRef>
          </c:cat>
          <c:val>
            <c:numRef>
              <c:f>List3!$B$2:$B$12</c:f>
              <c:numCache>
                <c:formatCode>#,##0</c:formatCode>
                <c:ptCount val="11"/>
                <c:pt idx="0">
                  <c:v>666606</c:v>
                </c:pt>
                <c:pt idx="1">
                  <c:v>649116</c:v>
                </c:pt>
                <c:pt idx="2">
                  <c:v>663991</c:v>
                </c:pt>
                <c:pt idx="3">
                  <c:v>648492</c:v>
                </c:pt>
                <c:pt idx="4">
                  <c:v>624942</c:v>
                </c:pt>
                <c:pt idx="5">
                  <c:v>600905</c:v>
                </c:pt>
                <c:pt idx="6">
                  <c:v>592538</c:v>
                </c:pt>
                <c:pt idx="7">
                  <c:v>586769</c:v>
                </c:pt>
                <c:pt idx="8">
                  <c:v>585296</c:v>
                </c:pt>
                <c:pt idx="9">
                  <c:v>591004</c:v>
                </c:pt>
                <c:pt idx="10">
                  <c:v>599001</c:v>
                </c:pt>
              </c:numCache>
            </c:numRef>
          </c:val>
          <c:extLst>
            <c:ext xmlns:c16="http://schemas.microsoft.com/office/drawing/2014/chart" uri="{C3380CC4-5D6E-409C-BE32-E72D297353CC}">
              <c16:uniqueId val="{00000000-C0AF-4A5E-8AE6-4C8B6D36C2D6}"/>
            </c:ext>
          </c:extLst>
        </c:ser>
        <c:dLbls>
          <c:showLegendKey val="0"/>
          <c:showVal val="0"/>
          <c:showCatName val="0"/>
          <c:showSerName val="0"/>
          <c:showPercent val="0"/>
          <c:showBubbleSize val="0"/>
        </c:dLbls>
        <c:gapWidth val="219"/>
        <c:overlap val="-27"/>
        <c:axId val="1648221360"/>
        <c:axId val="1648215120"/>
      </c:barChart>
      <c:catAx>
        <c:axId val="1648221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cs-CZ"/>
          </a:p>
        </c:txPr>
        <c:crossAx val="1648215120"/>
        <c:crosses val="autoZero"/>
        <c:auto val="1"/>
        <c:lblAlgn val="ctr"/>
        <c:lblOffset val="100"/>
        <c:noMultiLvlLbl val="0"/>
      </c:catAx>
      <c:valAx>
        <c:axId val="16482151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cs-CZ"/>
          </a:p>
        </c:txPr>
        <c:crossAx val="1648221360"/>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0021291621058575"/>
          <c:y val="1.3333333333333334E-2"/>
        </c:manualLayout>
      </c:layout>
      <c:overlay val="0"/>
      <c:spPr>
        <a:noFill/>
        <a:ln>
          <a:noFill/>
        </a:ln>
        <a:effectLst/>
      </c:spPr>
      <c:txPr>
        <a:bodyPr rot="0" spcFirstLastPara="1" vertOverflow="ellipsis" vert="horz" wrap="square" anchor="ctr" anchorCtr="1"/>
        <a:lstStyle/>
        <a:p>
          <a:pPr>
            <a:defRPr sz="1920" b="1"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barChart>
        <c:barDir val="col"/>
        <c:grouping val="clustered"/>
        <c:varyColors val="0"/>
        <c:ser>
          <c:idx val="0"/>
          <c:order val="0"/>
          <c:tx>
            <c:strRef>
              <c:f>List3!$C$1</c:f>
              <c:strCache>
                <c:ptCount val="1"/>
                <c:pt idx="0">
                  <c:v>OSVČ vedlejších</c:v>
                </c:pt>
              </c:strCache>
            </c:strRef>
          </c:tx>
          <c:spPr>
            <a:solidFill>
              <a:schemeClr val="accent1"/>
            </a:solidFill>
            <a:ln>
              <a:noFill/>
            </a:ln>
            <a:effectLst/>
          </c:spPr>
          <c:invertIfNegative val="0"/>
          <c:cat>
            <c:strRef>
              <c:f>List3!$A$2:$A$12</c:f>
              <c:strCache>
                <c:ptCount val="11"/>
                <c:pt idx="0">
                  <c:v> 2009</c:v>
                </c:pt>
                <c:pt idx="1">
                  <c:v> 2010</c:v>
                </c:pt>
                <c:pt idx="2">
                  <c:v> 2011</c:v>
                </c:pt>
                <c:pt idx="3">
                  <c:v> 2012</c:v>
                </c:pt>
                <c:pt idx="4">
                  <c:v> 2013</c:v>
                </c:pt>
                <c:pt idx="5">
                  <c:v> 2014</c:v>
                </c:pt>
                <c:pt idx="6">
                  <c:v> 2015</c:v>
                </c:pt>
                <c:pt idx="7">
                  <c:v> 2016</c:v>
                </c:pt>
                <c:pt idx="8">
                  <c:v> 2017</c:v>
                </c:pt>
                <c:pt idx="9">
                  <c:v> 2018</c:v>
                </c:pt>
                <c:pt idx="10">
                  <c:v> 2019</c:v>
                </c:pt>
              </c:strCache>
            </c:strRef>
          </c:cat>
          <c:val>
            <c:numRef>
              <c:f>List3!$C$2:$C$12</c:f>
              <c:numCache>
                <c:formatCode>#,##0</c:formatCode>
                <c:ptCount val="11"/>
                <c:pt idx="0">
                  <c:v>290570</c:v>
                </c:pt>
                <c:pt idx="1">
                  <c:v>328507</c:v>
                </c:pt>
                <c:pt idx="2">
                  <c:v>342332</c:v>
                </c:pt>
                <c:pt idx="3">
                  <c:v>363150</c:v>
                </c:pt>
                <c:pt idx="4">
                  <c:v>371054</c:v>
                </c:pt>
                <c:pt idx="5">
                  <c:v>384322</c:v>
                </c:pt>
                <c:pt idx="6">
                  <c:v>395204</c:v>
                </c:pt>
                <c:pt idx="7">
                  <c:v>403912</c:v>
                </c:pt>
                <c:pt idx="8">
                  <c:v>406807</c:v>
                </c:pt>
                <c:pt idx="9">
                  <c:v>417352</c:v>
                </c:pt>
                <c:pt idx="10">
                  <c:v>429081</c:v>
                </c:pt>
              </c:numCache>
            </c:numRef>
          </c:val>
          <c:extLst>
            <c:ext xmlns:c16="http://schemas.microsoft.com/office/drawing/2014/chart" uri="{C3380CC4-5D6E-409C-BE32-E72D297353CC}">
              <c16:uniqueId val="{00000000-DC00-4243-A09F-7B64FF2E6E1F}"/>
            </c:ext>
          </c:extLst>
        </c:ser>
        <c:dLbls>
          <c:showLegendKey val="0"/>
          <c:showVal val="0"/>
          <c:showCatName val="0"/>
          <c:showSerName val="0"/>
          <c:showPercent val="0"/>
          <c:showBubbleSize val="0"/>
        </c:dLbls>
        <c:gapWidth val="219"/>
        <c:overlap val="-27"/>
        <c:axId val="1646324112"/>
        <c:axId val="1646328272"/>
      </c:barChart>
      <c:catAx>
        <c:axId val="1646324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cs-CZ"/>
          </a:p>
        </c:txPr>
        <c:crossAx val="1646328272"/>
        <c:crosses val="autoZero"/>
        <c:auto val="1"/>
        <c:lblAlgn val="ctr"/>
        <c:lblOffset val="100"/>
        <c:noMultiLvlLbl val="0"/>
      </c:catAx>
      <c:valAx>
        <c:axId val="1646328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cs-CZ"/>
          </a:p>
        </c:txPr>
        <c:crossAx val="1646324112"/>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7423E2-809A-4553-AF7F-A70860766446}"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cs-CZ"/>
        </a:p>
      </dgm:t>
    </dgm:pt>
    <dgm:pt modelId="{947AF081-43C8-4646-8DD3-66F1F01DF658}">
      <dgm:prSet phldrT="[Text]"/>
      <dgm:spPr/>
      <dgm:t>
        <a:bodyPr/>
        <a:lstStyle/>
        <a:p>
          <a:r>
            <a:rPr lang="cs-CZ" b="1"/>
            <a:t>Obchodní </a:t>
          </a:r>
          <a:r>
            <a:rPr lang="cs-CZ" b="1" dirty="0"/>
            <a:t>korporace</a:t>
          </a:r>
        </a:p>
      </dgm:t>
    </dgm:pt>
    <dgm:pt modelId="{9BF847FA-9282-4E1F-8AE3-C22FFD1D30BA}" type="parTrans" cxnId="{52E30CEE-E900-4076-9D44-195F1E7269F0}">
      <dgm:prSet/>
      <dgm:spPr/>
      <dgm:t>
        <a:bodyPr/>
        <a:lstStyle/>
        <a:p>
          <a:endParaRPr lang="cs-CZ" b="1"/>
        </a:p>
      </dgm:t>
    </dgm:pt>
    <dgm:pt modelId="{0D4B347C-71E1-4A87-BE27-EA617163BD05}" type="sibTrans" cxnId="{52E30CEE-E900-4076-9D44-195F1E7269F0}">
      <dgm:prSet/>
      <dgm:spPr/>
      <dgm:t>
        <a:bodyPr/>
        <a:lstStyle/>
        <a:p>
          <a:endParaRPr lang="cs-CZ" b="1"/>
        </a:p>
      </dgm:t>
    </dgm:pt>
    <dgm:pt modelId="{4ECE4B47-4609-4CC3-B38B-746A2F9A1D17}">
      <dgm:prSet phldrT="[Text]"/>
      <dgm:spPr/>
      <dgm:t>
        <a:bodyPr/>
        <a:lstStyle/>
        <a:p>
          <a:r>
            <a:rPr lang="cs-CZ" b="1"/>
            <a:t>Obchodní </a:t>
          </a:r>
          <a:r>
            <a:rPr lang="cs-CZ" b="1" dirty="0"/>
            <a:t>společnosti</a:t>
          </a:r>
        </a:p>
      </dgm:t>
    </dgm:pt>
    <dgm:pt modelId="{39027C14-2C22-4F10-AEB8-C112F13262CB}" type="parTrans" cxnId="{91CA4E60-EC39-423F-9B90-57320A3961B6}">
      <dgm:prSet/>
      <dgm:spPr/>
      <dgm:t>
        <a:bodyPr/>
        <a:lstStyle/>
        <a:p>
          <a:endParaRPr lang="cs-CZ" b="1"/>
        </a:p>
      </dgm:t>
    </dgm:pt>
    <dgm:pt modelId="{470DC458-D51A-4E60-B9B6-60B14AD11EE9}" type="sibTrans" cxnId="{91CA4E60-EC39-423F-9B90-57320A3961B6}">
      <dgm:prSet/>
      <dgm:spPr/>
      <dgm:t>
        <a:bodyPr/>
        <a:lstStyle/>
        <a:p>
          <a:endParaRPr lang="cs-CZ" b="1"/>
        </a:p>
      </dgm:t>
    </dgm:pt>
    <dgm:pt modelId="{BEC7B363-CBF6-486A-B91B-68B359795D9F}">
      <dgm:prSet phldrT="[Text]"/>
      <dgm:spPr/>
      <dgm:t>
        <a:bodyPr/>
        <a:lstStyle/>
        <a:p>
          <a:r>
            <a:rPr lang="cs-CZ" b="1"/>
            <a:t>Osobní </a:t>
          </a:r>
          <a:r>
            <a:rPr lang="cs-CZ" b="1" dirty="0"/>
            <a:t>společnosti</a:t>
          </a:r>
        </a:p>
      </dgm:t>
    </dgm:pt>
    <dgm:pt modelId="{DFE90B7A-DFCF-4C8E-9E2D-099B24BA3EA3}" type="parTrans" cxnId="{92227F42-60B1-43A5-8DD4-9EE07D064E5C}">
      <dgm:prSet/>
      <dgm:spPr/>
      <dgm:t>
        <a:bodyPr/>
        <a:lstStyle/>
        <a:p>
          <a:endParaRPr lang="cs-CZ" b="1"/>
        </a:p>
      </dgm:t>
    </dgm:pt>
    <dgm:pt modelId="{FFB5ADB5-2A6D-4BC7-A880-6297FB5D38D6}" type="sibTrans" cxnId="{92227F42-60B1-43A5-8DD4-9EE07D064E5C}">
      <dgm:prSet/>
      <dgm:spPr/>
      <dgm:t>
        <a:bodyPr/>
        <a:lstStyle/>
        <a:p>
          <a:endParaRPr lang="cs-CZ" b="1"/>
        </a:p>
      </dgm:t>
    </dgm:pt>
    <dgm:pt modelId="{7FF1A987-9B7E-40CD-98EE-4272C6B91C77}">
      <dgm:prSet phldrT="[Text]"/>
      <dgm:spPr/>
      <dgm:t>
        <a:bodyPr/>
        <a:lstStyle/>
        <a:p>
          <a:r>
            <a:rPr lang="cs-CZ" b="1" dirty="0"/>
            <a:t>Družstva</a:t>
          </a:r>
        </a:p>
      </dgm:t>
    </dgm:pt>
    <dgm:pt modelId="{B5666531-332C-45CD-9438-5EE56815B6FE}" type="parTrans" cxnId="{AEA0E410-3EE3-4673-9591-67F76E5DBB20}">
      <dgm:prSet/>
      <dgm:spPr/>
      <dgm:t>
        <a:bodyPr/>
        <a:lstStyle/>
        <a:p>
          <a:endParaRPr lang="cs-CZ" b="1"/>
        </a:p>
      </dgm:t>
    </dgm:pt>
    <dgm:pt modelId="{5FE4E56B-C829-4B69-87FB-4313086AC009}" type="sibTrans" cxnId="{AEA0E410-3EE3-4673-9591-67F76E5DBB20}">
      <dgm:prSet/>
      <dgm:spPr/>
      <dgm:t>
        <a:bodyPr/>
        <a:lstStyle/>
        <a:p>
          <a:endParaRPr lang="cs-CZ" b="1"/>
        </a:p>
      </dgm:t>
    </dgm:pt>
    <dgm:pt modelId="{45193EB4-C017-43AE-B367-78883F7F0EF2}">
      <dgm:prSet phldrT="[Text]"/>
      <dgm:spPr/>
      <dgm:t>
        <a:bodyPr/>
        <a:lstStyle/>
        <a:p>
          <a:r>
            <a:rPr lang="cs-CZ" b="1" dirty="0"/>
            <a:t>Družstvo</a:t>
          </a:r>
        </a:p>
      </dgm:t>
    </dgm:pt>
    <dgm:pt modelId="{A27A716D-497F-4010-801D-958685FFF147}" type="parTrans" cxnId="{FDBFE3EF-D33A-41BC-AFA4-153D3A9CCD8E}">
      <dgm:prSet/>
      <dgm:spPr/>
      <dgm:t>
        <a:bodyPr/>
        <a:lstStyle/>
        <a:p>
          <a:endParaRPr lang="cs-CZ" b="1"/>
        </a:p>
      </dgm:t>
    </dgm:pt>
    <dgm:pt modelId="{1163EB6C-41C9-435A-8066-27E48FBC41CF}" type="sibTrans" cxnId="{FDBFE3EF-D33A-41BC-AFA4-153D3A9CCD8E}">
      <dgm:prSet/>
      <dgm:spPr/>
      <dgm:t>
        <a:bodyPr/>
        <a:lstStyle/>
        <a:p>
          <a:endParaRPr lang="cs-CZ" b="1"/>
        </a:p>
      </dgm:t>
    </dgm:pt>
    <dgm:pt modelId="{F030F2A9-D081-405E-B231-74472636EC17}">
      <dgm:prSet phldrT="[Text]"/>
      <dgm:spPr/>
      <dgm:t>
        <a:bodyPr/>
        <a:lstStyle/>
        <a:p>
          <a:r>
            <a:rPr lang="cs-CZ" b="1" dirty="0"/>
            <a:t>Kapitálové společnosti</a:t>
          </a:r>
        </a:p>
      </dgm:t>
    </dgm:pt>
    <dgm:pt modelId="{E2800537-D923-4DA9-BF91-9285FE29C6BC}" type="parTrans" cxnId="{209FA7A1-5437-44D8-BEB0-57F8A09BEDC3}">
      <dgm:prSet/>
      <dgm:spPr/>
      <dgm:t>
        <a:bodyPr/>
        <a:lstStyle/>
        <a:p>
          <a:endParaRPr lang="cs-CZ" b="1"/>
        </a:p>
      </dgm:t>
    </dgm:pt>
    <dgm:pt modelId="{1605DC18-1E66-4657-8D2E-5661388F3028}" type="sibTrans" cxnId="{209FA7A1-5437-44D8-BEB0-57F8A09BEDC3}">
      <dgm:prSet/>
      <dgm:spPr/>
      <dgm:t>
        <a:bodyPr/>
        <a:lstStyle/>
        <a:p>
          <a:endParaRPr lang="cs-CZ" b="1"/>
        </a:p>
      </dgm:t>
    </dgm:pt>
    <dgm:pt modelId="{30E63122-8A78-4B01-A0B2-E4D70775C2CC}">
      <dgm:prSet phldrT="[Text]"/>
      <dgm:spPr/>
      <dgm:t>
        <a:bodyPr/>
        <a:lstStyle/>
        <a:p>
          <a:r>
            <a:rPr lang="cs-CZ" b="1" dirty="0"/>
            <a:t>Evropská </a:t>
          </a:r>
        </a:p>
        <a:p>
          <a:r>
            <a:rPr lang="cs-CZ" b="1" dirty="0"/>
            <a:t>společnost</a:t>
          </a:r>
        </a:p>
      </dgm:t>
    </dgm:pt>
    <dgm:pt modelId="{DD865300-97A5-4B22-A69F-C1329C897A2E}" type="parTrans" cxnId="{48173507-1F36-4A84-8E7C-FC5E642A4EEA}">
      <dgm:prSet/>
      <dgm:spPr/>
      <dgm:t>
        <a:bodyPr/>
        <a:lstStyle/>
        <a:p>
          <a:endParaRPr lang="cs-CZ" b="1"/>
        </a:p>
      </dgm:t>
    </dgm:pt>
    <dgm:pt modelId="{BC1BC693-77A7-466C-A9DE-8C13F8481D59}" type="sibTrans" cxnId="{48173507-1F36-4A84-8E7C-FC5E642A4EEA}">
      <dgm:prSet/>
      <dgm:spPr/>
      <dgm:t>
        <a:bodyPr/>
        <a:lstStyle/>
        <a:p>
          <a:endParaRPr lang="cs-CZ" b="1"/>
        </a:p>
      </dgm:t>
    </dgm:pt>
    <dgm:pt modelId="{10E69DDC-5071-4957-ADF6-7608CECFE6A2}">
      <dgm:prSet phldrT="[Text]"/>
      <dgm:spPr/>
      <dgm:t>
        <a:bodyPr/>
        <a:lstStyle/>
        <a:p>
          <a:r>
            <a:rPr lang="cs-CZ" b="1" dirty="0"/>
            <a:t>Evropské hospodářské zájmové sdružení</a:t>
          </a:r>
        </a:p>
      </dgm:t>
    </dgm:pt>
    <dgm:pt modelId="{40220E16-F4C7-4C2F-B7DA-82C8AAF4B58E}" type="parTrans" cxnId="{DFDB8FBA-B14C-4022-B810-29F41A64C20E}">
      <dgm:prSet/>
      <dgm:spPr/>
      <dgm:t>
        <a:bodyPr/>
        <a:lstStyle/>
        <a:p>
          <a:endParaRPr lang="cs-CZ" b="1"/>
        </a:p>
      </dgm:t>
    </dgm:pt>
    <dgm:pt modelId="{6F74B1EC-255B-4EB2-87EC-09E2102B7B12}" type="sibTrans" cxnId="{DFDB8FBA-B14C-4022-B810-29F41A64C20E}">
      <dgm:prSet/>
      <dgm:spPr/>
      <dgm:t>
        <a:bodyPr/>
        <a:lstStyle/>
        <a:p>
          <a:endParaRPr lang="cs-CZ" b="1"/>
        </a:p>
      </dgm:t>
    </dgm:pt>
    <dgm:pt modelId="{55FC506B-C58B-498A-8067-5FC97A32E637}">
      <dgm:prSet phldrT="[Text]"/>
      <dgm:spPr/>
      <dgm:t>
        <a:bodyPr/>
        <a:lstStyle/>
        <a:p>
          <a:r>
            <a:rPr lang="cs-CZ" b="1" dirty="0"/>
            <a:t>Evropská družstevní společnost</a:t>
          </a:r>
        </a:p>
      </dgm:t>
    </dgm:pt>
    <dgm:pt modelId="{98EB790D-18DF-4779-B148-57F4A3FD59AD}" type="parTrans" cxnId="{ABD984D3-0BA7-4E3E-8F14-B022D8628473}">
      <dgm:prSet/>
      <dgm:spPr/>
      <dgm:t>
        <a:bodyPr/>
        <a:lstStyle/>
        <a:p>
          <a:endParaRPr lang="cs-CZ" b="1"/>
        </a:p>
      </dgm:t>
    </dgm:pt>
    <dgm:pt modelId="{440CD80C-67B3-4EFC-8C84-71755F039CBC}" type="sibTrans" cxnId="{ABD984D3-0BA7-4E3E-8F14-B022D8628473}">
      <dgm:prSet/>
      <dgm:spPr/>
      <dgm:t>
        <a:bodyPr/>
        <a:lstStyle/>
        <a:p>
          <a:endParaRPr lang="cs-CZ" b="1"/>
        </a:p>
      </dgm:t>
    </dgm:pt>
    <dgm:pt modelId="{0A66D4A3-31DF-4F45-9ACE-9DCB085FE5AA}">
      <dgm:prSet phldrT="[Text]"/>
      <dgm:spPr/>
      <dgm:t>
        <a:bodyPr/>
        <a:lstStyle/>
        <a:p>
          <a:r>
            <a:rPr lang="cs-CZ" b="1"/>
            <a:t>Veřejná obchodní </a:t>
          </a:r>
          <a:r>
            <a:rPr lang="cs-CZ" b="1" dirty="0"/>
            <a:t>společnost</a:t>
          </a:r>
        </a:p>
      </dgm:t>
    </dgm:pt>
    <dgm:pt modelId="{C22790FF-B40B-46A3-8FB3-6772A38D170D}" type="parTrans" cxnId="{B617DC91-A9F6-4550-B909-9C6C4556CC71}">
      <dgm:prSet/>
      <dgm:spPr/>
      <dgm:t>
        <a:bodyPr/>
        <a:lstStyle/>
        <a:p>
          <a:endParaRPr lang="cs-CZ" b="1"/>
        </a:p>
      </dgm:t>
    </dgm:pt>
    <dgm:pt modelId="{23CFB856-F13B-4B4C-B696-11DB8D28AF84}" type="sibTrans" cxnId="{B617DC91-A9F6-4550-B909-9C6C4556CC71}">
      <dgm:prSet/>
      <dgm:spPr/>
      <dgm:t>
        <a:bodyPr/>
        <a:lstStyle/>
        <a:p>
          <a:endParaRPr lang="cs-CZ" b="1"/>
        </a:p>
      </dgm:t>
    </dgm:pt>
    <dgm:pt modelId="{06C0A76D-5612-4ADF-BD29-282ECA70D9DA}">
      <dgm:prSet phldrT="[Text]"/>
      <dgm:spPr/>
      <dgm:t>
        <a:bodyPr/>
        <a:lstStyle/>
        <a:p>
          <a:r>
            <a:rPr lang="cs-CZ" b="1" dirty="0"/>
            <a:t>Komanditní společnost</a:t>
          </a:r>
        </a:p>
      </dgm:t>
    </dgm:pt>
    <dgm:pt modelId="{0AE8E4A7-EA58-4728-BA04-D2CD30CD39BC}" type="parTrans" cxnId="{696B9BC2-83A9-4CAB-A5F2-E49DE2208565}">
      <dgm:prSet/>
      <dgm:spPr/>
      <dgm:t>
        <a:bodyPr/>
        <a:lstStyle/>
        <a:p>
          <a:endParaRPr lang="cs-CZ" b="1"/>
        </a:p>
      </dgm:t>
    </dgm:pt>
    <dgm:pt modelId="{D086E4CA-0013-44D7-AFDA-D1556F8E686C}" type="sibTrans" cxnId="{696B9BC2-83A9-4CAB-A5F2-E49DE2208565}">
      <dgm:prSet/>
      <dgm:spPr/>
      <dgm:t>
        <a:bodyPr/>
        <a:lstStyle/>
        <a:p>
          <a:endParaRPr lang="cs-CZ" b="1"/>
        </a:p>
      </dgm:t>
    </dgm:pt>
    <dgm:pt modelId="{539D8DC1-2E07-481A-9DBF-2EA4ACA999A1}">
      <dgm:prSet phldrT="[Text]"/>
      <dgm:spPr/>
      <dgm:t>
        <a:bodyPr/>
        <a:lstStyle/>
        <a:p>
          <a:r>
            <a:rPr lang="cs-CZ" b="1" dirty="0"/>
            <a:t>Společnost s ručením omezeným</a:t>
          </a:r>
        </a:p>
      </dgm:t>
    </dgm:pt>
    <dgm:pt modelId="{B95BC6EA-8CAA-494F-9BF3-F5A5B976F551}" type="parTrans" cxnId="{B4DDAB3D-D055-426D-AC71-D7C3AC8DD4A7}">
      <dgm:prSet/>
      <dgm:spPr/>
      <dgm:t>
        <a:bodyPr/>
        <a:lstStyle/>
        <a:p>
          <a:endParaRPr lang="cs-CZ" b="1"/>
        </a:p>
      </dgm:t>
    </dgm:pt>
    <dgm:pt modelId="{42093D09-785A-4BE7-A3B6-92F3AA3D6712}" type="sibTrans" cxnId="{B4DDAB3D-D055-426D-AC71-D7C3AC8DD4A7}">
      <dgm:prSet/>
      <dgm:spPr/>
      <dgm:t>
        <a:bodyPr/>
        <a:lstStyle/>
        <a:p>
          <a:endParaRPr lang="cs-CZ" b="1"/>
        </a:p>
      </dgm:t>
    </dgm:pt>
    <dgm:pt modelId="{F290ED0B-4599-4EC3-BCCF-BB7E7EDA92B3}">
      <dgm:prSet phldrT="[Text]"/>
      <dgm:spPr/>
      <dgm:t>
        <a:bodyPr/>
        <a:lstStyle/>
        <a:p>
          <a:r>
            <a:rPr lang="cs-CZ" b="1" dirty="0"/>
            <a:t>Akciová společnost</a:t>
          </a:r>
        </a:p>
      </dgm:t>
    </dgm:pt>
    <dgm:pt modelId="{A73D5192-E63E-4382-908B-349374165177}" type="parTrans" cxnId="{04542DDE-BE03-4A38-B79C-129CB4E4FC20}">
      <dgm:prSet/>
      <dgm:spPr/>
      <dgm:t>
        <a:bodyPr/>
        <a:lstStyle/>
        <a:p>
          <a:endParaRPr lang="cs-CZ" b="1"/>
        </a:p>
      </dgm:t>
    </dgm:pt>
    <dgm:pt modelId="{5DA464F1-16C3-47A3-8DA7-C216A55D0961}" type="sibTrans" cxnId="{04542DDE-BE03-4A38-B79C-129CB4E4FC20}">
      <dgm:prSet/>
      <dgm:spPr/>
      <dgm:t>
        <a:bodyPr/>
        <a:lstStyle/>
        <a:p>
          <a:endParaRPr lang="cs-CZ" b="1"/>
        </a:p>
      </dgm:t>
    </dgm:pt>
    <dgm:pt modelId="{6792E282-CABA-458F-8180-05C049C0D10E}" type="pres">
      <dgm:prSet presAssocID="{B57423E2-809A-4553-AF7F-A70860766446}" presName="diagram" presStyleCnt="0">
        <dgm:presLayoutVars>
          <dgm:chPref val="1"/>
          <dgm:dir/>
          <dgm:animOne val="branch"/>
          <dgm:animLvl val="lvl"/>
          <dgm:resizeHandles val="exact"/>
        </dgm:presLayoutVars>
      </dgm:prSet>
      <dgm:spPr/>
    </dgm:pt>
    <dgm:pt modelId="{CFC284EF-1B20-473B-975A-6B05BCF44448}" type="pres">
      <dgm:prSet presAssocID="{947AF081-43C8-4646-8DD3-66F1F01DF658}" presName="root1" presStyleCnt="0"/>
      <dgm:spPr/>
    </dgm:pt>
    <dgm:pt modelId="{3CD3E7F6-1446-4201-9BBA-9F2467523AE0}" type="pres">
      <dgm:prSet presAssocID="{947AF081-43C8-4646-8DD3-66F1F01DF658}" presName="LevelOneTextNode" presStyleLbl="node0" presStyleIdx="0" presStyleCnt="1" custLinFactNeighborX="1252" custLinFactNeighborY="-8803">
        <dgm:presLayoutVars>
          <dgm:chPref val="3"/>
        </dgm:presLayoutVars>
      </dgm:prSet>
      <dgm:spPr/>
    </dgm:pt>
    <dgm:pt modelId="{99FFCA1C-DF46-4C31-926A-5DBA2A2E2EC4}" type="pres">
      <dgm:prSet presAssocID="{947AF081-43C8-4646-8DD3-66F1F01DF658}" presName="level2hierChild" presStyleCnt="0"/>
      <dgm:spPr/>
    </dgm:pt>
    <dgm:pt modelId="{13E6986F-02D1-4B21-98E1-2A84CDE99604}" type="pres">
      <dgm:prSet presAssocID="{39027C14-2C22-4F10-AEB8-C112F13262CB}" presName="conn2-1" presStyleLbl="parChTrans1D2" presStyleIdx="0" presStyleCnt="2"/>
      <dgm:spPr/>
    </dgm:pt>
    <dgm:pt modelId="{CBD3CBC5-C96D-4338-831E-6305EC8B59BD}" type="pres">
      <dgm:prSet presAssocID="{39027C14-2C22-4F10-AEB8-C112F13262CB}" presName="connTx" presStyleLbl="parChTrans1D2" presStyleIdx="0" presStyleCnt="2"/>
      <dgm:spPr/>
    </dgm:pt>
    <dgm:pt modelId="{676118EA-CBD4-4BFA-B1EA-1CB91967948B}" type="pres">
      <dgm:prSet presAssocID="{4ECE4B47-4609-4CC3-B38B-746A2F9A1D17}" presName="root2" presStyleCnt="0"/>
      <dgm:spPr/>
    </dgm:pt>
    <dgm:pt modelId="{8EC58D06-A3DF-4A1C-A359-00C76441C224}" type="pres">
      <dgm:prSet presAssocID="{4ECE4B47-4609-4CC3-B38B-746A2F9A1D17}" presName="LevelTwoTextNode" presStyleLbl="node2" presStyleIdx="0" presStyleCnt="2" custLinFactNeighborX="-26358" custLinFactNeighborY="-22116">
        <dgm:presLayoutVars>
          <dgm:chPref val="3"/>
        </dgm:presLayoutVars>
      </dgm:prSet>
      <dgm:spPr/>
    </dgm:pt>
    <dgm:pt modelId="{222887C6-712A-4659-BC56-846F6ACFEE61}" type="pres">
      <dgm:prSet presAssocID="{4ECE4B47-4609-4CC3-B38B-746A2F9A1D17}" presName="level3hierChild" presStyleCnt="0"/>
      <dgm:spPr/>
    </dgm:pt>
    <dgm:pt modelId="{52A7DD21-7EB5-43FC-9B7A-BDCE469389F0}" type="pres">
      <dgm:prSet presAssocID="{DFE90B7A-DFCF-4C8E-9E2D-099B24BA3EA3}" presName="conn2-1" presStyleLbl="parChTrans1D3" presStyleIdx="0" presStyleCnt="6"/>
      <dgm:spPr/>
    </dgm:pt>
    <dgm:pt modelId="{2DF65002-2E47-4918-A8A3-24D216E5D699}" type="pres">
      <dgm:prSet presAssocID="{DFE90B7A-DFCF-4C8E-9E2D-099B24BA3EA3}" presName="connTx" presStyleLbl="parChTrans1D3" presStyleIdx="0" presStyleCnt="6"/>
      <dgm:spPr/>
    </dgm:pt>
    <dgm:pt modelId="{FDD7D300-EF70-4B67-A2CB-6BB36A45058E}" type="pres">
      <dgm:prSet presAssocID="{BEC7B363-CBF6-486A-B91B-68B359795D9F}" presName="root2" presStyleCnt="0"/>
      <dgm:spPr/>
    </dgm:pt>
    <dgm:pt modelId="{B16F50AC-CBBE-4578-B779-C332BD79B68F}" type="pres">
      <dgm:prSet presAssocID="{BEC7B363-CBF6-486A-B91B-68B359795D9F}" presName="LevelTwoTextNode" presStyleLbl="node3" presStyleIdx="0" presStyleCnt="6" custScaleX="161304" custLinFactNeighborX="-18207" custLinFactNeighborY="267">
        <dgm:presLayoutVars>
          <dgm:chPref val="3"/>
        </dgm:presLayoutVars>
      </dgm:prSet>
      <dgm:spPr/>
    </dgm:pt>
    <dgm:pt modelId="{9B1BAE03-C338-4CBD-960C-1E8ADD856E20}" type="pres">
      <dgm:prSet presAssocID="{BEC7B363-CBF6-486A-B91B-68B359795D9F}" presName="level3hierChild" presStyleCnt="0"/>
      <dgm:spPr/>
    </dgm:pt>
    <dgm:pt modelId="{5CF7AA41-D713-4D11-A22B-D26CEA1B589F}" type="pres">
      <dgm:prSet presAssocID="{C22790FF-B40B-46A3-8FB3-6772A38D170D}" presName="conn2-1" presStyleLbl="parChTrans1D4" presStyleIdx="0" presStyleCnt="4"/>
      <dgm:spPr/>
    </dgm:pt>
    <dgm:pt modelId="{DA27A972-E86A-410E-B968-AC7C5E5F298A}" type="pres">
      <dgm:prSet presAssocID="{C22790FF-B40B-46A3-8FB3-6772A38D170D}" presName="connTx" presStyleLbl="parChTrans1D4" presStyleIdx="0" presStyleCnt="4"/>
      <dgm:spPr/>
    </dgm:pt>
    <dgm:pt modelId="{8790D7A1-7EA4-4AFD-ADC7-4924813E261D}" type="pres">
      <dgm:prSet presAssocID="{0A66D4A3-31DF-4F45-9ACE-9DCB085FE5AA}" presName="root2" presStyleCnt="0"/>
      <dgm:spPr/>
    </dgm:pt>
    <dgm:pt modelId="{F60ADBC9-AB45-4EC7-BCDB-9315C51395E0}" type="pres">
      <dgm:prSet presAssocID="{0A66D4A3-31DF-4F45-9ACE-9DCB085FE5AA}" presName="LevelTwoTextNode" presStyleLbl="node4" presStyleIdx="0" presStyleCnt="4" custScaleX="155433" custLinFactNeighborX="-9293" custLinFactNeighborY="9951">
        <dgm:presLayoutVars>
          <dgm:chPref val="3"/>
        </dgm:presLayoutVars>
      </dgm:prSet>
      <dgm:spPr/>
    </dgm:pt>
    <dgm:pt modelId="{651D4A9C-3DA2-430F-958C-D9539B7BD465}" type="pres">
      <dgm:prSet presAssocID="{0A66D4A3-31DF-4F45-9ACE-9DCB085FE5AA}" presName="level3hierChild" presStyleCnt="0"/>
      <dgm:spPr/>
    </dgm:pt>
    <dgm:pt modelId="{A651C245-968E-4682-B3C4-D11D634A41FC}" type="pres">
      <dgm:prSet presAssocID="{0AE8E4A7-EA58-4728-BA04-D2CD30CD39BC}" presName="conn2-1" presStyleLbl="parChTrans1D4" presStyleIdx="1" presStyleCnt="4"/>
      <dgm:spPr/>
    </dgm:pt>
    <dgm:pt modelId="{EDC69B9B-736C-4A6E-904F-422D0A9C6F88}" type="pres">
      <dgm:prSet presAssocID="{0AE8E4A7-EA58-4728-BA04-D2CD30CD39BC}" presName="connTx" presStyleLbl="parChTrans1D4" presStyleIdx="1" presStyleCnt="4"/>
      <dgm:spPr/>
    </dgm:pt>
    <dgm:pt modelId="{801F9555-8FAC-494A-86CD-BF5ED85376F6}" type="pres">
      <dgm:prSet presAssocID="{06C0A76D-5612-4ADF-BD29-282ECA70D9DA}" presName="root2" presStyleCnt="0"/>
      <dgm:spPr/>
    </dgm:pt>
    <dgm:pt modelId="{D99FE575-9B65-4577-8880-357D4498690C}" type="pres">
      <dgm:prSet presAssocID="{06C0A76D-5612-4ADF-BD29-282ECA70D9DA}" presName="LevelTwoTextNode" presStyleLbl="node4" presStyleIdx="1" presStyleCnt="4" custScaleX="155433" custLinFactNeighborX="-9293" custLinFactNeighborY="9951">
        <dgm:presLayoutVars>
          <dgm:chPref val="3"/>
        </dgm:presLayoutVars>
      </dgm:prSet>
      <dgm:spPr/>
    </dgm:pt>
    <dgm:pt modelId="{C0062F97-B0CD-439F-8B5E-858AE6496920}" type="pres">
      <dgm:prSet presAssocID="{06C0A76D-5612-4ADF-BD29-282ECA70D9DA}" presName="level3hierChild" presStyleCnt="0"/>
      <dgm:spPr/>
    </dgm:pt>
    <dgm:pt modelId="{D239D0DD-6D7B-45C1-9737-ADD9CD1A9FBB}" type="pres">
      <dgm:prSet presAssocID="{E2800537-D923-4DA9-BF91-9285FE29C6BC}" presName="conn2-1" presStyleLbl="parChTrans1D3" presStyleIdx="1" presStyleCnt="6"/>
      <dgm:spPr/>
    </dgm:pt>
    <dgm:pt modelId="{D05B47C5-F97E-4940-9310-ACCDCC0226BE}" type="pres">
      <dgm:prSet presAssocID="{E2800537-D923-4DA9-BF91-9285FE29C6BC}" presName="connTx" presStyleLbl="parChTrans1D3" presStyleIdx="1" presStyleCnt="6"/>
      <dgm:spPr/>
    </dgm:pt>
    <dgm:pt modelId="{2F0DB07B-3EE2-4A6C-832D-BDD382D240EC}" type="pres">
      <dgm:prSet presAssocID="{F030F2A9-D081-405E-B231-74472636EC17}" presName="root2" presStyleCnt="0"/>
      <dgm:spPr/>
    </dgm:pt>
    <dgm:pt modelId="{0F6E1E53-40EB-462D-BED2-15CBB9E58584}" type="pres">
      <dgm:prSet presAssocID="{F030F2A9-D081-405E-B231-74472636EC17}" presName="LevelTwoTextNode" presStyleLbl="node3" presStyleIdx="1" presStyleCnt="6" custScaleX="161304" custLinFactNeighborX="-18207" custLinFactNeighborY="-20164">
        <dgm:presLayoutVars>
          <dgm:chPref val="3"/>
        </dgm:presLayoutVars>
      </dgm:prSet>
      <dgm:spPr/>
    </dgm:pt>
    <dgm:pt modelId="{5C944BAC-BE96-4676-8BB4-5F3C37ECA977}" type="pres">
      <dgm:prSet presAssocID="{F030F2A9-D081-405E-B231-74472636EC17}" presName="level3hierChild" presStyleCnt="0"/>
      <dgm:spPr/>
    </dgm:pt>
    <dgm:pt modelId="{0908907E-0158-474B-8D98-A23F39CBDF34}" type="pres">
      <dgm:prSet presAssocID="{B95BC6EA-8CAA-494F-9BF3-F5A5B976F551}" presName="conn2-1" presStyleLbl="parChTrans1D4" presStyleIdx="2" presStyleCnt="4"/>
      <dgm:spPr/>
    </dgm:pt>
    <dgm:pt modelId="{1F08CCE1-68FF-4B22-8D14-0E99DAD251C4}" type="pres">
      <dgm:prSet presAssocID="{B95BC6EA-8CAA-494F-9BF3-F5A5B976F551}" presName="connTx" presStyleLbl="parChTrans1D4" presStyleIdx="2" presStyleCnt="4"/>
      <dgm:spPr/>
    </dgm:pt>
    <dgm:pt modelId="{FDA46B45-E74C-444E-825D-E30E97FD2028}" type="pres">
      <dgm:prSet presAssocID="{539D8DC1-2E07-481A-9DBF-2EA4ACA999A1}" presName="root2" presStyleCnt="0"/>
      <dgm:spPr/>
    </dgm:pt>
    <dgm:pt modelId="{C8C3CC7C-3DBF-4122-B51B-81941CF5C38B}" type="pres">
      <dgm:prSet presAssocID="{539D8DC1-2E07-481A-9DBF-2EA4ACA999A1}" presName="LevelTwoTextNode" presStyleLbl="node4" presStyleIdx="2" presStyleCnt="4" custScaleX="155433" custLinFactNeighborX="-9293" custLinFactNeighborY="9951">
        <dgm:presLayoutVars>
          <dgm:chPref val="3"/>
        </dgm:presLayoutVars>
      </dgm:prSet>
      <dgm:spPr/>
    </dgm:pt>
    <dgm:pt modelId="{F696F762-A9B6-45BB-88AD-2BAFC1084180}" type="pres">
      <dgm:prSet presAssocID="{539D8DC1-2E07-481A-9DBF-2EA4ACA999A1}" presName="level3hierChild" presStyleCnt="0"/>
      <dgm:spPr/>
    </dgm:pt>
    <dgm:pt modelId="{AE637DE9-9501-4539-A4BC-773F3EBF1413}" type="pres">
      <dgm:prSet presAssocID="{A73D5192-E63E-4382-908B-349374165177}" presName="conn2-1" presStyleLbl="parChTrans1D4" presStyleIdx="3" presStyleCnt="4"/>
      <dgm:spPr/>
    </dgm:pt>
    <dgm:pt modelId="{A3189827-9F66-4EFC-94F8-8268C95CE473}" type="pres">
      <dgm:prSet presAssocID="{A73D5192-E63E-4382-908B-349374165177}" presName="connTx" presStyleLbl="parChTrans1D4" presStyleIdx="3" presStyleCnt="4"/>
      <dgm:spPr/>
    </dgm:pt>
    <dgm:pt modelId="{07D6C637-E173-476E-BA3D-08792117DD27}" type="pres">
      <dgm:prSet presAssocID="{F290ED0B-4599-4EC3-BCCF-BB7E7EDA92B3}" presName="root2" presStyleCnt="0"/>
      <dgm:spPr/>
    </dgm:pt>
    <dgm:pt modelId="{671EAB05-6B57-40CF-9C9F-FC497B24D3B6}" type="pres">
      <dgm:prSet presAssocID="{F290ED0B-4599-4EC3-BCCF-BB7E7EDA92B3}" presName="LevelTwoTextNode" presStyleLbl="node4" presStyleIdx="3" presStyleCnt="4" custScaleX="155433" custLinFactNeighborX="-9293" custLinFactNeighborY="9951">
        <dgm:presLayoutVars>
          <dgm:chPref val="3"/>
        </dgm:presLayoutVars>
      </dgm:prSet>
      <dgm:spPr/>
    </dgm:pt>
    <dgm:pt modelId="{9E8A97EC-B12E-4A94-98DD-96031980393E}" type="pres">
      <dgm:prSet presAssocID="{F290ED0B-4599-4EC3-BCCF-BB7E7EDA92B3}" presName="level3hierChild" presStyleCnt="0"/>
      <dgm:spPr/>
    </dgm:pt>
    <dgm:pt modelId="{FF77DE6E-07CB-4EAA-851B-44B6E44A577F}" type="pres">
      <dgm:prSet presAssocID="{DD865300-97A5-4B22-A69F-C1329C897A2E}" presName="conn2-1" presStyleLbl="parChTrans1D3" presStyleIdx="2" presStyleCnt="6"/>
      <dgm:spPr/>
    </dgm:pt>
    <dgm:pt modelId="{6E76B1A3-F4A7-40D9-8706-47D6652333FD}" type="pres">
      <dgm:prSet presAssocID="{DD865300-97A5-4B22-A69F-C1329C897A2E}" presName="connTx" presStyleLbl="parChTrans1D3" presStyleIdx="2" presStyleCnt="6"/>
      <dgm:spPr/>
    </dgm:pt>
    <dgm:pt modelId="{275BCF02-EE46-413B-BFFF-562C88A5B80A}" type="pres">
      <dgm:prSet presAssocID="{30E63122-8A78-4B01-A0B2-E4D70775C2CC}" presName="root2" presStyleCnt="0"/>
      <dgm:spPr/>
    </dgm:pt>
    <dgm:pt modelId="{9AE37805-0E85-4DC7-9F22-7DB8E402841D}" type="pres">
      <dgm:prSet presAssocID="{30E63122-8A78-4B01-A0B2-E4D70775C2CC}" presName="LevelTwoTextNode" presStyleLbl="node3" presStyleIdx="2" presStyleCnt="6" custScaleX="161304" custLinFactNeighborX="-18207" custLinFactNeighborY="-20164">
        <dgm:presLayoutVars>
          <dgm:chPref val="3"/>
        </dgm:presLayoutVars>
      </dgm:prSet>
      <dgm:spPr/>
    </dgm:pt>
    <dgm:pt modelId="{93C04324-C7EA-4B5D-B2B1-EE9A4A282BB5}" type="pres">
      <dgm:prSet presAssocID="{30E63122-8A78-4B01-A0B2-E4D70775C2CC}" presName="level3hierChild" presStyleCnt="0"/>
      <dgm:spPr/>
    </dgm:pt>
    <dgm:pt modelId="{16A60886-65DF-4C07-872E-8ED3F0776242}" type="pres">
      <dgm:prSet presAssocID="{40220E16-F4C7-4C2F-B7DA-82C8AAF4B58E}" presName="conn2-1" presStyleLbl="parChTrans1D3" presStyleIdx="3" presStyleCnt="6"/>
      <dgm:spPr/>
    </dgm:pt>
    <dgm:pt modelId="{AA2040CA-ABC9-43B4-B0EC-9A38F2F73629}" type="pres">
      <dgm:prSet presAssocID="{40220E16-F4C7-4C2F-B7DA-82C8AAF4B58E}" presName="connTx" presStyleLbl="parChTrans1D3" presStyleIdx="3" presStyleCnt="6"/>
      <dgm:spPr/>
    </dgm:pt>
    <dgm:pt modelId="{589991A9-A32B-498F-8C08-3CB72848936E}" type="pres">
      <dgm:prSet presAssocID="{10E69DDC-5071-4957-ADF6-7608CECFE6A2}" presName="root2" presStyleCnt="0"/>
      <dgm:spPr/>
    </dgm:pt>
    <dgm:pt modelId="{8E097430-90DF-45C5-9A3B-428274775096}" type="pres">
      <dgm:prSet presAssocID="{10E69DDC-5071-4957-ADF6-7608CECFE6A2}" presName="LevelTwoTextNode" presStyleLbl="node3" presStyleIdx="3" presStyleCnt="6" custScaleX="161304" custLinFactNeighborX="-18207" custLinFactNeighborY="-20164">
        <dgm:presLayoutVars>
          <dgm:chPref val="3"/>
        </dgm:presLayoutVars>
      </dgm:prSet>
      <dgm:spPr/>
    </dgm:pt>
    <dgm:pt modelId="{8F821059-64E5-4005-9923-AF92EA34378E}" type="pres">
      <dgm:prSet presAssocID="{10E69DDC-5071-4957-ADF6-7608CECFE6A2}" presName="level3hierChild" presStyleCnt="0"/>
      <dgm:spPr/>
    </dgm:pt>
    <dgm:pt modelId="{AE9A5F7F-C9F7-4BBC-9865-F4A6681661AC}" type="pres">
      <dgm:prSet presAssocID="{B5666531-332C-45CD-9438-5EE56815B6FE}" presName="conn2-1" presStyleLbl="parChTrans1D2" presStyleIdx="1" presStyleCnt="2"/>
      <dgm:spPr/>
    </dgm:pt>
    <dgm:pt modelId="{1846AEA1-7EEE-49DD-BC5B-AF7ACF445049}" type="pres">
      <dgm:prSet presAssocID="{B5666531-332C-45CD-9438-5EE56815B6FE}" presName="connTx" presStyleLbl="parChTrans1D2" presStyleIdx="1" presStyleCnt="2"/>
      <dgm:spPr/>
    </dgm:pt>
    <dgm:pt modelId="{315FF5AC-BC34-4906-B360-B85611FCE64E}" type="pres">
      <dgm:prSet presAssocID="{7FF1A987-9B7E-40CD-98EE-4272C6B91C77}" presName="root2" presStyleCnt="0"/>
      <dgm:spPr/>
    </dgm:pt>
    <dgm:pt modelId="{1DF73347-6A25-4F7A-9939-17BAE1A36361}" type="pres">
      <dgm:prSet presAssocID="{7FF1A987-9B7E-40CD-98EE-4272C6B91C77}" presName="LevelTwoTextNode" presStyleLbl="node2" presStyleIdx="1" presStyleCnt="2" custLinFactNeighborX="-11032" custLinFactNeighborY="-5707">
        <dgm:presLayoutVars>
          <dgm:chPref val="3"/>
        </dgm:presLayoutVars>
      </dgm:prSet>
      <dgm:spPr/>
    </dgm:pt>
    <dgm:pt modelId="{18687348-DEC0-463A-941E-F365EBB2DFE1}" type="pres">
      <dgm:prSet presAssocID="{7FF1A987-9B7E-40CD-98EE-4272C6B91C77}" presName="level3hierChild" presStyleCnt="0"/>
      <dgm:spPr/>
    </dgm:pt>
    <dgm:pt modelId="{3B156248-0BBC-42C2-B977-187C1FA9BEA7}" type="pres">
      <dgm:prSet presAssocID="{A27A716D-497F-4010-801D-958685FFF147}" presName="conn2-1" presStyleLbl="parChTrans1D3" presStyleIdx="4" presStyleCnt="6"/>
      <dgm:spPr/>
    </dgm:pt>
    <dgm:pt modelId="{D3F885E0-497F-4833-8EF8-EF5503D6E00C}" type="pres">
      <dgm:prSet presAssocID="{A27A716D-497F-4010-801D-958685FFF147}" presName="connTx" presStyleLbl="parChTrans1D3" presStyleIdx="4" presStyleCnt="6"/>
      <dgm:spPr/>
    </dgm:pt>
    <dgm:pt modelId="{614A7344-E6C7-4C86-9DEA-BB32C165FC0D}" type="pres">
      <dgm:prSet presAssocID="{45193EB4-C017-43AE-B367-78883F7F0EF2}" presName="root2" presStyleCnt="0"/>
      <dgm:spPr/>
    </dgm:pt>
    <dgm:pt modelId="{F65A6B9D-D460-45B0-8B4F-F7C687147EA6}" type="pres">
      <dgm:prSet presAssocID="{45193EB4-C017-43AE-B367-78883F7F0EF2}" presName="LevelTwoTextNode" presStyleLbl="node3" presStyleIdx="4" presStyleCnt="6" custScaleX="161304" custLinFactNeighborX="-18207" custLinFactNeighborY="-20164">
        <dgm:presLayoutVars>
          <dgm:chPref val="3"/>
        </dgm:presLayoutVars>
      </dgm:prSet>
      <dgm:spPr/>
    </dgm:pt>
    <dgm:pt modelId="{0B33AEB8-13BF-4DF2-B16B-2756E5F12C3B}" type="pres">
      <dgm:prSet presAssocID="{45193EB4-C017-43AE-B367-78883F7F0EF2}" presName="level3hierChild" presStyleCnt="0"/>
      <dgm:spPr/>
    </dgm:pt>
    <dgm:pt modelId="{F3044D4D-DC91-427D-AE9B-3D53B8D2D85F}" type="pres">
      <dgm:prSet presAssocID="{98EB790D-18DF-4779-B148-57F4A3FD59AD}" presName="conn2-1" presStyleLbl="parChTrans1D3" presStyleIdx="5" presStyleCnt="6"/>
      <dgm:spPr/>
    </dgm:pt>
    <dgm:pt modelId="{43F321C4-6307-4B52-8D98-BCD49DBEBF8B}" type="pres">
      <dgm:prSet presAssocID="{98EB790D-18DF-4779-B148-57F4A3FD59AD}" presName="connTx" presStyleLbl="parChTrans1D3" presStyleIdx="5" presStyleCnt="6"/>
      <dgm:spPr/>
    </dgm:pt>
    <dgm:pt modelId="{EB40A801-3A66-40EC-B210-CB2002A2457D}" type="pres">
      <dgm:prSet presAssocID="{55FC506B-C58B-498A-8067-5FC97A32E637}" presName="root2" presStyleCnt="0"/>
      <dgm:spPr/>
    </dgm:pt>
    <dgm:pt modelId="{83F10428-6ADC-4041-B064-ADA6C88761C2}" type="pres">
      <dgm:prSet presAssocID="{55FC506B-C58B-498A-8067-5FC97A32E637}" presName="LevelTwoTextNode" presStyleLbl="node3" presStyleIdx="5" presStyleCnt="6" custScaleX="161304" custLinFactNeighborX="-18207" custLinFactNeighborY="-20165">
        <dgm:presLayoutVars>
          <dgm:chPref val="3"/>
        </dgm:presLayoutVars>
      </dgm:prSet>
      <dgm:spPr/>
    </dgm:pt>
    <dgm:pt modelId="{0971C891-66F4-4854-8281-C2FE8693380E}" type="pres">
      <dgm:prSet presAssocID="{55FC506B-C58B-498A-8067-5FC97A32E637}" presName="level3hierChild" presStyleCnt="0"/>
      <dgm:spPr/>
    </dgm:pt>
  </dgm:ptLst>
  <dgm:cxnLst>
    <dgm:cxn modelId="{26569002-19D1-4F7A-86BD-9F44A2E73D21}" type="presOf" srcId="{A27A716D-497F-4010-801D-958685FFF147}" destId="{D3F885E0-497F-4833-8EF8-EF5503D6E00C}" srcOrd="1" destOrd="0" presId="urn:microsoft.com/office/officeart/2005/8/layout/hierarchy2"/>
    <dgm:cxn modelId="{D55CB202-F880-41A0-84FA-16F2CB8CA58D}" type="presOf" srcId="{DD865300-97A5-4B22-A69F-C1329C897A2E}" destId="{FF77DE6E-07CB-4EAA-851B-44B6E44A577F}" srcOrd="0" destOrd="0" presId="urn:microsoft.com/office/officeart/2005/8/layout/hierarchy2"/>
    <dgm:cxn modelId="{48173507-1F36-4A84-8E7C-FC5E642A4EEA}" srcId="{4ECE4B47-4609-4CC3-B38B-746A2F9A1D17}" destId="{30E63122-8A78-4B01-A0B2-E4D70775C2CC}" srcOrd="2" destOrd="0" parTransId="{DD865300-97A5-4B22-A69F-C1329C897A2E}" sibTransId="{BC1BC693-77A7-466C-A9DE-8C13F8481D59}"/>
    <dgm:cxn modelId="{AEA0E410-3EE3-4673-9591-67F76E5DBB20}" srcId="{947AF081-43C8-4646-8DD3-66F1F01DF658}" destId="{7FF1A987-9B7E-40CD-98EE-4272C6B91C77}" srcOrd="1" destOrd="0" parTransId="{B5666531-332C-45CD-9438-5EE56815B6FE}" sibTransId="{5FE4E56B-C829-4B69-87FB-4313086AC009}"/>
    <dgm:cxn modelId="{7615CE12-68EA-4152-A956-596D8AAA7B4A}" type="presOf" srcId="{45193EB4-C017-43AE-B367-78883F7F0EF2}" destId="{F65A6B9D-D460-45B0-8B4F-F7C687147EA6}" srcOrd="0" destOrd="0" presId="urn:microsoft.com/office/officeart/2005/8/layout/hierarchy2"/>
    <dgm:cxn modelId="{4F15F912-4DBF-47BB-BF1B-A716747174DC}" type="presOf" srcId="{98EB790D-18DF-4779-B148-57F4A3FD59AD}" destId="{F3044D4D-DC91-427D-AE9B-3D53B8D2D85F}" srcOrd="0" destOrd="0" presId="urn:microsoft.com/office/officeart/2005/8/layout/hierarchy2"/>
    <dgm:cxn modelId="{4F78F813-AE07-4021-BC8B-DAE25CCADFA7}" type="presOf" srcId="{C22790FF-B40B-46A3-8FB3-6772A38D170D}" destId="{DA27A972-E86A-410E-B968-AC7C5E5F298A}" srcOrd="1" destOrd="0" presId="urn:microsoft.com/office/officeart/2005/8/layout/hierarchy2"/>
    <dgm:cxn modelId="{892E321F-7159-4471-B4E3-0DCCC3F78FDC}" type="presOf" srcId="{B5666531-332C-45CD-9438-5EE56815B6FE}" destId="{1846AEA1-7EEE-49DD-BC5B-AF7ACF445049}" srcOrd="1" destOrd="0" presId="urn:microsoft.com/office/officeart/2005/8/layout/hierarchy2"/>
    <dgm:cxn modelId="{C81C8C20-A2E5-4099-B71A-A4482FD20492}" type="presOf" srcId="{0AE8E4A7-EA58-4728-BA04-D2CD30CD39BC}" destId="{A651C245-968E-4682-B3C4-D11D634A41FC}" srcOrd="0" destOrd="0" presId="urn:microsoft.com/office/officeart/2005/8/layout/hierarchy2"/>
    <dgm:cxn modelId="{0460F02C-59BA-4109-B01E-A3B0E4F33E3F}" type="presOf" srcId="{55FC506B-C58B-498A-8067-5FC97A32E637}" destId="{83F10428-6ADC-4041-B064-ADA6C88761C2}" srcOrd="0" destOrd="0" presId="urn:microsoft.com/office/officeart/2005/8/layout/hierarchy2"/>
    <dgm:cxn modelId="{197A6A2E-B0B9-49B5-B675-8AE8BB45FD5B}" type="presOf" srcId="{DFE90B7A-DFCF-4C8E-9E2D-099B24BA3EA3}" destId="{2DF65002-2E47-4918-A8A3-24D216E5D699}" srcOrd="1" destOrd="0" presId="urn:microsoft.com/office/officeart/2005/8/layout/hierarchy2"/>
    <dgm:cxn modelId="{934BF333-9F45-4900-BC1D-C528B79F2C20}" type="presOf" srcId="{C22790FF-B40B-46A3-8FB3-6772A38D170D}" destId="{5CF7AA41-D713-4D11-A22B-D26CEA1B589F}" srcOrd="0" destOrd="0" presId="urn:microsoft.com/office/officeart/2005/8/layout/hierarchy2"/>
    <dgm:cxn modelId="{DF559236-6649-4CE1-A2CF-7E9690145E55}" type="presOf" srcId="{7FF1A987-9B7E-40CD-98EE-4272C6B91C77}" destId="{1DF73347-6A25-4F7A-9939-17BAE1A36361}" srcOrd="0" destOrd="0" presId="urn:microsoft.com/office/officeart/2005/8/layout/hierarchy2"/>
    <dgm:cxn modelId="{199F4039-7F10-4096-A943-0D01DBE03B87}" type="presOf" srcId="{B5666531-332C-45CD-9438-5EE56815B6FE}" destId="{AE9A5F7F-C9F7-4BBC-9865-F4A6681661AC}" srcOrd="0" destOrd="0" presId="urn:microsoft.com/office/officeart/2005/8/layout/hierarchy2"/>
    <dgm:cxn modelId="{91C7313D-5440-46DE-9C0B-119008D41195}" type="presOf" srcId="{DD865300-97A5-4B22-A69F-C1329C897A2E}" destId="{6E76B1A3-F4A7-40D9-8706-47D6652333FD}" srcOrd="1" destOrd="0" presId="urn:microsoft.com/office/officeart/2005/8/layout/hierarchy2"/>
    <dgm:cxn modelId="{B4DDAB3D-D055-426D-AC71-D7C3AC8DD4A7}" srcId="{F030F2A9-D081-405E-B231-74472636EC17}" destId="{539D8DC1-2E07-481A-9DBF-2EA4ACA999A1}" srcOrd="0" destOrd="0" parTransId="{B95BC6EA-8CAA-494F-9BF3-F5A5B976F551}" sibTransId="{42093D09-785A-4BE7-A3B6-92F3AA3D6712}"/>
    <dgm:cxn modelId="{820B965D-02F8-4678-9591-C3C913554A7A}" type="presOf" srcId="{539D8DC1-2E07-481A-9DBF-2EA4ACA999A1}" destId="{C8C3CC7C-3DBF-4122-B51B-81941CF5C38B}" srcOrd="0" destOrd="0" presId="urn:microsoft.com/office/officeart/2005/8/layout/hierarchy2"/>
    <dgm:cxn modelId="{91CA4E60-EC39-423F-9B90-57320A3961B6}" srcId="{947AF081-43C8-4646-8DD3-66F1F01DF658}" destId="{4ECE4B47-4609-4CC3-B38B-746A2F9A1D17}" srcOrd="0" destOrd="0" parTransId="{39027C14-2C22-4F10-AEB8-C112F13262CB}" sibTransId="{470DC458-D51A-4E60-B9B6-60B14AD11EE9}"/>
    <dgm:cxn modelId="{92227F42-60B1-43A5-8DD4-9EE07D064E5C}" srcId="{4ECE4B47-4609-4CC3-B38B-746A2F9A1D17}" destId="{BEC7B363-CBF6-486A-B91B-68B359795D9F}" srcOrd="0" destOrd="0" parTransId="{DFE90B7A-DFCF-4C8E-9E2D-099B24BA3EA3}" sibTransId="{FFB5ADB5-2A6D-4BC7-A880-6297FB5D38D6}"/>
    <dgm:cxn modelId="{F8589264-4EA9-44B3-ADF6-48A6B4F82FB9}" type="presOf" srcId="{A73D5192-E63E-4382-908B-349374165177}" destId="{AE637DE9-9501-4539-A4BC-773F3EBF1413}" srcOrd="0" destOrd="0" presId="urn:microsoft.com/office/officeart/2005/8/layout/hierarchy2"/>
    <dgm:cxn modelId="{EC63CA64-9853-492B-BB7E-9ADA429760E8}" type="presOf" srcId="{E2800537-D923-4DA9-BF91-9285FE29C6BC}" destId="{D239D0DD-6D7B-45C1-9737-ADD9CD1A9FBB}" srcOrd="0" destOrd="0" presId="urn:microsoft.com/office/officeart/2005/8/layout/hierarchy2"/>
    <dgm:cxn modelId="{E5C3026B-B69F-44E4-ABE2-64C0F5575C1F}" type="presOf" srcId="{E2800537-D923-4DA9-BF91-9285FE29C6BC}" destId="{D05B47C5-F97E-4940-9310-ACCDCC0226BE}" srcOrd="1" destOrd="0" presId="urn:microsoft.com/office/officeart/2005/8/layout/hierarchy2"/>
    <dgm:cxn modelId="{A2423550-F5EF-4A77-B824-1382873B9E06}" type="presOf" srcId="{B95BC6EA-8CAA-494F-9BF3-F5A5B976F551}" destId="{1F08CCE1-68FF-4B22-8D14-0E99DAD251C4}" srcOrd="1" destOrd="0" presId="urn:microsoft.com/office/officeart/2005/8/layout/hierarchy2"/>
    <dgm:cxn modelId="{CE56C052-EFFE-4E4E-9F1E-5ECED7FE9643}" type="presOf" srcId="{40220E16-F4C7-4C2F-B7DA-82C8AAF4B58E}" destId="{16A60886-65DF-4C07-872E-8ED3F0776242}" srcOrd="0" destOrd="0" presId="urn:microsoft.com/office/officeart/2005/8/layout/hierarchy2"/>
    <dgm:cxn modelId="{3663FE72-5127-42C2-AC8D-C40C9AEA2BBB}" type="presOf" srcId="{40220E16-F4C7-4C2F-B7DA-82C8AAF4B58E}" destId="{AA2040CA-ABC9-43B4-B0EC-9A38F2F73629}" srcOrd="1" destOrd="0" presId="urn:microsoft.com/office/officeart/2005/8/layout/hierarchy2"/>
    <dgm:cxn modelId="{0DAD8974-47E0-44E4-9945-6A205EFA5D41}" type="presOf" srcId="{39027C14-2C22-4F10-AEB8-C112F13262CB}" destId="{13E6986F-02D1-4B21-98E1-2A84CDE99604}" srcOrd="0" destOrd="0" presId="urn:microsoft.com/office/officeart/2005/8/layout/hierarchy2"/>
    <dgm:cxn modelId="{01CD3057-4D53-4733-ABDC-13A0E571B9F6}" type="presOf" srcId="{A27A716D-497F-4010-801D-958685FFF147}" destId="{3B156248-0BBC-42C2-B977-187C1FA9BEA7}" srcOrd="0" destOrd="0" presId="urn:microsoft.com/office/officeart/2005/8/layout/hierarchy2"/>
    <dgm:cxn modelId="{8C5DBB57-6DCA-41E6-9E2C-A28EBA38D053}" type="presOf" srcId="{F030F2A9-D081-405E-B231-74472636EC17}" destId="{0F6E1E53-40EB-462D-BED2-15CBB9E58584}" srcOrd="0" destOrd="0" presId="urn:microsoft.com/office/officeart/2005/8/layout/hierarchy2"/>
    <dgm:cxn modelId="{1CFF2A78-32CC-489E-835F-CF4381A0AB02}" type="presOf" srcId="{39027C14-2C22-4F10-AEB8-C112F13262CB}" destId="{CBD3CBC5-C96D-4338-831E-6305EC8B59BD}" srcOrd="1" destOrd="0" presId="urn:microsoft.com/office/officeart/2005/8/layout/hierarchy2"/>
    <dgm:cxn modelId="{DBA0627C-638F-4010-940F-D3CA40F2567A}" type="presOf" srcId="{F290ED0B-4599-4EC3-BCCF-BB7E7EDA92B3}" destId="{671EAB05-6B57-40CF-9C9F-FC497B24D3B6}" srcOrd="0" destOrd="0" presId="urn:microsoft.com/office/officeart/2005/8/layout/hierarchy2"/>
    <dgm:cxn modelId="{2DE7F687-7D1F-43CE-A715-D541E179D2E3}" type="presOf" srcId="{DFE90B7A-DFCF-4C8E-9E2D-099B24BA3EA3}" destId="{52A7DD21-7EB5-43FC-9B7A-BDCE469389F0}" srcOrd="0" destOrd="0" presId="urn:microsoft.com/office/officeart/2005/8/layout/hierarchy2"/>
    <dgm:cxn modelId="{354EF58F-C3FC-460D-98CC-35CE66C337E0}" type="presOf" srcId="{BEC7B363-CBF6-486A-B91B-68B359795D9F}" destId="{B16F50AC-CBBE-4578-B779-C332BD79B68F}" srcOrd="0" destOrd="0" presId="urn:microsoft.com/office/officeart/2005/8/layout/hierarchy2"/>
    <dgm:cxn modelId="{B617DC91-A9F6-4550-B909-9C6C4556CC71}" srcId="{BEC7B363-CBF6-486A-B91B-68B359795D9F}" destId="{0A66D4A3-31DF-4F45-9ACE-9DCB085FE5AA}" srcOrd="0" destOrd="0" parTransId="{C22790FF-B40B-46A3-8FB3-6772A38D170D}" sibTransId="{23CFB856-F13B-4B4C-B696-11DB8D28AF84}"/>
    <dgm:cxn modelId="{209FA7A1-5437-44D8-BEB0-57F8A09BEDC3}" srcId="{4ECE4B47-4609-4CC3-B38B-746A2F9A1D17}" destId="{F030F2A9-D081-405E-B231-74472636EC17}" srcOrd="1" destOrd="0" parTransId="{E2800537-D923-4DA9-BF91-9285FE29C6BC}" sibTransId="{1605DC18-1E66-4657-8D2E-5661388F3028}"/>
    <dgm:cxn modelId="{C11D10AD-EBF2-4A1A-8095-1774BD5D8A56}" type="presOf" srcId="{0A66D4A3-31DF-4F45-9ACE-9DCB085FE5AA}" destId="{F60ADBC9-AB45-4EC7-BCDB-9315C51395E0}" srcOrd="0" destOrd="0" presId="urn:microsoft.com/office/officeart/2005/8/layout/hierarchy2"/>
    <dgm:cxn modelId="{41556AAD-5C71-499C-B0E1-16116736D65B}" type="presOf" srcId="{0AE8E4A7-EA58-4728-BA04-D2CD30CD39BC}" destId="{EDC69B9B-736C-4A6E-904F-422D0A9C6F88}" srcOrd="1" destOrd="0" presId="urn:microsoft.com/office/officeart/2005/8/layout/hierarchy2"/>
    <dgm:cxn modelId="{DFDB8FBA-B14C-4022-B810-29F41A64C20E}" srcId="{4ECE4B47-4609-4CC3-B38B-746A2F9A1D17}" destId="{10E69DDC-5071-4957-ADF6-7608CECFE6A2}" srcOrd="3" destOrd="0" parTransId="{40220E16-F4C7-4C2F-B7DA-82C8AAF4B58E}" sibTransId="{6F74B1EC-255B-4EB2-87EC-09E2102B7B12}"/>
    <dgm:cxn modelId="{677930BF-E8BE-4222-9B38-0E4EBC3398A2}" type="presOf" srcId="{98EB790D-18DF-4779-B148-57F4A3FD59AD}" destId="{43F321C4-6307-4B52-8D98-BCD49DBEBF8B}" srcOrd="1" destOrd="0" presId="urn:microsoft.com/office/officeart/2005/8/layout/hierarchy2"/>
    <dgm:cxn modelId="{696B9BC2-83A9-4CAB-A5F2-E49DE2208565}" srcId="{BEC7B363-CBF6-486A-B91B-68B359795D9F}" destId="{06C0A76D-5612-4ADF-BD29-282ECA70D9DA}" srcOrd="1" destOrd="0" parTransId="{0AE8E4A7-EA58-4728-BA04-D2CD30CD39BC}" sibTransId="{D086E4CA-0013-44D7-AFDA-D1556F8E686C}"/>
    <dgm:cxn modelId="{474F84C4-0039-4CBF-90A5-D11FAC850F3F}" type="presOf" srcId="{30E63122-8A78-4B01-A0B2-E4D70775C2CC}" destId="{9AE37805-0E85-4DC7-9F22-7DB8E402841D}" srcOrd="0" destOrd="0" presId="urn:microsoft.com/office/officeart/2005/8/layout/hierarchy2"/>
    <dgm:cxn modelId="{ABD984D3-0BA7-4E3E-8F14-B022D8628473}" srcId="{7FF1A987-9B7E-40CD-98EE-4272C6B91C77}" destId="{55FC506B-C58B-498A-8067-5FC97A32E637}" srcOrd="1" destOrd="0" parTransId="{98EB790D-18DF-4779-B148-57F4A3FD59AD}" sibTransId="{440CD80C-67B3-4EFC-8C84-71755F039CBC}"/>
    <dgm:cxn modelId="{3E94A7D7-35BB-4410-9AF3-70A318271C06}" type="presOf" srcId="{4ECE4B47-4609-4CC3-B38B-746A2F9A1D17}" destId="{8EC58D06-A3DF-4A1C-A359-00C76441C224}" srcOrd="0" destOrd="0" presId="urn:microsoft.com/office/officeart/2005/8/layout/hierarchy2"/>
    <dgm:cxn modelId="{B92993DB-06BF-4B68-9AE4-5E6F86D01486}" type="presOf" srcId="{A73D5192-E63E-4382-908B-349374165177}" destId="{A3189827-9F66-4EFC-94F8-8268C95CE473}" srcOrd="1" destOrd="0" presId="urn:microsoft.com/office/officeart/2005/8/layout/hierarchy2"/>
    <dgm:cxn modelId="{04542DDE-BE03-4A38-B79C-129CB4E4FC20}" srcId="{F030F2A9-D081-405E-B231-74472636EC17}" destId="{F290ED0B-4599-4EC3-BCCF-BB7E7EDA92B3}" srcOrd="1" destOrd="0" parTransId="{A73D5192-E63E-4382-908B-349374165177}" sibTransId="{5DA464F1-16C3-47A3-8DA7-C216A55D0961}"/>
    <dgm:cxn modelId="{748DF4DE-2B5E-402E-BBEF-4E5B81BDC8E4}" type="presOf" srcId="{B95BC6EA-8CAA-494F-9BF3-F5A5B976F551}" destId="{0908907E-0158-474B-8D98-A23F39CBDF34}" srcOrd="0" destOrd="0" presId="urn:microsoft.com/office/officeart/2005/8/layout/hierarchy2"/>
    <dgm:cxn modelId="{EC0D67E6-F4A2-443A-83E1-4F961E7259CA}" type="presOf" srcId="{06C0A76D-5612-4ADF-BD29-282ECA70D9DA}" destId="{D99FE575-9B65-4577-8880-357D4498690C}" srcOrd="0" destOrd="0" presId="urn:microsoft.com/office/officeart/2005/8/layout/hierarchy2"/>
    <dgm:cxn modelId="{95EA0CE8-08C7-4AAA-AF25-6FAC813F21A4}" type="presOf" srcId="{10E69DDC-5071-4957-ADF6-7608CECFE6A2}" destId="{8E097430-90DF-45C5-9A3B-428274775096}" srcOrd="0" destOrd="0" presId="urn:microsoft.com/office/officeart/2005/8/layout/hierarchy2"/>
    <dgm:cxn modelId="{52E30CEE-E900-4076-9D44-195F1E7269F0}" srcId="{B57423E2-809A-4553-AF7F-A70860766446}" destId="{947AF081-43C8-4646-8DD3-66F1F01DF658}" srcOrd="0" destOrd="0" parTransId="{9BF847FA-9282-4E1F-8AE3-C22FFD1D30BA}" sibTransId="{0D4B347C-71E1-4A87-BE27-EA617163BD05}"/>
    <dgm:cxn modelId="{FDBFE3EF-D33A-41BC-AFA4-153D3A9CCD8E}" srcId="{7FF1A987-9B7E-40CD-98EE-4272C6B91C77}" destId="{45193EB4-C017-43AE-B367-78883F7F0EF2}" srcOrd="0" destOrd="0" parTransId="{A27A716D-497F-4010-801D-958685FFF147}" sibTransId="{1163EB6C-41C9-435A-8066-27E48FBC41CF}"/>
    <dgm:cxn modelId="{F38798F4-2DF2-404F-A613-59AD26F16CDC}" type="presOf" srcId="{947AF081-43C8-4646-8DD3-66F1F01DF658}" destId="{3CD3E7F6-1446-4201-9BBA-9F2467523AE0}" srcOrd="0" destOrd="0" presId="urn:microsoft.com/office/officeart/2005/8/layout/hierarchy2"/>
    <dgm:cxn modelId="{7FDA0DFB-B808-4B40-8742-E70F423B72B8}" type="presOf" srcId="{B57423E2-809A-4553-AF7F-A70860766446}" destId="{6792E282-CABA-458F-8180-05C049C0D10E}" srcOrd="0" destOrd="0" presId="urn:microsoft.com/office/officeart/2005/8/layout/hierarchy2"/>
    <dgm:cxn modelId="{BBE2DCF5-C5AD-49BA-8634-6C31D801A8F2}" type="presParOf" srcId="{6792E282-CABA-458F-8180-05C049C0D10E}" destId="{CFC284EF-1B20-473B-975A-6B05BCF44448}" srcOrd="0" destOrd="0" presId="urn:microsoft.com/office/officeart/2005/8/layout/hierarchy2"/>
    <dgm:cxn modelId="{54A91C35-7FBC-464D-AD85-78A21EE1E622}" type="presParOf" srcId="{CFC284EF-1B20-473B-975A-6B05BCF44448}" destId="{3CD3E7F6-1446-4201-9BBA-9F2467523AE0}" srcOrd="0" destOrd="0" presId="urn:microsoft.com/office/officeart/2005/8/layout/hierarchy2"/>
    <dgm:cxn modelId="{BE5A874B-523A-4F07-BD0B-CB3029066235}" type="presParOf" srcId="{CFC284EF-1B20-473B-975A-6B05BCF44448}" destId="{99FFCA1C-DF46-4C31-926A-5DBA2A2E2EC4}" srcOrd="1" destOrd="0" presId="urn:microsoft.com/office/officeart/2005/8/layout/hierarchy2"/>
    <dgm:cxn modelId="{5590F08F-6CF8-4ED6-85DC-76870A75CA7F}" type="presParOf" srcId="{99FFCA1C-DF46-4C31-926A-5DBA2A2E2EC4}" destId="{13E6986F-02D1-4B21-98E1-2A84CDE99604}" srcOrd="0" destOrd="0" presId="urn:microsoft.com/office/officeart/2005/8/layout/hierarchy2"/>
    <dgm:cxn modelId="{009F2910-017D-406B-922D-B063D966A035}" type="presParOf" srcId="{13E6986F-02D1-4B21-98E1-2A84CDE99604}" destId="{CBD3CBC5-C96D-4338-831E-6305EC8B59BD}" srcOrd="0" destOrd="0" presId="urn:microsoft.com/office/officeart/2005/8/layout/hierarchy2"/>
    <dgm:cxn modelId="{6E34B0DE-FD6E-4805-B589-ED2E04779551}" type="presParOf" srcId="{99FFCA1C-DF46-4C31-926A-5DBA2A2E2EC4}" destId="{676118EA-CBD4-4BFA-B1EA-1CB91967948B}" srcOrd="1" destOrd="0" presId="urn:microsoft.com/office/officeart/2005/8/layout/hierarchy2"/>
    <dgm:cxn modelId="{7B896D76-4636-414C-91B7-CDA1D0EA1F5E}" type="presParOf" srcId="{676118EA-CBD4-4BFA-B1EA-1CB91967948B}" destId="{8EC58D06-A3DF-4A1C-A359-00C76441C224}" srcOrd="0" destOrd="0" presId="urn:microsoft.com/office/officeart/2005/8/layout/hierarchy2"/>
    <dgm:cxn modelId="{040CAA5C-C310-452D-A590-D37041344623}" type="presParOf" srcId="{676118EA-CBD4-4BFA-B1EA-1CB91967948B}" destId="{222887C6-712A-4659-BC56-846F6ACFEE61}" srcOrd="1" destOrd="0" presId="urn:microsoft.com/office/officeart/2005/8/layout/hierarchy2"/>
    <dgm:cxn modelId="{CAB81D4E-0824-482D-A31E-D26FDEAFA6F8}" type="presParOf" srcId="{222887C6-712A-4659-BC56-846F6ACFEE61}" destId="{52A7DD21-7EB5-43FC-9B7A-BDCE469389F0}" srcOrd="0" destOrd="0" presId="urn:microsoft.com/office/officeart/2005/8/layout/hierarchy2"/>
    <dgm:cxn modelId="{9655D8A2-C538-4510-8371-03657AAA6228}" type="presParOf" srcId="{52A7DD21-7EB5-43FC-9B7A-BDCE469389F0}" destId="{2DF65002-2E47-4918-A8A3-24D216E5D699}" srcOrd="0" destOrd="0" presId="urn:microsoft.com/office/officeart/2005/8/layout/hierarchy2"/>
    <dgm:cxn modelId="{56CCD93C-A5DF-4774-91EE-96428D692454}" type="presParOf" srcId="{222887C6-712A-4659-BC56-846F6ACFEE61}" destId="{FDD7D300-EF70-4B67-A2CB-6BB36A45058E}" srcOrd="1" destOrd="0" presId="urn:microsoft.com/office/officeart/2005/8/layout/hierarchy2"/>
    <dgm:cxn modelId="{CA3D6407-7086-4384-947D-232066CB06FA}" type="presParOf" srcId="{FDD7D300-EF70-4B67-A2CB-6BB36A45058E}" destId="{B16F50AC-CBBE-4578-B779-C332BD79B68F}" srcOrd="0" destOrd="0" presId="urn:microsoft.com/office/officeart/2005/8/layout/hierarchy2"/>
    <dgm:cxn modelId="{1A5FF784-A4F0-4D52-9F34-BB974F68BAE0}" type="presParOf" srcId="{FDD7D300-EF70-4B67-A2CB-6BB36A45058E}" destId="{9B1BAE03-C338-4CBD-960C-1E8ADD856E20}" srcOrd="1" destOrd="0" presId="urn:microsoft.com/office/officeart/2005/8/layout/hierarchy2"/>
    <dgm:cxn modelId="{330B11C4-FFE3-4AFD-97E3-085A2ECAB473}" type="presParOf" srcId="{9B1BAE03-C338-4CBD-960C-1E8ADD856E20}" destId="{5CF7AA41-D713-4D11-A22B-D26CEA1B589F}" srcOrd="0" destOrd="0" presId="urn:microsoft.com/office/officeart/2005/8/layout/hierarchy2"/>
    <dgm:cxn modelId="{177782F8-3483-4618-9C7E-22D287283D36}" type="presParOf" srcId="{5CF7AA41-D713-4D11-A22B-D26CEA1B589F}" destId="{DA27A972-E86A-410E-B968-AC7C5E5F298A}" srcOrd="0" destOrd="0" presId="urn:microsoft.com/office/officeart/2005/8/layout/hierarchy2"/>
    <dgm:cxn modelId="{B38E7360-543A-475B-8F4C-9DAD7DC2F043}" type="presParOf" srcId="{9B1BAE03-C338-4CBD-960C-1E8ADD856E20}" destId="{8790D7A1-7EA4-4AFD-ADC7-4924813E261D}" srcOrd="1" destOrd="0" presId="urn:microsoft.com/office/officeart/2005/8/layout/hierarchy2"/>
    <dgm:cxn modelId="{73E12251-A15F-4693-9D4E-68C282CB5962}" type="presParOf" srcId="{8790D7A1-7EA4-4AFD-ADC7-4924813E261D}" destId="{F60ADBC9-AB45-4EC7-BCDB-9315C51395E0}" srcOrd="0" destOrd="0" presId="urn:microsoft.com/office/officeart/2005/8/layout/hierarchy2"/>
    <dgm:cxn modelId="{CAAAEECC-21EF-446B-8C52-B45C7BECEB20}" type="presParOf" srcId="{8790D7A1-7EA4-4AFD-ADC7-4924813E261D}" destId="{651D4A9C-3DA2-430F-958C-D9539B7BD465}" srcOrd="1" destOrd="0" presId="urn:microsoft.com/office/officeart/2005/8/layout/hierarchy2"/>
    <dgm:cxn modelId="{35C389EB-A7FF-4D77-8D3A-666FE91AFFD6}" type="presParOf" srcId="{9B1BAE03-C338-4CBD-960C-1E8ADD856E20}" destId="{A651C245-968E-4682-B3C4-D11D634A41FC}" srcOrd="2" destOrd="0" presId="urn:microsoft.com/office/officeart/2005/8/layout/hierarchy2"/>
    <dgm:cxn modelId="{3C2EDCB1-DEE7-43E5-8B12-A00B10669EC3}" type="presParOf" srcId="{A651C245-968E-4682-B3C4-D11D634A41FC}" destId="{EDC69B9B-736C-4A6E-904F-422D0A9C6F88}" srcOrd="0" destOrd="0" presId="urn:microsoft.com/office/officeart/2005/8/layout/hierarchy2"/>
    <dgm:cxn modelId="{2FD84491-7F52-4D6D-BD23-C44AC5D17B41}" type="presParOf" srcId="{9B1BAE03-C338-4CBD-960C-1E8ADD856E20}" destId="{801F9555-8FAC-494A-86CD-BF5ED85376F6}" srcOrd="3" destOrd="0" presId="urn:microsoft.com/office/officeart/2005/8/layout/hierarchy2"/>
    <dgm:cxn modelId="{86E7A77D-76C2-4323-B74F-C81FC0AFAE44}" type="presParOf" srcId="{801F9555-8FAC-494A-86CD-BF5ED85376F6}" destId="{D99FE575-9B65-4577-8880-357D4498690C}" srcOrd="0" destOrd="0" presId="urn:microsoft.com/office/officeart/2005/8/layout/hierarchy2"/>
    <dgm:cxn modelId="{CB9BF721-F2D5-49A3-9B10-86F34580F950}" type="presParOf" srcId="{801F9555-8FAC-494A-86CD-BF5ED85376F6}" destId="{C0062F97-B0CD-439F-8B5E-858AE6496920}" srcOrd="1" destOrd="0" presId="urn:microsoft.com/office/officeart/2005/8/layout/hierarchy2"/>
    <dgm:cxn modelId="{33F0FA8E-E627-459F-98B1-9F600B83515B}" type="presParOf" srcId="{222887C6-712A-4659-BC56-846F6ACFEE61}" destId="{D239D0DD-6D7B-45C1-9737-ADD9CD1A9FBB}" srcOrd="2" destOrd="0" presId="urn:microsoft.com/office/officeart/2005/8/layout/hierarchy2"/>
    <dgm:cxn modelId="{2DB2C4E2-CF5C-4087-AAD2-6438FFC4A7C4}" type="presParOf" srcId="{D239D0DD-6D7B-45C1-9737-ADD9CD1A9FBB}" destId="{D05B47C5-F97E-4940-9310-ACCDCC0226BE}" srcOrd="0" destOrd="0" presId="urn:microsoft.com/office/officeart/2005/8/layout/hierarchy2"/>
    <dgm:cxn modelId="{D168D7FB-5E5A-4A55-A51D-927DFE71C398}" type="presParOf" srcId="{222887C6-712A-4659-BC56-846F6ACFEE61}" destId="{2F0DB07B-3EE2-4A6C-832D-BDD382D240EC}" srcOrd="3" destOrd="0" presId="urn:microsoft.com/office/officeart/2005/8/layout/hierarchy2"/>
    <dgm:cxn modelId="{2544EE8B-BCAC-4019-9BFA-A11263CEA6EF}" type="presParOf" srcId="{2F0DB07B-3EE2-4A6C-832D-BDD382D240EC}" destId="{0F6E1E53-40EB-462D-BED2-15CBB9E58584}" srcOrd="0" destOrd="0" presId="urn:microsoft.com/office/officeart/2005/8/layout/hierarchy2"/>
    <dgm:cxn modelId="{D0053934-4AF2-444E-BCED-3EE5334D141C}" type="presParOf" srcId="{2F0DB07B-3EE2-4A6C-832D-BDD382D240EC}" destId="{5C944BAC-BE96-4676-8BB4-5F3C37ECA977}" srcOrd="1" destOrd="0" presId="urn:microsoft.com/office/officeart/2005/8/layout/hierarchy2"/>
    <dgm:cxn modelId="{A9490887-600F-4494-9835-A7C770F53BA0}" type="presParOf" srcId="{5C944BAC-BE96-4676-8BB4-5F3C37ECA977}" destId="{0908907E-0158-474B-8D98-A23F39CBDF34}" srcOrd="0" destOrd="0" presId="urn:microsoft.com/office/officeart/2005/8/layout/hierarchy2"/>
    <dgm:cxn modelId="{264154D0-8DD9-4C92-89D8-F3D371721A29}" type="presParOf" srcId="{0908907E-0158-474B-8D98-A23F39CBDF34}" destId="{1F08CCE1-68FF-4B22-8D14-0E99DAD251C4}" srcOrd="0" destOrd="0" presId="urn:microsoft.com/office/officeart/2005/8/layout/hierarchy2"/>
    <dgm:cxn modelId="{A517B76C-9E66-4148-87C0-FF2B0A677755}" type="presParOf" srcId="{5C944BAC-BE96-4676-8BB4-5F3C37ECA977}" destId="{FDA46B45-E74C-444E-825D-E30E97FD2028}" srcOrd="1" destOrd="0" presId="urn:microsoft.com/office/officeart/2005/8/layout/hierarchy2"/>
    <dgm:cxn modelId="{8D5428F1-02D4-4FDF-B476-C057148F1963}" type="presParOf" srcId="{FDA46B45-E74C-444E-825D-E30E97FD2028}" destId="{C8C3CC7C-3DBF-4122-B51B-81941CF5C38B}" srcOrd="0" destOrd="0" presId="urn:microsoft.com/office/officeart/2005/8/layout/hierarchy2"/>
    <dgm:cxn modelId="{9F9503E9-CC60-4BD8-BBC3-3C21B2FAC6CF}" type="presParOf" srcId="{FDA46B45-E74C-444E-825D-E30E97FD2028}" destId="{F696F762-A9B6-45BB-88AD-2BAFC1084180}" srcOrd="1" destOrd="0" presId="urn:microsoft.com/office/officeart/2005/8/layout/hierarchy2"/>
    <dgm:cxn modelId="{0F3E1F3B-B504-412E-B83C-38C2589BAC4C}" type="presParOf" srcId="{5C944BAC-BE96-4676-8BB4-5F3C37ECA977}" destId="{AE637DE9-9501-4539-A4BC-773F3EBF1413}" srcOrd="2" destOrd="0" presId="urn:microsoft.com/office/officeart/2005/8/layout/hierarchy2"/>
    <dgm:cxn modelId="{A778C834-642D-4884-AA8E-B15B529710C2}" type="presParOf" srcId="{AE637DE9-9501-4539-A4BC-773F3EBF1413}" destId="{A3189827-9F66-4EFC-94F8-8268C95CE473}" srcOrd="0" destOrd="0" presId="urn:microsoft.com/office/officeart/2005/8/layout/hierarchy2"/>
    <dgm:cxn modelId="{A8A922EB-DEA2-43E7-80F6-5573E9516B58}" type="presParOf" srcId="{5C944BAC-BE96-4676-8BB4-5F3C37ECA977}" destId="{07D6C637-E173-476E-BA3D-08792117DD27}" srcOrd="3" destOrd="0" presId="urn:microsoft.com/office/officeart/2005/8/layout/hierarchy2"/>
    <dgm:cxn modelId="{8192E0C1-ECED-4A24-A00F-D60299C73998}" type="presParOf" srcId="{07D6C637-E173-476E-BA3D-08792117DD27}" destId="{671EAB05-6B57-40CF-9C9F-FC497B24D3B6}" srcOrd="0" destOrd="0" presId="urn:microsoft.com/office/officeart/2005/8/layout/hierarchy2"/>
    <dgm:cxn modelId="{60739BDA-7C1E-45DF-8AAF-79DF222B5F08}" type="presParOf" srcId="{07D6C637-E173-476E-BA3D-08792117DD27}" destId="{9E8A97EC-B12E-4A94-98DD-96031980393E}" srcOrd="1" destOrd="0" presId="urn:microsoft.com/office/officeart/2005/8/layout/hierarchy2"/>
    <dgm:cxn modelId="{D3820BE8-D416-43DD-9E3B-C31A88A9F7D1}" type="presParOf" srcId="{222887C6-712A-4659-BC56-846F6ACFEE61}" destId="{FF77DE6E-07CB-4EAA-851B-44B6E44A577F}" srcOrd="4" destOrd="0" presId="urn:microsoft.com/office/officeart/2005/8/layout/hierarchy2"/>
    <dgm:cxn modelId="{BDE61293-5704-4CCE-ADB9-2EE68989A686}" type="presParOf" srcId="{FF77DE6E-07CB-4EAA-851B-44B6E44A577F}" destId="{6E76B1A3-F4A7-40D9-8706-47D6652333FD}" srcOrd="0" destOrd="0" presId="urn:microsoft.com/office/officeart/2005/8/layout/hierarchy2"/>
    <dgm:cxn modelId="{F47F9D3E-2297-4C5B-AEF3-D1D35A4D2E6B}" type="presParOf" srcId="{222887C6-712A-4659-BC56-846F6ACFEE61}" destId="{275BCF02-EE46-413B-BFFF-562C88A5B80A}" srcOrd="5" destOrd="0" presId="urn:microsoft.com/office/officeart/2005/8/layout/hierarchy2"/>
    <dgm:cxn modelId="{87ADC123-21C9-4C6C-93FA-D01317F42506}" type="presParOf" srcId="{275BCF02-EE46-413B-BFFF-562C88A5B80A}" destId="{9AE37805-0E85-4DC7-9F22-7DB8E402841D}" srcOrd="0" destOrd="0" presId="urn:microsoft.com/office/officeart/2005/8/layout/hierarchy2"/>
    <dgm:cxn modelId="{64532E44-8D2D-4DFA-89A4-FBDD2468407E}" type="presParOf" srcId="{275BCF02-EE46-413B-BFFF-562C88A5B80A}" destId="{93C04324-C7EA-4B5D-B2B1-EE9A4A282BB5}" srcOrd="1" destOrd="0" presId="urn:microsoft.com/office/officeart/2005/8/layout/hierarchy2"/>
    <dgm:cxn modelId="{2C8841AB-10BB-4808-B25A-788566E97D04}" type="presParOf" srcId="{222887C6-712A-4659-BC56-846F6ACFEE61}" destId="{16A60886-65DF-4C07-872E-8ED3F0776242}" srcOrd="6" destOrd="0" presId="urn:microsoft.com/office/officeart/2005/8/layout/hierarchy2"/>
    <dgm:cxn modelId="{ABCBBA2C-C67C-4245-8623-30D3A6D3A07F}" type="presParOf" srcId="{16A60886-65DF-4C07-872E-8ED3F0776242}" destId="{AA2040CA-ABC9-43B4-B0EC-9A38F2F73629}" srcOrd="0" destOrd="0" presId="urn:microsoft.com/office/officeart/2005/8/layout/hierarchy2"/>
    <dgm:cxn modelId="{21BC894E-E293-41F8-8AC0-65A5C8E220EB}" type="presParOf" srcId="{222887C6-712A-4659-BC56-846F6ACFEE61}" destId="{589991A9-A32B-498F-8C08-3CB72848936E}" srcOrd="7" destOrd="0" presId="urn:microsoft.com/office/officeart/2005/8/layout/hierarchy2"/>
    <dgm:cxn modelId="{0B0735E8-8470-4B52-AC11-CEA2A090AFD0}" type="presParOf" srcId="{589991A9-A32B-498F-8C08-3CB72848936E}" destId="{8E097430-90DF-45C5-9A3B-428274775096}" srcOrd="0" destOrd="0" presId="urn:microsoft.com/office/officeart/2005/8/layout/hierarchy2"/>
    <dgm:cxn modelId="{ADB3296C-CABD-4EDA-BDAD-11240A1AAD49}" type="presParOf" srcId="{589991A9-A32B-498F-8C08-3CB72848936E}" destId="{8F821059-64E5-4005-9923-AF92EA34378E}" srcOrd="1" destOrd="0" presId="urn:microsoft.com/office/officeart/2005/8/layout/hierarchy2"/>
    <dgm:cxn modelId="{DF9C9EEB-0907-48D6-9E3A-95874882DFBE}" type="presParOf" srcId="{99FFCA1C-DF46-4C31-926A-5DBA2A2E2EC4}" destId="{AE9A5F7F-C9F7-4BBC-9865-F4A6681661AC}" srcOrd="2" destOrd="0" presId="urn:microsoft.com/office/officeart/2005/8/layout/hierarchy2"/>
    <dgm:cxn modelId="{837F0EB8-1BBB-4C32-8ECB-8B098C60C8F8}" type="presParOf" srcId="{AE9A5F7F-C9F7-4BBC-9865-F4A6681661AC}" destId="{1846AEA1-7EEE-49DD-BC5B-AF7ACF445049}" srcOrd="0" destOrd="0" presId="urn:microsoft.com/office/officeart/2005/8/layout/hierarchy2"/>
    <dgm:cxn modelId="{070213AF-2186-48F6-8EC0-44BA2FCA0A7C}" type="presParOf" srcId="{99FFCA1C-DF46-4C31-926A-5DBA2A2E2EC4}" destId="{315FF5AC-BC34-4906-B360-B85611FCE64E}" srcOrd="3" destOrd="0" presId="urn:microsoft.com/office/officeart/2005/8/layout/hierarchy2"/>
    <dgm:cxn modelId="{9A060369-226D-4DE0-A91B-C10B572AE981}" type="presParOf" srcId="{315FF5AC-BC34-4906-B360-B85611FCE64E}" destId="{1DF73347-6A25-4F7A-9939-17BAE1A36361}" srcOrd="0" destOrd="0" presId="urn:microsoft.com/office/officeart/2005/8/layout/hierarchy2"/>
    <dgm:cxn modelId="{63B289F8-C1C6-4999-9C60-2D5AB49DB76F}" type="presParOf" srcId="{315FF5AC-BC34-4906-B360-B85611FCE64E}" destId="{18687348-DEC0-463A-941E-F365EBB2DFE1}" srcOrd="1" destOrd="0" presId="urn:microsoft.com/office/officeart/2005/8/layout/hierarchy2"/>
    <dgm:cxn modelId="{47065F46-61E6-49A0-9769-3259BA100D73}" type="presParOf" srcId="{18687348-DEC0-463A-941E-F365EBB2DFE1}" destId="{3B156248-0BBC-42C2-B977-187C1FA9BEA7}" srcOrd="0" destOrd="0" presId="urn:microsoft.com/office/officeart/2005/8/layout/hierarchy2"/>
    <dgm:cxn modelId="{97E0DFED-7EDD-4059-A109-C183553D8C3C}" type="presParOf" srcId="{3B156248-0BBC-42C2-B977-187C1FA9BEA7}" destId="{D3F885E0-497F-4833-8EF8-EF5503D6E00C}" srcOrd="0" destOrd="0" presId="urn:microsoft.com/office/officeart/2005/8/layout/hierarchy2"/>
    <dgm:cxn modelId="{7A473E7E-85D4-47C5-9D8D-823E11444769}" type="presParOf" srcId="{18687348-DEC0-463A-941E-F365EBB2DFE1}" destId="{614A7344-E6C7-4C86-9DEA-BB32C165FC0D}" srcOrd="1" destOrd="0" presId="urn:microsoft.com/office/officeart/2005/8/layout/hierarchy2"/>
    <dgm:cxn modelId="{2D9FAAD4-1E86-434D-B488-B4B1FE1EDDD4}" type="presParOf" srcId="{614A7344-E6C7-4C86-9DEA-BB32C165FC0D}" destId="{F65A6B9D-D460-45B0-8B4F-F7C687147EA6}" srcOrd="0" destOrd="0" presId="urn:microsoft.com/office/officeart/2005/8/layout/hierarchy2"/>
    <dgm:cxn modelId="{31598337-959E-42E5-9230-AD1F3FCD255C}" type="presParOf" srcId="{614A7344-E6C7-4C86-9DEA-BB32C165FC0D}" destId="{0B33AEB8-13BF-4DF2-B16B-2756E5F12C3B}" srcOrd="1" destOrd="0" presId="urn:microsoft.com/office/officeart/2005/8/layout/hierarchy2"/>
    <dgm:cxn modelId="{1EDBD8B5-A951-4D8C-B545-5E4A91826AE2}" type="presParOf" srcId="{18687348-DEC0-463A-941E-F365EBB2DFE1}" destId="{F3044D4D-DC91-427D-AE9B-3D53B8D2D85F}" srcOrd="2" destOrd="0" presId="urn:microsoft.com/office/officeart/2005/8/layout/hierarchy2"/>
    <dgm:cxn modelId="{127E336A-2AC2-43AC-8B93-8FFFC12ADDD2}" type="presParOf" srcId="{F3044D4D-DC91-427D-AE9B-3D53B8D2D85F}" destId="{43F321C4-6307-4B52-8D98-BCD49DBEBF8B}" srcOrd="0" destOrd="0" presId="urn:microsoft.com/office/officeart/2005/8/layout/hierarchy2"/>
    <dgm:cxn modelId="{23EDAED5-7251-40B3-B761-6E498E75B407}" type="presParOf" srcId="{18687348-DEC0-463A-941E-F365EBB2DFE1}" destId="{EB40A801-3A66-40EC-B210-CB2002A2457D}" srcOrd="3" destOrd="0" presId="urn:microsoft.com/office/officeart/2005/8/layout/hierarchy2"/>
    <dgm:cxn modelId="{2D1F44D9-A5CD-491D-8BA7-9BF0E8408D1B}" type="presParOf" srcId="{EB40A801-3A66-40EC-B210-CB2002A2457D}" destId="{83F10428-6ADC-4041-B064-ADA6C88761C2}" srcOrd="0" destOrd="0" presId="urn:microsoft.com/office/officeart/2005/8/layout/hierarchy2"/>
    <dgm:cxn modelId="{B08B368B-6346-44B6-8BCB-B534E61150DE}" type="presParOf" srcId="{EB40A801-3A66-40EC-B210-CB2002A2457D}" destId="{0971C891-66F4-4854-8281-C2FE8693380E}" srcOrd="1" destOrd="0" presId="urn:microsoft.com/office/officeart/2005/8/layout/hierarchy2"/>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3E7F6-1446-4201-9BBA-9F2467523AE0}">
      <dsp:nvSpPr>
        <dsp:cNvPr id="0" name=""/>
        <dsp:cNvSpPr/>
      </dsp:nvSpPr>
      <dsp:spPr>
        <a:xfrm>
          <a:off x="21014" y="3524510"/>
          <a:ext cx="1446383"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b="1" kern="1200"/>
            <a:t>Obchodní </a:t>
          </a:r>
          <a:r>
            <a:rPr lang="cs-CZ" sz="1500" b="1" kern="1200" dirty="0"/>
            <a:t>korporace</a:t>
          </a:r>
        </a:p>
      </dsp:txBody>
      <dsp:txXfrm>
        <a:off x="42196" y="3545692"/>
        <a:ext cx="1404019" cy="680827"/>
      </dsp:txXfrm>
    </dsp:sp>
    <dsp:sp modelId="{13E6986F-02D1-4B21-98E1-2A84CDE99604}">
      <dsp:nvSpPr>
        <dsp:cNvPr id="0" name=""/>
        <dsp:cNvSpPr/>
      </dsp:nvSpPr>
      <dsp:spPr>
        <a:xfrm rot="16595276">
          <a:off x="775993" y="3099817"/>
          <a:ext cx="1562015" cy="20874"/>
        </a:xfrm>
        <a:custGeom>
          <a:avLst/>
          <a:gdLst/>
          <a:ahLst/>
          <a:cxnLst/>
          <a:rect l="0" t="0" r="0" b="0"/>
          <a:pathLst>
            <a:path>
              <a:moveTo>
                <a:pt x="0" y="10437"/>
              </a:moveTo>
              <a:lnTo>
                <a:pt x="1562015" y="1043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b="1" kern="1200"/>
        </a:p>
      </dsp:txBody>
      <dsp:txXfrm>
        <a:off x="1517951" y="3071204"/>
        <a:ext cx="78100" cy="78100"/>
      </dsp:txXfrm>
    </dsp:sp>
    <dsp:sp modelId="{8EC58D06-A3DF-4A1C-A359-00C76441C224}">
      <dsp:nvSpPr>
        <dsp:cNvPr id="0" name=""/>
        <dsp:cNvSpPr/>
      </dsp:nvSpPr>
      <dsp:spPr>
        <a:xfrm>
          <a:off x="1646604" y="1972808"/>
          <a:ext cx="1446383"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b="1" kern="1200"/>
            <a:t>Obchodní </a:t>
          </a:r>
          <a:r>
            <a:rPr lang="cs-CZ" sz="1500" b="1" kern="1200" dirty="0"/>
            <a:t>společnosti</a:t>
          </a:r>
        </a:p>
      </dsp:txBody>
      <dsp:txXfrm>
        <a:off x="1667786" y="1993990"/>
        <a:ext cx="1404019" cy="680827"/>
      </dsp:txXfrm>
    </dsp:sp>
    <dsp:sp modelId="{52A7DD21-7EB5-43FC-9B7A-BDCE469389F0}">
      <dsp:nvSpPr>
        <dsp:cNvPr id="0" name=""/>
        <dsp:cNvSpPr/>
      </dsp:nvSpPr>
      <dsp:spPr>
        <a:xfrm rot="17693038">
          <a:off x="2613648" y="1573232"/>
          <a:ext cx="1655127" cy="20874"/>
        </a:xfrm>
        <a:custGeom>
          <a:avLst/>
          <a:gdLst/>
          <a:ahLst/>
          <a:cxnLst/>
          <a:rect l="0" t="0" r="0" b="0"/>
          <a:pathLst>
            <a:path>
              <a:moveTo>
                <a:pt x="0" y="10437"/>
              </a:moveTo>
              <a:lnTo>
                <a:pt x="1655127" y="10437"/>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b="1" kern="1200"/>
        </a:p>
      </dsp:txBody>
      <dsp:txXfrm>
        <a:off x="3399834" y="1542291"/>
        <a:ext cx="82756" cy="82756"/>
      </dsp:txXfrm>
    </dsp:sp>
    <dsp:sp modelId="{B16F50AC-CBBE-4578-B779-C332BD79B68F}">
      <dsp:nvSpPr>
        <dsp:cNvPr id="0" name=""/>
        <dsp:cNvSpPr/>
      </dsp:nvSpPr>
      <dsp:spPr>
        <a:xfrm>
          <a:off x="3789436" y="471339"/>
          <a:ext cx="2333074"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b="1" kern="1200"/>
            <a:t>Osobní </a:t>
          </a:r>
          <a:r>
            <a:rPr lang="cs-CZ" sz="1600" b="1" kern="1200" dirty="0"/>
            <a:t>společnosti</a:t>
          </a:r>
        </a:p>
      </dsp:txBody>
      <dsp:txXfrm>
        <a:off x="3810618" y="492521"/>
        <a:ext cx="2290710" cy="680827"/>
      </dsp:txXfrm>
    </dsp:sp>
    <dsp:sp modelId="{5CF7AA41-D713-4D11-A22B-D26CEA1B589F}">
      <dsp:nvSpPr>
        <dsp:cNvPr id="0" name=""/>
        <dsp:cNvSpPr/>
      </dsp:nvSpPr>
      <dsp:spPr>
        <a:xfrm rot="20037103">
          <a:off x="6082516" y="649597"/>
          <a:ext cx="787471" cy="20874"/>
        </a:xfrm>
        <a:custGeom>
          <a:avLst/>
          <a:gdLst/>
          <a:ahLst/>
          <a:cxnLst/>
          <a:rect l="0" t="0" r="0" b="0"/>
          <a:pathLst>
            <a:path>
              <a:moveTo>
                <a:pt x="0" y="10437"/>
              </a:moveTo>
              <a:lnTo>
                <a:pt x="787471" y="10437"/>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b="1" kern="1200"/>
        </a:p>
      </dsp:txBody>
      <dsp:txXfrm>
        <a:off x="6456565" y="640347"/>
        <a:ext cx="39373" cy="39373"/>
      </dsp:txXfrm>
    </dsp:sp>
    <dsp:sp modelId="{F60ADBC9-AB45-4EC7-BCDB-9315C51395E0}">
      <dsp:nvSpPr>
        <dsp:cNvPr id="0" name=""/>
        <dsp:cNvSpPr/>
      </dsp:nvSpPr>
      <dsp:spPr>
        <a:xfrm>
          <a:off x="6829994" y="125538"/>
          <a:ext cx="2248157"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b="1" kern="1200"/>
            <a:t>Veřejná obchodní </a:t>
          </a:r>
          <a:r>
            <a:rPr lang="cs-CZ" sz="1600" b="1" kern="1200" dirty="0"/>
            <a:t>společnost</a:t>
          </a:r>
        </a:p>
      </dsp:txBody>
      <dsp:txXfrm>
        <a:off x="6851176" y="146720"/>
        <a:ext cx="2205793" cy="680827"/>
      </dsp:txXfrm>
    </dsp:sp>
    <dsp:sp modelId="{A651C245-968E-4682-B3C4-D11D634A41FC}">
      <dsp:nvSpPr>
        <dsp:cNvPr id="0" name=""/>
        <dsp:cNvSpPr/>
      </dsp:nvSpPr>
      <dsp:spPr>
        <a:xfrm rot="2068775">
          <a:off x="6047124" y="1065432"/>
          <a:ext cx="858255" cy="20874"/>
        </a:xfrm>
        <a:custGeom>
          <a:avLst/>
          <a:gdLst/>
          <a:ahLst/>
          <a:cxnLst/>
          <a:rect l="0" t="0" r="0" b="0"/>
          <a:pathLst>
            <a:path>
              <a:moveTo>
                <a:pt x="0" y="10437"/>
              </a:moveTo>
              <a:lnTo>
                <a:pt x="858255" y="10437"/>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b="1" kern="1200"/>
        </a:p>
      </dsp:txBody>
      <dsp:txXfrm>
        <a:off x="6454796" y="1054413"/>
        <a:ext cx="42912" cy="42912"/>
      </dsp:txXfrm>
    </dsp:sp>
    <dsp:sp modelId="{D99FE575-9B65-4577-8880-357D4498690C}">
      <dsp:nvSpPr>
        <dsp:cNvPr id="0" name=""/>
        <dsp:cNvSpPr/>
      </dsp:nvSpPr>
      <dsp:spPr>
        <a:xfrm>
          <a:off x="6829994" y="957208"/>
          <a:ext cx="2248157"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b="1" kern="1200" dirty="0"/>
            <a:t>Komanditní společnost</a:t>
          </a:r>
        </a:p>
      </dsp:txBody>
      <dsp:txXfrm>
        <a:off x="6851176" y="978390"/>
        <a:ext cx="2205793" cy="680827"/>
      </dsp:txXfrm>
    </dsp:sp>
    <dsp:sp modelId="{D239D0DD-6D7B-45C1-9737-ADD9CD1A9FBB}">
      <dsp:nvSpPr>
        <dsp:cNvPr id="0" name=""/>
        <dsp:cNvSpPr/>
      </dsp:nvSpPr>
      <dsp:spPr>
        <a:xfrm rot="69672">
          <a:off x="3092916" y="2331025"/>
          <a:ext cx="696591" cy="20874"/>
        </a:xfrm>
        <a:custGeom>
          <a:avLst/>
          <a:gdLst/>
          <a:ahLst/>
          <a:cxnLst/>
          <a:rect l="0" t="0" r="0" b="0"/>
          <a:pathLst>
            <a:path>
              <a:moveTo>
                <a:pt x="0" y="10437"/>
              </a:moveTo>
              <a:lnTo>
                <a:pt x="696591" y="10437"/>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b="1" kern="1200"/>
        </a:p>
      </dsp:txBody>
      <dsp:txXfrm>
        <a:off x="3423797" y="2324047"/>
        <a:ext cx="34829" cy="34829"/>
      </dsp:txXfrm>
    </dsp:sp>
    <dsp:sp modelId="{0F6E1E53-40EB-462D-BED2-15CBB9E58584}">
      <dsp:nvSpPr>
        <dsp:cNvPr id="0" name=""/>
        <dsp:cNvSpPr/>
      </dsp:nvSpPr>
      <dsp:spPr>
        <a:xfrm>
          <a:off x="3789436" y="1986924"/>
          <a:ext cx="2333074"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b="1" kern="1200" dirty="0"/>
            <a:t>Kapitálové společnosti</a:t>
          </a:r>
        </a:p>
      </dsp:txBody>
      <dsp:txXfrm>
        <a:off x="3810618" y="2008106"/>
        <a:ext cx="2290710" cy="680827"/>
      </dsp:txXfrm>
    </dsp:sp>
    <dsp:sp modelId="{0908907E-0158-474B-8D98-A23F39CBDF34}">
      <dsp:nvSpPr>
        <dsp:cNvPr id="0" name=""/>
        <dsp:cNvSpPr/>
      </dsp:nvSpPr>
      <dsp:spPr>
        <a:xfrm rot="20661688">
          <a:off x="6108912" y="2239060"/>
          <a:ext cx="734680" cy="20874"/>
        </a:xfrm>
        <a:custGeom>
          <a:avLst/>
          <a:gdLst/>
          <a:ahLst/>
          <a:cxnLst/>
          <a:rect l="0" t="0" r="0" b="0"/>
          <a:pathLst>
            <a:path>
              <a:moveTo>
                <a:pt x="0" y="10437"/>
              </a:moveTo>
              <a:lnTo>
                <a:pt x="734680" y="10437"/>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b="1" kern="1200"/>
        </a:p>
      </dsp:txBody>
      <dsp:txXfrm>
        <a:off x="6457885" y="2231130"/>
        <a:ext cx="36734" cy="36734"/>
      </dsp:txXfrm>
    </dsp:sp>
    <dsp:sp modelId="{C8C3CC7C-3DBF-4122-B51B-81941CF5C38B}">
      <dsp:nvSpPr>
        <dsp:cNvPr id="0" name=""/>
        <dsp:cNvSpPr/>
      </dsp:nvSpPr>
      <dsp:spPr>
        <a:xfrm>
          <a:off x="6829994" y="1788878"/>
          <a:ext cx="2248157"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b="1" kern="1200" dirty="0"/>
            <a:t>Společnost s ručením omezeným</a:t>
          </a:r>
        </a:p>
      </dsp:txBody>
      <dsp:txXfrm>
        <a:off x="6851176" y="1810060"/>
        <a:ext cx="2205793" cy="680827"/>
      </dsp:txXfrm>
    </dsp:sp>
    <dsp:sp modelId="{AE637DE9-9501-4539-A4BC-773F3EBF1413}">
      <dsp:nvSpPr>
        <dsp:cNvPr id="0" name=""/>
        <dsp:cNvSpPr/>
      </dsp:nvSpPr>
      <dsp:spPr>
        <a:xfrm rot="2510862">
          <a:off x="6001380" y="2654895"/>
          <a:ext cx="949743" cy="20874"/>
        </a:xfrm>
        <a:custGeom>
          <a:avLst/>
          <a:gdLst/>
          <a:ahLst/>
          <a:cxnLst/>
          <a:rect l="0" t="0" r="0" b="0"/>
          <a:pathLst>
            <a:path>
              <a:moveTo>
                <a:pt x="0" y="10437"/>
              </a:moveTo>
              <a:lnTo>
                <a:pt x="949743" y="10437"/>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b="1" kern="1200"/>
        </a:p>
      </dsp:txBody>
      <dsp:txXfrm>
        <a:off x="6452508" y="2641589"/>
        <a:ext cx="47487" cy="47487"/>
      </dsp:txXfrm>
    </dsp:sp>
    <dsp:sp modelId="{671EAB05-6B57-40CF-9C9F-FC497B24D3B6}">
      <dsp:nvSpPr>
        <dsp:cNvPr id="0" name=""/>
        <dsp:cNvSpPr/>
      </dsp:nvSpPr>
      <dsp:spPr>
        <a:xfrm>
          <a:off x="6829994" y="2620549"/>
          <a:ext cx="2248157"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b="1" kern="1200" dirty="0"/>
            <a:t>Akciová společnost</a:t>
          </a:r>
        </a:p>
      </dsp:txBody>
      <dsp:txXfrm>
        <a:off x="6851176" y="2641731"/>
        <a:ext cx="2205793" cy="680827"/>
      </dsp:txXfrm>
    </dsp:sp>
    <dsp:sp modelId="{FF77DE6E-07CB-4EAA-851B-44B6E44A577F}">
      <dsp:nvSpPr>
        <dsp:cNvPr id="0" name=""/>
        <dsp:cNvSpPr/>
      </dsp:nvSpPr>
      <dsp:spPr>
        <a:xfrm rot="3031852">
          <a:off x="2893399" y="2746860"/>
          <a:ext cx="1095625" cy="20874"/>
        </a:xfrm>
        <a:custGeom>
          <a:avLst/>
          <a:gdLst/>
          <a:ahLst/>
          <a:cxnLst/>
          <a:rect l="0" t="0" r="0" b="0"/>
          <a:pathLst>
            <a:path>
              <a:moveTo>
                <a:pt x="0" y="10437"/>
              </a:moveTo>
              <a:lnTo>
                <a:pt x="1095625" y="10437"/>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b="1" kern="1200"/>
        </a:p>
      </dsp:txBody>
      <dsp:txXfrm>
        <a:off x="3413821" y="2729907"/>
        <a:ext cx="54781" cy="54781"/>
      </dsp:txXfrm>
    </dsp:sp>
    <dsp:sp modelId="{9AE37805-0E85-4DC7-9F22-7DB8E402841D}">
      <dsp:nvSpPr>
        <dsp:cNvPr id="0" name=""/>
        <dsp:cNvSpPr/>
      </dsp:nvSpPr>
      <dsp:spPr>
        <a:xfrm>
          <a:off x="3789436" y="2818595"/>
          <a:ext cx="2333074"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b="1" kern="1200" dirty="0"/>
            <a:t>Evropská </a:t>
          </a:r>
        </a:p>
        <a:p>
          <a:pPr marL="0" lvl="0" indent="0" algn="ctr" defTabSz="666750">
            <a:lnSpc>
              <a:spcPct val="90000"/>
            </a:lnSpc>
            <a:spcBef>
              <a:spcPct val="0"/>
            </a:spcBef>
            <a:spcAft>
              <a:spcPct val="35000"/>
            </a:spcAft>
            <a:buNone/>
          </a:pPr>
          <a:r>
            <a:rPr lang="cs-CZ" sz="1500" b="1" kern="1200" dirty="0"/>
            <a:t>společnost</a:t>
          </a:r>
        </a:p>
      </dsp:txBody>
      <dsp:txXfrm>
        <a:off x="3810618" y="2839777"/>
        <a:ext cx="2290710" cy="680827"/>
      </dsp:txXfrm>
    </dsp:sp>
    <dsp:sp modelId="{16A60886-65DF-4C07-872E-8ED3F0776242}">
      <dsp:nvSpPr>
        <dsp:cNvPr id="0" name=""/>
        <dsp:cNvSpPr/>
      </dsp:nvSpPr>
      <dsp:spPr>
        <a:xfrm rot="4047163">
          <a:off x="2533068" y="3162695"/>
          <a:ext cx="1816288" cy="20874"/>
        </a:xfrm>
        <a:custGeom>
          <a:avLst/>
          <a:gdLst/>
          <a:ahLst/>
          <a:cxnLst/>
          <a:rect l="0" t="0" r="0" b="0"/>
          <a:pathLst>
            <a:path>
              <a:moveTo>
                <a:pt x="0" y="10437"/>
              </a:moveTo>
              <a:lnTo>
                <a:pt x="1816288" y="10437"/>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cs-CZ" sz="600" b="1" kern="1200"/>
        </a:p>
      </dsp:txBody>
      <dsp:txXfrm>
        <a:off x="3395805" y="3127725"/>
        <a:ext cx="90814" cy="90814"/>
      </dsp:txXfrm>
    </dsp:sp>
    <dsp:sp modelId="{8E097430-90DF-45C5-9A3B-428274775096}">
      <dsp:nvSpPr>
        <dsp:cNvPr id="0" name=""/>
        <dsp:cNvSpPr/>
      </dsp:nvSpPr>
      <dsp:spPr>
        <a:xfrm>
          <a:off x="3789436" y="3650265"/>
          <a:ext cx="2333074"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b="1" kern="1200" dirty="0"/>
            <a:t>Evropské hospodářské zájmové sdružení</a:t>
          </a:r>
        </a:p>
      </dsp:txBody>
      <dsp:txXfrm>
        <a:off x="3810618" y="3671447"/>
        <a:ext cx="2290710" cy="680827"/>
      </dsp:txXfrm>
    </dsp:sp>
    <dsp:sp modelId="{AE9A5F7F-C9F7-4BBC-9865-F4A6681661AC}">
      <dsp:nvSpPr>
        <dsp:cNvPr id="0" name=""/>
        <dsp:cNvSpPr/>
      </dsp:nvSpPr>
      <dsp:spPr>
        <a:xfrm rot="4489372">
          <a:off x="902227" y="4614575"/>
          <a:ext cx="1531220" cy="20874"/>
        </a:xfrm>
        <a:custGeom>
          <a:avLst/>
          <a:gdLst/>
          <a:ahLst/>
          <a:cxnLst/>
          <a:rect l="0" t="0" r="0" b="0"/>
          <a:pathLst>
            <a:path>
              <a:moveTo>
                <a:pt x="0" y="10437"/>
              </a:moveTo>
              <a:lnTo>
                <a:pt x="1531220" y="1043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b="1" kern="1200"/>
        </a:p>
      </dsp:txBody>
      <dsp:txXfrm>
        <a:off x="1629557" y="4586731"/>
        <a:ext cx="76561" cy="76561"/>
      </dsp:txXfrm>
    </dsp:sp>
    <dsp:sp modelId="{1DF73347-6A25-4F7A-9939-17BAE1A36361}">
      <dsp:nvSpPr>
        <dsp:cNvPr id="0" name=""/>
        <dsp:cNvSpPr/>
      </dsp:nvSpPr>
      <dsp:spPr>
        <a:xfrm>
          <a:off x="1868277" y="5002323"/>
          <a:ext cx="1446383"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b="1" kern="1200" dirty="0"/>
            <a:t>Družstva</a:t>
          </a:r>
        </a:p>
      </dsp:txBody>
      <dsp:txXfrm>
        <a:off x="1889459" y="5023505"/>
        <a:ext cx="1404019" cy="680827"/>
      </dsp:txXfrm>
    </dsp:sp>
    <dsp:sp modelId="{3B156248-0BBC-42C2-B977-187C1FA9BEA7}">
      <dsp:nvSpPr>
        <dsp:cNvPr id="0" name=""/>
        <dsp:cNvSpPr/>
      </dsp:nvSpPr>
      <dsp:spPr>
        <a:xfrm rot="18742546">
          <a:off x="3199836" y="5093288"/>
          <a:ext cx="704424" cy="20874"/>
        </a:xfrm>
        <a:custGeom>
          <a:avLst/>
          <a:gdLst/>
          <a:ahLst/>
          <a:cxnLst/>
          <a:rect l="0" t="0" r="0" b="0"/>
          <a:pathLst>
            <a:path>
              <a:moveTo>
                <a:pt x="0" y="10437"/>
              </a:moveTo>
              <a:lnTo>
                <a:pt x="704424" y="10437"/>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b="1" kern="1200"/>
        </a:p>
      </dsp:txBody>
      <dsp:txXfrm>
        <a:off x="3534438" y="5086114"/>
        <a:ext cx="35221" cy="35221"/>
      </dsp:txXfrm>
    </dsp:sp>
    <dsp:sp modelId="{F65A6B9D-D460-45B0-8B4F-F7C687147EA6}">
      <dsp:nvSpPr>
        <dsp:cNvPr id="0" name=""/>
        <dsp:cNvSpPr/>
      </dsp:nvSpPr>
      <dsp:spPr>
        <a:xfrm>
          <a:off x="3789436" y="4481936"/>
          <a:ext cx="2333074"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b="1" kern="1200" dirty="0"/>
            <a:t>Družstvo</a:t>
          </a:r>
        </a:p>
      </dsp:txBody>
      <dsp:txXfrm>
        <a:off x="3810618" y="4503118"/>
        <a:ext cx="2290710" cy="680827"/>
      </dsp:txXfrm>
    </dsp:sp>
    <dsp:sp modelId="{F3044D4D-DC91-427D-AE9B-3D53B8D2D85F}">
      <dsp:nvSpPr>
        <dsp:cNvPr id="0" name=""/>
        <dsp:cNvSpPr/>
      </dsp:nvSpPr>
      <dsp:spPr>
        <a:xfrm rot="1994999">
          <a:off x="3268189" y="5509120"/>
          <a:ext cx="567718" cy="20874"/>
        </a:xfrm>
        <a:custGeom>
          <a:avLst/>
          <a:gdLst/>
          <a:ahLst/>
          <a:cxnLst/>
          <a:rect l="0" t="0" r="0" b="0"/>
          <a:pathLst>
            <a:path>
              <a:moveTo>
                <a:pt x="0" y="10437"/>
              </a:moveTo>
              <a:lnTo>
                <a:pt x="567718" y="10437"/>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b="1" kern="1200"/>
        </a:p>
      </dsp:txBody>
      <dsp:txXfrm>
        <a:off x="3537855" y="5505364"/>
        <a:ext cx="28385" cy="28385"/>
      </dsp:txXfrm>
    </dsp:sp>
    <dsp:sp modelId="{83F10428-6ADC-4041-B064-ADA6C88761C2}">
      <dsp:nvSpPr>
        <dsp:cNvPr id="0" name=""/>
        <dsp:cNvSpPr/>
      </dsp:nvSpPr>
      <dsp:spPr>
        <a:xfrm>
          <a:off x="3789436" y="5313599"/>
          <a:ext cx="2333074" cy="72319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b="1" kern="1200" dirty="0"/>
            <a:t>Evropská družstevní společnost</a:t>
          </a:r>
        </a:p>
      </dsp:txBody>
      <dsp:txXfrm>
        <a:off x="3810618" y="5334781"/>
        <a:ext cx="2290710" cy="68082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6F3F0-7A13-4C4C-979E-BFE2397BEC54}" type="datetimeFigureOut">
              <a:rPr lang="cs-CZ" smtClean="0"/>
              <a:pPr/>
              <a:t>19.02.2024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D5F38-733D-4687-9032-821AED1C8C0C}" type="slidenum">
              <a:rPr lang="cs-CZ" smtClean="0"/>
              <a:pPr/>
              <a:t>‹#›</a:t>
            </a:fld>
            <a:endParaRPr lang="cs-CZ"/>
          </a:p>
        </p:txBody>
      </p:sp>
    </p:spTree>
    <p:extLst>
      <p:ext uri="{BB962C8B-B14F-4D97-AF65-F5344CB8AC3E}">
        <p14:creationId xmlns:p14="http://schemas.microsoft.com/office/powerpoint/2010/main" val="3865448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business.center.cz/business/pravo/zakony/obchodni-korporace/cast1h6d1.aspx#par705" TargetMode="External"/><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business.center.cz/business/pravo/zakony/obchodni-korporace/cast1h6d1.aspx#par705" TargetMode="External"/><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business.center.cz/business/pravo/zakony/obchodni-korporace/cast1h6d1.aspx#par705" TargetMode="External"/><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business.center.cz/business/pravo/zakony/obchodni-korporace/cast1h6d1.aspx#par705" TargetMode="External"/><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business.center.cz/business/pravo/zakony/obchodni-korporace/cast1h6d1.aspx#par705" TargetMode="External"/><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DFD5F38-733D-4687-9032-821AED1C8C0C}" type="slidenum">
              <a:rPr lang="cs-CZ" smtClean="0"/>
              <a:pPr/>
              <a:t>8</a:t>
            </a:fld>
            <a:endParaRPr lang="cs-CZ"/>
          </a:p>
        </p:txBody>
      </p:sp>
    </p:spTree>
    <p:extLst>
      <p:ext uri="{BB962C8B-B14F-4D97-AF65-F5344CB8AC3E}">
        <p14:creationId xmlns:p14="http://schemas.microsoft.com/office/powerpoint/2010/main" val="1065718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r>
              <a:rPr lang="cs-CZ" dirty="0"/>
              <a:t>V družstvu, které má méně než 50 členů, mohou stanovy určit, že se představenstvo nezřizuje a statutárním orgánem je předseda družstva; ustanovení </a:t>
            </a:r>
            <a:r>
              <a:rPr lang="cs-CZ" dirty="0">
                <a:hlinkClick r:id="rId3"/>
              </a:rPr>
              <a:t>§ 705 až 714</a:t>
            </a:r>
            <a:r>
              <a:rPr lang="cs-CZ" dirty="0"/>
              <a:t> se použijí přiměřeně.</a:t>
            </a:r>
          </a:p>
          <a:p>
            <a:endParaRPr lang="cs-CZ" dirty="0"/>
          </a:p>
          <a:p>
            <a:r>
              <a:rPr lang="cs-CZ" dirty="0"/>
              <a:t>Člen představenstva nesmí podnikat v předmětu činnosti družstva, a to ani ve prospěch jiných osob, ani zprostředkovávat obchody družstva pro jiného.</a:t>
            </a:r>
            <a:br>
              <a:rPr lang="cs-CZ" dirty="0"/>
            </a:br>
            <a:r>
              <a:rPr lang="cs-CZ" dirty="0"/>
              <a:t>(2) Člen představenstva nesmí být členem statutárního orgánu jiné právnické osoby se shodným předmětem činnosti nebo osoby v obdobném postavení, ledaže se jedná o koncern, společenství vlastníků jednotek nebo družstvo, jehož členy jsou pouze jiná družstva.</a:t>
            </a:r>
            <a:br>
              <a:rPr lang="cs-CZ" dirty="0"/>
            </a:br>
            <a:r>
              <a:rPr lang="cs-CZ" dirty="0"/>
              <a:t>(3) Člen představenstva nesmí být současně členem kontrolní komise družstva nebo jinou osobou oprávněnou podle zápisu v obchodním rejstříku jednat za družstvo.</a:t>
            </a:r>
            <a:br>
              <a:rPr lang="cs-CZ" dirty="0"/>
            </a:br>
            <a:r>
              <a:rPr lang="cs-CZ" dirty="0"/>
              <a:t>(4) Stanovy nebo usnesení členské schůze mohou určit další omezení.</a:t>
            </a:r>
          </a:p>
        </p:txBody>
      </p:sp>
      <p:sp>
        <p:nvSpPr>
          <p:cNvPr id="4" name="Zástupný symbol pro číslo snímku 3"/>
          <p:cNvSpPr>
            <a:spLocks noGrp="1"/>
          </p:cNvSpPr>
          <p:nvPr>
            <p:ph type="sldNum" sz="quarter" idx="10"/>
          </p:nvPr>
        </p:nvSpPr>
        <p:spPr/>
        <p:txBody>
          <a:bodyPr/>
          <a:lstStyle/>
          <a:p>
            <a:fld id="{951479C6-FCF2-4D26-A076-E8E433FF3A68}" type="slidenum">
              <a:rPr lang="cs-CZ" smtClean="0"/>
              <a:pPr/>
              <a:t>64</a:t>
            </a:fld>
            <a:endParaRPr lang="cs-CZ"/>
          </a:p>
        </p:txBody>
      </p:sp>
    </p:spTree>
    <p:extLst>
      <p:ext uri="{BB962C8B-B14F-4D97-AF65-F5344CB8AC3E}">
        <p14:creationId xmlns:p14="http://schemas.microsoft.com/office/powerpoint/2010/main" val="3525111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r>
              <a:rPr lang="cs-CZ" dirty="0"/>
              <a:t>V družstvu, které má méně než 50 členů, mohou stanovy určit, že se představenstvo nezřizuje a statutárním orgánem je předseda družstva; ustanovení </a:t>
            </a:r>
            <a:r>
              <a:rPr lang="cs-CZ" dirty="0">
                <a:hlinkClick r:id="rId3"/>
              </a:rPr>
              <a:t>§ 705 až 714</a:t>
            </a:r>
            <a:r>
              <a:rPr lang="cs-CZ" dirty="0"/>
              <a:t> se použijí přiměřeně.</a:t>
            </a:r>
          </a:p>
          <a:p>
            <a:endParaRPr lang="cs-CZ" dirty="0"/>
          </a:p>
          <a:p>
            <a:r>
              <a:rPr lang="cs-CZ" dirty="0"/>
              <a:t>Člen představenstva nesmí podnikat v předmětu činnosti družstva, a to ani ve prospěch jiných osob, ani zprostředkovávat obchody družstva pro jiného.</a:t>
            </a:r>
            <a:br>
              <a:rPr lang="cs-CZ" dirty="0"/>
            </a:br>
            <a:r>
              <a:rPr lang="cs-CZ" dirty="0"/>
              <a:t>(2) Člen představenstva nesmí být členem statutárního orgánu jiné právnické osoby se shodným předmětem činnosti nebo osoby v obdobném postavení, ledaže se jedná o koncern, společenství vlastníků jednotek nebo družstvo, jehož členy jsou pouze jiná družstva.</a:t>
            </a:r>
            <a:br>
              <a:rPr lang="cs-CZ" dirty="0"/>
            </a:br>
            <a:r>
              <a:rPr lang="cs-CZ" dirty="0"/>
              <a:t>(3) Člen představenstva nesmí být současně členem kontrolní komise družstva nebo jinou osobou oprávněnou podle zápisu v obchodním rejstříku jednat za družstvo.</a:t>
            </a:r>
            <a:br>
              <a:rPr lang="cs-CZ" dirty="0"/>
            </a:br>
            <a:r>
              <a:rPr lang="cs-CZ" dirty="0"/>
              <a:t>(4) Stanovy nebo usnesení členské schůze mohou určit další omezení.</a:t>
            </a:r>
          </a:p>
        </p:txBody>
      </p:sp>
      <p:sp>
        <p:nvSpPr>
          <p:cNvPr id="4" name="Zástupný symbol pro číslo snímku 3"/>
          <p:cNvSpPr>
            <a:spLocks noGrp="1"/>
          </p:cNvSpPr>
          <p:nvPr>
            <p:ph type="sldNum" sz="quarter" idx="10"/>
          </p:nvPr>
        </p:nvSpPr>
        <p:spPr/>
        <p:txBody>
          <a:bodyPr/>
          <a:lstStyle/>
          <a:p>
            <a:fld id="{951479C6-FCF2-4D26-A076-E8E433FF3A68}" type="slidenum">
              <a:rPr lang="cs-CZ" smtClean="0"/>
              <a:pPr/>
              <a:t>65</a:t>
            </a:fld>
            <a:endParaRPr lang="cs-CZ"/>
          </a:p>
        </p:txBody>
      </p:sp>
    </p:spTree>
    <p:extLst>
      <p:ext uri="{BB962C8B-B14F-4D97-AF65-F5344CB8AC3E}">
        <p14:creationId xmlns:p14="http://schemas.microsoft.com/office/powerpoint/2010/main" val="1095293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r>
              <a:rPr lang="cs-CZ" dirty="0"/>
              <a:t>V družstvu, které má méně než 50 členů, mohou stanovy určit, že se představenstvo nezřizuje a statutárním orgánem je předseda družstva; ustanovení </a:t>
            </a:r>
            <a:r>
              <a:rPr lang="cs-CZ" dirty="0">
                <a:hlinkClick r:id="rId3"/>
              </a:rPr>
              <a:t>§ 705 až 714</a:t>
            </a:r>
            <a:r>
              <a:rPr lang="cs-CZ" dirty="0"/>
              <a:t> se použijí přiměřeně.</a:t>
            </a:r>
          </a:p>
          <a:p>
            <a:endParaRPr lang="cs-CZ" dirty="0"/>
          </a:p>
          <a:p>
            <a:r>
              <a:rPr lang="cs-CZ" dirty="0"/>
              <a:t>Člen představenstva nesmí podnikat v předmětu činnosti družstva, a to ani ve prospěch jiných osob, ani zprostředkovávat obchody družstva pro jiného.</a:t>
            </a:r>
            <a:br>
              <a:rPr lang="cs-CZ" dirty="0"/>
            </a:br>
            <a:r>
              <a:rPr lang="cs-CZ" dirty="0"/>
              <a:t>(2) Člen představenstva nesmí být členem statutárního orgánu jiné právnické osoby se shodným předmětem činnosti nebo osoby v obdobném postavení, ledaže se jedná o koncern, společenství vlastníků jednotek nebo družstvo, jehož členy jsou pouze jiná družstva.</a:t>
            </a:r>
            <a:br>
              <a:rPr lang="cs-CZ" dirty="0"/>
            </a:br>
            <a:r>
              <a:rPr lang="cs-CZ" dirty="0"/>
              <a:t>(3) Člen představenstva nesmí být současně členem kontrolní komise družstva nebo jinou osobou oprávněnou podle zápisu v obchodním rejstříku jednat za družstvo.</a:t>
            </a:r>
            <a:br>
              <a:rPr lang="cs-CZ" dirty="0"/>
            </a:br>
            <a:r>
              <a:rPr lang="cs-CZ" dirty="0"/>
              <a:t>(4) Stanovy nebo usnesení členské schůze mohou určit další omezení.</a:t>
            </a:r>
          </a:p>
        </p:txBody>
      </p:sp>
      <p:sp>
        <p:nvSpPr>
          <p:cNvPr id="4" name="Zástupný symbol pro číslo snímku 3"/>
          <p:cNvSpPr>
            <a:spLocks noGrp="1"/>
          </p:cNvSpPr>
          <p:nvPr>
            <p:ph type="sldNum" sz="quarter" idx="10"/>
          </p:nvPr>
        </p:nvSpPr>
        <p:spPr/>
        <p:txBody>
          <a:bodyPr/>
          <a:lstStyle/>
          <a:p>
            <a:fld id="{951479C6-FCF2-4D26-A076-E8E433FF3A68}" type="slidenum">
              <a:rPr lang="cs-CZ" smtClean="0"/>
              <a:pPr/>
              <a:t>66</a:t>
            </a:fld>
            <a:endParaRPr lang="cs-CZ"/>
          </a:p>
        </p:txBody>
      </p:sp>
    </p:spTree>
    <p:extLst>
      <p:ext uri="{BB962C8B-B14F-4D97-AF65-F5344CB8AC3E}">
        <p14:creationId xmlns:p14="http://schemas.microsoft.com/office/powerpoint/2010/main" val="3169128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r>
              <a:rPr lang="cs-CZ" dirty="0"/>
              <a:t>V družstvu, které má méně než 50 členů, mohou stanovy určit, že se představenstvo nezřizuje a statutárním orgánem je předseda družstva; ustanovení </a:t>
            </a:r>
            <a:r>
              <a:rPr lang="cs-CZ" dirty="0">
                <a:hlinkClick r:id="rId3"/>
              </a:rPr>
              <a:t>§ 705 až 714</a:t>
            </a:r>
            <a:r>
              <a:rPr lang="cs-CZ" dirty="0"/>
              <a:t> se použijí přiměřeně.</a:t>
            </a:r>
          </a:p>
          <a:p>
            <a:endParaRPr lang="cs-CZ" dirty="0"/>
          </a:p>
          <a:p>
            <a:r>
              <a:rPr lang="cs-CZ" dirty="0"/>
              <a:t>Člen představenstva nesmí podnikat v předmětu činnosti družstva, a to ani ve prospěch jiných osob, ani zprostředkovávat obchody družstva pro jiného.</a:t>
            </a:r>
            <a:br>
              <a:rPr lang="cs-CZ" dirty="0"/>
            </a:br>
            <a:r>
              <a:rPr lang="cs-CZ" dirty="0"/>
              <a:t>(2) Člen představenstva nesmí být členem statutárního orgánu jiné právnické osoby se shodným předmětem činnosti nebo osoby v obdobném postavení, ledaže se jedná o koncern, společenství vlastníků jednotek nebo družstvo, jehož členy jsou pouze jiná družstva.</a:t>
            </a:r>
            <a:br>
              <a:rPr lang="cs-CZ" dirty="0"/>
            </a:br>
            <a:r>
              <a:rPr lang="cs-CZ" dirty="0"/>
              <a:t>(3) Člen představenstva nesmí být současně členem kontrolní komise družstva nebo jinou osobou oprávněnou podle zápisu v obchodním rejstříku jednat za družstvo.</a:t>
            </a:r>
            <a:br>
              <a:rPr lang="cs-CZ" dirty="0"/>
            </a:br>
            <a:r>
              <a:rPr lang="cs-CZ" dirty="0"/>
              <a:t>(4) Stanovy nebo usnesení členské schůze mohou určit další omezení.</a:t>
            </a:r>
          </a:p>
        </p:txBody>
      </p:sp>
      <p:sp>
        <p:nvSpPr>
          <p:cNvPr id="4" name="Zástupný symbol pro číslo snímku 3"/>
          <p:cNvSpPr>
            <a:spLocks noGrp="1"/>
          </p:cNvSpPr>
          <p:nvPr>
            <p:ph type="sldNum" sz="quarter" idx="10"/>
          </p:nvPr>
        </p:nvSpPr>
        <p:spPr/>
        <p:txBody>
          <a:bodyPr/>
          <a:lstStyle/>
          <a:p>
            <a:fld id="{951479C6-FCF2-4D26-A076-E8E433FF3A68}" type="slidenum">
              <a:rPr lang="cs-CZ" smtClean="0"/>
              <a:pPr/>
              <a:t>67</a:t>
            </a:fld>
            <a:endParaRPr lang="cs-CZ"/>
          </a:p>
        </p:txBody>
      </p:sp>
    </p:spTree>
    <p:extLst>
      <p:ext uri="{BB962C8B-B14F-4D97-AF65-F5344CB8AC3E}">
        <p14:creationId xmlns:p14="http://schemas.microsoft.com/office/powerpoint/2010/main" val="1146121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r>
              <a:rPr lang="cs-CZ" dirty="0"/>
              <a:t>V družstvu, které má méně než 50 členů, mohou stanovy určit, že se představenstvo nezřizuje a statutárním orgánem je předseda družstva; ustanovení </a:t>
            </a:r>
            <a:r>
              <a:rPr lang="cs-CZ" dirty="0">
                <a:hlinkClick r:id="rId3"/>
              </a:rPr>
              <a:t>§ 705 až 714</a:t>
            </a:r>
            <a:r>
              <a:rPr lang="cs-CZ" dirty="0"/>
              <a:t> se použijí přiměřeně.</a:t>
            </a:r>
          </a:p>
          <a:p>
            <a:endParaRPr lang="cs-CZ" dirty="0"/>
          </a:p>
          <a:p>
            <a:r>
              <a:rPr lang="cs-CZ" dirty="0"/>
              <a:t>Člen představenstva nesmí podnikat v předmětu činnosti družstva, a to ani ve prospěch jiných osob, ani zprostředkovávat obchody družstva pro jiného.</a:t>
            </a:r>
            <a:br>
              <a:rPr lang="cs-CZ" dirty="0"/>
            </a:br>
            <a:r>
              <a:rPr lang="cs-CZ" dirty="0"/>
              <a:t>(2) Člen představenstva nesmí být členem statutárního orgánu jiné právnické osoby se shodným předmětem činnosti nebo osoby v obdobném postavení, ledaže se jedná o koncern, společenství vlastníků jednotek nebo družstvo, jehož členy jsou pouze jiná družstva.</a:t>
            </a:r>
            <a:br>
              <a:rPr lang="cs-CZ" dirty="0"/>
            </a:br>
            <a:r>
              <a:rPr lang="cs-CZ" dirty="0"/>
              <a:t>(3) Člen představenstva nesmí být současně členem kontrolní komise družstva nebo jinou osobou oprávněnou podle zápisu v obchodním rejstříku jednat za družstvo.</a:t>
            </a:r>
            <a:br>
              <a:rPr lang="cs-CZ" dirty="0"/>
            </a:br>
            <a:r>
              <a:rPr lang="cs-CZ" dirty="0"/>
              <a:t>(4) Stanovy nebo usnesení členské schůze mohou určit další omezení.</a:t>
            </a:r>
          </a:p>
        </p:txBody>
      </p:sp>
      <p:sp>
        <p:nvSpPr>
          <p:cNvPr id="4" name="Zástupný symbol pro číslo snímku 3"/>
          <p:cNvSpPr>
            <a:spLocks noGrp="1"/>
          </p:cNvSpPr>
          <p:nvPr>
            <p:ph type="sldNum" sz="quarter" idx="10"/>
          </p:nvPr>
        </p:nvSpPr>
        <p:spPr/>
        <p:txBody>
          <a:bodyPr/>
          <a:lstStyle/>
          <a:p>
            <a:fld id="{951479C6-FCF2-4D26-A076-E8E433FF3A68}" type="slidenum">
              <a:rPr lang="cs-CZ" smtClean="0"/>
              <a:pPr/>
              <a:t>68</a:t>
            </a:fld>
            <a:endParaRPr lang="cs-CZ"/>
          </a:p>
        </p:txBody>
      </p:sp>
    </p:spTree>
    <p:extLst>
      <p:ext uri="{BB962C8B-B14F-4D97-AF65-F5344CB8AC3E}">
        <p14:creationId xmlns:p14="http://schemas.microsoft.com/office/powerpoint/2010/main" val="1593425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6D67837D-CABC-4ECD-8873-13BF655F0DA0}" type="slidenum">
              <a:rPr lang="cs-CZ" smtClean="0"/>
              <a:pPr/>
              <a:t>14</a:t>
            </a:fld>
            <a:endParaRPr lang="cs-CZ"/>
          </a:p>
        </p:txBody>
      </p:sp>
    </p:spTree>
    <p:extLst>
      <p:ext uri="{BB962C8B-B14F-4D97-AF65-F5344CB8AC3E}">
        <p14:creationId xmlns:p14="http://schemas.microsoft.com/office/powerpoint/2010/main" val="2578650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DFD5F38-733D-4687-9032-821AED1C8C0C}" type="slidenum">
              <a:rPr lang="cs-CZ" smtClean="0"/>
              <a:pPr/>
              <a:t>16</a:t>
            </a:fld>
            <a:endParaRPr lang="cs-CZ"/>
          </a:p>
        </p:txBody>
      </p:sp>
    </p:spTree>
    <p:extLst>
      <p:ext uri="{BB962C8B-B14F-4D97-AF65-F5344CB8AC3E}">
        <p14:creationId xmlns:p14="http://schemas.microsoft.com/office/powerpoint/2010/main" val="3045330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b="1" dirty="0">
              <a:latin typeface="Arial" panose="020B0604020202020204" pitchFamily="34" charset="0"/>
            </a:endParaRPr>
          </a:p>
        </p:txBody>
      </p:sp>
    </p:spTree>
    <p:extLst>
      <p:ext uri="{BB962C8B-B14F-4D97-AF65-F5344CB8AC3E}">
        <p14:creationId xmlns:p14="http://schemas.microsoft.com/office/powerpoint/2010/main" val="2130643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b="0" dirty="0"/>
          </a:p>
        </p:txBody>
      </p:sp>
      <p:sp>
        <p:nvSpPr>
          <p:cNvPr id="4" name="Zástupný symbol pro číslo snímku 3"/>
          <p:cNvSpPr>
            <a:spLocks noGrp="1"/>
          </p:cNvSpPr>
          <p:nvPr>
            <p:ph type="sldNum" sz="quarter" idx="10"/>
          </p:nvPr>
        </p:nvSpPr>
        <p:spPr/>
        <p:txBody>
          <a:bodyPr/>
          <a:lstStyle/>
          <a:p>
            <a:fld id="{6D67837D-CABC-4ECD-8873-13BF655F0DA0}" type="slidenum">
              <a:rPr lang="cs-CZ" smtClean="0"/>
              <a:pPr/>
              <a:t>36</a:t>
            </a:fld>
            <a:endParaRPr lang="cs-CZ"/>
          </a:p>
        </p:txBody>
      </p:sp>
    </p:spTree>
    <p:extLst>
      <p:ext uri="{BB962C8B-B14F-4D97-AF65-F5344CB8AC3E}">
        <p14:creationId xmlns:p14="http://schemas.microsoft.com/office/powerpoint/2010/main" val="3489937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DFD5F38-733D-4687-9032-821AED1C8C0C}" type="slidenum">
              <a:rPr lang="cs-CZ" smtClean="0"/>
              <a:pPr/>
              <a:t>37</a:t>
            </a:fld>
            <a:endParaRPr lang="cs-CZ"/>
          </a:p>
        </p:txBody>
      </p:sp>
    </p:spTree>
    <p:extLst>
      <p:ext uri="{BB962C8B-B14F-4D97-AF65-F5344CB8AC3E}">
        <p14:creationId xmlns:p14="http://schemas.microsoft.com/office/powerpoint/2010/main" val="4014651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DFD5F38-733D-4687-9032-821AED1C8C0C}" type="slidenum">
              <a:rPr lang="cs-CZ" smtClean="0"/>
              <a:pPr/>
              <a:t>44</a:t>
            </a:fld>
            <a:endParaRPr lang="cs-CZ"/>
          </a:p>
        </p:txBody>
      </p:sp>
    </p:spTree>
    <p:extLst>
      <p:ext uri="{BB962C8B-B14F-4D97-AF65-F5344CB8AC3E}">
        <p14:creationId xmlns:p14="http://schemas.microsoft.com/office/powerpoint/2010/main" val="235157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DFD5F38-733D-4687-9032-821AED1C8C0C}" type="slidenum">
              <a:rPr lang="cs-CZ" smtClean="0"/>
              <a:pPr/>
              <a:t>45</a:t>
            </a:fld>
            <a:endParaRPr lang="cs-CZ"/>
          </a:p>
        </p:txBody>
      </p:sp>
    </p:spTree>
    <p:extLst>
      <p:ext uri="{BB962C8B-B14F-4D97-AF65-F5344CB8AC3E}">
        <p14:creationId xmlns:p14="http://schemas.microsoft.com/office/powerpoint/2010/main" val="2708517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51479C6-FCF2-4D26-A076-E8E433FF3A68}" type="slidenum">
              <a:rPr lang="cs-CZ" smtClean="0"/>
              <a:pPr/>
              <a:t>63</a:t>
            </a:fld>
            <a:endParaRPr lang="cs-CZ"/>
          </a:p>
        </p:txBody>
      </p:sp>
    </p:spTree>
    <p:extLst>
      <p:ext uri="{BB962C8B-B14F-4D97-AF65-F5344CB8AC3E}">
        <p14:creationId xmlns:p14="http://schemas.microsoft.com/office/powerpoint/2010/main" val="1432665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pPr/>
              <a:t>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pPr/>
              <a:t>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pPr/>
              <a:t>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pPr/>
              <a:t>2/19/2024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pPr/>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etr.novak@mvso.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jakpodnikat.cz/pausalni-vydaje-procentem.php" TargetMode="External"/><Relationship Id="rId2" Type="http://schemas.openxmlformats.org/officeDocument/2006/relationships/hyperlink" Target="http://www.jakpodnikat.cz/danova-evidence.php"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2017" y="1214753"/>
            <a:ext cx="7858124" cy="1576532"/>
          </a:xfrm>
        </p:spPr>
        <p:txBody>
          <a:bodyPr lIns="0" tIns="0" rIns="0" bIns="0" anchor="t" anchorCtr="0">
            <a:normAutofit/>
          </a:bodyPr>
          <a:lstStyle/>
          <a:p>
            <a:r>
              <a:rPr lang="cs-CZ" sz="5000" b="1" dirty="0">
                <a:solidFill>
                  <a:srgbClr val="FF0000"/>
                </a:solidFill>
              </a:rPr>
              <a:t>2. Blok</a:t>
            </a:r>
            <a:br>
              <a:rPr lang="cs-CZ" sz="5000" b="1" dirty="0">
                <a:solidFill>
                  <a:srgbClr val="FF0000"/>
                </a:solidFill>
              </a:rPr>
            </a:br>
            <a:endParaRPr lang="cs-CZ" sz="5000" dirty="0">
              <a:solidFill>
                <a:srgbClr val="FF0000"/>
              </a:solidFill>
            </a:endParaRPr>
          </a:p>
        </p:txBody>
      </p:sp>
      <p:sp>
        <p:nvSpPr>
          <p:cNvPr id="4" name="Title 1"/>
          <p:cNvSpPr txBox="1">
            <a:spLocks/>
          </p:cNvSpPr>
          <p:nvPr/>
        </p:nvSpPr>
        <p:spPr>
          <a:xfrm>
            <a:off x="711444" y="1908889"/>
            <a:ext cx="8047101" cy="2974948"/>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cs-CZ" sz="1900" b="1" cap="all" dirty="0">
              <a:latin typeface="Arial" pitchFamily="34" charset="0"/>
              <a:cs typeface="Arial" pitchFamily="34" charset="0"/>
            </a:endParaRPr>
          </a:p>
          <a:p>
            <a:r>
              <a:rPr lang="cs-CZ" sz="2400" dirty="0">
                <a:latin typeface="Arial" pitchFamily="34" charset="0"/>
                <a:cs typeface="Arial" pitchFamily="34" charset="0"/>
              </a:rPr>
              <a:t>Doc. Ing. </a:t>
            </a:r>
            <a:r>
              <a:rPr lang="cs-CZ" sz="2400" b="1" dirty="0">
                <a:latin typeface="Arial" pitchFamily="34" charset="0"/>
                <a:cs typeface="Arial" pitchFamily="34" charset="0"/>
              </a:rPr>
              <a:t>Petr Novák</a:t>
            </a:r>
            <a:r>
              <a:rPr lang="cs-CZ" sz="2400" dirty="0">
                <a:latin typeface="Arial" pitchFamily="34" charset="0"/>
                <a:cs typeface="Arial" pitchFamily="34" charset="0"/>
              </a:rPr>
              <a:t>, Ph.D.</a:t>
            </a:r>
            <a:r>
              <a:rPr lang="cs-CZ" sz="2400" b="1" dirty="0">
                <a:latin typeface="Arial" pitchFamily="34" charset="0"/>
                <a:cs typeface="Arial" pitchFamily="34" charset="0"/>
              </a:rPr>
              <a:t> </a:t>
            </a:r>
            <a:endParaRPr lang="cs-CZ" sz="2400" b="1" i="1" dirty="0">
              <a:latin typeface="Arial" pitchFamily="34" charset="0"/>
              <a:cs typeface="Arial" pitchFamily="34" charset="0"/>
            </a:endParaRPr>
          </a:p>
          <a:p>
            <a:r>
              <a:rPr lang="cs-CZ" sz="1900" dirty="0">
                <a:latin typeface="Arial" pitchFamily="34" charset="0"/>
                <a:cs typeface="Arial" pitchFamily="34" charset="0"/>
              </a:rPr>
              <a:t> </a:t>
            </a:r>
          </a:p>
          <a:p>
            <a:endParaRPr lang="cs-CZ" sz="2000" b="1" cap="all" dirty="0">
              <a:latin typeface="Arial" pitchFamily="34" charset="0"/>
              <a:cs typeface="Arial" pitchFamily="34" charset="0"/>
            </a:endParaRPr>
          </a:p>
          <a:p>
            <a:endParaRPr lang="cs-CZ" sz="2000" b="1" cap="all" dirty="0">
              <a:latin typeface="Arial" pitchFamily="34" charset="0"/>
              <a:cs typeface="Arial" pitchFamily="34" charset="0"/>
            </a:endParaRPr>
          </a:p>
          <a:p>
            <a:r>
              <a:rPr lang="cs-CZ" sz="2000" dirty="0">
                <a:latin typeface="Arial" pitchFamily="34" charset="0"/>
                <a:cs typeface="Arial" pitchFamily="34" charset="0"/>
              </a:rPr>
              <a:t>Email: </a:t>
            </a:r>
            <a:r>
              <a:rPr lang="cs-CZ" sz="2000" dirty="0">
                <a:latin typeface="Arial" pitchFamily="34" charset="0"/>
                <a:cs typeface="Arial" pitchFamily="34" charset="0"/>
                <a:hlinkClick r:id="rId2"/>
              </a:rPr>
              <a:t>petr.novak@mvso.cz</a:t>
            </a:r>
            <a:endParaRPr lang="cs-CZ" sz="2000" dirty="0">
              <a:latin typeface="Arial" pitchFamily="34" charset="0"/>
              <a:cs typeface="Arial" pitchFamily="34" charset="0"/>
            </a:endParaRPr>
          </a:p>
          <a:p>
            <a:endParaRPr lang="cs-CZ" sz="2000" dirty="0">
              <a:latin typeface="Arial" pitchFamily="34" charset="0"/>
              <a:cs typeface="Arial" pitchFamily="34" charset="0"/>
            </a:endParaRPr>
          </a:p>
          <a:p>
            <a:pPr algn="l"/>
            <a:endParaRPr lang="cs-CZ" sz="1800" b="1" cap="all" dirty="0">
              <a:latin typeface="Arial" pitchFamily="34" charset="0"/>
              <a:cs typeface="Arial" pitchFamily="34" charset="0"/>
            </a:endParaRPr>
          </a:p>
          <a:p>
            <a:pPr algn="l"/>
            <a:endParaRPr lang="en-US" sz="1800" b="1" dirty="0"/>
          </a:p>
        </p:txBody>
      </p:sp>
    </p:spTree>
    <p:extLst>
      <p:ext uri="{BB962C8B-B14F-4D97-AF65-F5344CB8AC3E}">
        <p14:creationId xmlns:p14="http://schemas.microsoft.com/office/powerpoint/2010/main" val="539107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6" name="Rectangle 2"/>
          <p:cNvSpPr>
            <a:spLocks noGrp="1" noChangeArrowheads="1"/>
          </p:cNvSpPr>
          <p:nvPr>
            <p:ph type="title"/>
          </p:nvPr>
        </p:nvSpPr>
        <p:spPr>
          <a:xfrm>
            <a:off x="497711" y="656603"/>
            <a:ext cx="8229600" cy="1143000"/>
          </a:xfrm>
        </p:spPr>
        <p:txBody>
          <a:bodyPr>
            <a:noAutofit/>
          </a:bodyPr>
          <a:lstStyle/>
          <a:p>
            <a:pPr eaLnBrk="1" hangingPunct="1"/>
            <a:r>
              <a:rPr lang="cs-CZ" altLang="cs-CZ" sz="3600" b="1" dirty="0">
                <a:solidFill>
                  <a:srgbClr val="FF0000"/>
                </a:solidFill>
              </a:rPr>
              <a:t>Založení právnické osoby (PO) – obchodní společnosti</a:t>
            </a:r>
          </a:p>
        </p:txBody>
      </p:sp>
      <p:sp>
        <p:nvSpPr>
          <p:cNvPr id="161797" name="Rectangle 3"/>
          <p:cNvSpPr>
            <a:spLocks noGrp="1" noChangeArrowheads="1"/>
          </p:cNvSpPr>
          <p:nvPr>
            <p:ph type="body" idx="1"/>
          </p:nvPr>
        </p:nvSpPr>
        <p:spPr>
          <a:xfrm>
            <a:off x="1" y="1921396"/>
            <a:ext cx="9144000" cy="4747691"/>
          </a:xfrm>
        </p:spPr>
        <p:txBody>
          <a:bodyPr/>
          <a:lstStyle/>
          <a:p>
            <a:pPr marL="457200" indent="-457200">
              <a:lnSpc>
                <a:spcPct val="90000"/>
              </a:lnSpc>
            </a:pPr>
            <a:r>
              <a:rPr lang="cs-CZ" altLang="cs-CZ" sz="2400" dirty="0"/>
              <a:t>Řídí se </a:t>
            </a:r>
            <a:r>
              <a:rPr lang="cs-CZ" altLang="cs-CZ" sz="2400" b="1" dirty="0"/>
              <a:t>…………………………</a:t>
            </a:r>
            <a:r>
              <a:rPr lang="cs-CZ" altLang="cs-CZ" sz="2400" dirty="0"/>
              <a:t>, který je základní systémovou právní normou, dále pak </a:t>
            </a:r>
            <a:r>
              <a:rPr lang="cs-CZ" altLang="cs-CZ" sz="2400" b="1" dirty="0"/>
              <a:t>…………………………………………</a:t>
            </a:r>
            <a:r>
              <a:rPr lang="cs-CZ" altLang="cs-CZ" sz="2400" dirty="0"/>
              <a:t> , což je právní norma pro oblast obchodu a podnikání, reguluje a ošetřuje </a:t>
            </a:r>
            <a:r>
              <a:rPr lang="cs-CZ" altLang="cs-CZ" sz="2400" b="1" dirty="0"/>
              <a:t>obchodní a podnikatelské vztahy</a:t>
            </a:r>
            <a:r>
              <a:rPr lang="cs-CZ" altLang="cs-CZ" sz="2400" dirty="0"/>
              <a:t>, říká kdo a jakou formou může podnikat.</a:t>
            </a:r>
          </a:p>
          <a:p>
            <a:pPr marL="457200" indent="-457200" eaLnBrk="1" hangingPunct="1">
              <a:lnSpc>
                <a:spcPct val="90000"/>
              </a:lnSpc>
            </a:pPr>
            <a:r>
              <a:rPr lang="cs-CZ" altLang="cs-CZ" sz="2400" b="1" i="1" dirty="0"/>
              <a:t>Zahájení podnikání je dvoustupňové:</a:t>
            </a:r>
            <a:endParaRPr lang="cs-CZ" altLang="cs-CZ" sz="2400" b="1" dirty="0"/>
          </a:p>
          <a:p>
            <a:pPr marL="838200" lvl="1" indent="-381000" eaLnBrk="1" hangingPunct="1">
              <a:lnSpc>
                <a:spcPct val="90000"/>
              </a:lnSpc>
              <a:buClr>
                <a:srgbClr val="FF0000"/>
              </a:buClr>
              <a:buSzTx/>
              <a:buFont typeface="Wingdings" panose="05000000000000000000" pitchFamily="2" charset="2"/>
              <a:buAutoNum type="arabicPeriod"/>
            </a:pPr>
            <a:r>
              <a:rPr lang="cs-CZ" altLang="cs-CZ" sz="2200" b="1" dirty="0">
                <a:solidFill>
                  <a:srgbClr val="FF0000"/>
                </a:solidFill>
              </a:rPr>
              <a:t>založení obchodní společnosti</a:t>
            </a:r>
            <a:r>
              <a:rPr lang="cs-CZ" altLang="cs-CZ" sz="2200" dirty="0"/>
              <a:t>, </a:t>
            </a:r>
          </a:p>
          <a:p>
            <a:pPr marL="1257300" lvl="2" indent="-342900" eaLnBrk="1" hangingPunct="1">
              <a:lnSpc>
                <a:spcPct val="90000"/>
              </a:lnSpc>
              <a:buFont typeface="Wingdings" panose="05000000000000000000" pitchFamily="2" charset="2"/>
              <a:buChar char="n"/>
            </a:pPr>
            <a:r>
              <a:rPr lang="cs-CZ" altLang="cs-CZ" sz="2200" dirty="0"/>
              <a:t>společenskou smlouvou podepsanou všemi společníky a notářsky ověřenou, </a:t>
            </a:r>
          </a:p>
          <a:p>
            <a:pPr marL="1257300" lvl="2" indent="-342900" eaLnBrk="1" hangingPunct="1">
              <a:lnSpc>
                <a:spcPct val="90000"/>
              </a:lnSpc>
              <a:buFont typeface="Wingdings" panose="05000000000000000000" pitchFamily="2" charset="2"/>
              <a:buChar char="n"/>
            </a:pPr>
            <a:r>
              <a:rPr lang="cs-CZ" altLang="cs-CZ" sz="2200" dirty="0"/>
              <a:t>zakladatelskou listinou notářsky ověřenou. </a:t>
            </a:r>
          </a:p>
          <a:p>
            <a:pPr marL="838200" lvl="1" indent="-381000" eaLnBrk="1" hangingPunct="1">
              <a:lnSpc>
                <a:spcPct val="90000"/>
              </a:lnSpc>
              <a:buClr>
                <a:srgbClr val="FF0000"/>
              </a:buClr>
              <a:buSzTx/>
              <a:buFont typeface="Wingdings" panose="05000000000000000000" pitchFamily="2" charset="2"/>
              <a:buAutoNum type="arabicPeriod"/>
            </a:pPr>
            <a:r>
              <a:rPr lang="cs-CZ" altLang="cs-CZ" sz="2200" b="1" dirty="0">
                <a:solidFill>
                  <a:srgbClr val="FF0000"/>
                </a:solidFill>
              </a:rPr>
              <a:t>vznik obchodní společnosti</a:t>
            </a:r>
            <a:r>
              <a:rPr lang="cs-CZ" altLang="cs-CZ" sz="2200" dirty="0">
                <a:solidFill>
                  <a:srgbClr val="FF0000"/>
                </a:solidFill>
              </a:rPr>
              <a:t> </a:t>
            </a:r>
            <a:r>
              <a:rPr lang="cs-CZ" altLang="cs-CZ" sz="2200" b="1" dirty="0">
                <a:solidFill>
                  <a:srgbClr val="FF0000"/>
                </a:solidFill>
              </a:rPr>
              <a:t>dnem zápisu společnosti do obchodního rejstříku</a:t>
            </a:r>
            <a:r>
              <a:rPr lang="cs-CZ" altLang="cs-CZ" sz="2200" dirty="0">
                <a:solidFill>
                  <a:srgbClr val="FF0000"/>
                </a:solidFill>
              </a:rPr>
              <a:t> </a:t>
            </a:r>
          </a:p>
          <a:p>
            <a:pPr marL="457200" lvl="1" indent="0" eaLnBrk="1" hangingPunct="1">
              <a:lnSpc>
                <a:spcPct val="90000"/>
              </a:lnSpc>
              <a:buClr>
                <a:srgbClr val="FF0000"/>
              </a:buClr>
              <a:buSzTx/>
              <a:buNone/>
            </a:pPr>
            <a:endParaRPr lang="cs-CZ" altLang="cs-CZ" sz="2200" dirty="0"/>
          </a:p>
          <a:p>
            <a:pPr marL="457200" indent="-457200" eaLnBrk="1" hangingPunct="1">
              <a:lnSpc>
                <a:spcPct val="90000"/>
              </a:lnSpc>
            </a:pPr>
            <a:endParaRPr lang="cs-CZ" altLang="cs-CZ" sz="2200" dirty="0"/>
          </a:p>
        </p:txBody>
      </p:sp>
    </p:spTree>
    <p:extLst>
      <p:ext uri="{BB962C8B-B14F-4D97-AF65-F5344CB8AC3E}">
        <p14:creationId xmlns:p14="http://schemas.microsoft.com/office/powerpoint/2010/main" val="1906182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Nadpis 1"/>
          <p:cNvSpPr>
            <a:spLocks noGrp="1"/>
          </p:cNvSpPr>
          <p:nvPr>
            <p:ph type="title"/>
          </p:nvPr>
        </p:nvSpPr>
        <p:spPr>
          <a:xfrm>
            <a:off x="457200" y="401960"/>
            <a:ext cx="8229600" cy="1143000"/>
          </a:xfrm>
        </p:spPr>
        <p:txBody>
          <a:bodyPr/>
          <a:lstStyle/>
          <a:p>
            <a:pPr eaLnBrk="1" hangingPunct="1"/>
            <a:r>
              <a:rPr lang="cs-CZ" altLang="cs-CZ" b="1" dirty="0">
                <a:solidFill>
                  <a:srgbClr val="FF0000"/>
                </a:solidFill>
              </a:rPr>
              <a:t>Obchodní rejstřík</a:t>
            </a:r>
          </a:p>
        </p:txBody>
      </p:sp>
      <p:sp>
        <p:nvSpPr>
          <p:cNvPr id="162819" name="Zástupný symbol pro obsah 2"/>
          <p:cNvSpPr>
            <a:spLocks noGrp="1"/>
          </p:cNvSpPr>
          <p:nvPr>
            <p:ph idx="1"/>
          </p:nvPr>
        </p:nvSpPr>
        <p:spPr>
          <a:xfrm>
            <a:off x="138896" y="1417638"/>
            <a:ext cx="8754279" cy="5180012"/>
          </a:xfrm>
        </p:spPr>
        <p:txBody>
          <a:bodyPr/>
          <a:lstStyle/>
          <a:p>
            <a:pPr marL="457200" indent="-457200" eaLnBrk="1" hangingPunct="1"/>
            <a:r>
              <a:rPr lang="cs-CZ" altLang="cs-CZ" sz="2000" dirty="0"/>
              <a:t>veřejný seznam, do kterého se zapisují zákonem stanovené údaje o podnikatelích,</a:t>
            </a:r>
          </a:p>
          <a:p>
            <a:pPr marL="457200" indent="-457200" eaLnBrk="1" hangingPunct="1"/>
            <a:r>
              <a:rPr lang="cs-CZ" altLang="cs-CZ" sz="2000" dirty="0"/>
              <a:t>má svoji veřejnou a neveřejnou část,</a:t>
            </a:r>
          </a:p>
          <a:p>
            <a:pPr marL="457200" indent="-457200" eaLnBrk="1" hangingPunct="1"/>
            <a:r>
              <a:rPr lang="cs-CZ" altLang="cs-CZ" sz="2000" b="1" dirty="0"/>
              <a:t>vedou jej krajské obchodní soudy </a:t>
            </a:r>
          </a:p>
          <a:p>
            <a:pPr marL="457200" indent="-457200" eaLnBrk="1" hangingPunct="1"/>
            <a:r>
              <a:rPr lang="cs-CZ" altLang="cs-CZ" sz="2000" b="1" dirty="0"/>
              <a:t>Zápis do Obchodního rejstříku</a:t>
            </a:r>
            <a:r>
              <a:rPr lang="cs-CZ" altLang="cs-CZ" sz="2000" b="1" dirty="0">
                <a:solidFill>
                  <a:schemeClr val="bg1"/>
                </a:solidFill>
              </a:rPr>
              <a:t> </a:t>
            </a:r>
            <a:r>
              <a:rPr lang="cs-CZ" altLang="cs-CZ" sz="2000" b="1" dirty="0"/>
              <a:t>– povinně se zapisují</a:t>
            </a:r>
            <a:r>
              <a:rPr lang="cs-CZ" altLang="cs-CZ" sz="2000" dirty="0"/>
              <a:t>:</a:t>
            </a:r>
          </a:p>
          <a:p>
            <a:pPr marL="457200" indent="-457200" eaLnBrk="1" hangingPunct="1">
              <a:buFontTx/>
              <a:buAutoNum type="arabicPeriod"/>
            </a:pPr>
            <a:r>
              <a:rPr lang="cs-CZ" altLang="cs-CZ" sz="2000" dirty="0"/>
              <a:t>Obchodní společnosti a družstva</a:t>
            </a:r>
          </a:p>
          <a:p>
            <a:pPr marL="457200" indent="-457200" eaLnBrk="1" hangingPunct="1">
              <a:buFontTx/>
              <a:buAutoNum type="arabicPeriod"/>
            </a:pPr>
            <a:r>
              <a:rPr lang="cs-CZ" altLang="cs-CZ" sz="2000" dirty="0"/>
              <a:t>Zahraniční osoby (</a:t>
            </a:r>
            <a:r>
              <a:rPr lang="cs-CZ" altLang="cs-CZ" sz="2000" dirty="0" err="1"/>
              <a:t>fyz</a:t>
            </a:r>
            <a:r>
              <a:rPr lang="cs-CZ" altLang="cs-CZ" sz="2000" dirty="0"/>
              <a:t>. nebo </a:t>
            </a:r>
            <a:r>
              <a:rPr lang="cs-CZ" altLang="cs-CZ" sz="2000" dirty="0" err="1"/>
              <a:t>právn</a:t>
            </a:r>
            <a:r>
              <a:rPr lang="cs-CZ" altLang="cs-CZ" sz="2000" dirty="0"/>
              <a:t>.), které podnikají v souladu se zákonem o obchodních korporacích na území ČR</a:t>
            </a:r>
          </a:p>
          <a:p>
            <a:pPr marL="457200" indent="-457200" eaLnBrk="1" hangingPunct="1">
              <a:buFontTx/>
              <a:buAutoNum type="arabicPeriod"/>
            </a:pPr>
            <a:r>
              <a:rPr lang="cs-CZ" altLang="cs-CZ" sz="2000" dirty="0"/>
              <a:t>Fyzické osoby, které jsou podnikateli a o zápis požádají (povinný zápis v případě provozování živnosti průmyslovým způsobem či průměrné výše příjmů za poslední dvě účtovací období 120 mil. Kč) </a:t>
            </a:r>
          </a:p>
          <a:p>
            <a:pPr marL="457200" indent="-457200" eaLnBrk="1" hangingPunct="1">
              <a:buFontTx/>
              <a:buAutoNum type="arabicPeriod"/>
            </a:pPr>
            <a:r>
              <a:rPr lang="cs-CZ" altLang="cs-CZ" sz="2000" dirty="0"/>
              <a:t>další osoby, stanoví-li povinnost jejich zápisu zvláštní právní předpis (např. organizační složky podniku) </a:t>
            </a:r>
          </a:p>
          <a:p>
            <a:pPr marL="457200" indent="-457200" eaLnBrk="1" hangingPunct="1"/>
            <a:endParaRPr lang="cs-CZ" altLang="cs-CZ" sz="2000" dirty="0"/>
          </a:p>
        </p:txBody>
      </p:sp>
    </p:spTree>
    <p:extLst>
      <p:ext uri="{BB962C8B-B14F-4D97-AF65-F5344CB8AC3E}">
        <p14:creationId xmlns:p14="http://schemas.microsoft.com/office/powerpoint/2010/main" val="1458697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Nadpis 1"/>
          <p:cNvSpPr>
            <a:spLocks noGrp="1"/>
          </p:cNvSpPr>
          <p:nvPr>
            <p:ph type="title"/>
          </p:nvPr>
        </p:nvSpPr>
        <p:spPr>
          <a:xfrm>
            <a:off x="457200" y="436684"/>
            <a:ext cx="8229600" cy="1143000"/>
          </a:xfrm>
        </p:spPr>
        <p:txBody>
          <a:bodyPr/>
          <a:lstStyle/>
          <a:p>
            <a:pPr eaLnBrk="1" hangingPunct="1"/>
            <a:r>
              <a:rPr lang="cs-CZ" altLang="cs-CZ" b="1" dirty="0">
                <a:solidFill>
                  <a:srgbClr val="FF0000"/>
                </a:solidFill>
              </a:rPr>
              <a:t>Obchodní rejstřík</a:t>
            </a:r>
          </a:p>
        </p:txBody>
      </p:sp>
      <p:sp>
        <p:nvSpPr>
          <p:cNvPr id="163843" name="Zástupný symbol pro obsah 2"/>
          <p:cNvSpPr>
            <a:spLocks noGrp="1"/>
          </p:cNvSpPr>
          <p:nvPr>
            <p:ph idx="1"/>
          </p:nvPr>
        </p:nvSpPr>
        <p:spPr>
          <a:xfrm>
            <a:off x="81023" y="1417638"/>
            <a:ext cx="9062977" cy="5251450"/>
          </a:xfrm>
        </p:spPr>
        <p:txBody>
          <a:bodyPr/>
          <a:lstStyle/>
          <a:p>
            <a:pPr eaLnBrk="1" hangingPunct="1">
              <a:buFont typeface="Wingdings" panose="05000000000000000000" pitchFamily="2" charset="2"/>
              <a:buNone/>
            </a:pPr>
            <a:r>
              <a:rPr lang="cs-CZ" altLang="cs-CZ" sz="1600" b="1" dirty="0"/>
              <a:t>Zapisuje se:</a:t>
            </a:r>
          </a:p>
          <a:p>
            <a:pPr eaLnBrk="1" hangingPunct="1"/>
            <a:r>
              <a:rPr lang="cs-CZ" altLang="cs-CZ" sz="1600" b="1" dirty="0"/>
              <a:t>firma, u právnických osob sídlo</a:t>
            </a:r>
            <a:r>
              <a:rPr lang="cs-CZ" altLang="cs-CZ" sz="1600" dirty="0"/>
              <a:t>, u fyzických osob bydliště a místo podnikání, </a:t>
            </a:r>
          </a:p>
          <a:p>
            <a:pPr eaLnBrk="1" hangingPunct="1"/>
            <a:r>
              <a:rPr lang="cs-CZ" altLang="cs-CZ" sz="1600" b="1" dirty="0"/>
              <a:t>předmět podnikání </a:t>
            </a:r>
            <a:r>
              <a:rPr lang="cs-CZ" altLang="cs-CZ" sz="1600" dirty="0"/>
              <a:t>(činnosti)</a:t>
            </a:r>
          </a:p>
          <a:p>
            <a:pPr eaLnBrk="1" hangingPunct="1"/>
            <a:r>
              <a:rPr lang="cs-CZ" altLang="cs-CZ" sz="1600" b="1" dirty="0"/>
              <a:t>právní forma </a:t>
            </a:r>
            <a:r>
              <a:rPr lang="cs-CZ" altLang="cs-CZ" sz="1600" dirty="0"/>
              <a:t>právnické osoby</a:t>
            </a:r>
          </a:p>
          <a:p>
            <a:pPr eaLnBrk="1" hangingPunct="1"/>
            <a:r>
              <a:rPr lang="cs-CZ" altLang="cs-CZ" sz="1600" dirty="0"/>
              <a:t>u fyzické osoby </a:t>
            </a:r>
            <a:r>
              <a:rPr lang="cs-CZ" altLang="cs-CZ" sz="1600" b="1" dirty="0"/>
              <a:t>rodné číslo </a:t>
            </a:r>
            <a:r>
              <a:rPr lang="cs-CZ" altLang="cs-CZ" sz="1600" dirty="0"/>
              <a:t>nebo datum jejího narození, </a:t>
            </a:r>
          </a:p>
          <a:p>
            <a:pPr eaLnBrk="1" hangingPunct="1"/>
            <a:r>
              <a:rPr lang="cs-CZ" altLang="cs-CZ" sz="1600" b="1" dirty="0"/>
              <a:t>identifikační číslo </a:t>
            </a:r>
            <a:r>
              <a:rPr lang="cs-CZ" altLang="cs-CZ" sz="1600" dirty="0"/>
              <a:t>(IČ), které podnikateli přidělí rejstříkový soud; potřebná identifikační čísla sdělí rejstříkovému soudu příslušný orgán státní správy,</a:t>
            </a:r>
          </a:p>
          <a:p>
            <a:pPr eaLnBrk="1" hangingPunct="1"/>
            <a:r>
              <a:rPr lang="cs-CZ" altLang="cs-CZ" sz="1600" b="1" dirty="0"/>
              <a:t>jméno a bydliště nebo firma a sídlo osoby</a:t>
            </a:r>
            <a:r>
              <a:rPr lang="cs-CZ" altLang="cs-CZ" sz="1600" dirty="0"/>
              <a:t>, která je </a:t>
            </a:r>
            <a:r>
              <a:rPr lang="cs-CZ" altLang="cs-CZ" sz="1600" b="1" dirty="0"/>
              <a:t>statutárním orgánem </a:t>
            </a:r>
            <a:r>
              <a:rPr lang="cs-CZ" altLang="cs-CZ" sz="1600" dirty="0"/>
              <a:t>právnické osoby nebo jeho členem, s uvedením způsobu, jak jménem právnické osoby jedná, a den vzniku a zániku její funkce; je-li statutárním orgánem nebo jeho členem právnická osoba, též jméno a bydliště osob, které jsou jejím statutárním orgánem nebo jeho členem</a:t>
            </a:r>
          </a:p>
          <a:p>
            <a:pPr eaLnBrk="1" hangingPunct="1"/>
            <a:r>
              <a:rPr lang="cs-CZ" altLang="cs-CZ" sz="1600" dirty="0"/>
              <a:t>jméno a bydliště </a:t>
            </a:r>
            <a:r>
              <a:rPr lang="cs-CZ" altLang="cs-CZ" sz="1600" b="1" dirty="0"/>
              <a:t>prokuristy</a:t>
            </a:r>
            <a:r>
              <a:rPr lang="cs-CZ" altLang="cs-CZ" sz="1600" dirty="0"/>
              <a:t>, jakož i způsob, jakým jedná</a:t>
            </a:r>
          </a:p>
          <a:p>
            <a:pPr eaLnBrk="1" hangingPunct="1"/>
            <a:r>
              <a:rPr lang="cs-CZ" altLang="cs-CZ" sz="1600" dirty="0"/>
              <a:t>další skutečnosti, o kterých to stanoví právní předpis</a:t>
            </a:r>
          </a:p>
          <a:p>
            <a:pPr eaLnBrk="1" hangingPunct="1"/>
            <a:r>
              <a:rPr lang="cs-CZ" altLang="cs-CZ" sz="1600" dirty="0"/>
              <a:t>a změny těchto údajů.</a:t>
            </a:r>
          </a:p>
          <a:p>
            <a:pPr eaLnBrk="1" hangingPunct="1"/>
            <a:r>
              <a:rPr lang="cs-CZ" altLang="cs-CZ" sz="1600" dirty="0"/>
              <a:t>Zapisují se také další údaje specifické pro jednotlivé typy právnických osob a další údaje. Rejstřík také obsahuje </a:t>
            </a:r>
            <a:r>
              <a:rPr lang="cs-CZ" altLang="cs-CZ" sz="1600" b="1" dirty="0"/>
              <a:t>Sbírku listin</a:t>
            </a:r>
            <a:r>
              <a:rPr lang="cs-CZ" altLang="cs-CZ" sz="1600" dirty="0"/>
              <a:t>, která obsahuje důležité listiny týkající se jednotlivých subjektů (např. zakladatelskou smlouvu společnosti).</a:t>
            </a:r>
          </a:p>
          <a:p>
            <a:pPr eaLnBrk="1" hangingPunct="1"/>
            <a:endParaRPr lang="cs-CZ" altLang="cs-CZ" sz="1600" dirty="0"/>
          </a:p>
        </p:txBody>
      </p:sp>
    </p:spTree>
    <p:extLst>
      <p:ext uri="{BB962C8B-B14F-4D97-AF65-F5344CB8AC3E}">
        <p14:creationId xmlns:p14="http://schemas.microsoft.com/office/powerpoint/2010/main" val="2210905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4301"/>
            <a:ext cx="8229600" cy="1143000"/>
          </a:xfrm>
        </p:spPr>
        <p:txBody>
          <a:bodyPr/>
          <a:lstStyle/>
          <a:p>
            <a:r>
              <a:rPr lang="cs-CZ" b="1" dirty="0">
                <a:solidFill>
                  <a:srgbClr val="FF0000"/>
                </a:solidFill>
              </a:rPr>
              <a:t>Založení podniku</a:t>
            </a:r>
          </a:p>
        </p:txBody>
      </p:sp>
      <p:sp>
        <p:nvSpPr>
          <p:cNvPr id="3" name="Zástupný symbol pro obsah 2"/>
          <p:cNvSpPr>
            <a:spLocks noGrp="1"/>
          </p:cNvSpPr>
          <p:nvPr>
            <p:ph idx="1"/>
          </p:nvPr>
        </p:nvSpPr>
        <p:spPr>
          <a:xfrm>
            <a:off x="457200" y="1654919"/>
            <a:ext cx="8229600" cy="4525963"/>
          </a:xfrm>
        </p:spPr>
        <p:txBody>
          <a:bodyPr/>
          <a:lstStyle/>
          <a:p>
            <a:pPr marL="571500" indent="-571500" algn="just">
              <a:buFont typeface="Wingdings" pitchFamily="2" charset="2"/>
              <a:buAutoNum type="arabicPeriod"/>
            </a:pPr>
            <a:r>
              <a:rPr lang="cs-CZ" sz="2400" dirty="0">
                <a:latin typeface="Arial" pitchFamily="34" charset="0"/>
                <a:cs typeface="Arial" pitchFamily="34" charset="0"/>
              </a:rPr>
              <a:t>R</a:t>
            </a:r>
            <a:r>
              <a:rPr lang="cs-CZ" sz="2400" dirty="0">
                <a:solidFill>
                  <a:schemeClr val="tx1"/>
                </a:solidFill>
                <a:latin typeface="Arial" pitchFamily="34" charset="0"/>
                <a:cs typeface="Arial" pitchFamily="34" charset="0"/>
              </a:rPr>
              <a:t>ozhodnutí podnikatele před založením podniku,</a:t>
            </a:r>
          </a:p>
          <a:p>
            <a:pPr marL="571500" indent="-571500" algn="just">
              <a:buFont typeface="Wingdings" pitchFamily="2" charset="2"/>
              <a:buAutoNum type="arabicPeriod"/>
            </a:pPr>
            <a:endParaRPr lang="cs-CZ" sz="2400" dirty="0">
              <a:solidFill>
                <a:schemeClr val="tx1"/>
              </a:solidFill>
              <a:latin typeface="Arial" pitchFamily="34" charset="0"/>
              <a:cs typeface="Arial" pitchFamily="34" charset="0"/>
            </a:endParaRPr>
          </a:p>
          <a:p>
            <a:pPr marL="571500" indent="-571500" algn="just">
              <a:buFont typeface="Wingdings" pitchFamily="2" charset="2"/>
              <a:buAutoNum type="arabicPeriod"/>
            </a:pPr>
            <a:r>
              <a:rPr lang="cs-CZ" sz="2400" dirty="0">
                <a:solidFill>
                  <a:schemeClr val="tx1"/>
                </a:solidFill>
                <a:latin typeface="Arial" pitchFamily="34" charset="0"/>
                <a:cs typeface="Arial" pitchFamily="34" charset="0"/>
              </a:rPr>
              <a:t>volba právní formy podnikání,</a:t>
            </a:r>
          </a:p>
          <a:p>
            <a:pPr marL="571500" indent="-571500" algn="just">
              <a:buFont typeface="Wingdings" pitchFamily="2" charset="2"/>
              <a:buAutoNum type="arabicPeriod"/>
            </a:pPr>
            <a:endParaRPr lang="cs-CZ" sz="2400" dirty="0">
              <a:solidFill>
                <a:schemeClr val="tx1"/>
              </a:solidFill>
              <a:latin typeface="Arial" pitchFamily="34" charset="0"/>
              <a:cs typeface="Arial" pitchFamily="34" charset="0"/>
            </a:endParaRPr>
          </a:p>
          <a:p>
            <a:pPr marL="571500" indent="-571500" algn="just">
              <a:buFont typeface="Wingdings" pitchFamily="2" charset="2"/>
              <a:buAutoNum type="arabicPeriod"/>
            </a:pPr>
            <a:r>
              <a:rPr lang="cs-CZ" sz="2400" dirty="0">
                <a:solidFill>
                  <a:schemeClr val="tx1"/>
                </a:solidFill>
                <a:latin typeface="Arial" pitchFamily="34" charset="0"/>
                <a:cs typeface="Arial" pitchFamily="34" charset="0"/>
              </a:rPr>
              <a:t>postup při založení podniku (živnosti či o.s.),</a:t>
            </a:r>
          </a:p>
          <a:p>
            <a:pPr marL="571500" indent="-571500" algn="just">
              <a:buFont typeface="Wingdings" pitchFamily="2" charset="2"/>
              <a:buAutoNum type="arabicPeriod"/>
            </a:pPr>
            <a:endParaRPr lang="cs-CZ" sz="2400" dirty="0">
              <a:solidFill>
                <a:schemeClr val="tx1"/>
              </a:solidFill>
              <a:latin typeface="Arial" pitchFamily="34" charset="0"/>
              <a:cs typeface="Arial" pitchFamily="34" charset="0"/>
            </a:endParaRPr>
          </a:p>
          <a:p>
            <a:pPr marL="571500" indent="-571500" algn="just">
              <a:buFont typeface="Wingdings" pitchFamily="2" charset="2"/>
              <a:buAutoNum type="arabicPeriod"/>
            </a:pPr>
            <a:r>
              <a:rPr lang="cs-CZ" sz="2400" dirty="0">
                <a:solidFill>
                  <a:schemeClr val="tx1"/>
                </a:solidFill>
                <a:latin typeface="Arial" pitchFamily="34" charset="0"/>
                <a:cs typeface="Arial" pitchFamily="34" charset="0"/>
              </a:rPr>
              <a:t>zakladatelský rozpočet.</a:t>
            </a:r>
          </a:p>
          <a:p>
            <a:pPr marL="0" indent="0">
              <a:buNone/>
            </a:pPr>
            <a:endParaRPr lang="cs-CZ" dirty="0"/>
          </a:p>
        </p:txBody>
      </p:sp>
    </p:spTree>
    <p:extLst>
      <p:ext uri="{BB962C8B-B14F-4D97-AF65-F5344CB8AC3E}">
        <p14:creationId xmlns:p14="http://schemas.microsoft.com/office/powerpoint/2010/main" val="1660043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172" y="694480"/>
            <a:ext cx="8760049" cy="5692671"/>
          </a:xfrm>
        </p:spPr>
        <p:txBody>
          <a:bodyPr>
            <a:noAutofit/>
          </a:bodyPr>
          <a:lstStyle/>
          <a:p>
            <a:pPr algn="just">
              <a:spcAft>
                <a:spcPts val="1800"/>
              </a:spcAft>
            </a:pPr>
            <a:r>
              <a:rPr lang="cs-CZ" sz="2200" dirty="0">
                <a:latin typeface="Arial" pitchFamily="34" charset="0"/>
                <a:cs typeface="Arial" pitchFamily="34" charset="0"/>
              </a:rPr>
              <a:t>P</a:t>
            </a:r>
            <a:r>
              <a:rPr lang="cs-CZ" sz="2200" dirty="0">
                <a:solidFill>
                  <a:schemeClr val="tx1"/>
                </a:solidFill>
                <a:latin typeface="Arial" pitchFamily="34" charset="0"/>
                <a:cs typeface="Arial" pitchFamily="34" charset="0"/>
              </a:rPr>
              <a:t>odnikatelská idea,</a:t>
            </a:r>
          </a:p>
          <a:p>
            <a:pPr algn="just">
              <a:spcAft>
                <a:spcPts val="1800"/>
              </a:spcAft>
            </a:pPr>
            <a:r>
              <a:rPr lang="cs-CZ" sz="2200" dirty="0">
                <a:solidFill>
                  <a:schemeClr val="tx1"/>
                </a:solidFill>
                <a:latin typeface="Arial" pitchFamily="34" charset="0"/>
                <a:cs typeface="Arial" pitchFamily="34" charset="0"/>
              </a:rPr>
              <a:t>počet zakladatelů,</a:t>
            </a:r>
          </a:p>
          <a:p>
            <a:pPr algn="just">
              <a:spcAft>
                <a:spcPts val="1800"/>
              </a:spcAft>
            </a:pPr>
            <a:r>
              <a:rPr lang="cs-CZ" sz="2200" dirty="0">
                <a:solidFill>
                  <a:schemeClr val="tx1"/>
                </a:solidFill>
                <a:latin typeface="Arial" pitchFamily="34" charset="0"/>
                <a:cs typeface="Arial" pitchFamily="34" charset="0"/>
              </a:rPr>
              <a:t>nároky na počáteční kapitál,</a:t>
            </a:r>
          </a:p>
          <a:p>
            <a:pPr algn="just">
              <a:spcAft>
                <a:spcPts val="1800"/>
              </a:spcAft>
            </a:pPr>
            <a:r>
              <a:rPr lang="cs-CZ" sz="2200" dirty="0">
                <a:solidFill>
                  <a:schemeClr val="tx1"/>
                </a:solidFill>
                <a:latin typeface="Arial" pitchFamily="34" charset="0"/>
                <a:cs typeface="Arial" pitchFamily="34" charset="0"/>
              </a:rPr>
              <a:t>otázka financování,</a:t>
            </a:r>
          </a:p>
          <a:p>
            <a:pPr algn="just">
              <a:spcAft>
                <a:spcPts val="1800"/>
              </a:spcAft>
            </a:pPr>
            <a:r>
              <a:rPr lang="cs-CZ" sz="2200" dirty="0">
                <a:solidFill>
                  <a:schemeClr val="tx1"/>
                </a:solidFill>
                <a:latin typeface="Arial" pitchFamily="34" charset="0"/>
                <a:cs typeface="Arial" pitchFamily="34" charset="0"/>
              </a:rPr>
              <a:t>podnikatelské riziko,</a:t>
            </a:r>
          </a:p>
          <a:p>
            <a:pPr algn="just">
              <a:spcAft>
                <a:spcPts val="1800"/>
              </a:spcAft>
            </a:pPr>
            <a:r>
              <a:rPr lang="cs-CZ" sz="2200" dirty="0">
                <a:solidFill>
                  <a:schemeClr val="tx1"/>
                </a:solidFill>
                <a:latin typeface="Arial" pitchFamily="34" charset="0"/>
                <a:cs typeface="Arial" pitchFamily="34" charset="0"/>
              </a:rPr>
              <a:t>účast na zisku (ztrátě),</a:t>
            </a:r>
          </a:p>
          <a:p>
            <a:pPr algn="just">
              <a:spcAft>
                <a:spcPts val="1800"/>
              </a:spcAft>
            </a:pPr>
            <a:r>
              <a:rPr lang="cs-CZ" sz="2200" dirty="0">
                <a:solidFill>
                  <a:schemeClr val="tx1"/>
                </a:solidFill>
                <a:latin typeface="Arial" pitchFamily="34" charset="0"/>
                <a:cs typeface="Arial" pitchFamily="34" charset="0"/>
              </a:rPr>
              <a:t>administrativní náročnost,</a:t>
            </a:r>
          </a:p>
          <a:p>
            <a:pPr algn="just">
              <a:spcAft>
                <a:spcPts val="1800"/>
              </a:spcAft>
            </a:pPr>
            <a:r>
              <a:rPr lang="cs-CZ" sz="2200" dirty="0" err="1">
                <a:solidFill>
                  <a:schemeClr val="tx1"/>
                </a:solidFill>
                <a:latin typeface="Arial" pitchFamily="34" charset="0"/>
                <a:cs typeface="Arial" pitchFamily="34" charset="0"/>
              </a:rPr>
              <a:t>zveřejňovací</a:t>
            </a:r>
            <a:r>
              <a:rPr lang="cs-CZ" sz="2200" dirty="0">
                <a:solidFill>
                  <a:schemeClr val="tx1"/>
                </a:solidFill>
                <a:latin typeface="Arial" pitchFamily="34" charset="0"/>
                <a:cs typeface="Arial" pitchFamily="34" charset="0"/>
              </a:rPr>
              <a:t> povinnost a daňové zatížení</a:t>
            </a:r>
          </a:p>
        </p:txBody>
      </p:sp>
    </p:spTree>
    <p:extLst>
      <p:ext uri="{BB962C8B-B14F-4D97-AF65-F5344CB8AC3E}">
        <p14:creationId xmlns:p14="http://schemas.microsoft.com/office/powerpoint/2010/main" val="3157670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30155" y="1965278"/>
            <a:ext cx="8229600" cy="4131920"/>
          </a:xfrm>
        </p:spPr>
        <p:txBody>
          <a:bodyPr>
            <a:normAutofit/>
          </a:bodyPr>
          <a:lstStyle/>
          <a:p>
            <a:pPr algn="just"/>
            <a:r>
              <a:rPr lang="cs-CZ" sz="2400" dirty="0">
                <a:latin typeface="Arial" pitchFamily="34" charset="0"/>
                <a:cs typeface="Arial" pitchFamily="34" charset="0"/>
              </a:rPr>
              <a:t>Vymezuje pojem živnost</a:t>
            </a:r>
          </a:p>
          <a:p>
            <a:pPr algn="just"/>
            <a:endParaRPr lang="cs-CZ" sz="2400" dirty="0">
              <a:latin typeface="Arial" pitchFamily="34" charset="0"/>
              <a:cs typeface="Arial" pitchFamily="34" charset="0"/>
            </a:endParaRPr>
          </a:p>
          <a:p>
            <a:pPr algn="just"/>
            <a:r>
              <a:rPr lang="cs-CZ" sz="2400" dirty="0">
                <a:latin typeface="Arial" pitchFamily="34" charset="0"/>
                <a:cs typeface="Arial" pitchFamily="34" charset="0"/>
              </a:rPr>
              <a:t>Stanoví všeobecné i specifické podmínky pro získání živnostenského oprávnění</a:t>
            </a:r>
          </a:p>
          <a:p>
            <a:pPr algn="just"/>
            <a:endParaRPr lang="cs-CZ" sz="2400" dirty="0">
              <a:latin typeface="Arial" pitchFamily="34" charset="0"/>
              <a:cs typeface="Arial" pitchFamily="34" charset="0"/>
            </a:endParaRPr>
          </a:p>
          <a:p>
            <a:pPr algn="just"/>
            <a:r>
              <a:rPr lang="cs-CZ" sz="2400" dirty="0">
                <a:latin typeface="Arial" pitchFamily="34" charset="0"/>
                <a:cs typeface="Arial" pitchFamily="34" charset="0"/>
              </a:rPr>
              <a:t>Stanoví podmínky pro provozování živnostníků, tak i velkých nebo zahraničních podniků</a:t>
            </a:r>
          </a:p>
        </p:txBody>
      </p:sp>
      <p:sp>
        <p:nvSpPr>
          <p:cNvPr id="3" name="Nadpis 2"/>
          <p:cNvSpPr>
            <a:spLocks noGrp="1"/>
          </p:cNvSpPr>
          <p:nvPr>
            <p:ph type="title"/>
          </p:nvPr>
        </p:nvSpPr>
        <p:spPr>
          <a:xfrm>
            <a:off x="730155" y="644857"/>
            <a:ext cx="8229600" cy="1143000"/>
          </a:xfrm>
        </p:spPr>
        <p:txBody>
          <a:bodyPr>
            <a:normAutofit/>
          </a:bodyPr>
          <a:lstStyle/>
          <a:p>
            <a:r>
              <a:rPr lang="cs-CZ" dirty="0"/>
              <a:t>Živnostenský zákon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66133" y="945107"/>
            <a:ext cx="2900147" cy="1143000"/>
          </a:xfrm>
        </p:spPr>
        <p:txBody>
          <a:bodyPr>
            <a:normAutofit fontScale="90000"/>
          </a:bodyPr>
          <a:lstStyle/>
          <a:p>
            <a:r>
              <a:rPr lang="cs-CZ" dirty="0"/>
              <a:t>Živnostenský list</a:t>
            </a:r>
          </a:p>
        </p:txBody>
      </p:sp>
      <p:pic>
        <p:nvPicPr>
          <p:cNvPr id="1026" name="Picture 2" descr="C:\Users\L9087\Desktop\MVSO_přednášky\Přednášky, PE1\2015_16\Obrázky\zivnostensky-list.jpg"/>
          <p:cNvPicPr>
            <a:picLocks noChangeAspect="1" noChangeArrowheads="1"/>
          </p:cNvPicPr>
          <p:nvPr/>
        </p:nvPicPr>
        <p:blipFill>
          <a:blip r:embed="rId3"/>
          <a:srcRect/>
          <a:stretch>
            <a:fillRect/>
          </a:stretch>
        </p:blipFill>
        <p:spPr bwMode="auto">
          <a:xfrm>
            <a:off x="4189862" y="410414"/>
            <a:ext cx="4321721" cy="598751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p:cNvSpPr>
            <a:spLocks noGrp="1" noChangeArrowheads="1"/>
          </p:cNvSpPr>
          <p:nvPr>
            <p:ph type="title"/>
          </p:nvPr>
        </p:nvSpPr>
        <p:spPr>
          <a:xfrm>
            <a:off x="457200" y="454306"/>
            <a:ext cx="8229600" cy="1143000"/>
          </a:xfrm>
        </p:spPr>
        <p:txBody>
          <a:bodyPr>
            <a:normAutofit/>
          </a:bodyPr>
          <a:lstStyle/>
          <a:p>
            <a:r>
              <a:rPr lang="cs-CZ" altLang="cs-CZ" sz="3600" b="1" dirty="0">
                <a:solidFill>
                  <a:srgbClr val="FF0000"/>
                </a:solidFill>
              </a:rPr>
              <a:t>Živnost (dle živnostenského zákona)</a:t>
            </a:r>
            <a:endParaRPr lang="cs-CZ" altLang="cs-CZ" sz="3600" dirty="0">
              <a:solidFill>
                <a:srgbClr val="FF0000"/>
              </a:solidFill>
            </a:endParaRPr>
          </a:p>
        </p:txBody>
      </p:sp>
      <p:sp>
        <p:nvSpPr>
          <p:cNvPr id="103429" name="Rectangle 3"/>
          <p:cNvSpPr>
            <a:spLocks noGrp="1" noChangeArrowheads="1"/>
          </p:cNvSpPr>
          <p:nvPr>
            <p:ph type="body" idx="1"/>
          </p:nvPr>
        </p:nvSpPr>
        <p:spPr>
          <a:xfrm>
            <a:off x="92597" y="1597306"/>
            <a:ext cx="8872016" cy="5000344"/>
          </a:xfrm>
        </p:spPr>
        <p:txBody>
          <a:bodyPr/>
          <a:lstStyle/>
          <a:p>
            <a:pPr algn="just" eaLnBrk="1" hangingPunct="1">
              <a:lnSpc>
                <a:spcPct val="90000"/>
              </a:lnSpc>
            </a:pPr>
            <a:r>
              <a:rPr lang="cs-CZ" altLang="cs-CZ" sz="2400" dirty="0"/>
              <a:t>Živností je</a:t>
            </a:r>
            <a:r>
              <a:rPr lang="cs-CZ" altLang="cs-CZ" sz="2400" b="1" dirty="0"/>
              <a:t> </a:t>
            </a:r>
            <a:r>
              <a:rPr lang="cs-CZ" altLang="cs-CZ" sz="2400" b="1" dirty="0">
                <a:solidFill>
                  <a:srgbClr val="FF0000"/>
                </a:solidFill>
              </a:rPr>
              <a:t>……………………..</a:t>
            </a:r>
            <a:r>
              <a:rPr lang="cs-CZ" altLang="cs-CZ" sz="2400" b="1" dirty="0"/>
              <a:t>provozována </a:t>
            </a:r>
            <a:r>
              <a:rPr lang="cs-CZ" altLang="cs-CZ" sz="2400" b="1" dirty="0">
                <a:solidFill>
                  <a:srgbClr val="FF0000"/>
                </a:solidFill>
              </a:rPr>
              <a:t>……………………………</a:t>
            </a:r>
            <a:r>
              <a:rPr lang="cs-CZ" altLang="cs-CZ" sz="2400" b="1" dirty="0"/>
              <a:t>, </a:t>
            </a:r>
            <a:r>
              <a:rPr lang="cs-CZ" altLang="cs-CZ" sz="2400" b="1" dirty="0">
                <a:solidFill>
                  <a:srgbClr val="FF0000"/>
                </a:solidFill>
              </a:rPr>
              <a:t>………………………….</a:t>
            </a:r>
            <a:r>
              <a:rPr lang="cs-CZ" altLang="cs-CZ" sz="2400" b="1" dirty="0"/>
              <a:t>, na </a:t>
            </a:r>
            <a:r>
              <a:rPr lang="cs-CZ" altLang="cs-CZ" sz="2400" b="1" dirty="0">
                <a:solidFill>
                  <a:srgbClr val="FF0000"/>
                </a:solidFill>
              </a:rPr>
              <a:t>………………………………</a:t>
            </a:r>
            <a:r>
              <a:rPr lang="cs-CZ" altLang="cs-CZ" sz="2400" b="1" dirty="0"/>
              <a:t>, za účelem </a:t>
            </a:r>
            <a:r>
              <a:rPr lang="cs-CZ" altLang="cs-CZ" sz="2400" b="1" dirty="0">
                <a:solidFill>
                  <a:srgbClr val="FF0000"/>
                </a:solidFill>
              </a:rPr>
              <a:t>………………………………………</a:t>
            </a:r>
            <a:r>
              <a:rPr lang="cs-CZ" altLang="cs-CZ" sz="2400" b="1" dirty="0"/>
              <a:t> a za podmínek stanovených zákonem</a:t>
            </a:r>
          </a:p>
          <a:p>
            <a:pPr eaLnBrk="1" hangingPunct="1">
              <a:lnSpc>
                <a:spcPct val="90000"/>
              </a:lnSpc>
            </a:pPr>
            <a:endParaRPr lang="cs-CZ" altLang="cs-CZ" sz="2400" b="1" dirty="0"/>
          </a:p>
          <a:p>
            <a:pPr eaLnBrk="1" hangingPunct="1">
              <a:lnSpc>
                <a:spcPct val="90000"/>
              </a:lnSpc>
            </a:pPr>
            <a:r>
              <a:rPr lang="cs-CZ" altLang="cs-CZ" sz="2400" b="1" dirty="0"/>
              <a:t>Živnost není:</a:t>
            </a:r>
          </a:p>
          <a:p>
            <a:pPr lvl="1" algn="just" eaLnBrk="1" hangingPunct="1">
              <a:lnSpc>
                <a:spcPct val="90000"/>
              </a:lnSpc>
            </a:pPr>
            <a:r>
              <a:rPr lang="cs-CZ" altLang="cs-CZ" sz="2000" dirty="0"/>
              <a:t>provozování činnosti vyhrazené zákonem státu nebo určené právnické osobě, </a:t>
            </a:r>
          </a:p>
          <a:p>
            <a:pPr lvl="1" algn="just" eaLnBrk="1" hangingPunct="1">
              <a:lnSpc>
                <a:spcPct val="90000"/>
              </a:lnSpc>
            </a:pPr>
            <a:r>
              <a:rPr lang="cs-CZ" altLang="cs-CZ" sz="2000" dirty="0"/>
              <a:t>využívání výsledků duševní tvůrčí činnosti, výkon hromadné správy autorských práv, </a:t>
            </a:r>
          </a:p>
          <a:p>
            <a:pPr lvl="1" algn="just" eaLnBrk="1" hangingPunct="1">
              <a:lnSpc>
                <a:spcPct val="90000"/>
              </a:lnSpc>
            </a:pPr>
            <a:r>
              <a:rPr lang="cs-CZ" altLang="cs-CZ" sz="2000" dirty="0"/>
              <a:t>činnost lékařů, farmaceutů, přírodních léčitelů, veterinářů, advokátů, notářů, znalců, auditorů, burzovních makléřů, </a:t>
            </a:r>
          </a:p>
          <a:p>
            <a:pPr lvl="1" algn="just" eaLnBrk="1" hangingPunct="1">
              <a:lnSpc>
                <a:spcPct val="90000"/>
              </a:lnSpc>
            </a:pPr>
            <a:r>
              <a:rPr lang="cs-CZ" altLang="cs-CZ" sz="2000" dirty="0"/>
              <a:t>živností dále není činnost bank, pojišťoven, penz. fondů, burz, pořádání loterií, hornická činnost, výroba elektřiny, zemědělství, výroba léčiv, rozhlasové a televizní vysílání, provoz jaderných zařízení. </a:t>
            </a:r>
          </a:p>
        </p:txBody>
      </p:sp>
    </p:spTree>
    <p:extLst>
      <p:ext uri="{BB962C8B-B14F-4D97-AF65-F5344CB8AC3E}">
        <p14:creationId xmlns:p14="http://schemas.microsoft.com/office/powerpoint/2010/main" val="2264951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2"/>
          <p:cNvSpPr>
            <a:spLocks noGrp="1" noChangeArrowheads="1"/>
          </p:cNvSpPr>
          <p:nvPr>
            <p:ph type="title"/>
          </p:nvPr>
        </p:nvSpPr>
        <p:spPr>
          <a:xfrm>
            <a:off x="468313" y="784225"/>
            <a:ext cx="8424862" cy="558800"/>
          </a:xfrm>
        </p:spPr>
        <p:txBody>
          <a:bodyPr>
            <a:noAutofit/>
          </a:bodyPr>
          <a:lstStyle/>
          <a:p>
            <a:pPr eaLnBrk="1" hangingPunct="1"/>
            <a:r>
              <a:rPr lang="cs-CZ" altLang="cs-CZ" sz="3000" b="1" dirty="0">
                <a:solidFill>
                  <a:srgbClr val="FF0000"/>
                </a:solidFill>
              </a:rPr>
              <a:t>Založení FO ČINNOSTI SOUVISEJÍCÍ SE ZALOŽENÍM PODNIKU</a:t>
            </a:r>
          </a:p>
        </p:txBody>
      </p:sp>
      <p:sp>
        <p:nvSpPr>
          <p:cNvPr id="105477" name="Rectangle 3"/>
          <p:cNvSpPr>
            <a:spLocks noGrp="1" noChangeArrowheads="1"/>
          </p:cNvSpPr>
          <p:nvPr>
            <p:ph type="body" idx="1"/>
          </p:nvPr>
        </p:nvSpPr>
        <p:spPr>
          <a:xfrm>
            <a:off x="0" y="1562583"/>
            <a:ext cx="8893175" cy="4962042"/>
          </a:xfrm>
        </p:spPr>
        <p:txBody>
          <a:bodyPr/>
          <a:lstStyle/>
          <a:p>
            <a:pPr algn="ctr" eaLnBrk="1" hangingPunct="1">
              <a:buFont typeface="Wingdings" panose="05000000000000000000" pitchFamily="2" charset="2"/>
              <a:buNone/>
            </a:pPr>
            <a:r>
              <a:rPr lang="cs-CZ" altLang="cs-CZ" sz="2400" b="1" i="1" u="sng" dirty="0"/>
              <a:t>Provozování živnosti</a:t>
            </a:r>
            <a:endParaRPr lang="cs-CZ" altLang="cs-CZ" sz="2400" dirty="0"/>
          </a:p>
          <a:p>
            <a:pPr eaLnBrk="1" hangingPunct="1"/>
            <a:r>
              <a:rPr lang="cs-CZ" altLang="cs-CZ" sz="2400" dirty="0"/>
              <a:t>Živnost může provozovat </a:t>
            </a:r>
            <a:r>
              <a:rPr lang="cs-CZ" altLang="cs-CZ" sz="2400" b="1" dirty="0"/>
              <a:t>fyzická nebo právnická osoba</a:t>
            </a:r>
            <a:r>
              <a:rPr lang="cs-CZ" altLang="cs-CZ" sz="2400" dirty="0"/>
              <a:t>, splní-li podmínky stanovené živnostenským zákonem.</a:t>
            </a:r>
            <a:endParaRPr lang="cs-CZ" altLang="cs-CZ" sz="2400" b="1" dirty="0"/>
          </a:p>
          <a:p>
            <a:pPr eaLnBrk="1" hangingPunct="1"/>
            <a:r>
              <a:rPr lang="cs-CZ" altLang="cs-CZ" sz="2400" b="1" dirty="0"/>
              <a:t>Všeobecné podmínky:</a:t>
            </a:r>
          </a:p>
          <a:p>
            <a:pPr algn="ctr" eaLnBrk="1" hangingPunct="1">
              <a:buFont typeface="Wingdings" panose="05000000000000000000" pitchFamily="2" charset="2"/>
              <a:buNone/>
            </a:pPr>
            <a:endParaRPr lang="cs-CZ" altLang="cs-CZ" sz="2400" b="1" i="1" u="sng" dirty="0"/>
          </a:p>
          <a:p>
            <a:pPr algn="ctr" eaLnBrk="1" hangingPunct="1">
              <a:buFont typeface="Wingdings" panose="05000000000000000000" pitchFamily="2" charset="2"/>
              <a:buNone/>
            </a:pPr>
            <a:endParaRPr lang="cs-CZ" altLang="cs-CZ" sz="2400" b="1" i="1" u="sng" dirty="0"/>
          </a:p>
          <a:p>
            <a:pPr algn="ctr" eaLnBrk="1" hangingPunct="1">
              <a:buFont typeface="Wingdings" panose="05000000000000000000" pitchFamily="2" charset="2"/>
              <a:buNone/>
            </a:pPr>
            <a:endParaRPr lang="cs-CZ" altLang="cs-CZ" sz="2400" b="1" i="1" u="sng" dirty="0"/>
          </a:p>
          <a:p>
            <a:pPr algn="ctr" eaLnBrk="1" hangingPunct="1">
              <a:buFont typeface="Wingdings" panose="05000000000000000000" pitchFamily="2" charset="2"/>
              <a:buNone/>
            </a:pPr>
            <a:endParaRPr lang="cs-CZ" altLang="cs-CZ" sz="2400" b="1" i="1" u="sng" dirty="0"/>
          </a:p>
          <a:p>
            <a:pPr algn="ctr" eaLnBrk="1" hangingPunct="1">
              <a:buFont typeface="Wingdings" panose="05000000000000000000" pitchFamily="2" charset="2"/>
              <a:buNone/>
            </a:pPr>
            <a:endParaRPr lang="cs-CZ" altLang="cs-CZ" sz="2400" b="1" i="1" u="sng" dirty="0"/>
          </a:p>
          <a:p>
            <a:pPr algn="ctr" eaLnBrk="1" hangingPunct="1">
              <a:buFont typeface="Wingdings" panose="05000000000000000000" pitchFamily="2" charset="2"/>
              <a:buNone/>
            </a:pPr>
            <a:r>
              <a:rPr lang="cs-CZ" altLang="cs-CZ" sz="2400" b="1" i="1" u="sng" dirty="0"/>
              <a:t>U právnické osoby musí tyto požadavky splňovat </a:t>
            </a:r>
            <a:r>
              <a:rPr lang="cs-CZ" altLang="cs-CZ" sz="2400" b="1" i="1" u="sng" dirty="0">
                <a:solidFill>
                  <a:srgbClr val="C00000"/>
                </a:solidFill>
              </a:rPr>
              <a:t>odpovědný zástupce.</a:t>
            </a:r>
            <a:r>
              <a:rPr lang="cs-CZ" altLang="cs-CZ" sz="2400" b="1" dirty="0">
                <a:solidFill>
                  <a:srgbClr val="C00000"/>
                </a:solidFill>
              </a:rPr>
              <a:t> </a:t>
            </a:r>
          </a:p>
        </p:txBody>
      </p:sp>
    </p:spTree>
    <p:extLst>
      <p:ext uri="{BB962C8B-B14F-4D97-AF65-F5344CB8AC3E}">
        <p14:creationId xmlns:p14="http://schemas.microsoft.com/office/powerpoint/2010/main" val="452674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2"/>
          <p:cNvSpPr>
            <a:spLocks noGrp="1" noChangeArrowheads="1"/>
          </p:cNvSpPr>
          <p:nvPr>
            <p:ph type="title"/>
          </p:nvPr>
        </p:nvSpPr>
        <p:spPr>
          <a:xfrm>
            <a:off x="468313" y="784225"/>
            <a:ext cx="8424862" cy="558800"/>
          </a:xfrm>
        </p:spPr>
        <p:txBody>
          <a:bodyPr>
            <a:noAutofit/>
          </a:bodyPr>
          <a:lstStyle/>
          <a:p>
            <a:pPr eaLnBrk="1" hangingPunct="1"/>
            <a:r>
              <a:rPr lang="cs-CZ" altLang="cs-CZ" sz="3000" b="1" dirty="0">
                <a:solidFill>
                  <a:srgbClr val="FF0000"/>
                </a:solidFill>
              </a:rPr>
              <a:t>Založení FO ČINNOSTI SOUVISEJÍCÍ SE ZALOŽENÍM PODNIKU</a:t>
            </a:r>
          </a:p>
        </p:txBody>
      </p:sp>
      <p:sp>
        <p:nvSpPr>
          <p:cNvPr id="105477" name="Rectangle 3"/>
          <p:cNvSpPr>
            <a:spLocks noGrp="1" noChangeArrowheads="1"/>
          </p:cNvSpPr>
          <p:nvPr>
            <p:ph type="body" idx="1"/>
          </p:nvPr>
        </p:nvSpPr>
        <p:spPr>
          <a:xfrm>
            <a:off x="0" y="1562583"/>
            <a:ext cx="8893175" cy="4962042"/>
          </a:xfrm>
        </p:spPr>
        <p:txBody>
          <a:bodyPr/>
          <a:lstStyle/>
          <a:p>
            <a:pPr algn="ctr" eaLnBrk="1" hangingPunct="1">
              <a:buFont typeface="Wingdings" panose="05000000000000000000" pitchFamily="2" charset="2"/>
              <a:buNone/>
            </a:pPr>
            <a:r>
              <a:rPr lang="cs-CZ" altLang="cs-CZ" sz="2400" b="1" i="1" u="sng" dirty="0"/>
              <a:t>Provozování živnosti</a:t>
            </a:r>
            <a:endParaRPr lang="cs-CZ" altLang="cs-CZ" sz="2400" dirty="0"/>
          </a:p>
          <a:p>
            <a:pPr eaLnBrk="1" hangingPunct="1"/>
            <a:r>
              <a:rPr lang="cs-CZ" altLang="cs-CZ" sz="2400" dirty="0"/>
              <a:t>Živnost může provozovat </a:t>
            </a:r>
            <a:r>
              <a:rPr lang="cs-CZ" altLang="cs-CZ" sz="2400" b="1" dirty="0"/>
              <a:t>fyzická nebo právnická osoba</a:t>
            </a:r>
            <a:r>
              <a:rPr lang="cs-CZ" altLang="cs-CZ" sz="2400" dirty="0"/>
              <a:t>, splní-li podmínky stanovené živnostenským zákonem.</a:t>
            </a:r>
            <a:endParaRPr lang="cs-CZ" altLang="cs-CZ" sz="2400" b="1" dirty="0"/>
          </a:p>
          <a:p>
            <a:pPr eaLnBrk="1" hangingPunct="1"/>
            <a:r>
              <a:rPr lang="cs-CZ" altLang="cs-CZ" sz="2400" b="1" dirty="0"/>
              <a:t>Všeobecné podmínky:</a:t>
            </a:r>
          </a:p>
          <a:p>
            <a:pPr lvl="1" eaLnBrk="1" hangingPunct="1"/>
            <a:r>
              <a:rPr lang="cs-CZ" altLang="cs-CZ" sz="2000" b="1" dirty="0"/>
              <a:t>dosažení věku 18 let, </a:t>
            </a:r>
          </a:p>
          <a:p>
            <a:pPr lvl="1" eaLnBrk="1" hangingPunct="1"/>
            <a:r>
              <a:rPr lang="cs-CZ" altLang="cs-CZ" sz="2000" b="1" dirty="0"/>
              <a:t>způsobilost k právním úkonům, </a:t>
            </a:r>
          </a:p>
          <a:p>
            <a:pPr lvl="1" eaLnBrk="1" hangingPunct="1"/>
            <a:r>
              <a:rPr lang="cs-CZ" altLang="cs-CZ" sz="2000" b="1" dirty="0"/>
              <a:t>bezúhonnost, </a:t>
            </a:r>
          </a:p>
          <a:p>
            <a:pPr lvl="1" eaLnBrk="1" hangingPunct="1"/>
            <a:r>
              <a:rPr lang="cs-CZ" altLang="cs-CZ" sz="2000" dirty="0"/>
              <a:t>(předložení dokladu o tom, že fyzická osoba nemá vůči územním finančním orgánům státu daňové nedoplatky, pokud již někdy podnikal)</a:t>
            </a:r>
          </a:p>
          <a:p>
            <a:pPr algn="ctr" eaLnBrk="1" hangingPunct="1">
              <a:buFont typeface="Wingdings" panose="05000000000000000000" pitchFamily="2" charset="2"/>
              <a:buNone/>
            </a:pPr>
            <a:r>
              <a:rPr lang="cs-CZ" altLang="cs-CZ" sz="2400" b="1" i="1" u="sng" dirty="0"/>
              <a:t>U právnické osoby musí tyto požadavky splňovat odpovědný zástupce.</a:t>
            </a:r>
            <a:r>
              <a:rPr lang="cs-CZ" altLang="cs-CZ" sz="2400" dirty="0"/>
              <a:t> </a:t>
            </a:r>
          </a:p>
        </p:txBody>
      </p:sp>
    </p:spTree>
    <p:extLst>
      <p:ext uri="{BB962C8B-B14F-4D97-AF65-F5344CB8AC3E}">
        <p14:creationId xmlns:p14="http://schemas.microsoft.com/office/powerpoint/2010/main" val="2099365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8304" y="2373996"/>
            <a:ext cx="8229600" cy="1143000"/>
          </a:xfrm>
        </p:spPr>
        <p:txBody>
          <a:bodyPr/>
          <a:lstStyle/>
          <a:p>
            <a:r>
              <a:rPr lang="cs-CZ" b="1" dirty="0">
                <a:solidFill>
                  <a:srgbClr val="FF0000"/>
                </a:solidFill>
              </a:rPr>
              <a:t>Podnik a jeho založení</a:t>
            </a:r>
          </a:p>
        </p:txBody>
      </p:sp>
    </p:spTree>
    <p:extLst>
      <p:ext uri="{BB962C8B-B14F-4D97-AF65-F5344CB8AC3E}">
        <p14:creationId xmlns:p14="http://schemas.microsoft.com/office/powerpoint/2010/main" val="3672976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1" name="Rectangle 3"/>
          <p:cNvSpPr>
            <a:spLocks noGrp="1" noChangeArrowheads="1"/>
          </p:cNvSpPr>
          <p:nvPr>
            <p:ph type="body" idx="1"/>
          </p:nvPr>
        </p:nvSpPr>
        <p:spPr>
          <a:xfrm>
            <a:off x="300942" y="1469985"/>
            <a:ext cx="8592233" cy="5054640"/>
          </a:xfrm>
        </p:spPr>
        <p:txBody>
          <a:bodyPr>
            <a:normAutofit/>
          </a:bodyPr>
          <a:lstStyle/>
          <a:p>
            <a:pPr algn="ctr" eaLnBrk="1" hangingPunct="1">
              <a:buFont typeface="Wingdings" panose="05000000000000000000" pitchFamily="2" charset="2"/>
              <a:buNone/>
            </a:pPr>
            <a:r>
              <a:rPr lang="cs-CZ" altLang="cs-CZ" sz="2400" b="1" dirty="0"/>
              <a:t>Zvláštními podmínky</a:t>
            </a:r>
            <a:r>
              <a:rPr lang="cs-CZ" altLang="cs-CZ" sz="2400" dirty="0"/>
              <a:t> </a:t>
            </a:r>
          </a:p>
          <a:p>
            <a:pPr eaLnBrk="1" hangingPunct="1"/>
            <a:endParaRPr lang="cs-CZ" altLang="cs-CZ" sz="2400" dirty="0"/>
          </a:p>
          <a:p>
            <a:pPr eaLnBrk="1" hangingPunct="1"/>
            <a:endParaRPr lang="cs-CZ" altLang="cs-CZ" sz="2400" dirty="0"/>
          </a:p>
          <a:p>
            <a:pPr eaLnBrk="1" hangingPunct="1"/>
            <a:endParaRPr lang="cs-CZ" altLang="cs-CZ" sz="2400" dirty="0"/>
          </a:p>
          <a:p>
            <a:pPr eaLnBrk="1" hangingPunct="1"/>
            <a:endParaRPr lang="cs-CZ" altLang="cs-CZ" sz="2400" dirty="0"/>
          </a:p>
          <a:p>
            <a:pPr algn="ctr" eaLnBrk="1" hangingPunct="1">
              <a:buFont typeface="Wingdings" panose="05000000000000000000" pitchFamily="2" charset="2"/>
              <a:buNone/>
            </a:pPr>
            <a:r>
              <a:rPr lang="cs-CZ" altLang="cs-CZ" sz="2400" dirty="0">
                <a:sym typeface="Symbol" panose="05050102010706020507" pitchFamily="18" charset="2"/>
              </a:rPr>
              <a:t></a:t>
            </a:r>
            <a:endParaRPr lang="cs-CZ" altLang="cs-CZ" sz="2400" dirty="0"/>
          </a:p>
          <a:p>
            <a:pPr eaLnBrk="1" hangingPunct="1"/>
            <a:r>
              <a:rPr lang="cs-CZ" altLang="cs-CZ" sz="2400" dirty="0"/>
              <a:t>Nutnost doložit doklady</a:t>
            </a:r>
          </a:p>
          <a:p>
            <a:pPr eaLnBrk="1" hangingPunct="1"/>
            <a:endParaRPr lang="cs-CZ" altLang="cs-CZ" sz="2400" b="1" dirty="0"/>
          </a:p>
          <a:p>
            <a:pPr eaLnBrk="1" hangingPunct="1"/>
            <a:r>
              <a:rPr lang="cs-CZ" altLang="cs-CZ" sz="2400" b="1" dirty="0"/>
              <a:t>Podnikatel je povinen</a:t>
            </a:r>
            <a:r>
              <a:rPr lang="cs-CZ" altLang="cs-CZ" sz="2400" dirty="0"/>
              <a:t> zajistit výkon činností pouze </a:t>
            </a:r>
            <a:r>
              <a:rPr lang="cs-CZ" altLang="cs-CZ" sz="2400" b="1" dirty="0"/>
              <a:t>osobami splňující požadavky odborné způsobilosti</a:t>
            </a:r>
            <a:r>
              <a:rPr lang="cs-CZ" altLang="cs-CZ" sz="2400" dirty="0"/>
              <a:t>, které toto nařízení stanoví.</a:t>
            </a:r>
          </a:p>
        </p:txBody>
      </p:sp>
      <p:sp>
        <p:nvSpPr>
          <p:cNvPr id="7" name="Rectangle 2"/>
          <p:cNvSpPr>
            <a:spLocks noGrp="1" noChangeArrowheads="1"/>
          </p:cNvSpPr>
          <p:nvPr>
            <p:ph type="title"/>
          </p:nvPr>
        </p:nvSpPr>
        <p:spPr>
          <a:xfrm>
            <a:off x="468313" y="784225"/>
            <a:ext cx="8424862" cy="558800"/>
          </a:xfrm>
        </p:spPr>
        <p:txBody>
          <a:bodyPr>
            <a:noAutofit/>
          </a:bodyPr>
          <a:lstStyle/>
          <a:p>
            <a:pPr eaLnBrk="1" hangingPunct="1"/>
            <a:r>
              <a:rPr lang="cs-CZ" altLang="cs-CZ" sz="3000" b="1" dirty="0">
                <a:solidFill>
                  <a:srgbClr val="FF0000"/>
                </a:solidFill>
              </a:rPr>
              <a:t>Založení FO ČINNOSTI SOUVISEJÍCÍ SE ZALOŽENÍM PODNIKU</a:t>
            </a:r>
          </a:p>
        </p:txBody>
      </p:sp>
    </p:spTree>
    <p:extLst>
      <p:ext uri="{BB962C8B-B14F-4D97-AF65-F5344CB8AC3E}">
        <p14:creationId xmlns:p14="http://schemas.microsoft.com/office/powerpoint/2010/main" val="3440022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1" name="Rectangle 3"/>
          <p:cNvSpPr>
            <a:spLocks noGrp="1" noChangeArrowheads="1"/>
          </p:cNvSpPr>
          <p:nvPr>
            <p:ph type="body" idx="1"/>
          </p:nvPr>
        </p:nvSpPr>
        <p:spPr>
          <a:xfrm>
            <a:off x="300942" y="1469985"/>
            <a:ext cx="8592233" cy="5054640"/>
          </a:xfrm>
        </p:spPr>
        <p:txBody>
          <a:bodyPr>
            <a:normAutofit lnSpcReduction="10000"/>
          </a:bodyPr>
          <a:lstStyle/>
          <a:p>
            <a:pPr algn="ctr" eaLnBrk="1" hangingPunct="1">
              <a:buFont typeface="Wingdings" panose="05000000000000000000" pitchFamily="2" charset="2"/>
              <a:buNone/>
            </a:pPr>
            <a:r>
              <a:rPr lang="cs-CZ" altLang="cs-CZ" sz="2400" b="1" dirty="0"/>
              <a:t>Zvláštními podmínky</a:t>
            </a:r>
            <a:r>
              <a:rPr lang="cs-CZ" altLang="cs-CZ" sz="2400" dirty="0"/>
              <a:t> </a:t>
            </a:r>
          </a:p>
          <a:p>
            <a:pPr eaLnBrk="1" hangingPunct="1"/>
            <a:r>
              <a:rPr lang="cs-CZ" altLang="cs-CZ" sz="2400" b="1" i="1" dirty="0"/>
              <a:t>odborná nebo jiná způsobilost</a:t>
            </a:r>
            <a:r>
              <a:rPr lang="cs-CZ" altLang="cs-CZ" sz="2400" dirty="0"/>
              <a:t> vyžadovaná živnostenským zákonem.</a:t>
            </a:r>
          </a:p>
          <a:p>
            <a:pPr eaLnBrk="1" hangingPunct="1"/>
            <a:r>
              <a:rPr lang="cs-CZ" altLang="cs-CZ" sz="2400" b="1" dirty="0"/>
              <a:t>vyučení v oboru</a:t>
            </a:r>
          </a:p>
          <a:p>
            <a:pPr eaLnBrk="1" hangingPunct="1"/>
            <a:r>
              <a:rPr lang="cs-CZ" altLang="cs-CZ" sz="2400" b="1" dirty="0"/>
              <a:t>praxe – většinou 1-5 let</a:t>
            </a:r>
          </a:p>
          <a:p>
            <a:pPr eaLnBrk="1" hangingPunct="1"/>
            <a:endParaRPr lang="cs-CZ" altLang="cs-CZ" sz="2400" dirty="0"/>
          </a:p>
          <a:p>
            <a:pPr algn="ctr" eaLnBrk="1" hangingPunct="1">
              <a:buFont typeface="Wingdings" panose="05000000000000000000" pitchFamily="2" charset="2"/>
              <a:buNone/>
            </a:pPr>
            <a:r>
              <a:rPr lang="cs-CZ" altLang="cs-CZ" sz="2400" dirty="0">
                <a:sym typeface="Symbol" panose="05050102010706020507" pitchFamily="18" charset="2"/>
              </a:rPr>
              <a:t></a:t>
            </a:r>
            <a:endParaRPr lang="cs-CZ" altLang="cs-CZ" sz="2400" dirty="0"/>
          </a:p>
          <a:p>
            <a:pPr eaLnBrk="1" hangingPunct="1"/>
            <a:r>
              <a:rPr lang="cs-CZ" altLang="cs-CZ" sz="2400" dirty="0"/>
              <a:t>Nutnost doložit doklady</a:t>
            </a:r>
          </a:p>
          <a:p>
            <a:pPr eaLnBrk="1" hangingPunct="1"/>
            <a:endParaRPr lang="cs-CZ" altLang="cs-CZ" sz="2400" b="1" dirty="0"/>
          </a:p>
          <a:p>
            <a:pPr eaLnBrk="1" hangingPunct="1"/>
            <a:r>
              <a:rPr lang="cs-CZ" altLang="cs-CZ" sz="2400" b="1" dirty="0"/>
              <a:t>Podnikatel je povinen</a:t>
            </a:r>
            <a:r>
              <a:rPr lang="cs-CZ" altLang="cs-CZ" sz="2400" dirty="0"/>
              <a:t> zajistit výkon činností pouze </a:t>
            </a:r>
            <a:r>
              <a:rPr lang="cs-CZ" altLang="cs-CZ" sz="2400" b="1" dirty="0"/>
              <a:t>osobami splňující požadavky odborné způsobilosti</a:t>
            </a:r>
            <a:r>
              <a:rPr lang="cs-CZ" altLang="cs-CZ" sz="2400" dirty="0"/>
              <a:t>, které toto nařízení stanoví.</a:t>
            </a:r>
          </a:p>
        </p:txBody>
      </p:sp>
      <p:sp>
        <p:nvSpPr>
          <p:cNvPr id="7" name="Rectangle 2"/>
          <p:cNvSpPr>
            <a:spLocks noGrp="1" noChangeArrowheads="1"/>
          </p:cNvSpPr>
          <p:nvPr>
            <p:ph type="title"/>
          </p:nvPr>
        </p:nvSpPr>
        <p:spPr>
          <a:xfrm>
            <a:off x="468313" y="784225"/>
            <a:ext cx="8424862" cy="558800"/>
          </a:xfrm>
        </p:spPr>
        <p:txBody>
          <a:bodyPr>
            <a:noAutofit/>
          </a:bodyPr>
          <a:lstStyle/>
          <a:p>
            <a:pPr eaLnBrk="1" hangingPunct="1"/>
            <a:r>
              <a:rPr lang="cs-CZ" altLang="cs-CZ" sz="3000" b="1" dirty="0">
                <a:solidFill>
                  <a:srgbClr val="FF0000"/>
                </a:solidFill>
              </a:rPr>
              <a:t>Založení FO ČINNOSTI SOUVISEJÍCÍ SE ZALOŽENÍM PODNIKU</a:t>
            </a:r>
          </a:p>
        </p:txBody>
      </p:sp>
    </p:spTree>
    <p:extLst>
      <p:ext uri="{BB962C8B-B14F-4D97-AF65-F5344CB8AC3E}">
        <p14:creationId xmlns:p14="http://schemas.microsoft.com/office/powerpoint/2010/main" val="998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2"/>
          <p:cNvSpPr>
            <a:spLocks noGrp="1" noChangeArrowheads="1"/>
          </p:cNvSpPr>
          <p:nvPr>
            <p:ph type="title"/>
          </p:nvPr>
        </p:nvSpPr>
        <p:spPr>
          <a:xfrm>
            <a:off x="531974" y="911102"/>
            <a:ext cx="8424862" cy="558800"/>
          </a:xfrm>
        </p:spPr>
        <p:txBody>
          <a:bodyPr>
            <a:noAutofit/>
          </a:bodyPr>
          <a:lstStyle/>
          <a:p>
            <a:pPr eaLnBrk="1" hangingPunct="1"/>
            <a:r>
              <a:rPr lang="cs-CZ" altLang="cs-CZ" sz="3000" b="1" dirty="0">
                <a:solidFill>
                  <a:srgbClr val="FF0000"/>
                </a:solidFill>
              </a:rPr>
              <a:t>Založení FO ČINNOSTI SOUVISEJÍCÍ SE ZALOŽENÍM PODNIKU</a:t>
            </a:r>
          </a:p>
        </p:txBody>
      </p:sp>
      <p:sp>
        <p:nvSpPr>
          <p:cNvPr id="107525" name="Rectangle 3"/>
          <p:cNvSpPr>
            <a:spLocks noGrp="1" noChangeArrowheads="1"/>
          </p:cNvSpPr>
          <p:nvPr>
            <p:ph type="body" idx="1"/>
          </p:nvPr>
        </p:nvSpPr>
        <p:spPr>
          <a:xfrm>
            <a:off x="196770" y="1666753"/>
            <a:ext cx="8696405" cy="4857871"/>
          </a:xfrm>
        </p:spPr>
        <p:txBody>
          <a:bodyPr/>
          <a:lstStyle/>
          <a:p>
            <a:pPr marL="457200" indent="-457200" eaLnBrk="1" hangingPunct="1">
              <a:buFont typeface="Wingdings" panose="05000000000000000000" pitchFamily="2" charset="2"/>
              <a:buNone/>
            </a:pPr>
            <a:r>
              <a:rPr lang="cs-CZ" altLang="cs-CZ" sz="2400" b="1" u="sng" dirty="0"/>
              <a:t>Překážky provozování živnosti:</a:t>
            </a:r>
          </a:p>
          <a:p>
            <a:pPr marL="457200" indent="-457200" eaLnBrk="1" hangingPunct="1"/>
            <a:endParaRPr lang="cs-CZ" altLang="cs-CZ" sz="2400" u="sng" dirty="0"/>
          </a:p>
          <a:p>
            <a:pPr marL="457200" indent="-457200" eaLnBrk="1" hangingPunct="1">
              <a:buFont typeface="Wingdings" panose="05000000000000000000" pitchFamily="2" charset="2"/>
              <a:buNone/>
            </a:pPr>
            <a:r>
              <a:rPr lang="cs-CZ" altLang="cs-CZ" sz="2400" b="1" dirty="0"/>
              <a:t>Živnost nemůže provozovat FO nebo PO:</a:t>
            </a:r>
          </a:p>
          <a:p>
            <a:pPr marL="457200" indent="-457200" eaLnBrk="1" hangingPunct="1">
              <a:buFontTx/>
              <a:buChar char="•"/>
            </a:pPr>
            <a:r>
              <a:rPr lang="cs-CZ" altLang="cs-CZ" sz="2400" dirty="0"/>
              <a:t>na jejíž majetek byl vyhlášen konkurz;</a:t>
            </a:r>
          </a:p>
          <a:p>
            <a:pPr marL="457200" indent="-457200" eaLnBrk="1" hangingPunct="1">
              <a:buFontTx/>
              <a:buChar char="•"/>
            </a:pPr>
            <a:r>
              <a:rPr lang="cs-CZ" altLang="cs-CZ" sz="2400" dirty="0"/>
              <a:t>nebo konkurz byl již ukončen, avšak po dobu tří let po ukončení konkurzu v případě, že majetek úpadce nepostačoval k úhradě nákladů konkurzu;</a:t>
            </a:r>
          </a:p>
          <a:p>
            <a:pPr marL="457200" indent="-457200" eaLnBrk="1" hangingPunct="1">
              <a:buFontTx/>
              <a:buChar char="•"/>
            </a:pPr>
            <a:r>
              <a:rPr lang="cs-CZ" altLang="cs-CZ" sz="2400" dirty="0"/>
              <a:t>vůči níž byl návrh na prohlášení konkurzu zamítnut pro nedostatek majetku;</a:t>
            </a:r>
          </a:p>
          <a:p>
            <a:pPr marL="457200" indent="-457200" eaLnBrk="1" hangingPunct="1">
              <a:buFontTx/>
              <a:buChar char="•"/>
            </a:pPr>
            <a:r>
              <a:rPr lang="cs-CZ" altLang="cs-CZ" sz="2400" dirty="0"/>
              <a:t>FO byl soudem nebo správním orgánem uložen zákaz provozování živnosti a zákaz trvá.</a:t>
            </a:r>
          </a:p>
        </p:txBody>
      </p:sp>
    </p:spTree>
    <p:extLst>
      <p:ext uri="{BB962C8B-B14F-4D97-AF65-F5344CB8AC3E}">
        <p14:creationId xmlns:p14="http://schemas.microsoft.com/office/powerpoint/2010/main" val="579579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2"/>
          <p:cNvSpPr>
            <a:spLocks noGrp="1" noChangeArrowheads="1"/>
          </p:cNvSpPr>
          <p:nvPr>
            <p:ph type="title"/>
          </p:nvPr>
        </p:nvSpPr>
        <p:spPr/>
        <p:txBody>
          <a:bodyPr>
            <a:normAutofit/>
          </a:bodyPr>
          <a:lstStyle/>
          <a:p>
            <a:pPr eaLnBrk="1" hangingPunct="1"/>
            <a:r>
              <a:rPr lang="cs-CZ" altLang="cs-CZ" sz="3600" b="1" dirty="0">
                <a:solidFill>
                  <a:srgbClr val="FF0000"/>
                </a:solidFill>
              </a:rPr>
              <a:t>Rozdělení živností</a:t>
            </a:r>
          </a:p>
        </p:txBody>
      </p:sp>
      <p:sp>
        <p:nvSpPr>
          <p:cNvPr id="108549" name="Rectangle 3"/>
          <p:cNvSpPr>
            <a:spLocks noGrp="1" noChangeArrowheads="1"/>
          </p:cNvSpPr>
          <p:nvPr>
            <p:ph type="body" idx="1"/>
          </p:nvPr>
        </p:nvSpPr>
        <p:spPr>
          <a:xfrm>
            <a:off x="457200" y="1196975"/>
            <a:ext cx="8435975" cy="4933950"/>
          </a:xfrm>
        </p:spPr>
        <p:txBody>
          <a:bodyPr/>
          <a:lstStyle/>
          <a:p>
            <a:pPr marL="533400" indent="-533400" eaLnBrk="1" hangingPunct="1">
              <a:buSzPct val="125000"/>
              <a:buFont typeface="Wingdings" panose="05000000000000000000" pitchFamily="2" charset="2"/>
              <a:buAutoNum type="arabicParenR"/>
            </a:pPr>
            <a:r>
              <a:rPr lang="cs-CZ" altLang="cs-CZ" sz="2200" b="1" i="1" dirty="0"/>
              <a:t>podle druhu činnosti</a:t>
            </a:r>
          </a:p>
          <a:p>
            <a:pPr marL="533400" indent="-533400" eaLnBrk="1" hangingPunct="1">
              <a:buSzPct val="125000"/>
              <a:buFont typeface="Wingdings" panose="05000000000000000000" pitchFamily="2" charset="2"/>
              <a:buAutoNum type="arabicParenR"/>
            </a:pPr>
            <a:endParaRPr lang="cs-CZ" altLang="cs-CZ" sz="2200" b="1" i="1" dirty="0">
              <a:solidFill>
                <a:srgbClr val="FF0000"/>
              </a:solidFill>
            </a:endParaRPr>
          </a:p>
          <a:p>
            <a:pPr marL="533400" indent="-533400" eaLnBrk="1" hangingPunct="1">
              <a:buSzPct val="125000"/>
              <a:buFont typeface="Wingdings" panose="05000000000000000000" pitchFamily="2" charset="2"/>
              <a:buAutoNum type="arabicParenR"/>
            </a:pPr>
            <a:endParaRPr lang="cs-CZ" altLang="cs-CZ" sz="2200" b="1" i="1" dirty="0">
              <a:solidFill>
                <a:srgbClr val="FF0000"/>
              </a:solidFill>
            </a:endParaRPr>
          </a:p>
          <a:p>
            <a:pPr marL="533400" indent="-533400" eaLnBrk="1" hangingPunct="1">
              <a:buSzPct val="125000"/>
              <a:buFont typeface="Wingdings" panose="05000000000000000000" pitchFamily="2" charset="2"/>
              <a:buAutoNum type="arabicParenR"/>
            </a:pPr>
            <a:endParaRPr lang="cs-CZ" altLang="cs-CZ" sz="2200" b="1" i="1" dirty="0">
              <a:solidFill>
                <a:srgbClr val="FF0000"/>
              </a:solidFill>
            </a:endParaRPr>
          </a:p>
          <a:p>
            <a:pPr marL="533400" indent="-533400" eaLnBrk="1" hangingPunct="1">
              <a:buSzPct val="125000"/>
              <a:buFont typeface="Wingdings" panose="05000000000000000000" pitchFamily="2" charset="2"/>
              <a:buAutoNum type="arabicParenR"/>
            </a:pPr>
            <a:endParaRPr lang="cs-CZ" altLang="cs-CZ" sz="2200" b="1" i="1" dirty="0">
              <a:solidFill>
                <a:srgbClr val="FF0000"/>
              </a:solidFill>
            </a:endParaRPr>
          </a:p>
          <a:p>
            <a:pPr marL="533400" indent="-533400" eaLnBrk="1" hangingPunct="1">
              <a:buSzPct val="125000"/>
              <a:buFont typeface="Wingdings" panose="05000000000000000000" pitchFamily="2" charset="2"/>
              <a:buAutoNum type="arabicParenR"/>
            </a:pPr>
            <a:r>
              <a:rPr lang="cs-CZ" altLang="cs-CZ" sz="2200" b="1" i="1" dirty="0">
                <a:solidFill>
                  <a:srgbClr val="FF0000"/>
                </a:solidFill>
              </a:rPr>
              <a:t>podle vzniku práva k provozování živnosti</a:t>
            </a:r>
          </a:p>
        </p:txBody>
      </p:sp>
    </p:spTree>
    <p:extLst>
      <p:ext uri="{BB962C8B-B14F-4D97-AF65-F5344CB8AC3E}">
        <p14:creationId xmlns:p14="http://schemas.microsoft.com/office/powerpoint/2010/main" val="3525964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2"/>
          <p:cNvSpPr>
            <a:spLocks noGrp="1" noChangeArrowheads="1"/>
          </p:cNvSpPr>
          <p:nvPr>
            <p:ph type="title"/>
          </p:nvPr>
        </p:nvSpPr>
        <p:spPr/>
        <p:txBody>
          <a:bodyPr>
            <a:normAutofit/>
          </a:bodyPr>
          <a:lstStyle/>
          <a:p>
            <a:pPr eaLnBrk="1" hangingPunct="1"/>
            <a:r>
              <a:rPr lang="cs-CZ" altLang="cs-CZ" sz="3600" b="1" dirty="0">
                <a:solidFill>
                  <a:srgbClr val="FF0000"/>
                </a:solidFill>
              </a:rPr>
              <a:t>Rozdělení živností</a:t>
            </a:r>
          </a:p>
        </p:txBody>
      </p:sp>
      <p:sp>
        <p:nvSpPr>
          <p:cNvPr id="108549" name="Rectangle 3"/>
          <p:cNvSpPr>
            <a:spLocks noGrp="1" noChangeArrowheads="1"/>
          </p:cNvSpPr>
          <p:nvPr>
            <p:ph type="body" idx="1"/>
          </p:nvPr>
        </p:nvSpPr>
        <p:spPr>
          <a:xfrm>
            <a:off x="457200" y="1196975"/>
            <a:ext cx="8435975" cy="4933950"/>
          </a:xfrm>
        </p:spPr>
        <p:txBody>
          <a:bodyPr/>
          <a:lstStyle/>
          <a:p>
            <a:pPr marL="533400" indent="-533400" eaLnBrk="1" hangingPunct="1">
              <a:buSzPct val="125000"/>
              <a:buFont typeface="Wingdings" panose="05000000000000000000" pitchFamily="2" charset="2"/>
              <a:buAutoNum type="arabicParenR"/>
            </a:pPr>
            <a:r>
              <a:rPr lang="cs-CZ" altLang="cs-CZ" sz="2200" b="1" i="1" dirty="0"/>
              <a:t>podle druhu činnosti</a:t>
            </a:r>
          </a:p>
          <a:p>
            <a:pPr marL="914400" lvl="1" indent="-457200" eaLnBrk="1" hangingPunct="1"/>
            <a:r>
              <a:rPr lang="cs-CZ" altLang="cs-CZ" sz="2200" b="1" i="1" dirty="0"/>
              <a:t>obchodní, </a:t>
            </a:r>
          </a:p>
          <a:p>
            <a:pPr marL="914400" lvl="1" indent="-457200" eaLnBrk="1" hangingPunct="1"/>
            <a:r>
              <a:rPr lang="cs-CZ" altLang="cs-CZ" sz="2200" b="1" i="1" dirty="0"/>
              <a:t>výrobní, </a:t>
            </a:r>
          </a:p>
          <a:p>
            <a:pPr marL="914400" lvl="1" indent="-457200" eaLnBrk="1" hangingPunct="1"/>
            <a:r>
              <a:rPr lang="cs-CZ" altLang="cs-CZ" sz="2200" b="1" i="1" dirty="0"/>
              <a:t>živnosti poskytující služby.</a:t>
            </a:r>
            <a:r>
              <a:rPr lang="cs-CZ" altLang="cs-CZ" sz="2200" dirty="0"/>
              <a:t> </a:t>
            </a:r>
            <a:endParaRPr lang="cs-CZ" altLang="cs-CZ" sz="2200" b="1" i="1" dirty="0"/>
          </a:p>
          <a:p>
            <a:pPr marL="533400" indent="-533400" eaLnBrk="1" hangingPunct="1">
              <a:buSzPct val="125000"/>
              <a:buFont typeface="Wingdings" panose="05000000000000000000" pitchFamily="2" charset="2"/>
              <a:buAutoNum type="arabicParenR"/>
            </a:pPr>
            <a:r>
              <a:rPr lang="cs-CZ" altLang="cs-CZ" sz="2200" b="1" i="1" dirty="0">
                <a:solidFill>
                  <a:srgbClr val="FF0000"/>
                </a:solidFill>
              </a:rPr>
              <a:t>podle vzniku práva k provozování živnosti</a:t>
            </a:r>
          </a:p>
        </p:txBody>
      </p:sp>
      <p:pic>
        <p:nvPicPr>
          <p:cNvPr id="1085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283" y="3360738"/>
            <a:ext cx="4535487" cy="299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266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8550"/>
                                        </p:tgtEl>
                                        <p:attrNameLst>
                                          <p:attrName>style.visibility</p:attrName>
                                        </p:attrNameLst>
                                      </p:cBhvr>
                                      <p:to>
                                        <p:strVal val="visible"/>
                                      </p:to>
                                    </p:set>
                                    <p:anim calcmode="lin" valueType="num">
                                      <p:cBhvr additive="base">
                                        <p:cTn id="7" dur="500" fill="hold"/>
                                        <p:tgtEl>
                                          <p:spTgt spid="108550"/>
                                        </p:tgtEl>
                                        <p:attrNameLst>
                                          <p:attrName>ppt_x</p:attrName>
                                        </p:attrNameLst>
                                      </p:cBhvr>
                                      <p:tavLst>
                                        <p:tav tm="0">
                                          <p:val>
                                            <p:strVal val="#ppt_x"/>
                                          </p:val>
                                        </p:tav>
                                        <p:tav tm="100000">
                                          <p:val>
                                            <p:strVal val="#ppt_x"/>
                                          </p:val>
                                        </p:tav>
                                      </p:tavLst>
                                    </p:anim>
                                    <p:anim calcmode="lin" valueType="num">
                                      <p:cBhvr additive="base">
                                        <p:cTn id="8" dur="500" fill="hold"/>
                                        <p:tgtEl>
                                          <p:spTgt spid="1085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lstStyle/>
          <a:p>
            <a:r>
              <a:rPr lang="cs-CZ" b="1" dirty="0"/>
              <a:t>Počty (aktivních) živnostníků</a:t>
            </a:r>
          </a:p>
        </p:txBody>
      </p:sp>
      <p:sp>
        <p:nvSpPr>
          <p:cNvPr id="3" name="Zástupný symbol pro obsah 2"/>
          <p:cNvSpPr>
            <a:spLocks noGrp="1"/>
          </p:cNvSpPr>
          <p:nvPr>
            <p:ph idx="1"/>
          </p:nvPr>
        </p:nvSpPr>
        <p:spPr>
          <a:xfrm>
            <a:off x="457200" y="1600201"/>
            <a:ext cx="8229600" cy="952500"/>
          </a:xfrm>
        </p:spPr>
        <p:txBody>
          <a:bodyPr>
            <a:normAutofit fontScale="92500" lnSpcReduction="10000"/>
          </a:bodyPr>
          <a:lstStyle/>
          <a:p>
            <a:r>
              <a:rPr lang="cs-CZ" b="1" dirty="0"/>
              <a:t>V Česku působí nejvíce OSVČ v historii, mohou za to podnikatelé na vedlejšák (ČSSZ)</a:t>
            </a:r>
          </a:p>
          <a:p>
            <a:endParaRPr lang="cs-CZ" dirty="0"/>
          </a:p>
        </p:txBody>
      </p:sp>
      <p:graphicFrame>
        <p:nvGraphicFramePr>
          <p:cNvPr id="6" name="Tabulka 5"/>
          <p:cNvGraphicFramePr>
            <a:graphicFrameLocks noGrp="1"/>
          </p:cNvGraphicFramePr>
          <p:nvPr/>
        </p:nvGraphicFramePr>
        <p:xfrm>
          <a:off x="95250" y="2794000"/>
          <a:ext cx="8953500" cy="3936996"/>
        </p:xfrm>
        <a:graphic>
          <a:graphicData uri="http://schemas.openxmlformats.org/drawingml/2006/table">
            <a:tbl>
              <a:tblPr>
                <a:tableStyleId>{3C2FFA5D-87B4-456A-9821-1D502468CF0F}</a:tableStyleId>
              </a:tblPr>
              <a:tblGrid>
                <a:gridCol w="2057400">
                  <a:extLst>
                    <a:ext uri="{9D8B030D-6E8A-4147-A177-3AD203B41FA5}">
                      <a16:colId xmlns:a16="http://schemas.microsoft.com/office/drawing/2014/main" val="798614204"/>
                    </a:ext>
                  </a:extLst>
                </a:gridCol>
                <a:gridCol w="2819400">
                  <a:extLst>
                    <a:ext uri="{9D8B030D-6E8A-4147-A177-3AD203B41FA5}">
                      <a16:colId xmlns:a16="http://schemas.microsoft.com/office/drawing/2014/main" val="2418197466"/>
                    </a:ext>
                  </a:extLst>
                </a:gridCol>
                <a:gridCol w="2644140">
                  <a:extLst>
                    <a:ext uri="{9D8B030D-6E8A-4147-A177-3AD203B41FA5}">
                      <a16:colId xmlns:a16="http://schemas.microsoft.com/office/drawing/2014/main" val="240360296"/>
                    </a:ext>
                  </a:extLst>
                </a:gridCol>
                <a:gridCol w="1432560">
                  <a:extLst>
                    <a:ext uri="{9D8B030D-6E8A-4147-A177-3AD203B41FA5}">
                      <a16:colId xmlns:a16="http://schemas.microsoft.com/office/drawing/2014/main" val="1635355557"/>
                    </a:ext>
                  </a:extLst>
                </a:gridCol>
              </a:tblGrid>
              <a:tr h="328083">
                <a:tc>
                  <a:txBody>
                    <a:bodyPr/>
                    <a:lstStyle/>
                    <a:p>
                      <a:pPr algn="ctr" fontAlgn="ct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dirty="0">
                          <a:effectLst/>
                        </a:rPr>
                        <a:t>OSVČ hlavních</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dirty="0">
                          <a:effectLst/>
                        </a:rPr>
                        <a:t>OSVČ vedlejších</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dirty="0">
                          <a:effectLst/>
                        </a:rPr>
                        <a:t>Celkem</a:t>
                      </a:r>
                      <a:endParaRPr lang="cs-CZ"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3828457"/>
                  </a:ext>
                </a:extLst>
              </a:tr>
              <a:tr h="328083">
                <a:tc>
                  <a:txBody>
                    <a:bodyPr/>
                    <a:lstStyle/>
                    <a:p>
                      <a:pPr algn="ctr" fontAlgn="ctr"/>
                      <a:r>
                        <a:rPr lang="cs-CZ" sz="1600" b="1" u="none" strike="noStrike" dirty="0">
                          <a:effectLst/>
                        </a:rPr>
                        <a:t>K 30. 6. 2019</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cs-CZ" sz="1600" b="1" u="none" strike="noStrike" dirty="0">
                          <a:effectLst/>
                        </a:rPr>
                        <a:t>599 001</a:t>
                      </a:r>
                      <a:endParaRPr lang="cs-CZ" sz="1600" b="1" i="0" u="none" strike="noStrike" dirty="0">
                        <a:solidFill>
                          <a:srgbClr val="000000"/>
                        </a:solidFill>
                        <a:effectLst/>
                        <a:latin typeface="Calibri" panose="020F0502020204030204" pitchFamily="34" charset="0"/>
                      </a:endParaRPr>
                    </a:p>
                  </a:txBody>
                  <a:tcPr marL="9525" marR="9525" marT="9525" marB="0"/>
                </a:tc>
                <a:tc>
                  <a:txBody>
                    <a:bodyPr/>
                    <a:lstStyle/>
                    <a:p>
                      <a:pPr algn="ctr" fontAlgn="t"/>
                      <a:r>
                        <a:rPr lang="cs-CZ" sz="1600" u="none" strike="noStrike">
                          <a:effectLst/>
                        </a:rPr>
                        <a:t>429 081</a:t>
                      </a:r>
                      <a:endParaRPr lang="cs-CZ" sz="1600" b="0"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cs-CZ" sz="1600" b="1" u="none" strike="noStrike" dirty="0">
                          <a:effectLst/>
                        </a:rPr>
                        <a:t>1 028 082</a:t>
                      </a:r>
                      <a:endParaRPr lang="cs-CZ" sz="16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601316383"/>
                  </a:ext>
                </a:extLst>
              </a:tr>
              <a:tr h="328083">
                <a:tc>
                  <a:txBody>
                    <a:bodyPr/>
                    <a:lstStyle/>
                    <a:p>
                      <a:pPr algn="ctr" fontAlgn="ctr"/>
                      <a:r>
                        <a:rPr lang="cs-CZ" sz="1600" b="1" u="none" strike="noStrike" dirty="0">
                          <a:effectLst/>
                        </a:rPr>
                        <a:t>K 30. 6. 2018</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cs-CZ" sz="1600" b="1" u="none" strike="noStrike">
                          <a:effectLst/>
                        </a:rPr>
                        <a:t>591 004</a:t>
                      </a:r>
                      <a:endParaRPr lang="cs-CZ" sz="16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cs-CZ" sz="1600" u="none" strike="noStrike">
                          <a:effectLst/>
                        </a:rPr>
                        <a:t>417 352</a:t>
                      </a:r>
                      <a:endParaRPr lang="cs-CZ" sz="1600" b="0"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cs-CZ" sz="1600" u="none" strike="noStrike">
                          <a:effectLst/>
                        </a:rPr>
                        <a:t>1 008 356</a:t>
                      </a:r>
                      <a:endParaRPr lang="cs-CZ" sz="16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035580139"/>
                  </a:ext>
                </a:extLst>
              </a:tr>
              <a:tr h="328083">
                <a:tc>
                  <a:txBody>
                    <a:bodyPr/>
                    <a:lstStyle/>
                    <a:p>
                      <a:pPr algn="ctr" fontAlgn="ctr"/>
                      <a:r>
                        <a:rPr lang="cs-CZ" sz="1600" b="1" u="none" strike="noStrike" dirty="0">
                          <a:effectLst/>
                        </a:rPr>
                        <a:t>K 30. 6. 2017</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cs-CZ" sz="1600" b="1" u="none" strike="noStrike">
                          <a:effectLst/>
                        </a:rPr>
                        <a:t>585 296</a:t>
                      </a:r>
                      <a:endParaRPr lang="cs-CZ" sz="16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cs-CZ" sz="1600" u="none" strike="noStrike" dirty="0">
                          <a:effectLst/>
                        </a:rPr>
                        <a:t>406 807</a:t>
                      </a:r>
                      <a:endParaRPr lang="cs-CZ" sz="1600" b="0" i="0" u="none" strike="noStrike" dirty="0">
                        <a:solidFill>
                          <a:srgbClr val="000000"/>
                        </a:solidFill>
                        <a:effectLst/>
                        <a:latin typeface="Calibri" panose="020F0502020204030204" pitchFamily="34" charset="0"/>
                      </a:endParaRPr>
                    </a:p>
                  </a:txBody>
                  <a:tcPr marL="9525" marR="9525" marT="9525" marB="0"/>
                </a:tc>
                <a:tc>
                  <a:txBody>
                    <a:bodyPr/>
                    <a:lstStyle/>
                    <a:p>
                      <a:pPr algn="ctr" fontAlgn="t"/>
                      <a:r>
                        <a:rPr lang="cs-CZ" sz="1600" u="none" strike="noStrike">
                          <a:effectLst/>
                        </a:rPr>
                        <a:t>992 103</a:t>
                      </a:r>
                      <a:endParaRPr lang="cs-CZ" sz="16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45236177"/>
                  </a:ext>
                </a:extLst>
              </a:tr>
              <a:tr h="328083">
                <a:tc>
                  <a:txBody>
                    <a:bodyPr/>
                    <a:lstStyle/>
                    <a:p>
                      <a:pPr algn="ctr" fontAlgn="ctr"/>
                      <a:r>
                        <a:rPr lang="cs-CZ" sz="1600" b="1" u="none" strike="noStrike" dirty="0">
                          <a:effectLst/>
                        </a:rPr>
                        <a:t>K 30. 6. 2016</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cs-CZ" sz="1600" b="1" u="none" strike="noStrike">
                          <a:effectLst/>
                        </a:rPr>
                        <a:t>586 769</a:t>
                      </a:r>
                      <a:endParaRPr lang="cs-CZ" sz="16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cs-CZ" sz="1600" u="none" strike="noStrike" dirty="0">
                          <a:effectLst/>
                        </a:rPr>
                        <a:t>403 912</a:t>
                      </a:r>
                      <a:endParaRPr lang="cs-CZ" sz="1600" b="0" i="0" u="none" strike="noStrike" dirty="0">
                        <a:solidFill>
                          <a:srgbClr val="000000"/>
                        </a:solidFill>
                        <a:effectLst/>
                        <a:latin typeface="Calibri" panose="020F0502020204030204" pitchFamily="34" charset="0"/>
                      </a:endParaRPr>
                    </a:p>
                  </a:txBody>
                  <a:tcPr marL="9525" marR="9525" marT="9525" marB="0"/>
                </a:tc>
                <a:tc>
                  <a:txBody>
                    <a:bodyPr/>
                    <a:lstStyle/>
                    <a:p>
                      <a:pPr algn="ctr" fontAlgn="t"/>
                      <a:r>
                        <a:rPr lang="cs-CZ" sz="1600" u="none" strike="noStrike">
                          <a:effectLst/>
                        </a:rPr>
                        <a:t>990 681</a:t>
                      </a:r>
                      <a:endParaRPr lang="cs-CZ" sz="16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080374676"/>
                  </a:ext>
                </a:extLst>
              </a:tr>
              <a:tr h="328083">
                <a:tc>
                  <a:txBody>
                    <a:bodyPr/>
                    <a:lstStyle/>
                    <a:p>
                      <a:pPr algn="ctr" fontAlgn="ctr"/>
                      <a:r>
                        <a:rPr lang="cs-CZ" sz="1600" b="1" u="none" strike="noStrike" dirty="0">
                          <a:effectLst/>
                        </a:rPr>
                        <a:t>K 30. 6. 2015</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a:effectLst/>
                        </a:rPr>
                        <a:t>592 538</a:t>
                      </a:r>
                      <a:endParaRPr lang="cs-CZ"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dirty="0">
                          <a:effectLst/>
                        </a:rPr>
                        <a:t>395 204</a:t>
                      </a:r>
                      <a:endParaRPr lang="cs-CZ"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a:effectLst/>
                        </a:rPr>
                        <a:t>987 742</a:t>
                      </a:r>
                      <a:endParaRPr lang="cs-CZ"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46035137"/>
                  </a:ext>
                </a:extLst>
              </a:tr>
              <a:tr h="328083">
                <a:tc>
                  <a:txBody>
                    <a:bodyPr/>
                    <a:lstStyle/>
                    <a:p>
                      <a:pPr algn="ctr" fontAlgn="ctr"/>
                      <a:r>
                        <a:rPr lang="cs-CZ" sz="1600" b="1" u="none" strike="noStrike" dirty="0">
                          <a:effectLst/>
                        </a:rPr>
                        <a:t>K 30. 6. 2014</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a:effectLst/>
                        </a:rPr>
                        <a:t>600 905</a:t>
                      </a:r>
                      <a:endParaRPr lang="cs-CZ"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dirty="0">
                          <a:effectLst/>
                        </a:rPr>
                        <a:t>384 322</a:t>
                      </a:r>
                      <a:endParaRPr lang="cs-CZ"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a:effectLst/>
                        </a:rPr>
                        <a:t>985 227</a:t>
                      </a:r>
                      <a:endParaRPr lang="cs-CZ"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85316091"/>
                  </a:ext>
                </a:extLst>
              </a:tr>
              <a:tr h="328083">
                <a:tc>
                  <a:txBody>
                    <a:bodyPr/>
                    <a:lstStyle/>
                    <a:p>
                      <a:pPr algn="ctr" fontAlgn="ctr"/>
                      <a:r>
                        <a:rPr lang="cs-CZ" sz="1600" b="1" u="none" strike="noStrike" dirty="0">
                          <a:effectLst/>
                        </a:rPr>
                        <a:t>K 30. 6. 2013</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a:effectLst/>
                        </a:rPr>
                        <a:t>624 942</a:t>
                      </a:r>
                      <a:endParaRPr lang="cs-CZ"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a:effectLst/>
                        </a:rPr>
                        <a:t>371 054</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dirty="0">
                          <a:effectLst/>
                        </a:rPr>
                        <a:t>995 996</a:t>
                      </a:r>
                      <a:endParaRPr lang="cs-CZ"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76499770"/>
                  </a:ext>
                </a:extLst>
              </a:tr>
              <a:tr h="328083">
                <a:tc>
                  <a:txBody>
                    <a:bodyPr/>
                    <a:lstStyle/>
                    <a:p>
                      <a:pPr algn="ctr" fontAlgn="ctr"/>
                      <a:r>
                        <a:rPr lang="cs-CZ" sz="1600" b="1" u="none" strike="noStrike" dirty="0">
                          <a:effectLst/>
                        </a:rPr>
                        <a:t>K 30. 6. 2012</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a:effectLst/>
                        </a:rPr>
                        <a:t>648 492</a:t>
                      </a:r>
                      <a:endParaRPr lang="cs-CZ"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a:effectLst/>
                        </a:rPr>
                        <a:t>363 150</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dirty="0">
                          <a:effectLst/>
                        </a:rPr>
                        <a:t>1 011 642</a:t>
                      </a:r>
                      <a:endParaRPr lang="cs-CZ"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2870429"/>
                  </a:ext>
                </a:extLst>
              </a:tr>
              <a:tr h="328083">
                <a:tc>
                  <a:txBody>
                    <a:bodyPr/>
                    <a:lstStyle/>
                    <a:p>
                      <a:pPr algn="ctr" fontAlgn="ctr"/>
                      <a:r>
                        <a:rPr lang="cs-CZ" sz="1600" b="1" u="none" strike="noStrike" dirty="0">
                          <a:effectLst/>
                        </a:rPr>
                        <a:t>K 30. 6. 2011</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a:effectLst/>
                        </a:rPr>
                        <a:t>663 991</a:t>
                      </a:r>
                      <a:endParaRPr lang="cs-CZ"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a:effectLst/>
                        </a:rPr>
                        <a:t>342 332</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dirty="0">
                          <a:effectLst/>
                        </a:rPr>
                        <a:t>1 006 323</a:t>
                      </a:r>
                      <a:endParaRPr lang="cs-CZ"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86617431"/>
                  </a:ext>
                </a:extLst>
              </a:tr>
              <a:tr h="328083">
                <a:tc>
                  <a:txBody>
                    <a:bodyPr/>
                    <a:lstStyle/>
                    <a:p>
                      <a:pPr algn="ctr" fontAlgn="ctr"/>
                      <a:r>
                        <a:rPr lang="cs-CZ" sz="1600" b="1" u="none" strike="noStrike" dirty="0">
                          <a:effectLst/>
                        </a:rPr>
                        <a:t>K 30. 6. 2010</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a:effectLst/>
                        </a:rPr>
                        <a:t>649 116</a:t>
                      </a:r>
                      <a:endParaRPr lang="cs-CZ"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a:effectLst/>
                        </a:rPr>
                        <a:t>328 507</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u="none" strike="noStrike" dirty="0">
                          <a:effectLst/>
                        </a:rPr>
                        <a:t>977 623</a:t>
                      </a:r>
                      <a:endParaRPr lang="cs-CZ"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27146597"/>
                  </a:ext>
                </a:extLst>
              </a:tr>
              <a:tr h="328083">
                <a:tc>
                  <a:txBody>
                    <a:bodyPr/>
                    <a:lstStyle/>
                    <a:p>
                      <a:pPr algn="ctr" fontAlgn="ctr"/>
                      <a:r>
                        <a:rPr lang="cs-CZ" sz="1600" b="1" u="none" strike="noStrike" dirty="0">
                          <a:effectLst/>
                        </a:rPr>
                        <a:t>K 30. 6. 2009</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cs-CZ" sz="1600" b="1" u="none" strike="noStrike" dirty="0">
                          <a:effectLst/>
                        </a:rPr>
                        <a:t>666 606</a:t>
                      </a:r>
                      <a:endParaRPr lang="cs-CZ" sz="1600" b="1" i="0" u="none" strike="noStrike" dirty="0">
                        <a:solidFill>
                          <a:srgbClr val="000000"/>
                        </a:solidFill>
                        <a:effectLst/>
                        <a:latin typeface="Calibri" panose="020F0502020204030204" pitchFamily="34" charset="0"/>
                      </a:endParaRPr>
                    </a:p>
                  </a:txBody>
                  <a:tcPr marL="9525" marR="9525" marT="9525" marB="0"/>
                </a:tc>
                <a:tc>
                  <a:txBody>
                    <a:bodyPr/>
                    <a:lstStyle/>
                    <a:p>
                      <a:pPr algn="ctr" fontAlgn="t"/>
                      <a:r>
                        <a:rPr lang="cs-CZ" sz="1600" u="none" strike="noStrike">
                          <a:effectLst/>
                        </a:rPr>
                        <a:t>290 570</a:t>
                      </a:r>
                      <a:endParaRPr lang="cs-CZ" sz="1600" b="0"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cs-CZ" sz="1600" u="none" strike="noStrike" dirty="0">
                          <a:effectLst/>
                        </a:rPr>
                        <a:t>957 176</a:t>
                      </a:r>
                      <a:endParaRPr lang="cs-CZ"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952262673"/>
                  </a:ext>
                </a:extLst>
              </a:tr>
            </a:tbl>
          </a:graphicData>
        </a:graphic>
      </p:graphicFrame>
    </p:spTree>
    <p:extLst>
      <p:ext uri="{BB962C8B-B14F-4D97-AF65-F5344CB8AC3E}">
        <p14:creationId xmlns:p14="http://schemas.microsoft.com/office/powerpoint/2010/main" val="1992080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lstStyle/>
          <a:p>
            <a:r>
              <a:rPr lang="cs-CZ" b="1" dirty="0"/>
              <a:t>Počty živnostníků</a:t>
            </a:r>
          </a:p>
        </p:txBody>
      </p:sp>
      <p:graphicFrame>
        <p:nvGraphicFramePr>
          <p:cNvPr id="7" name="Graf 6"/>
          <p:cNvGraphicFramePr>
            <a:graphicFrameLocks/>
          </p:cNvGraphicFramePr>
          <p:nvPr/>
        </p:nvGraphicFramePr>
        <p:xfrm>
          <a:off x="236538" y="1314450"/>
          <a:ext cx="8767762" cy="4718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1897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lstStyle/>
          <a:p>
            <a:r>
              <a:rPr lang="cs-CZ" b="1" dirty="0"/>
              <a:t>Počty živnostníků</a:t>
            </a:r>
          </a:p>
        </p:txBody>
      </p:sp>
      <p:graphicFrame>
        <p:nvGraphicFramePr>
          <p:cNvPr id="4" name="Graf 3"/>
          <p:cNvGraphicFramePr>
            <a:graphicFrameLocks/>
          </p:cNvGraphicFramePr>
          <p:nvPr/>
        </p:nvGraphicFramePr>
        <p:xfrm>
          <a:off x="457200" y="1371600"/>
          <a:ext cx="8496300" cy="4762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6368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2"/>
          <p:cNvSpPr>
            <a:spLocks noGrp="1" noChangeArrowheads="1"/>
          </p:cNvSpPr>
          <p:nvPr>
            <p:ph type="title"/>
          </p:nvPr>
        </p:nvSpPr>
        <p:spPr>
          <a:xfrm>
            <a:off x="457200" y="396433"/>
            <a:ext cx="8229600" cy="1143000"/>
          </a:xfrm>
        </p:spPr>
        <p:txBody>
          <a:bodyPr/>
          <a:lstStyle/>
          <a:p>
            <a:pPr eaLnBrk="1" hangingPunct="1"/>
            <a:r>
              <a:rPr lang="cs-CZ" altLang="cs-CZ" sz="3200" b="1" dirty="0">
                <a:solidFill>
                  <a:srgbClr val="FF0000"/>
                </a:solidFill>
              </a:rPr>
              <a:t>Rozdělení živností</a:t>
            </a:r>
          </a:p>
        </p:txBody>
      </p:sp>
      <p:sp>
        <p:nvSpPr>
          <p:cNvPr id="109573" name="Rectangle 3"/>
          <p:cNvSpPr>
            <a:spLocks noGrp="1" noChangeArrowheads="1"/>
          </p:cNvSpPr>
          <p:nvPr>
            <p:ph type="body" idx="1"/>
          </p:nvPr>
        </p:nvSpPr>
        <p:spPr>
          <a:xfrm>
            <a:off x="115748" y="1539433"/>
            <a:ext cx="8848866" cy="5318567"/>
          </a:xfrm>
        </p:spPr>
        <p:txBody>
          <a:bodyPr/>
          <a:lstStyle/>
          <a:p>
            <a:pPr marL="533400" indent="-533400" eaLnBrk="1" hangingPunct="1">
              <a:lnSpc>
                <a:spcPct val="80000"/>
              </a:lnSpc>
              <a:buSzPct val="125000"/>
              <a:buFont typeface="Wingdings" panose="05000000000000000000" pitchFamily="2" charset="2"/>
              <a:buNone/>
            </a:pPr>
            <a:r>
              <a:rPr lang="cs-CZ" altLang="cs-CZ" sz="2400" b="1" i="1" dirty="0"/>
              <a:t>Ad 2) podle vzniku práva k provozování živnosti</a:t>
            </a:r>
          </a:p>
          <a:p>
            <a:pPr marL="533400" indent="-533400" eaLnBrk="1" hangingPunct="1">
              <a:lnSpc>
                <a:spcPct val="80000"/>
              </a:lnSpc>
            </a:pPr>
            <a:r>
              <a:rPr lang="cs-CZ" altLang="cs-CZ" sz="2400" b="1" i="1" dirty="0"/>
              <a:t>živnosti ohlašovací</a:t>
            </a:r>
            <a:r>
              <a:rPr lang="cs-CZ" altLang="cs-CZ" sz="2400" dirty="0"/>
              <a:t> - právo provozovat živnost vzniká již dnem ohlášení na živnostenském úřadě, </a:t>
            </a:r>
          </a:p>
          <a:p>
            <a:pPr marL="533400" indent="-533400" eaLnBrk="1" hangingPunct="1">
              <a:lnSpc>
                <a:spcPct val="80000"/>
              </a:lnSpc>
              <a:buFont typeface="Wingdings" panose="05000000000000000000" pitchFamily="2" charset="2"/>
              <a:buNone/>
            </a:pPr>
            <a:r>
              <a:rPr lang="cs-CZ" altLang="cs-CZ" sz="2400" dirty="0"/>
              <a:t>	Živnosti ohlašovací dále dělíme podle nároků na odbornost na:</a:t>
            </a:r>
          </a:p>
          <a:p>
            <a:pPr marL="914400" lvl="1" indent="-457200" eaLnBrk="1" hangingPunct="1">
              <a:lnSpc>
                <a:spcPct val="80000"/>
              </a:lnSpc>
            </a:pPr>
            <a:r>
              <a:rPr lang="cs-CZ" altLang="cs-CZ" sz="2000" b="1" dirty="0"/>
              <a:t>živnosti  řemeslné</a:t>
            </a:r>
            <a:r>
              <a:rPr lang="cs-CZ" altLang="cs-CZ" sz="2000" dirty="0"/>
              <a:t> - předpokladem je vyučení v příslušném oboru, nebo absolvování střední školy (není nově vyžadovaná praxe 3 let). </a:t>
            </a:r>
          </a:p>
          <a:p>
            <a:pPr marL="914400" lvl="1" indent="-457200" eaLnBrk="1" hangingPunct="1">
              <a:lnSpc>
                <a:spcPct val="80000"/>
              </a:lnSpc>
            </a:pPr>
            <a:r>
              <a:rPr lang="cs-CZ" altLang="cs-CZ" sz="2000" b="1" dirty="0"/>
              <a:t>živnosti vázané</a:t>
            </a:r>
            <a:r>
              <a:rPr lang="cs-CZ" altLang="cs-CZ" sz="2000" dirty="0"/>
              <a:t> - předpokladem je získání průkazu způsobilosti pro příslušnou činnost (přesně určené vzdělání + praxe), </a:t>
            </a:r>
          </a:p>
          <a:p>
            <a:pPr marL="914400" lvl="1" indent="-457200" eaLnBrk="1" hangingPunct="1">
              <a:lnSpc>
                <a:spcPct val="80000"/>
              </a:lnSpc>
            </a:pPr>
            <a:r>
              <a:rPr lang="cs-CZ" altLang="cs-CZ" sz="2000" b="1" dirty="0"/>
              <a:t>živnosti volné</a:t>
            </a:r>
            <a:r>
              <a:rPr lang="cs-CZ" altLang="cs-CZ" sz="2000" dirty="0"/>
              <a:t> - nutno splňovat pouze všeobecné podmínky.</a:t>
            </a:r>
          </a:p>
          <a:p>
            <a:pPr marL="533400" indent="-533400" eaLnBrk="1" hangingPunct="1">
              <a:lnSpc>
                <a:spcPct val="80000"/>
              </a:lnSpc>
            </a:pPr>
            <a:r>
              <a:rPr lang="cs-CZ" altLang="cs-CZ" sz="2400" b="1" i="1" dirty="0"/>
              <a:t>živnosti koncesované</a:t>
            </a:r>
            <a:r>
              <a:rPr lang="cs-CZ" altLang="cs-CZ" sz="2400" dirty="0"/>
              <a:t> - právo provozovat živnost ode dne nabytí právní moci rozhodnutí o udělení koncese (zjednodušeně řečeno po udělení souhlasu státu). </a:t>
            </a:r>
          </a:p>
        </p:txBody>
      </p:sp>
    </p:spTree>
    <p:extLst>
      <p:ext uri="{BB962C8B-B14F-4D97-AF65-F5344CB8AC3E}">
        <p14:creationId xmlns:p14="http://schemas.microsoft.com/office/powerpoint/2010/main" val="7853151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1917" y="326463"/>
            <a:ext cx="8229600" cy="1143000"/>
          </a:xfrm>
        </p:spPr>
        <p:txBody>
          <a:bodyPr>
            <a:normAutofit/>
          </a:bodyPr>
          <a:lstStyle/>
          <a:p>
            <a:r>
              <a:rPr lang="cs-CZ" sz="4000" b="1" dirty="0">
                <a:solidFill>
                  <a:srgbClr val="FF0000"/>
                </a:solidFill>
              </a:rPr>
              <a:t>Postup při založení živnosti</a:t>
            </a:r>
          </a:p>
        </p:txBody>
      </p:sp>
      <p:sp>
        <p:nvSpPr>
          <p:cNvPr id="3" name="Zástupný symbol pro obsah 2"/>
          <p:cNvSpPr>
            <a:spLocks noGrp="1"/>
          </p:cNvSpPr>
          <p:nvPr>
            <p:ph idx="1"/>
          </p:nvPr>
        </p:nvSpPr>
        <p:spPr>
          <a:xfrm>
            <a:off x="457200" y="1417638"/>
            <a:ext cx="8229600" cy="4708525"/>
          </a:xfrm>
        </p:spPr>
        <p:txBody>
          <a:bodyPr>
            <a:normAutofit/>
          </a:bodyPr>
          <a:lstStyle/>
          <a:p>
            <a:pPr marL="533400" indent="-533400">
              <a:buSzPct val="125000"/>
              <a:buFont typeface="Wingdings" pitchFamily="2" charset="2"/>
              <a:buAutoNum type="arabicPeriod"/>
            </a:pPr>
            <a:r>
              <a:rPr lang="cs-CZ" sz="2400" dirty="0">
                <a:solidFill>
                  <a:schemeClr val="tx1"/>
                </a:solidFill>
                <a:latin typeface="Arial" pitchFamily="34" charset="0"/>
                <a:cs typeface="Arial" pitchFamily="34" charset="0"/>
              </a:rPr>
              <a:t>Ověření zda</a:t>
            </a:r>
            <a:r>
              <a:rPr lang="cs-CZ" sz="2400" b="1" dirty="0">
                <a:solidFill>
                  <a:schemeClr val="tx1"/>
                </a:solidFill>
                <a:latin typeface="Arial" pitchFamily="34" charset="0"/>
                <a:cs typeface="Arial" pitchFamily="34" charset="0"/>
              </a:rPr>
              <a:t> činnost, v níž chceme podnikat vykazuje znaky živnosti.</a:t>
            </a:r>
          </a:p>
          <a:p>
            <a:pPr marL="533400" indent="-533400">
              <a:buSzPct val="125000"/>
              <a:buFont typeface="Wingdings" pitchFamily="2" charset="2"/>
              <a:buAutoNum type="arabicPeriod"/>
            </a:pPr>
            <a:endParaRPr lang="cs-CZ" sz="2400" b="1" dirty="0">
              <a:solidFill>
                <a:schemeClr val="tx1"/>
              </a:solidFill>
              <a:latin typeface="Arial" pitchFamily="34" charset="0"/>
              <a:cs typeface="Arial" pitchFamily="34" charset="0"/>
            </a:endParaRPr>
          </a:p>
          <a:p>
            <a:pPr marL="533400" indent="-533400">
              <a:buSzPct val="125000"/>
              <a:buFont typeface="Wingdings" pitchFamily="2" charset="2"/>
              <a:buAutoNum type="arabicPeriod"/>
            </a:pPr>
            <a:r>
              <a:rPr lang="cs-CZ" sz="2400" dirty="0">
                <a:solidFill>
                  <a:schemeClr val="tx1"/>
                </a:solidFill>
                <a:latin typeface="Arial" pitchFamily="34" charset="0"/>
                <a:cs typeface="Arial" pitchFamily="34" charset="0"/>
              </a:rPr>
              <a:t>Ověření zda splňujeme</a:t>
            </a:r>
            <a:r>
              <a:rPr lang="cs-CZ" sz="2400" b="1" dirty="0">
                <a:solidFill>
                  <a:schemeClr val="tx1"/>
                </a:solidFill>
                <a:latin typeface="Arial" pitchFamily="34" charset="0"/>
                <a:cs typeface="Arial" pitchFamily="34" charset="0"/>
              </a:rPr>
              <a:t> všeobecné a případně i zvláštní podmínky </a:t>
            </a:r>
            <a:r>
              <a:rPr lang="cs-CZ" sz="2400" dirty="0">
                <a:solidFill>
                  <a:schemeClr val="tx1"/>
                </a:solidFill>
                <a:latin typeface="Arial" pitchFamily="34" charset="0"/>
                <a:cs typeface="Arial" pitchFamily="34" charset="0"/>
              </a:rPr>
              <a:t>pro provozování živnosti.</a:t>
            </a:r>
          </a:p>
          <a:p>
            <a:pPr marL="533400" indent="-533400">
              <a:buSzPct val="125000"/>
              <a:buFont typeface="Wingdings" pitchFamily="2" charset="2"/>
              <a:buAutoNum type="arabicPeriod"/>
            </a:pPr>
            <a:endParaRPr lang="cs-CZ" sz="2400" b="1" dirty="0">
              <a:solidFill>
                <a:srgbClr val="FF0000"/>
              </a:solidFill>
              <a:latin typeface="Arial" pitchFamily="34" charset="0"/>
              <a:cs typeface="Arial" pitchFamily="34" charset="0"/>
            </a:endParaRPr>
          </a:p>
          <a:p>
            <a:pPr marL="533400" indent="-533400">
              <a:buSzPct val="125000"/>
              <a:buFont typeface="Wingdings" pitchFamily="2" charset="2"/>
              <a:buAutoNum type="arabicPeriod"/>
            </a:pPr>
            <a:r>
              <a:rPr lang="cs-CZ" sz="2400" dirty="0">
                <a:solidFill>
                  <a:schemeClr val="tx1"/>
                </a:solidFill>
                <a:latin typeface="Arial" pitchFamily="34" charset="0"/>
                <a:cs typeface="Arial" pitchFamily="34" charset="0"/>
              </a:rPr>
              <a:t>Zjištění,</a:t>
            </a:r>
            <a:r>
              <a:rPr lang="cs-CZ" sz="2400" b="1" dirty="0">
                <a:solidFill>
                  <a:schemeClr val="tx1"/>
                </a:solidFill>
                <a:latin typeface="Arial" pitchFamily="34" charset="0"/>
                <a:cs typeface="Arial" pitchFamily="34" charset="0"/>
              </a:rPr>
              <a:t> </a:t>
            </a:r>
            <a:r>
              <a:rPr lang="cs-CZ" sz="2400" dirty="0">
                <a:solidFill>
                  <a:schemeClr val="tx1"/>
                </a:solidFill>
                <a:latin typeface="Arial" pitchFamily="34" charset="0"/>
                <a:cs typeface="Arial" pitchFamily="34" charset="0"/>
              </a:rPr>
              <a:t>do jaké</a:t>
            </a:r>
            <a:r>
              <a:rPr lang="cs-CZ" sz="2400" b="1" dirty="0">
                <a:solidFill>
                  <a:schemeClr val="tx1"/>
                </a:solidFill>
                <a:latin typeface="Arial" pitchFamily="34" charset="0"/>
                <a:cs typeface="Arial" pitchFamily="34" charset="0"/>
              </a:rPr>
              <a:t> skupiny živností </a:t>
            </a:r>
            <a:r>
              <a:rPr lang="cs-CZ" sz="2400" dirty="0">
                <a:solidFill>
                  <a:schemeClr val="tx1"/>
                </a:solidFill>
                <a:latin typeface="Arial" pitchFamily="34" charset="0"/>
                <a:cs typeface="Arial" pitchFamily="34" charset="0"/>
              </a:rPr>
              <a:t>patří činnost, kterou chceme vykonávat.</a:t>
            </a:r>
          </a:p>
          <a:p>
            <a:pPr marL="533400" indent="-533400">
              <a:buSzPct val="125000"/>
              <a:buFont typeface="Wingdings" pitchFamily="2" charset="2"/>
              <a:buAutoNum type="arabicPeriod"/>
            </a:pPr>
            <a:endParaRPr lang="cs-CZ" sz="2400" b="1" dirty="0">
              <a:solidFill>
                <a:schemeClr val="tx1"/>
              </a:solidFill>
              <a:latin typeface="Arial" pitchFamily="34" charset="0"/>
              <a:cs typeface="Arial" pitchFamily="34" charset="0"/>
            </a:endParaRPr>
          </a:p>
          <a:p>
            <a:pPr marL="533400" indent="-533400">
              <a:buSzPct val="125000"/>
              <a:buFont typeface="Wingdings" pitchFamily="2" charset="2"/>
              <a:buAutoNum type="arabicPeriod"/>
            </a:pPr>
            <a:r>
              <a:rPr lang="cs-CZ" sz="2400" dirty="0">
                <a:solidFill>
                  <a:schemeClr val="tx1"/>
                </a:solidFill>
                <a:latin typeface="Arial" pitchFamily="34" charset="0"/>
                <a:cs typeface="Arial" pitchFamily="34" charset="0"/>
              </a:rPr>
              <a:t>Založení </a:t>
            </a:r>
            <a:r>
              <a:rPr lang="cs-CZ" sz="2400" b="1" dirty="0">
                <a:solidFill>
                  <a:schemeClr val="tx1"/>
                </a:solidFill>
                <a:latin typeface="Arial" pitchFamily="34" charset="0"/>
                <a:cs typeface="Arial" pitchFamily="34" charset="0"/>
              </a:rPr>
              <a:t>ohlašovací/koncesované živnosti na živnostenském úřadě</a:t>
            </a:r>
          </a:p>
        </p:txBody>
      </p:sp>
    </p:spTree>
    <p:extLst>
      <p:ext uri="{BB962C8B-B14F-4D97-AF65-F5344CB8AC3E}">
        <p14:creationId xmlns:p14="http://schemas.microsoft.com/office/powerpoint/2010/main" val="3649390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2"/>
          <p:cNvSpPr>
            <a:spLocks noGrp="1" noChangeArrowheads="1"/>
          </p:cNvSpPr>
          <p:nvPr>
            <p:ph type="title" idx="4294967295"/>
          </p:nvPr>
        </p:nvSpPr>
        <p:spPr>
          <a:xfrm>
            <a:off x="457200" y="846138"/>
            <a:ext cx="8229600" cy="1143000"/>
          </a:xfrm>
        </p:spPr>
        <p:txBody>
          <a:bodyPr>
            <a:noAutofit/>
          </a:bodyPr>
          <a:lstStyle/>
          <a:p>
            <a:pPr eaLnBrk="1" hangingPunct="1"/>
            <a:r>
              <a:rPr lang="cs-CZ" altLang="cs-CZ" b="1" i="1" dirty="0">
                <a:solidFill>
                  <a:srgbClr val="FF0000"/>
                </a:solidFill>
              </a:rPr>
              <a:t>Specifikace podnikatelských subjektů</a:t>
            </a:r>
          </a:p>
        </p:txBody>
      </p:sp>
      <p:sp>
        <p:nvSpPr>
          <p:cNvPr id="102405" name="Rectangle 3"/>
          <p:cNvSpPr>
            <a:spLocks noGrp="1" noChangeArrowheads="1"/>
          </p:cNvSpPr>
          <p:nvPr>
            <p:ph type="body" idx="4294967295"/>
          </p:nvPr>
        </p:nvSpPr>
        <p:spPr>
          <a:xfrm>
            <a:off x="318293" y="2358462"/>
            <a:ext cx="8507413" cy="5543550"/>
          </a:xfrm>
        </p:spPr>
        <p:txBody>
          <a:bodyPr/>
          <a:lstStyle/>
          <a:p>
            <a:pPr eaLnBrk="1" hangingPunct="1"/>
            <a:r>
              <a:rPr lang="cs-CZ" altLang="cs-CZ" sz="2400" b="1" dirty="0"/>
              <a:t>Podnikatelem mohou být fyzické osoby (každý jednotlivý občan) nebo právnické osoby (skupina lidí, jiný podnik nebo stát)</a:t>
            </a:r>
          </a:p>
          <a:p>
            <a:pPr algn="just"/>
            <a:r>
              <a:rPr lang="cs-CZ" altLang="sk-SK" sz="2400" b="1" dirty="0">
                <a:solidFill>
                  <a:srgbClr val="A34B73"/>
                </a:solidFill>
              </a:rPr>
              <a:t>Podnikatelem  </a:t>
            </a:r>
            <a:r>
              <a:rPr lang="cs-CZ" altLang="sk-SK" sz="2400" dirty="0"/>
              <a:t>je dle nového </a:t>
            </a:r>
            <a:r>
              <a:rPr lang="cs-CZ" altLang="sk-SK" sz="2400" b="1" dirty="0"/>
              <a:t>občanského zákona</a:t>
            </a:r>
            <a:r>
              <a:rPr lang="cs-CZ" altLang="sk-SK" sz="2400" dirty="0"/>
              <a:t>:</a:t>
            </a:r>
          </a:p>
          <a:p>
            <a:pPr algn="just">
              <a:buNone/>
            </a:pPr>
            <a:r>
              <a:rPr lang="cs-CZ" altLang="sk-SK" sz="2400" dirty="0">
                <a:latin typeface="Times New Roman" panose="02020603050405020304" pitchFamily="18" charset="0"/>
              </a:rPr>
              <a:t>	„</a:t>
            </a:r>
            <a:r>
              <a:rPr lang="cs-CZ" altLang="sk-SK" sz="2400" i="1" dirty="0"/>
              <a:t>Kdo samostatně vykonává na vlastní účet a odpovědnost výdělečnou činnost živnostenským nebo obdobným způsobem se záměrem činit tak soustavně za účelem dosažení zisku, je považován se zřetelem k této činnosti za podnikatele.</a:t>
            </a:r>
            <a:r>
              <a:rPr lang="cs-CZ" altLang="sk-SK" sz="2400" dirty="0"/>
              <a:t>"</a:t>
            </a:r>
          </a:p>
        </p:txBody>
      </p:sp>
    </p:spTree>
    <p:extLst>
      <p:ext uri="{BB962C8B-B14F-4D97-AF65-F5344CB8AC3E}">
        <p14:creationId xmlns:p14="http://schemas.microsoft.com/office/powerpoint/2010/main" val="2695343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2"/>
          <p:cNvSpPr>
            <a:spLocks noGrp="1" noChangeArrowheads="1"/>
          </p:cNvSpPr>
          <p:nvPr>
            <p:ph type="title"/>
          </p:nvPr>
        </p:nvSpPr>
        <p:spPr/>
        <p:txBody>
          <a:bodyPr/>
          <a:lstStyle/>
          <a:p>
            <a:pPr eaLnBrk="1" hangingPunct="1"/>
            <a:r>
              <a:rPr lang="cs-CZ" altLang="cs-CZ" sz="3200" b="1" dirty="0">
                <a:solidFill>
                  <a:srgbClr val="FF0000"/>
                </a:solidFill>
              </a:rPr>
              <a:t>Postup při založení živnosti </a:t>
            </a:r>
          </a:p>
        </p:txBody>
      </p:sp>
      <p:sp>
        <p:nvSpPr>
          <p:cNvPr id="111621" name="Rectangle 3"/>
          <p:cNvSpPr>
            <a:spLocks noGrp="1" noChangeArrowheads="1"/>
          </p:cNvSpPr>
          <p:nvPr>
            <p:ph type="body" idx="1"/>
          </p:nvPr>
        </p:nvSpPr>
        <p:spPr>
          <a:xfrm>
            <a:off x="0" y="1331089"/>
            <a:ext cx="8893175" cy="5411024"/>
          </a:xfrm>
        </p:spPr>
        <p:txBody>
          <a:bodyPr/>
          <a:lstStyle/>
          <a:p>
            <a:pPr marL="533400" indent="-533400" eaLnBrk="1" hangingPunct="1">
              <a:lnSpc>
                <a:spcPct val="80000"/>
              </a:lnSpc>
              <a:buSzPct val="125000"/>
              <a:buFont typeface="Wingdings" panose="05000000000000000000" pitchFamily="2" charset="2"/>
              <a:buNone/>
            </a:pPr>
            <a:r>
              <a:rPr lang="cs-CZ" altLang="cs-CZ" sz="2000" dirty="0"/>
              <a:t>	Ad 4) Založení </a:t>
            </a:r>
            <a:r>
              <a:rPr lang="cs-CZ" altLang="cs-CZ" sz="2000" b="1" dirty="0"/>
              <a:t>ohlašovací/koncesované živnosti na živnostenském úřadě</a:t>
            </a:r>
          </a:p>
          <a:p>
            <a:pPr marL="533400" indent="-533400" eaLnBrk="1" hangingPunct="1">
              <a:lnSpc>
                <a:spcPct val="80000"/>
              </a:lnSpc>
            </a:pPr>
            <a:r>
              <a:rPr lang="cs-CZ" altLang="cs-CZ" sz="2000" i="1" dirty="0"/>
              <a:t>Ohlášení živnosti resp. žádost o koncesi</a:t>
            </a:r>
            <a:r>
              <a:rPr lang="cs-CZ" altLang="cs-CZ" sz="2000" dirty="0"/>
              <a:t> (vyplněné předem, případně vyplněné na místě)</a:t>
            </a:r>
            <a:endParaRPr lang="cs-CZ" altLang="cs-CZ" sz="2000" i="1" dirty="0"/>
          </a:p>
          <a:p>
            <a:pPr marL="533400" indent="-533400" eaLnBrk="1" hangingPunct="1">
              <a:lnSpc>
                <a:spcPct val="80000"/>
              </a:lnSpc>
            </a:pPr>
            <a:r>
              <a:rPr lang="cs-CZ" altLang="cs-CZ" sz="2000" i="1" dirty="0"/>
              <a:t>Výpis z Rejstříku trestů podnikatele, popř. jeho odpovědného zástupce</a:t>
            </a:r>
            <a:r>
              <a:rPr lang="cs-CZ" altLang="cs-CZ" sz="2000" dirty="0"/>
              <a:t> (ne starší 3 měsíců – nově si o něj může požádat sám úřad) </a:t>
            </a:r>
          </a:p>
          <a:p>
            <a:pPr marL="533400" indent="-533400" eaLnBrk="1" hangingPunct="1">
              <a:lnSpc>
                <a:spcPct val="80000"/>
              </a:lnSpc>
            </a:pPr>
            <a:r>
              <a:rPr lang="cs-CZ" altLang="cs-CZ" sz="2000" dirty="0"/>
              <a:t>Doklad prokazující odbornou způsobilost </a:t>
            </a:r>
            <a:r>
              <a:rPr lang="cs-CZ" altLang="cs-CZ" sz="2000" dirty="0" err="1"/>
              <a:t>odpov</a:t>
            </a:r>
            <a:r>
              <a:rPr lang="cs-CZ" altLang="cs-CZ" sz="2000" dirty="0"/>
              <a:t>. zástupce, pokud ji zákon vyžaduje</a:t>
            </a:r>
            <a:endParaRPr lang="cs-CZ" altLang="cs-CZ" sz="2000" i="1" dirty="0"/>
          </a:p>
          <a:p>
            <a:pPr marL="533400" indent="-533400" eaLnBrk="1" hangingPunct="1">
              <a:lnSpc>
                <a:spcPct val="80000"/>
              </a:lnSpc>
            </a:pPr>
            <a:r>
              <a:rPr lang="cs-CZ" altLang="cs-CZ" sz="2000" i="1" dirty="0"/>
              <a:t>Prohlášení odpovědného zástupce</a:t>
            </a:r>
            <a:r>
              <a:rPr lang="cs-CZ" altLang="cs-CZ" sz="2000" dirty="0"/>
              <a:t> (je-li ustanoven), že souhlasí s ustanovením do funkce, s převzetím povinností v rozsahu stanoveném živnostenským zákonem a s uvedením podnikatelů, u nichž je do funkce odpovědného zástupce již ustanoven; podpis na čestném prohlášení musí být úředně ověřen, neučiní-li odpovědný zástupce prohlášení osobně před živnostenským úřadem </a:t>
            </a:r>
            <a:endParaRPr lang="cs-CZ" altLang="cs-CZ" sz="2000" i="1" dirty="0"/>
          </a:p>
          <a:p>
            <a:pPr marL="533400" indent="-533400" eaLnBrk="1" hangingPunct="1">
              <a:lnSpc>
                <a:spcPct val="80000"/>
              </a:lnSpc>
            </a:pPr>
            <a:r>
              <a:rPr lang="cs-CZ" altLang="cs-CZ" sz="2000" i="1" dirty="0"/>
              <a:t>Výpis z obchodního rejstříku ne starší 3 měsíců, je-li v něm fyzická osoba zapsána </a:t>
            </a:r>
          </a:p>
          <a:p>
            <a:pPr marL="533400" indent="-533400" eaLnBrk="1" hangingPunct="1">
              <a:lnSpc>
                <a:spcPct val="80000"/>
              </a:lnSpc>
            </a:pPr>
            <a:r>
              <a:rPr lang="cs-CZ" altLang="cs-CZ" sz="2000" i="1" dirty="0"/>
              <a:t>Předložení dokladu</a:t>
            </a:r>
            <a:r>
              <a:rPr lang="cs-CZ" altLang="cs-CZ" sz="2000" dirty="0"/>
              <a:t> o tom, že </a:t>
            </a:r>
            <a:r>
              <a:rPr lang="cs-CZ" altLang="cs-CZ" sz="2000" i="1" dirty="0"/>
              <a:t>fyzická osoba</a:t>
            </a:r>
            <a:r>
              <a:rPr lang="cs-CZ" altLang="cs-CZ" sz="2000" dirty="0"/>
              <a:t>, pokud na území České republiky podniká nebo podnikala, </a:t>
            </a:r>
            <a:r>
              <a:rPr lang="cs-CZ" altLang="cs-CZ" sz="2000" i="1" dirty="0"/>
              <a:t>nemá daňové nedoplatky (nedoplatky SP)</a:t>
            </a:r>
            <a:r>
              <a:rPr lang="cs-CZ" altLang="cs-CZ" sz="2000" dirty="0"/>
              <a:t>. Doklad vyhotoví místně příslušný finanční úřad (opět si zajistí úřad sám).</a:t>
            </a:r>
            <a:endParaRPr lang="cs-CZ" altLang="cs-CZ" sz="2000" i="1" dirty="0"/>
          </a:p>
        </p:txBody>
      </p:sp>
    </p:spTree>
    <p:extLst>
      <p:ext uri="{BB962C8B-B14F-4D97-AF65-F5344CB8AC3E}">
        <p14:creationId xmlns:p14="http://schemas.microsoft.com/office/powerpoint/2010/main" val="4073656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2"/>
          <p:cNvSpPr>
            <a:spLocks noGrp="1" noChangeArrowheads="1"/>
          </p:cNvSpPr>
          <p:nvPr>
            <p:ph type="title"/>
          </p:nvPr>
        </p:nvSpPr>
        <p:spPr>
          <a:xfrm>
            <a:off x="2266709" y="205192"/>
            <a:ext cx="8229600" cy="1143000"/>
          </a:xfrm>
        </p:spPr>
        <p:txBody>
          <a:bodyPr>
            <a:normAutofit/>
          </a:bodyPr>
          <a:lstStyle/>
          <a:p>
            <a:pPr eaLnBrk="1" hangingPunct="1"/>
            <a:r>
              <a:rPr lang="cs-CZ" altLang="cs-CZ" sz="3600" b="1" dirty="0">
                <a:solidFill>
                  <a:srgbClr val="FF0000"/>
                </a:solidFill>
              </a:rPr>
              <a:t>Postup při založení živnosti </a:t>
            </a:r>
          </a:p>
        </p:txBody>
      </p:sp>
      <p:sp>
        <p:nvSpPr>
          <p:cNvPr id="112645" name="Rectangle 3"/>
          <p:cNvSpPr>
            <a:spLocks noGrp="1" noChangeArrowheads="1"/>
          </p:cNvSpPr>
          <p:nvPr>
            <p:ph type="body" idx="1"/>
          </p:nvPr>
        </p:nvSpPr>
        <p:spPr>
          <a:xfrm>
            <a:off x="0" y="1058825"/>
            <a:ext cx="9010650" cy="5799175"/>
          </a:xfrm>
        </p:spPr>
        <p:txBody>
          <a:bodyPr>
            <a:normAutofit/>
          </a:bodyPr>
          <a:lstStyle/>
          <a:p>
            <a:pPr marL="533400" indent="-533400" eaLnBrk="1" hangingPunct="1">
              <a:lnSpc>
                <a:spcPct val="80000"/>
              </a:lnSpc>
              <a:buSzPct val="125000"/>
              <a:buFont typeface="Wingdings" panose="05000000000000000000" pitchFamily="2" charset="2"/>
              <a:buNone/>
            </a:pPr>
            <a:r>
              <a:rPr lang="cs-CZ" altLang="cs-CZ" sz="2400" dirty="0"/>
              <a:t>	Ad 4) Založení </a:t>
            </a:r>
            <a:r>
              <a:rPr lang="cs-CZ" altLang="cs-CZ" sz="2400" b="1" dirty="0"/>
              <a:t>ohlašovací/koncesované živnosti na živnostenském úřadě</a:t>
            </a:r>
          </a:p>
          <a:p>
            <a:pPr marL="533400" indent="-533400" eaLnBrk="1" hangingPunct="1">
              <a:lnSpc>
                <a:spcPct val="80000"/>
              </a:lnSpc>
            </a:pPr>
            <a:r>
              <a:rPr lang="cs-CZ" altLang="cs-CZ" sz="2400" i="1" dirty="0"/>
              <a:t>Doklad o vlastnickém nebo jiném právu k objektům a prostorám</a:t>
            </a:r>
            <a:r>
              <a:rPr lang="cs-CZ" altLang="cs-CZ" sz="2400" dirty="0"/>
              <a:t>, v nichž je místo podnikání, liší-li se od bydliště</a:t>
            </a:r>
            <a:endParaRPr lang="cs-CZ" altLang="cs-CZ" sz="2400" i="1" dirty="0"/>
          </a:p>
          <a:p>
            <a:pPr marL="533400" indent="-533400" eaLnBrk="1" hangingPunct="1">
              <a:lnSpc>
                <a:spcPct val="80000"/>
              </a:lnSpc>
            </a:pPr>
            <a:r>
              <a:rPr lang="cs-CZ" altLang="cs-CZ" sz="2400" i="1" dirty="0"/>
              <a:t>Doklad o zaplacení správního poplatku:</a:t>
            </a:r>
          </a:p>
          <a:p>
            <a:pPr marL="914400" lvl="1" indent="-457200" eaLnBrk="1" hangingPunct="1">
              <a:lnSpc>
                <a:spcPct val="80000"/>
              </a:lnSpc>
            </a:pPr>
            <a:r>
              <a:rPr lang="cs-CZ" altLang="cs-CZ" sz="2000" i="1" dirty="0"/>
              <a:t>První živnost 1000 Kč</a:t>
            </a:r>
          </a:p>
          <a:p>
            <a:pPr marL="914400" lvl="1" indent="-457200" eaLnBrk="1" hangingPunct="1">
              <a:lnSpc>
                <a:spcPct val="80000"/>
              </a:lnSpc>
            </a:pPr>
            <a:r>
              <a:rPr lang="cs-CZ" altLang="cs-CZ" sz="2000" i="1" dirty="0"/>
              <a:t>Přidání nové živnosti (např. nové vázané) 500 Kč</a:t>
            </a:r>
          </a:p>
          <a:p>
            <a:pPr marL="914400" lvl="1" indent="-457200" eaLnBrk="1" hangingPunct="1">
              <a:lnSpc>
                <a:spcPct val="80000"/>
              </a:lnSpc>
            </a:pPr>
            <a:r>
              <a:rPr lang="cs-CZ" altLang="cs-CZ" sz="2000" dirty="0"/>
              <a:t>Změna titulu, adresy atd. 100 Kč - k tomu dostane oficiální výpis z živnostenského rejstříku zdarma</a:t>
            </a:r>
          </a:p>
          <a:p>
            <a:pPr marL="914400" lvl="1" indent="-457200" eaLnBrk="1" hangingPunct="1">
              <a:lnSpc>
                <a:spcPct val="80000"/>
              </a:lnSpc>
            </a:pPr>
            <a:r>
              <a:rPr lang="cs-CZ" altLang="cs-CZ" sz="2000" dirty="0"/>
              <a:t>dopsaní (výmaz) oboru v rámci živnosti volné zdarma - k měněné živnosti dostane výpis z živnostenského rejstříku (každá živnost na samostatném papíru).</a:t>
            </a:r>
            <a:br>
              <a:rPr lang="cs-CZ" altLang="cs-CZ" sz="2000" dirty="0"/>
            </a:br>
            <a:endParaRPr lang="cs-CZ" altLang="cs-CZ" sz="2000" i="1" dirty="0"/>
          </a:p>
          <a:p>
            <a:pPr marL="533400" indent="-533400" algn="ctr" eaLnBrk="1" hangingPunct="1">
              <a:lnSpc>
                <a:spcPct val="80000"/>
              </a:lnSpc>
            </a:pPr>
            <a:r>
              <a:rPr lang="cs-CZ" altLang="cs-CZ" sz="2400" dirty="0"/>
              <a:t>Splnil-li ohlašovatel všechny podmínky stanovené zákonem, provede živnostenský úřad zápis do živnostenského rejstříku do </a:t>
            </a:r>
            <a:br>
              <a:rPr lang="cs-CZ" altLang="cs-CZ" sz="2400" dirty="0"/>
            </a:br>
            <a:r>
              <a:rPr lang="cs-CZ" altLang="cs-CZ" sz="2400" b="1" dirty="0">
                <a:solidFill>
                  <a:srgbClr val="FF0000"/>
                </a:solidFill>
              </a:rPr>
              <a:t>5</a:t>
            </a:r>
            <a:r>
              <a:rPr lang="cs-CZ" altLang="cs-CZ" sz="2400" b="1" dirty="0"/>
              <a:t> dnů ode dne doručení ohlášení</a:t>
            </a:r>
            <a:r>
              <a:rPr lang="cs-CZ" altLang="cs-CZ" sz="2400" dirty="0"/>
              <a:t> a vydá podnikateli </a:t>
            </a:r>
            <a:r>
              <a:rPr lang="cs-CZ" altLang="cs-CZ" sz="2800" b="1" dirty="0">
                <a:solidFill>
                  <a:srgbClr val="FF0000"/>
                </a:solidFill>
              </a:rPr>
              <a:t>výpis</a:t>
            </a:r>
            <a:r>
              <a:rPr lang="cs-CZ" altLang="cs-CZ" sz="2400" dirty="0"/>
              <a:t>. </a:t>
            </a:r>
          </a:p>
        </p:txBody>
      </p:sp>
    </p:spTree>
    <p:extLst>
      <p:ext uri="{BB962C8B-B14F-4D97-AF65-F5344CB8AC3E}">
        <p14:creationId xmlns:p14="http://schemas.microsoft.com/office/powerpoint/2010/main" val="4289864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2"/>
          <p:cNvSpPr>
            <a:spLocks noGrp="1" noChangeArrowheads="1"/>
          </p:cNvSpPr>
          <p:nvPr>
            <p:ph type="title"/>
          </p:nvPr>
        </p:nvSpPr>
        <p:spPr>
          <a:xfrm>
            <a:off x="2089231" y="0"/>
            <a:ext cx="8229600" cy="1143000"/>
          </a:xfrm>
        </p:spPr>
        <p:txBody>
          <a:bodyPr/>
          <a:lstStyle/>
          <a:p>
            <a:pPr eaLnBrk="1" hangingPunct="1"/>
            <a:r>
              <a:rPr lang="cs-CZ" altLang="cs-CZ" sz="3200" b="1" dirty="0">
                <a:solidFill>
                  <a:srgbClr val="FF0000"/>
                </a:solidFill>
              </a:rPr>
              <a:t>Postup při založení živnosti </a:t>
            </a:r>
          </a:p>
        </p:txBody>
      </p:sp>
      <p:sp>
        <p:nvSpPr>
          <p:cNvPr id="113669" name="Rectangle 3"/>
          <p:cNvSpPr>
            <a:spLocks noGrp="1" noChangeArrowheads="1"/>
          </p:cNvSpPr>
          <p:nvPr>
            <p:ph type="body" idx="1"/>
          </p:nvPr>
        </p:nvSpPr>
        <p:spPr>
          <a:xfrm>
            <a:off x="457200" y="836613"/>
            <a:ext cx="8435975" cy="5905500"/>
          </a:xfrm>
        </p:spPr>
        <p:txBody>
          <a:bodyPr/>
          <a:lstStyle/>
          <a:p>
            <a:pPr marL="533400" indent="-533400" eaLnBrk="1" hangingPunct="1">
              <a:lnSpc>
                <a:spcPct val="90000"/>
              </a:lnSpc>
              <a:buFont typeface="Wingdings" panose="05000000000000000000" pitchFamily="2" charset="2"/>
              <a:buNone/>
            </a:pPr>
            <a:r>
              <a:rPr lang="cs-CZ" altLang="cs-CZ" sz="2400" b="1" dirty="0"/>
              <a:t>5. Následné činnosti po založení živnosti:</a:t>
            </a:r>
          </a:p>
          <a:p>
            <a:pPr marL="914400" lvl="1" indent="-457200" eaLnBrk="1" hangingPunct="1">
              <a:lnSpc>
                <a:spcPct val="90000"/>
              </a:lnSpc>
            </a:pPr>
            <a:r>
              <a:rPr lang="cs-CZ" altLang="cs-CZ" sz="2000" dirty="0"/>
              <a:t>Přihlášení k registraci u místně příslušného správce daně (finančního úřadu - do 30 dnů od získání živnostenského oprávnění)</a:t>
            </a:r>
          </a:p>
          <a:p>
            <a:pPr marL="914400" lvl="1" indent="-457200" eaLnBrk="1" hangingPunct="1">
              <a:lnSpc>
                <a:spcPct val="90000"/>
              </a:lnSpc>
            </a:pPr>
            <a:r>
              <a:rPr lang="cs-CZ" altLang="cs-CZ" sz="2000" dirty="0"/>
              <a:t>Přihlásit sebe a zaměstnance u místně příslušné správy sociálního zabezpečení (do 8 dnů)</a:t>
            </a:r>
          </a:p>
          <a:p>
            <a:pPr marL="914400" lvl="1" indent="-457200" eaLnBrk="1" hangingPunct="1">
              <a:lnSpc>
                <a:spcPct val="90000"/>
              </a:lnSpc>
            </a:pPr>
            <a:r>
              <a:rPr lang="cs-CZ" altLang="cs-CZ" sz="2000" dirty="0"/>
              <a:t>Přihlásit sebe a zaměstnance u zvolené zdravotní pojišťovny (do 8 dnů)</a:t>
            </a:r>
          </a:p>
          <a:p>
            <a:pPr marL="914400" lvl="1" indent="-457200" eaLnBrk="1" hangingPunct="1">
              <a:lnSpc>
                <a:spcPct val="90000"/>
              </a:lnSpc>
            </a:pPr>
            <a:r>
              <a:rPr lang="cs-CZ" altLang="cs-CZ" sz="2000" dirty="0"/>
              <a:t>Podat přihlášku k povinnému úrazovému pojištění za zaměstnance (alespoň minimálně 1 zaměstnanec)</a:t>
            </a:r>
          </a:p>
          <a:p>
            <a:pPr marL="533400" indent="-533400" eaLnBrk="1" hangingPunct="1">
              <a:lnSpc>
                <a:spcPct val="90000"/>
              </a:lnSpc>
            </a:pPr>
            <a:endParaRPr lang="cs-CZ" altLang="cs-CZ" sz="2400" dirty="0"/>
          </a:p>
          <a:p>
            <a:pPr marL="533400" indent="-533400" algn="ctr" eaLnBrk="1" hangingPunct="1">
              <a:lnSpc>
                <a:spcPct val="90000"/>
              </a:lnSpc>
              <a:buFont typeface="Wingdings" panose="05000000000000000000" pitchFamily="2" charset="2"/>
              <a:buNone/>
            </a:pPr>
            <a:r>
              <a:rPr lang="cs-CZ" altLang="cs-CZ" sz="2400" dirty="0"/>
              <a:t>Vše jde nyní vyřídit v rámci jednoho formuláře na CRM bez nutnosti obíhání úřadů!!</a:t>
            </a:r>
          </a:p>
          <a:p>
            <a:pPr marL="533400" indent="-533400" algn="ctr" eaLnBrk="1" hangingPunct="1">
              <a:lnSpc>
                <a:spcPct val="90000"/>
              </a:lnSpc>
              <a:buFont typeface="Wingdings" panose="05000000000000000000" pitchFamily="2" charset="2"/>
              <a:buNone/>
            </a:pPr>
            <a:endParaRPr lang="cs-CZ" altLang="cs-CZ" sz="2400" b="1" dirty="0"/>
          </a:p>
          <a:p>
            <a:pPr marL="533400" indent="-533400" algn="ctr" eaLnBrk="1" hangingPunct="1">
              <a:lnSpc>
                <a:spcPct val="90000"/>
              </a:lnSpc>
              <a:buFont typeface="Wingdings" panose="05000000000000000000" pitchFamily="2" charset="2"/>
              <a:buNone/>
            </a:pPr>
            <a:r>
              <a:rPr lang="cs-CZ" altLang="cs-CZ" sz="2400" b="1" dirty="0"/>
              <a:t>Podnikatel může provozovat více živností, má-li pro každou z nich živnostenské oprávnění</a:t>
            </a:r>
          </a:p>
          <a:p>
            <a:pPr marL="533400" indent="-533400" algn="ctr" eaLnBrk="1" hangingPunct="1">
              <a:lnSpc>
                <a:spcPct val="90000"/>
              </a:lnSpc>
              <a:buFont typeface="Wingdings" panose="05000000000000000000" pitchFamily="2" charset="2"/>
              <a:buNone/>
            </a:pPr>
            <a:r>
              <a:rPr lang="cs-CZ" altLang="cs-CZ" sz="2400" b="1" dirty="0"/>
              <a:t>(např. volná a vázaná živnost)</a:t>
            </a:r>
          </a:p>
        </p:txBody>
      </p:sp>
    </p:spTree>
    <p:extLst>
      <p:ext uri="{BB962C8B-B14F-4D97-AF65-F5344CB8AC3E}">
        <p14:creationId xmlns:p14="http://schemas.microsoft.com/office/powerpoint/2010/main" val="40831937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406324" y="182040"/>
            <a:ext cx="8229600" cy="1143000"/>
          </a:xfrm>
        </p:spPr>
        <p:txBody>
          <a:bodyPr/>
          <a:lstStyle/>
          <a:p>
            <a:r>
              <a:rPr lang="cs-CZ" altLang="cs-CZ" sz="2600" b="1" dirty="0">
                <a:solidFill>
                  <a:srgbClr val="FF0000"/>
                </a:solidFill>
              </a:rPr>
              <a:t>Pomocí JRF jsou možné tyto přihlášky do evidencí:</a:t>
            </a:r>
          </a:p>
        </p:txBody>
      </p:sp>
      <p:sp>
        <p:nvSpPr>
          <p:cNvPr id="130051" name="Rectangle 3"/>
          <p:cNvSpPr>
            <a:spLocks noGrp="1" noChangeArrowheads="1"/>
          </p:cNvSpPr>
          <p:nvPr>
            <p:ph type="body" idx="1"/>
          </p:nvPr>
        </p:nvSpPr>
        <p:spPr>
          <a:xfrm>
            <a:off x="127322" y="1192192"/>
            <a:ext cx="9016678" cy="5665808"/>
          </a:xfrm>
        </p:spPr>
        <p:txBody>
          <a:bodyPr/>
          <a:lstStyle/>
          <a:p>
            <a:pPr>
              <a:lnSpc>
                <a:spcPct val="80000"/>
              </a:lnSpc>
            </a:pPr>
            <a:r>
              <a:rPr lang="cs-CZ" altLang="cs-CZ" sz="2000" b="1" dirty="0"/>
              <a:t>Ve vztahu k živ. úřadu:</a:t>
            </a:r>
          </a:p>
          <a:p>
            <a:pPr lvl="1">
              <a:lnSpc>
                <a:spcPct val="80000"/>
              </a:lnSpc>
            </a:pPr>
            <a:r>
              <a:rPr lang="cs-CZ" altLang="cs-CZ" sz="1800" dirty="0"/>
              <a:t>Ohlášení živnosti</a:t>
            </a:r>
          </a:p>
          <a:p>
            <a:pPr lvl="1">
              <a:lnSpc>
                <a:spcPct val="80000"/>
              </a:lnSpc>
            </a:pPr>
            <a:r>
              <a:rPr lang="cs-CZ" altLang="cs-CZ" sz="1800" dirty="0"/>
              <a:t>Žádost o koncesi</a:t>
            </a:r>
          </a:p>
          <a:p>
            <a:pPr lvl="1">
              <a:lnSpc>
                <a:spcPct val="80000"/>
              </a:lnSpc>
            </a:pPr>
            <a:r>
              <a:rPr lang="cs-CZ" altLang="cs-CZ" sz="1800" dirty="0"/>
              <a:t>Oznámení změny, resp. Doplnění údajů dle §49, resp. §56 živnostenského zákona</a:t>
            </a:r>
          </a:p>
          <a:p>
            <a:pPr lvl="1">
              <a:lnSpc>
                <a:spcPct val="80000"/>
              </a:lnSpc>
            </a:pPr>
            <a:r>
              <a:rPr lang="cs-CZ" altLang="cs-CZ" sz="1800" dirty="0"/>
              <a:t>Žádost o zrušení živnostenského oprávnění</a:t>
            </a:r>
          </a:p>
          <a:p>
            <a:pPr lvl="1">
              <a:lnSpc>
                <a:spcPct val="80000"/>
              </a:lnSpc>
            </a:pPr>
            <a:r>
              <a:rPr lang="cs-CZ" altLang="cs-CZ" sz="1800" dirty="0"/>
              <a:t>Oznámení o zahájení/ukončení provozování živnosti v provozovně</a:t>
            </a:r>
          </a:p>
          <a:p>
            <a:pPr lvl="1">
              <a:lnSpc>
                <a:spcPct val="80000"/>
              </a:lnSpc>
            </a:pPr>
            <a:r>
              <a:rPr lang="cs-CZ" altLang="cs-CZ" sz="1800" dirty="0"/>
              <a:t>Oznámení o přerušení provozování živnosti</a:t>
            </a:r>
          </a:p>
          <a:p>
            <a:pPr lvl="1">
              <a:lnSpc>
                <a:spcPct val="80000"/>
              </a:lnSpc>
            </a:pPr>
            <a:r>
              <a:rPr lang="cs-CZ" altLang="cs-CZ" sz="1800" dirty="0"/>
              <a:t>Oznámení o pokračování v provozování živnosti před uplynutím doby, na kterou bylo provozování živnosti přerušeno</a:t>
            </a:r>
          </a:p>
          <a:p>
            <a:pPr>
              <a:lnSpc>
                <a:spcPct val="80000"/>
              </a:lnSpc>
            </a:pPr>
            <a:r>
              <a:rPr lang="cs-CZ" altLang="cs-CZ" sz="2000" b="1" dirty="0"/>
              <a:t>Ve vztahu k FÚ:</a:t>
            </a:r>
          </a:p>
          <a:p>
            <a:pPr lvl="1">
              <a:lnSpc>
                <a:spcPct val="80000"/>
              </a:lnSpc>
            </a:pPr>
            <a:r>
              <a:rPr lang="cs-CZ" altLang="cs-CZ" sz="1800" dirty="0"/>
              <a:t>Přihláška k registraci k </a:t>
            </a:r>
            <a:r>
              <a:rPr lang="cs-CZ" altLang="cs-CZ" sz="1800" dirty="0" err="1"/>
              <a:t>DzPFO</a:t>
            </a:r>
            <a:r>
              <a:rPr lang="cs-CZ" altLang="cs-CZ" sz="1800" dirty="0"/>
              <a:t>, k registraci DPH, k dani z nemovitosti, dani silniční atd.</a:t>
            </a:r>
          </a:p>
          <a:p>
            <a:pPr>
              <a:lnSpc>
                <a:spcPct val="80000"/>
              </a:lnSpc>
            </a:pPr>
            <a:r>
              <a:rPr lang="cs-CZ" altLang="cs-CZ" sz="2000" b="1" dirty="0"/>
              <a:t>Ve vztahu ČSSZ</a:t>
            </a:r>
          </a:p>
          <a:p>
            <a:pPr lvl="1">
              <a:lnSpc>
                <a:spcPct val="80000"/>
              </a:lnSpc>
            </a:pPr>
            <a:r>
              <a:rPr lang="cs-CZ" altLang="cs-CZ" sz="1800" dirty="0"/>
              <a:t>Oznámení o zahájení (ukončení) samostatné výdělečné činnosti OSVČ</a:t>
            </a:r>
          </a:p>
          <a:p>
            <a:pPr lvl="1">
              <a:lnSpc>
                <a:spcPct val="80000"/>
              </a:lnSpc>
            </a:pPr>
            <a:r>
              <a:rPr lang="cs-CZ" altLang="cs-CZ" sz="1800" dirty="0"/>
              <a:t>Přihláška k důchodovému a nemocenskému pojištění OSVČ</a:t>
            </a:r>
          </a:p>
          <a:p>
            <a:pPr>
              <a:lnSpc>
                <a:spcPct val="80000"/>
              </a:lnSpc>
            </a:pPr>
            <a:r>
              <a:rPr lang="cs-CZ" altLang="cs-CZ" sz="2000" b="1" dirty="0"/>
              <a:t>Ve vztahu k ÚP</a:t>
            </a:r>
          </a:p>
          <a:p>
            <a:pPr lvl="1">
              <a:lnSpc>
                <a:spcPct val="80000"/>
              </a:lnSpc>
            </a:pPr>
            <a:r>
              <a:rPr lang="cs-CZ" altLang="cs-CZ" sz="1800" dirty="0" err="1"/>
              <a:t>Hláušení</a:t>
            </a:r>
            <a:r>
              <a:rPr lang="cs-CZ" altLang="cs-CZ" sz="1800" dirty="0"/>
              <a:t> volného pracovního místa, resp. jeho obsazení</a:t>
            </a:r>
          </a:p>
          <a:p>
            <a:pPr>
              <a:lnSpc>
                <a:spcPct val="80000"/>
              </a:lnSpc>
            </a:pPr>
            <a:r>
              <a:rPr lang="cs-CZ" altLang="cs-CZ" sz="2000" b="1" dirty="0"/>
              <a:t>Ve vztahu ke zdravotní pojišťovně</a:t>
            </a:r>
          </a:p>
          <a:p>
            <a:pPr lvl="1">
              <a:lnSpc>
                <a:spcPct val="80000"/>
              </a:lnSpc>
            </a:pPr>
            <a:r>
              <a:rPr lang="cs-CZ" altLang="cs-CZ" sz="1800" dirty="0"/>
              <a:t>Oznámení pojištěnce (FO) o zahájení (ukončení) samostatné výdělečné činnosti</a:t>
            </a:r>
          </a:p>
        </p:txBody>
      </p:sp>
    </p:spTree>
    <p:extLst>
      <p:ext uri="{BB962C8B-B14F-4D97-AF65-F5344CB8AC3E}">
        <p14:creationId xmlns:p14="http://schemas.microsoft.com/office/powerpoint/2010/main" val="39428181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564656" y="2306638"/>
            <a:ext cx="8122143" cy="3476324"/>
          </a:xfrm>
        </p:spPr>
        <p:txBody>
          <a:bodyPr>
            <a:normAutofit/>
          </a:bodyPr>
          <a:lstStyle/>
          <a:p>
            <a:pPr eaLnBrk="1" hangingPunct="1">
              <a:defRPr/>
            </a:pPr>
            <a:r>
              <a:rPr lang="cs-CZ" altLang="cs-CZ" sz="2400" b="1" dirty="0" err="1"/>
              <a:t>CzechPOINT</a:t>
            </a:r>
            <a:endParaRPr lang="cs-CZ" altLang="cs-CZ" sz="2400" b="1" dirty="0"/>
          </a:p>
          <a:p>
            <a:pPr lvl="1" eaLnBrk="1" hangingPunct="1">
              <a:defRPr/>
            </a:pPr>
            <a:r>
              <a:rPr lang="cs-CZ" altLang="cs-CZ" sz="2000" b="1" dirty="0"/>
              <a:t>Co to je? Jak jej lze využít při podnikání?</a:t>
            </a:r>
          </a:p>
          <a:p>
            <a:pPr lvl="1" eaLnBrk="1" hangingPunct="1">
              <a:defRPr/>
            </a:pPr>
            <a:r>
              <a:rPr lang="cs-CZ" altLang="cs-CZ" sz="2000" b="1" dirty="0"/>
              <a:t>Co vše poskytuje?</a:t>
            </a:r>
          </a:p>
          <a:p>
            <a:pPr lvl="1" eaLnBrk="1" hangingPunct="1">
              <a:defRPr/>
            </a:pPr>
            <a:r>
              <a:rPr lang="cs-CZ" altLang="cs-CZ" sz="2000" b="1" dirty="0"/>
              <a:t>Kde ho nalezneme v Olomouci?</a:t>
            </a:r>
          </a:p>
          <a:p>
            <a:pPr marL="228600" lvl="1" indent="0" eaLnBrk="1" hangingPunct="1">
              <a:buFont typeface="Wingdings" panose="05000000000000000000" pitchFamily="2" charset="2"/>
              <a:buNone/>
              <a:defRPr/>
            </a:pPr>
            <a:endParaRPr lang="cs-CZ" altLang="cs-CZ" sz="2000" b="1" dirty="0"/>
          </a:p>
          <a:p>
            <a:pPr eaLnBrk="1" hangingPunct="1">
              <a:defRPr/>
            </a:pPr>
            <a:r>
              <a:rPr lang="cs-CZ" altLang="cs-CZ" sz="2400" b="1" dirty="0"/>
              <a:t>Vyplnit JRF – vymyslete si vlastní živnostenské podnikání a vyplňte odpovídajícím způsobem JRF a případně také nezbytné přílohy.</a:t>
            </a:r>
            <a:endParaRPr lang="cs-CZ" sz="2400" dirty="0"/>
          </a:p>
          <a:p>
            <a:pPr eaLnBrk="1" hangingPunct="1">
              <a:defRPr/>
            </a:pPr>
            <a:endParaRPr lang="cs-CZ" altLang="cs-CZ" sz="2400" b="1" dirty="0"/>
          </a:p>
        </p:txBody>
      </p:sp>
      <p:sp>
        <p:nvSpPr>
          <p:cNvPr id="27651" name="Rectangle 2"/>
          <p:cNvSpPr>
            <a:spLocks noGrp="1" noChangeArrowheads="1"/>
          </p:cNvSpPr>
          <p:nvPr>
            <p:ph type="title"/>
          </p:nvPr>
        </p:nvSpPr>
        <p:spPr>
          <a:xfrm>
            <a:off x="870680" y="986396"/>
            <a:ext cx="7085012" cy="955675"/>
          </a:xfrm>
        </p:spPr>
        <p:txBody>
          <a:bodyPr>
            <a:normAutofit fontScale="90000"/>
          </a:bodyPr>
          <a:lstStyle/>
          <a:p>
            <a:pPr eaLnBrk="1" fontAlgn="auto" hangingPunct="1">
              <a:spcAft>
                <a:spcPts val="0"/>
              </a:spcAft>
              <a:defRPr/>
            </a:pPr>
            <a:r>
              <a:rPr lang="cs-CZ" sz="5000" b="1" dirty="0">
                <a:solidFill>
                  <a:srgbClr val="00B0F0"/>
                </a:solidFill>
              </a:rPr>
              <a:t>Dílčí úkol na příští soustředění – 2 b k zápočtu</a:t>
            </a:r>
          </a:p>
        </p:txBody>
      </p:sp>
      <p:sp>
        <p:nvSpPr>
          <p:cNvPr id="25605" name="AutoShape 2" descr="http://www.czechpoint.cz/web/themes/czechpoint/layout/logo.jpg"/>
          <p:cNvSpPr>
            <a:spLocks noChangeAspect="1" noChangeArrowheads="1"/>
          </p:cNvSpPr>
          <p:nvPr/>
        </p:nvSpPr>
        <p:spPr bwMode="auto">
          <a:xfrm>
            <a:off x="77788"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Wingdings" panose="05000000000000000000" pitchFamily="2" charset="2"/>
              <a:buChar char="§"/>
              <a:defRPr sz="3200">
                <a:solidFill>
                  <a:srgbClr val="000000"/>
                </a:solidFill>
                <a:latin typeface="Calibri" panose="020F0502020204030204" pitchFamily="34" charset="0"/>
              </a:defRPr>
            </a:lvl1pPr>
            <a:lvl2pPr marL="742950" indent="-285750">
              <a:spcBef>
                <a:spcPct val="20000"/>
              </a:spcBef>
              <a:buClr>
                <a:srgbClr val="7F7F7F"/>
              </a:buClr>
              <a:buFont typeface="Wingdings" panose="05000000000000000000" pitchFamily="2" charset="2"/>
              <a:buChar char="§"/>
              <a:defRPr sz="1400">
                <a:solidFill>
                  <a:srgbClr val="000000"/>
                </a:solidFill>
                <a:latin typeface="Calibri" panose="020F0502020204030204" pitchFamily="34" charset="0"/>
              </a:defRPr>
            </a:lvl2pPr>
            <a:lvl3pPr marL="1143000" indent="-228600">
              <a:spcBef>
                <a:spcPct val="20000"/>
              </a:spcBef>
              <a:buClr>
                <a:srgbClr val="7F7F7F"/>
              </a:buClr>
              <a:buFont typeface="Wingdings" panose="05000000000000000000" pitchFamily="2" charset="2"/>
              <a:buChar char="§"/>
              <a:defRPr sz="1400">
                <a:solidFill>
                  <a:srgbClr val="000000"/>
                </a:solidFill>
                <a:latin typeface="Calibri" panose="020F0502020204030204" pitchFamily="34" charset="0"/>
              </a:defRPr>
            </a:lvl3pPr>
            <a:lvl4pPr marL="1600200" indent="-228600">
              <a:spcBef>
                <a:spcPct val="20000"/>
              </a:spcBef>
              <a:buClr>
                <a:srgbClr val="7F7F7F"/>
              </a:buClr>
              <a:buFont typeface="Wingdings" panose="05000000000000000000" pitchFamily="2" charset="2"/>
              <a:buChar char="§"/>
              <a:defRPr sz="1400">
                <a:solidFill>
                  <a:srgbClr val="000000"/>
                </a:solidFill>
                <a:latin typeface="Calibri" panose="020F0502020204030204" pitchFamily="34" charset="0"/>
              </a:defRPr>
            </a:lvl4pPr>
            <a:lvl5pPr marL="2057400" indent="-228600">
              <a:spcBef>
                <a:spcPct val="20000"/>
              </a:spcBef>
              <a:buClr>
                <a:srgbClr val="7F7F7F"/>
              </a:buClr>
              <a:buFont typeface="Wingdings" panose="05000000000000000000" pitchFamily="2" charset="2"/>
              <a:buChar char="§"/>
              <a:defRPr sz="1400">
                <a:solidFill>
                  <a:srgbClr val="000000"/>
                </a:solidFill>
                <a:latin typeface="Calibri" panose="020F0502020204030204" pitchFamily="34" charset="0"/>
              </a:defRPr>
            </a:lvl5pPr>
            <a:lvl6pPr marL="2514600" indent="-228600" eaLnBrk="0" fontAlgn="base" hangingPunct="0">
              <a:spcBef>
                <a:spcPct val="20000"/>
              </a:spcBef>
              <a:spcAft>
                <a:spcPct val="0"/>
              </a:spcAft>
              <a:buClr>
                <a:srgbClr val="7F7F7F"/>
              </a:buClr>
              <a:buFont typeface="Wingdings" panose="05000000000000000000" pitchFamily="2" charset="2"/>
              <a:buChar char="§"/>
              <a:defRPr sz="1400">
                <a:solidFill>
                  <a:srgbClr val="000000"/>
                </a:solidFill>
                <a:latin typeface="Calibri" panose="020F0502020204030204" pitchFamily="34" charset="0"/>
              </a:defRPr>
            </a:lvl6pPr>
            <a:lvl7pPr marL="2971800" indent="-228600" eaLnBrk="0" fontAlgn="base" hangingPunct="0">
              <a:spcBef>
                <a:spcPct val="20000"/>
              </a:spcBef>
              <a:spcAft>
                <a:spcPct val="0"/>
              </a:spcAft>
              <a:buClr>
                <a:srgbClr val="7F7F7F"/>
              </a:buClr>
              <a:buFont typeface="Wingdings" panose="05000000000000000000" pitchFamily="2" charset="2"/>
              <a:buChar char="§"/>
              <a:defRPr sz="1400">
                <a:solidFill>
                  <a:srgbClr val="000000"/>
                </a:solidFill>
                <a:latin typeface="Calibri" panose="020F0502020204030204" pitchFamily="34" charset="0"/>
              </a:defRPr>
            </a:lvl7pPr>
            <a:lvl8pPr marL="3429000" indent="-228600" eaLnBrk="0" fontAlgn="base" hangingPunct="0">
              <a:spcBef>
                <a:spcPct val="20000"/>
              </a:spcBef>
              <a:spcAft>
                <a:spcPct val="0"/>
              </a:spcAft>
              <a:buClr>
                <a:srgbClr val="7F7F7F"/>
              </a:buClr>
              <a:buFont typeface="Wingdings" panose="05000000000000000000" pitchFamily="2" charset="2"/>
              <a:buChar char="§"/>
              <a:defRPr sz="1400">
                <a:solidFill>
                  <a:srgbClr val="000000"/>
                </a:solidFill>
                <a:latin typeface="Calibri" panose="020F0502020204030204" pitchFamily="34" charset="0"/>
              </a:defRPr>
            </a:lvl8pPr>
            <a:lvl9pPr marL="3886200" indent="-228600" eaLnBrk="0" fontAlgn="base" hangingPunct="0">
              <a:spcBef>
                <a:spcPct val="20000"/>
              </a:spcBef>
              <a:spcAft>
                <a:spcPct val="0"/>
              </a:spcAft>
              <a:buClr>
                <a:srgbClr val="7F7F7F"/>
              </a:buClr>
              <a:buFont typeface="Wingdings" panose="05000000000000000000" pitchFamily="2" charset="2"/>
              <a:buChar char="§"/>
              <a:defRPr sz="1400">
                <a:solidFill>
                  <a:srgbClr val="000000"/>
                </a:solidFill>
                <a:latin typeface="Calibri" panose="020F0502020204030204" pitchFamily="34" charset="0"/>
              </a:defRPr>
            </a:lvl9pPr>
          </a:lstStyle>
          <a:p>
            <a:pPr eaLnBrk="1" hangingPunct="1">
              <a:spcBef>
                <a:spcPct val="0"/>
              </a:spcBef>
              <a:buClrTx/>
              <a:buFontTx/>
              <a:buNone/>
            </a:pPr>
            <a:endParaRPr lang="cs-CZ" altLang="cs-CZ" sz="1800">
              <a:solidFill>
                <a:schemeClr val="tx1"/>
              </a:solidFill>
              <a:latin typeface="Verdana" panose="020B0604030504040204" pitchFamily="34" charset="0"/>
            </a:endParaRPr>
          </a:p>
        </p:txBody>
      </p:sp>
      <p:pic>
        <p:nvPicPr>
          <p:cNvPr id="25606" name="Obrázek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4595" y="2306638"/>
            <a:ext cx="2159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01495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62046" y="1514901"/>
            <a:ext cx="8797709" cy="4882547"/>
          </a:xfrm>
        </p:spPr>
        <p:txBody>
          <a:bodyPr>
            <a:normAutofit/>
          </a:bodyPr>
          <a:lstStyle/>
          <a:p>
            <a:r>
              <a:rPr lang="cs-CZ" sz="2400" dirty="0">
                <a:latin typeface="Arial" pitchFamily="34" charset="0"/>
                <a:cs typeface="Arial" pitchFamily="34" charset="0"/>
              </a:rPr>
              <a:t>Živnost </a:t>
            </a:r>
          </a:p>
          <a:p>
            <a:pPr lvl="1"/>
            <a:r>
              <a:rPr lang="cs-CZ" sz="2400" dirty="0">
                <a:latin typeface="Arial" pitchFamily="34" charset="0"/>
                <a:cs typeface="Arial" pitchFamily="34" charset="0"/>
              </a:rPr>
              <a:t>Živnost ohlašovací – řemeslné, vázané, volné</a:t>
            </a:r>
          </a:p>
          <a:p>
            <a:pPr lvl="1"/>
            <a:r>
              <a:rPr lang="cs-CZ" sz="2400" dirty="0">
                <a:latin typeface="Arial" pitchFamily="34" charset="0"/>
                <a:cs typeface="Arial" pitchFamily="34" charset="0"/>
              </a:rPr>
              <a:t>Živnost koncesovaná</a:t>
            </a:r>
          </a:p>
          <a:p>
            <a:pPr lvl="1">
              <a:buNone/>
            </a:pPr>
            <a:endParaRPr lang="cs-CZ" sz="2400" dirty="0">
              <a:latin typeface="Arial" pitchFamily="34" charset="0"/>
              <a:cs typeface="Arial" pitchFamily="34" charset="0"/>
            </a:endParaRPr>
          </a:p>
          <a:p>
            <a:r>
              <a:rPr lang="cs-CZ" sz="2400" dirty="0">
                <a:latin typeface="Arial" pitchFamily="34" charset="0"/>
                <a:cs typeface="Arial" pitchFamily="34" charset="0"/>
              </a:rPr>
              <a:t>Obchodní společnost</a:t>
            </a:r>
          </a:p>
          <a:p>
            <a:pPr lvl="1"/>
            <a:r>
              <a:rPr lang="cs-CZ" sz="2400" dirty="0">
                <a:latin typeface="Arial" pitchFamily="34" charset="0"/>
                <a:cs typeface="Arial" pitchFamily="34" charset="0"/>
              </a:rPr>
              <a:t>Společenská smlouva (zakladatelská smlouva)</a:t>
            </a:r>
          </a:p>
          <a:p>
            <a:pPr lvl="1"/>
            <a:r>
              <a:rPr lang="cs-CZ" sz="2400" dirty="0">
                <a:latin typeface="Arial" pitchFamily="34" charset="0"/>
                <a:cs typeface="Arial" pitchFamily="34" charset="0"/>
              </a:rPr>
              <a:t>Výpis z trestního rejstříku</a:t>
            </a:r>
          </a:p>
          <a:p>
            <a:pPr lvl="1"/>
            <a:r>
              <a:rPr lang="cs-CZ" sz="2400" dirty="0">
                <a:latin typeface="Arial" pitchFamily="34" charset="0"/>
                <a:cs typeface="Arial" pitchFamily="34" charset="0"/>
              </a:rPr>
              <a:t>Žádost na živnostenský úřad</a:t>
            </a:r>
          </a:p>
          <a:p>
            <a:pPr lvl="1"/>
            <a:r>
              <a:rPr lang="cs-CZ" sz="2400" dirty="0">
                <a:latin typeface="Arial" pitchFamily="34" charset="0"/>
                <a:cs typeface="Arial" pitchFamily="34" charset="0"/>
              </a:rPr>
              <a:t>Registrace u obchodního rejstříku</a:t>
            </a:r>
          </a:p>
        </p:txBody>
      </p:sp>
      <p:sp>
        <p:nvSpPr>
          <p:cNvPr id="3" name="Nadpis 2"/>
          <p:cNvSpPr>
            <a:spLocks noGrp="1"/>
          </p:cNvSpPr>
          <p:nvPr>
            <p:ph type="title"/>
          </p:nvPr>
        </p:nvSpPr>
        <p:spPr>
          <a:xfrm>
            <a:off x="730155" y="371901"/>
            <a:ext cx="8229600" cy="1143000"/>
          </a:xfrm>
        </p:spPr>
        <p:txBody>
          <a:bodyPr>
            <a:normAutofit/>
          </a:bodyPr>
          <a:lstStyle/>
          <a:p>
            <a:r>
              <a:rPr lang="cs-CZ" sz="4000" b="1" dirty="0">
                <a:solidFill>
                  <a:srgbClr val="FF0000"/>
                </a:solidFill>
              </a:rPr>
              <a:t>Postup při zakládání podniku</a:t>
            </a:r>
          </a:p>
        </p:txBody>
      </p:sp>
    </p:spTree>
    <p:extLst>
      <p:ext uri="{BB962C8B-B14F-4D97-AF65-F5344CB8AC3E}">
        <p14:creationId xmlns:p14="http://schemas.microsoft.com/office/powerpoint/2010/main" val="40961687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r>
              <a:rPr lang="cs-CZ" sz="4000" b="1" dirty="0">
                <a:solidFill>
                  <a:srgbClr val="FF0000"/>
                </a:solidFill>
              </a:rPr>
              <a:t>Ohlašovací a registrační povinnost</a:t>
            </a:r>
          </a:p>
        </p:txBody>
      </p:sp>
      <p:sp>
        <p:nvSpPr>
          <p:cNvPr id="3" name="Zástupný symbol pro obsah 2"/>
          <p:cNvSpPr>
            <a:spLocks noGrp="1"/>
          </p:cNvSpPr>
          <p:nvPr>
            <p:ph idx="1"/>
          </p:nvPr>
        </p:nvSpPr>
        <p:spPr>
          <a:xfrm>
            <a:off x="457200" y="1787857"/>
            <a:ext cx="8229600" cy="4525963"/>
          </a:xfrm>
        </p:spPr>
        <p:txBody>
          <a:bodyPr>
            <a:normAutofit/>
          </a:bodyPr>
          <a:lstStyle/>
          <a:p>
            <a:pPr lvl="1"/>
            <a:r>
              <a:rPr lang="cs-CZ" sz="2400" dirty="0">
                <a:solidFill>
                  <a:schemeClr val="tx1"/>
                </a:solidFill>
                <a:latin typeface="Arial" pitchFamily="34" charset="0"/>
                <a:cs typeface="Arial" pitchFamily="34" charset="0"/>
              </a:rPr>
              <a:t>registrace ve vztahu k živnostenskému úřadu,</a:t>
            </a:r>
          </a:p>
          <a:p>
            <a:pPr lvl="1"/>
            <a:r>
              <a:rPr lang="cs-CZ" sz="2400" dirty="0">
                <a:solidFill>
                  <a:schemeClr val="tx1"/>
                </a:solidFill>
                <a:latin typeface="Arial" pitchFamily="34" charset="0"/>
                <a:cs typeface="Arial" pitchFamily="34" charset="0"/>
              </a:rPr>
              <a:t>ve vztahu k finančnímu úřadu,</a:t>
            </a:r>
          </a:p>
          <a:p>
            <a:pPr lvl="1"/>
            <a:r>
              <a:rPr lang="cs-CZ" sz="2400" dirty="0">
                <a:solidFill>
                  <a:schemeClr val="tx1"/>
                </a:solidFill>
                <a:latin typeface="Arial" pitchFamily="34" charset="0"/>
                <a:cs typeface="Arial" pitchFamily="34" charset="0"/>
              </a:rPr>
              <a:t>ve vztahu k ČSSZ,</a:t>
            </a:r>
          </a:p>
          <a:p>
            <a:pPr lvl="1"/>
            <a:r>
              <a:rPr lang="cs-CZ" sz="2400" dirty="0">
                <a:solidFill>
                  <a:schemeClr val="tx1"/>
                </a:solidFill>
                <a:latin typeface="Arial" pitchFamily="34" charset="0"/>
                <a:cs typeface="Arial" pitchFamily="34" charset="0"/>
              </a:rPr>
              <a:t>ve vztahu k úřadu práce,</a:t>
            </a:r>
          </a:p>
          <a:p>
            <a:pPr lvl="1"/>
            <a:r>
              <a:rPr lang="cs-CZ" sz="2400" dirty="0">
                <a:solidFill>
                  <a:schemeClr val="tx1"/>
                </a:solidFill>
                <a:latin typeface="Arial" pitchFamily="34" charset="0"/>
                <a:cs typeface="Arial" pitchFamily="34" charset="0"/>
              </a:rPr>
              <a:t>ve vztahu k zdravotní pojišťovně,</a:t>
            </a:r>
          </a:p>
          <a:p>
            <a:pPr lvl="1"/>
            <a:endParaRPr lang="cs-CZ" sz="2400" dirty="0">
              <a:solidFill>
                <a:schemeClr val="tx1"/>
              </a:solidFill>
              <a:latin typeface="Arial" pitchFamily="34" charset="0"/>
              <a:cs typeface="Arial" pitchFamily="34" charset="0"/>
            </a:endParaRPr>
          </a:p>
          <a:p>
            <a:r>
              <a:rPr lang="cs-CZ" sz="2400" dirty="0">
                <a:solidFill>
                  <a:schemeClr val="tx1"/>
                </a:solidFill>
                <a:latin typeface="Arial" pitchFamily="34" charset="0"/>
                <a:cs typeface="Arial" pitchFamily="34" charset="0"/>
              </a:rPr>
              <a:t>Jednotný registrační formulář</a:t>
            </a:r>
          </a:p>
          <a:p>
            <a:pPr lvl="1"/>
            <a:r>
              <a:rPr lang="cs-CZ" sz="2400" dirty="0">
                <a:solidFill>
                  <a:schemeClr val="tx1"/>
                </a:solidFill>
                <a:latin typeface="Arial" pitchFamily="34" charset="0"/>
                <a:cs typeface="Arial" pitchFamily="34" charset="0"/>
              </a:rPr>
              <a:t>pro fyzickou osobu,</a:t>
            </a:r>
          </a:p>
          <a:p>
            <a:pPr lvl="1"/>
            <a:r>
              <a:rPr lang="cs-CZ" sz="2400" dirty="0">
                <a:solidFill>
                  <a:schemeClr val="tx1"/>
                </a:solidFill>
                <a:latin typeface="Arial" pitchFamily="34" charset="0"/>
                <a:cs typeface="Arial" pitchFamily="34" charset="0"/>
              </a:rPr>
              <a:t>pro právnickou osobu.</a:t>
            </a:r>
          </a:p>
          <a:p>
            <a:pPr lvl="1"/>
            <a:endParaRPr lang="cs-CZ" dirty="0">
              <a:solidFill>
                <a:schemeClr val="tx1"/>
              </a:solidFill>
            </a:endParaRPr>
          </a:p>
        </p:txBody>
      </p:sp>
    </p:spTree>
    <p:extLst>
      <p:ext uri="{BB962C8B-B14F-4D97-AF65-F5344CB8AC3E}">
        <p14:creationId xmlns:p14="http://schemas.microsoft.com/office/powerpoint/2010/main" val="8305396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764276" y="682388"/>
            <a:ext cx="7650732" cy="5611863"/>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2"/>
          <p:cNvSpPr>
            <a:spLocks noGrp="1" noChangeArrowheads="1"/>
          </p:cNvSpPr>
          <p:nvPr>
            <p:ph type="title" idx="4294967295"/>
          </p:nvPr>
        </p:nvSpPr>
        <p:spPr/>
        <p:txBody>
          <a:bodyPr/>
          <a:lstStyle/>
          <a:p>
            <a:pPr eaLnBrk="1" hangingPunct="1"/>
            <a:r>
              <a:rPr lang="cs-CZ" altLang="cs-CZ" sz="3200" b="1">
                <a:solidFill>
                  <a:srgbClr val="FF0000"/>
                </a:solidFill>
              </a:rPr>
              <a:t>Postup při založení živnosti </a:t>
            </a:r>
          </a:p>
        </p:txBody>
      </p:sp>
      <p:sp>
        <p:nvSpPr>
          <p:cNvPr id="114693" name="Rectangle 3"/>
          <p:cNvSpPr>
            <a:spLocks noGrp="1" noChangeArrowheads="1"/>
          </p:cNvSpPr>
          <p:nvPr>
            <p:ph type="body" idx="4294967295"/>
          </p:nvPr>
        </p:nvSpPr>
        <p:spPr>
          <a:xfrm>
            <a:off x="182292" y="1417638"/>
            <a:ext cx="8779416" cy="3663247"/>
          </a:xfrm>
        </p:spPr>
        <p:txBody>
          <a:bodyPr>
            <a:normAutofit/>
          </a:bodyPr>
          <a:lstStyle/>
          <a:p>
            <a:pPr marL="533400" indent="-533400">
              <a:buFont typeface="Wingdings" panose="05000000000000000000" pitchFamily="2" charset="2"/>
              <a:buNone/>
            </a:pPr>
            <a:r>
              <a:rPr lang="cs-CZ" altLang="cs-CZ" sz="2600" b="1" dirty="0"/>
              <a:t>Poplatky</a:t>
            </a:r>
          </a:p>
          <a:p>
            <a:pPr marL="533400" indent="-533400"/>
            <a:r>
              <a:rPr lang="cs-CZ" altLang="cs-CZ" sz="2600" dirty="0"/>
              <a:t>Ohlášení živnosti nebo přijetí žádosti o koncesi …1 000 Kč, </a:t>
            </a:r>
          </a:p>
          <a:p>
            <a:pPr marL="533400" indent="-533400"/>
            <a:r>
              <a:rPr lang="cs-CZ" altLang="cs-CZ" sz="2600" dirty="0"/>
              <a:t>Ohlášení každé další živnosti nebo přijetí každé další žádosti o koncesi … 500 Kč. </a:t>
            </a:r>
          </a:p>
          <a:p>
            <a:pPr marL="533400" indent="-533400"/>
            <a:r>
              <a:rPr lang="cs-CZ" altLang="cs-CZ" sz="2600" dirty="0"/>
              <a:t>Vydání výpisu z živnostenského rejstříku po provedení oznámené změny … 100 Kč. </a:t>
            </a:r>
          </a:p>
          <a:p>
            <a:pPr marL="533400" indent="-533400"/>
            <a:r>
              <a:rPr lang="cs-CZ" altLang="cs-CZ" sz="2600" dirty="0"/>
              <a:t>Vydání úplného nebo částečného výpisu z živnostenského rejstříku na žádost… 20 Kč za každou i započatou stránku. </a:t>
            </a:r>
          </a:p>
        </p:txBody>
      </p:sp>
    </p:spTree>
    <p:extLst>
      <p:ext uri="{BB962C8B-B14F-4D97-AF65-F5344CB8AC3E}">
        <p14:creationId xmlns:p14="http://schemas.microsoft.com/office/powerpoint/2010/main" val="19737953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Zástupný symbol pro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en-US" altLang="cs-CZ" b="0"/>
              <a:t>©</a:t>
            </a:r>
            <a:r>
              <a:rPr lang="cs-CZ" altLang="cs-CZ" b="0"/>
              <a:t> Petr NOVÁK</a:t>
            </a:r>
          </a:p>
        </p:txBody>
      </p:sp>
      <p:sp>
        <p:nvSpPr>
          <p:cNvPr id="115715" name="Zástupný symbol pro číslo snímku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fld id="{E43001E5-C564-4613-83A5-68C5BAC3EBD7}" type="slidenum">
              <a:rPr lang="cs-CZ" altLang="cs-CZ"/>
              <a:pPr eaLnBrk="1" hangingPunct="1"/>
              <a:t>39</a:t>
            </a:fld>
            <a:endParaRPr lang="cs-CZ" altLang="cs-CZ"/>
          </a:p>
        </p:txBody>
      </p:sp>
      <p:sp>
        <p:nvSpPr>
          <p:cNvPr id="115716" name="Rectangle 2"/>
          <p:cNvSpPr>
            <a:spLocks noGrp="1" noChangeArrowheads="1"/>
          </p:cNvSpPr>
          <p:nvPr>
            <p:ph type="title"/>
          </p:nvPr>
        </p:nvSpPr>
        <p:spPr>
          <a:xfrm>
            <a:off x="914400" y="158892"/>
            <a:ext cx="8229600" cy="1143000"/>
          </a:xfrm>
        </p:spPr>
        <p:txBody>
          <a:bodyPr/>
          <a:lstStyle/>
          <a:p>
            <a:pPr eaLnBrk="1" hangingPunct="1"/>
            <a:r>
              <a:rPr lang="cs-CZ" altLang="cs-CZ" sz="3200" b="1" dirty="0">
                <a:solidFill>
                  <a:srgbClr val="FF0000"/>
                </a:solidFill>
              </a:rPr>
              <a:t>Postup při založení živnosti</a:t>
            </a:r>
          </a:p>
        </p:txBody>
      </p:sp>
      <p:sp>
        <p:nvSpPr>
          <p:cNvPr id="115717" name="Rectangle 3"/>
          <p:cNvSpPr>
            <a:spLocks noGrp="1" noChangeArrowheads="1"/>
          </p:cNvSpPr>
          <p:nvPr>
            <p:ph type="body" idx="1"/>
          </p:nvPr>
        </p:nvSpPr>
        <p:spPr>
          <a:xfrm>
            <a:off x="457200" y="981075"/>
            <a:ext cx="8435975" cy="5400675"/>
          </a:xfrm>
        </p:spPr>
        <p:txBody>
          <a:bodyPr/>
          <a:lstStyle/>
          <a:p>
            <a:pPr eaLnBrk="1" hangingPunct="1">
              <a:lnSpc>
                <a:spcPct val="90000"/>
              </a:lnSpc>
              <a:buFont typeface="Wingdings" panose="05000000000000000000" pitchFamily="2" charset="2"/>
              <a:buNone/>
            </a:pPr>
            <a:r>
              <a:rPr lang="cs-CZ" altLang="cs-CZ" sz="2400" b="1"/>
              <a:t>Zánik živnosti</a:t>
            </a:r>
            <a:endParaRPr lang="cs-CZ" altLang="cs-CZ" sz="2400"/>
          </a:p>
          <a:p>
            <a:pPr eaLnBrk="1" hangingPunct="1">
              <a:lnSpc>
                <a:spcPct val="90000"/>
              </a:lnSpc>
            </a:pPr>
            <a:r>
              <a:rPr lang="cs-CZ" altLang="cs-CZ" sz="2400"/>
              <a:t>Smrtí podnikatele</a:t>
            </a:r>
          </a:p>
          <a:p>
            <a:pPr eaLnBrk="1" hangingPunct="1">
              <a:lnSpc>
                <a:spcPct val="90000"/>
              </a:lnSpc>
            </a:pPr>
            <a:r>
              <a:rPr lang="cs-CZ" altLang="cs-CZ" sz="2400"/>
              <a:t>Zánikem právnické osoby</a:t>
            </a:r>
          </a:p>
          <a:p>
            <a:pPr eaLnBrk="1" hangingPunct="1">
              <a:lnSpc>
                <a:spcPct val="90000"/>
              </a:lnSpc>
            </a:pPr>
            <a:r>
              <a:rPr lang="cs-CZ" altLang="cs-CZ" sz="2400"/>
              <a:t>Uplynutím doby, pokud bylo vydáno na dobu určitou</a:t>
            </a:r>
          </a:p>
          <a:p>
            <a:pPr eaLnBrk="1" hangingPunct="1">
              <a:lnSpc>
                <a:spcPct val="90000"/>
              </a:lnSpc>
            </a:pPr>
            <a:r>
              <a:rPr lang="cs-CZ" altLang="cs-CZ" sz="2400"/>
              <a:t>Rozhodnutím živnostenského úřadu o zrušení živnostenského oprávnění</a:t>
            </a:r>
          </a:p>
          <a:p>
            <a:pPr lvl="1" eaLnBrk="1" hangingPunct="1">
              <a:lnSpc>
                <a:spcPct val="90000"/>
              </a:lnSpc>
            </a:pPr>
            <a:r>
              <a:rPr lang="cs-CZ" altLang="cs-CZ" sz="2000"/>
              <a:t>při závažném porušení podmínek pro udělení koncese, nebo živnostenského zákona, nebo zvláštních předpisů, </a:t>
            </a:r>
          </a:p>
          <a:p>
            <a:pPr lvl="1" eaLnBrk="1" hangingPunct="1">
              <a:lnSpc>
                <a:spcPct val="90000"/>
              </a:lnSpc>
            </a:pPr>
            <a:r>
              <a:rPr lang="cs-CZ" altLang="cs-CZ" sz="2000"/>
              <a:t>na návrh příslušné správy sociálního zabezpečení, </a:t>
            </a:r>
          </a:p>
          <a:p>
            <a:pPr lvl="1" eaLnBrk="1" hangingPunct="1">
              <a:lnSpc>
                <a:spcPct val="90000"/>
              </a:lnSpc>
            </a:pPr>
            <a:r>
              <a:rPr lang="cs-CZ" altLang="cs-CZ" sz="2000"/>
              <a:t>pokud není živnost provozována déle než 4 roky, </a:t>
            </a:r>
          </a:p>
          <a:p>
            <a:pPr eaLnBrk="1" hangingPunct="1">
              <a:lnSpc>
                <a:spcPct val="90000"/>
              </a:lnSpc>
            </a:pPr>
            <a:r>
              <a:rPr lang="cs-CZ" altLang="cs-CZ" sz="2400"/>
              <a:t>pokud podnikatel dále podniká v zařízení, kde bylo nařízeno odstranit závady a tyto závady ani v určeném termínu neodstranil. </a:t>
            </a:r>
          </a:p>
        </p:txBody>
      </p:sp>
    </p:spTree>
    <p:extLst>
      <p:ext uri="{BB962C8B-B14F-4D97-AF65-F5344CB8AC3E}">
        <p14:creationId xmlns:p14="http://schemas.microsoft.com/office/powerpoint/2010/main" val="2292405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2"/>
          <p:cNvSpPr>
            <a:spLocks noGrp="1" noChangeArrowheads="1"/>
          </p:cNvSpPr>
          <p:nvPr>
            <p:ph type="title" idx="4294967295"/>
          </p:nvPr>
        </p:nvSpPr>
        <p:spPr>
          <a:xfrm>
            <a:off x="457200" y="846138"/>
            <a:ext cx="8229600" cy="1143000"/>
          </a:xfrm>
        </p:spPr>
        <p:txBody>
          <a:bodyPr>
            <a:noAutofit/>
          </a:bodyPr>
          <a:lstStyle/>
          <a:p>
            <a:pPr eaLnBrk="1" hangingPunct="1"/>
            <a:r>
              <a:rPr lang="cs-CZ" altLang="cs-CZ" b="1" i="1" dirty="0">
                <a:solidFill>
                  <a:srgbClr val="FF0000"/>
                </a:solidFill>
              </a:rPr>
              <a:t>Specifikace podnikatelských subjektů</a:t>
            </a:r>
          </a:p>
        </p:txBody>
      </p:sp>
      <p:sp>
        <p:nvSpPr>
          <p:cNvPr id="102405" name="Rectangle 3"/>
          <p:cNvSpPr>
            <a:spLocks noGrp="1" noChangeArrowheads="1"/>
          </p:cNvSpPr>
          <p:nvPr>
            <p:ph type="body" idx="4294967295"/>
          </p:nvPr>
        </p:nvSpPr>
        <p:spPr>
          <a:xfrm>
            <a:off x="318293" y="2358462"/>
            <a:ext cx="8507413" cy="5543550"/>
          </a:xfrm>
        </p:spPr>
        <p:txBody>
          <a:bodyPr/>
          <a:lstStyle/>
          <a:p>
            <a:pPr eaLnBrk="1" hangingPunct="1"/>
            <a:r>
              <a:rPr lang="cs-CZ" altLang="cs-CZ" sz="2400" b="1" dirty="0"/>
              <a:t>Za podnikatele jsou považovány tyto 4 skupiny:</a:t>
            </a:r>
          </a:p>
          <a:p>
            <a:pPr lvl="1" eaLnBrk="1" hangingPunct="1"/>
            <a:r>
              <a:rPr lang="cs-CZ" altLang="cs-CZ" sz="2000" b="1" dirty="0">
                <a:solidFill>
                  <a:srgbClr val="FF0000"/>
                </a:solidFill>
              </a:rPr>
              <a:t>Osoba zapsaná v obchodním rejstříku, </a:t>
            </a:r>
            <a:r>
              <a:rPr lang="cs-CZ" altLang="cs-CZ" sz="2000" b="1" i="1" dirty="0">
                <a:solidFill>
                  <a:srgbClr val="FF0000"/>
                </a:solidFill>
              </a:rPr>
              <a:t>nebo</a:t>
            </a:r>
            <a:endParaRPr lang="cs-CZ" altLang="cs-CZ" sz="2000" b="1" dirty="0">
              <a:solidFill>
                <a:srgbClr val="FF0000"/>
              </a:solidFill>
            </a:endParaRPr>
          </a:p>
          <a:p>
            <a:pPr lvl="1" eaLnBrk="1" hangingPunct="1"/>
            <a:r>
              <a:rPr lang="cs-CZ" altLang="cs-CZ" sz="2000" b="1" dirty="0">
                <a:solidFill>
                  <a:srgbClr val="FF0000"/>
                </a:solidFill>
              </a:rPr>
              <a:t>Osoba, která podniká na základě živnostenského oprávnění,</a:t>
            </a:r>
            <a:r>
              <a:rPr lang="cs-CZ" altLang="cs-CZ" sz="2000" b="1" i="1" dirty="0">
                <a:solidFill>
                  <a:srgbClr val="FF0000"/>
                </a:solidFill>
              </a:rPr>
              <a:t> nebo</a:t>
            </a:r>
            <a:endParaRPr lang="cs-CZ" altLang="cs-CZ" sz="2000" b="1" dirty="0">
              <a:solidFill>
                <a:srgbClr val="FF0000"/>
              </a:solidFill>
            </a:endParaRPr>
          </a:p>
          <a:p>
            <a:pPr lvl="1" eaLnBrk="1" hangingPunct="1"/>
            <a:r>
              <a:rPr lang="cs-CZ" altLang="cs-CZ" sz="2000" b="1" dirty="0">
                <a:solidFill>
                  <a:srgbClr val="FF0000"/>
                </a:solidFill>
              </a:rPr>
              <a:t>Osoba, která podniká na základě jiného než živnostenského oprávnění podle zvláštních předpisů (např. advokát, lékař), </a:t>
            </a:r>
            <a:r>
              <a:rPr lang="cs-CZ" altLang="cs-CZ" sz="2000" b="1" i="1" dirty="0">
                <a:solidFill>
                  <a:srgbClr val="FF0000"/>
                </a:solidFill>
              </a:rPr>
              <a:t>nebo</a:t>
            </a:r>
            <a:endParaRPr lang="cs-CZ" altLang="cs-CZ" sz="2000" b="1" dirty="0">
              <a:solidFill>
                <a:srgbClr val="FF0000"/>
              </a:solidFill>
            </a:endParaRPr>
          </a:p>
          <a:p>
            <a:pPr lvl="1" eaLnBrk="1" hangingPunct="1"/>
            <a:r>
              <a:rPr lang="cs-CZ" altLang="cs-CZ" sz="2000" b="1" dirty="0">
                <a:solidFill>
                  <a:srgbClr val="FF0000"/>
                </a:solidFill>
              </a:rPr>
              <a:t>Fyzická osoba provozující zemědělskou výrobu (zapisuje se do evidence obecních úřadů)</a:t>
            </a:r>
          </a:p>
        </p:txBody>
      </p:sp>
    </p:spTree>
    <p:extLst>
      <p:ext uri="{BB962C8B-B14F-4D97-AF65-F5344CB8AC3E}">
        <p14:creationId xmlns:p14="http://schemas.microsoft.com/office/powerpoint/2010/main" val="12777940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0" name="Rectangle 2"/>
          <p:cNvSpPr>
            <a:spLocks noGrp="1" noChangeArrowheads="1"/>
          </p:cNvSpPr>
          <p:nvPr>
            <p:ph type="title"/>
          </p:nvPr>
        </p:nvSpPr>
        <p:spPr>
          <a:xfrm>
            <a:off x="642395" y="556771"/>
            <a:ext cx="8229600" cy="1143000"/>
          </a:xfrm>
        </p:spPr>
        <p:txBody>
          <a:bodyPr/>
          <a:lstStyle/>
          <a:p>
            <a:pPr eaLnBrk="1" hangingPunct="1"/>
            <a:r>
              <a:rPr lang="cs-CZ" altLang="cs-CZ" sz="3200" b="1" dirty="0">
                <a:solidFill>
                  <a:srgbClr val="FF0000"/>
                </a:solidFill>
              </a:rPr>
              <a:t>Odpovědný zástupce </a:t>
            </a:r>
          </a:p>
        </p:txBody>
      </p:sp>
      <p:sp>
        <p:nvSpPr>
          <p:cNvPr id="116741" name="Rectangle 3"/>
          <p:cNvSpPr>
            <a:spLocks noGrp="1" noChangeArrowheads="1"/>
          </p:cNvSpPr>
          <p:nvPr>
            <p:ph type="body" idx="1"/>
          </p:nvPr>
        </p:nvSpPr>
        <p:spPr>
          <a:xfrm>
            <a:off x="272005" y="1439416"/>
            <a:ext cx="8802567" cy="5388015"/>
          </a:xfrm>
        </p:spPr>
        <p:txBody>
          <a:bodyPr/>
          <a:lstStyle/>
          <a:p>
            <a:pPr algn="just" eaLnBrk="1" hangingPunct="1">
              <a:lnSpc>
                <a:spcPct val="80000"/>
              </a:lnSpc>
            </a:pPr>
            <a:r>
              <a:rPr lang="cs-CZ" altLang="cs-CZ" sz="2000" b="1" i="1" dirty="0"/>
              <a:t>Podnikatelům - fyzickým osobám</a:t>
            </a:r>
            <a:r>
              <a:rPr lang="cs-CZ" altLang="cs-CZ" sz="2000" dirty="0"/>
              <a:t>, kteří </a:t>
            </a:r>
            <a:r>
              <a:rPr lang="cs-CZ" altLang="cs-CZ" sz="2000" b="1" dirty="0"/>
              <a:t>nesplňují zvláštní podmínky provozování živnosti,</a:t>
            </a:r>
            <a:r>
              <a:rPr lang="cs-CZ" altLang="cs-CZ" sz="2000" dirty="0"/>
              <a:t> umožňuje zákon podnikání </a:t>
            </a:r>
            <a:r>
              <a:rPr lang="cs-CZ" altLang="cs-CZ" sz="2000" b="1" dirty="0"/>
              <a:t>prostřednictvím odpovědných zástupců</a:t>
            </a:r>
            <a:r>
              <a:rPr lang="cs-CZ" altLang="cs-CZ" sz="2000" dirty="0"/>
              <a:t>. </a:t>
            </a:r>
            <a:r>
              <a:rPr lang="cs-CZ" altLang="cs-CZ" sz="2000" b="1" i="1" dirty="0"/>
              <a:t>Právnické osoby</a:t>
            </a:r>
            <a:r>
              <a:rPr lang="cs-CZ" altLang="cs-CZ" sz="2000" dirty="0"/>
              <a:t> ustanovují </a:t>
            </a:r>
            <a:r>
              <a:rPr lang="cs-CZ" altLang="cs-CZ" sz="2000" b="1" dirty="0"/>
              <a:t>odpovědného zástupce vždy</a:t>
            </a:r>
            <a:r>
              <a:rPr lang="cs-CZ" altLang="cs-CZ" sz="2000" dirty="0"/>
              <a:t> s tím, že přednostně mají být ustanovováni z členů statutárních orgánů. </a:t>
            </a:r>
            <a:r>
              <a:rPr lang="cs-CZ" altLang="cs-CZ" sz="2000" b="1" dirty="0"/>
              <a:t>Odpovědného zástupce je povinen ustanovit také podnikatel, který je zahraniční fyzickou osobou</a:t>
            </a:r>
            <a:r>
              <a:rPr lang="cs-CZ" altLang="cs-CZ" sz="2000" dirty="0"/>
              <a:t>. Totéž platí i pro zahraniční právnickou osobu, kde tuto funkci plní vedoucí organizační složky.</a:t>
            </a:r>
          </a:p>
          <a:p>
            <a:pPr algn="just" eaLnBrk="1" hangingPunct="1">
              <a:lnSpc>
                <a:spcPct val="80000"/>
              </a:lnSpc>
            </a:pPr>
            <a:r>
              <a:rPr lang="cs-CZ" altLang="cs-CZ" sz="2000" b="1" i="1" dirty="0"/>
              <a:t>Odpovědný zástupce pak odpovídá za řádný provoz živnosti a za dodržování živnostenskoprávních předpisů a je k podnikateli ve smluvním vztahu.</a:t>
            </a:r>
            <a:r>
              <a:rPr lang="cs-CZ" altLang="cs-CZ" sz="2000" dirty="0"/>
              <a:t> </a:t>
            </a:r>
            <a:endParaRPr lang="cs-CZ" altLang="cs-CZ" sz="2000" b="1" i="1" dirty="0"/>
          </a:p>
          <a:p>
            <a:pPr algn="just" eaLnBrk="1" hangingPunct="1">
              <a:lnSpc>
                <a:spcPct val="80000"/>
              </a:lnSpc>
              <a:buFont typeface="Wingdings" panose="05000000000000000000" pitchFamily="2" charset="2"/>
              <a:buNone/>
            </a:pPr>
            <a:endParaRPr lang="cs-CZ" altLang="cs-CZ" sz="2000" b="1" i="1" dirty="0"/>
          </a:p>
          <a:p>
            <a:pPr algn="just" eaLnBrk="1" hangingPunct="1">
              <a:lnSpc>
                <a:spcPct val="80000"/>
              </a:lnSpc>
              <a:buFont typeface="Wingdings" panose="05000000000000000000" pitchFamily="2" charset="2"/>
              <a:buNone/>
            </a:pPr>
            <a:r>
              <a:rPr lang="cs-CZ" altLang="cs-CZ" sz="2000" b="1" i="1" dirty="0"/>
              <a:t>Co musí splňovat odpovědný zástupce:</a:t>
            </a:r>
            <a:endParaRPr lang="cs-CZ" altLang="cs-CZ" sz="2000" i="1" dirty="0"/>
          </a:p>
          <a:p>
            <a:pPr algn="just" eaLnBrk="1" hangingPunct="1">
              <a:lnSpc>
                <a:spcPct val="80000"/>
              </a:lnSpc>
            </a:pPr>
            <a:r>
              <a:rPr lang="cs-CZ" altLang="cs-CZ" sz="2000" i="1" dirty="0"/>
              <a:t>všeobecné i zvláštní podmínky pro provozování živnosti, </a:t>
            </a:r>
          </a:p>
          <a:p>
            <a:pPr algn="just" eaLnBrk="1" hangingPunct="1">
              <a:lnSpc>
                <a:spcPct val="80000"/>
              </a:lnSpc>
            </a:pPr>
            <a:r>
              <a:rPr lang="cs-CZ" altLang="cs-CZ" sz="2000" i="1" dirty="0"/>
              <a:t>pokud není občanem ČR, musí prokázat znalost českého jazyka, </a:t>
            </a:r>
          </a:p>
          <a:p>
            <a:pPr algn="just" eaLnBrk="1" hangingPunct="1">
              <a:lnSpc>
                <a:spcPct val="80000"/>
              </a:lnSpc>
            </a:pPr>
            <a:r>
              <a:rPr lang="cs-CZ" altLang="cs-CZ" sz="2000" i="1" dirty="0"/>
              <a:t>nemůže to být člen dozorčí rady práv. osoby (pro živnost této práv. osoby), </a:t>
            </a:r>
          </a:p>
          <a:p>
            <a:pPr algn="just" eaLnBrk="1" hangingPunct="1">
              <a:lnSpc>
                <a:spcPct val="80000"/>
              </a:lnSpc>
            </a:pPr>
            <a:r>
              <a:rPr lang="cs-CZ" altLang="cs-CZ" sz="2000" i="1" dirty="0"/>
              <a:t>nemůže to být osoba, která má soudem uložen zákaz činnosti, případně u níž trvá překážka provozování živnosti (konkurz).</a:t>
            </a:r>
            <a:r>
              <a:rPr lang="cs-CZ" altLang="cs-CZ" sz="2000" dirty="0"/>
              <a:t> </a:t>
            </a:r>
          </a:p>
        </p:txBody>
      </p:sp>
    </p:spTree>
    <p:extLst>
      <p:ext uri="{BB962C8B-B14F-4D97-AF65-F5344CB8AC3E}">
        <p14:creationId xmlns:p14="http://schemas.microsoft.com/office/powerpoint/2010/main" val="2128950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p:cNvSpPr>
            <a:spLocks noGrp="1" noChangeArrowheads="1"/>
          </p:cNvSpPr>
          <p:nvPr>
            <p:ph type="title"/>
          </p:nvPr>
        </p:nvSpPr>
        <p:spPr>
          <a:xfrm>
            <a:off x="364602" y="564005"/>
            <a:ext cx="8229600" cy="1143000"/>
          </a:xfrm>
        </p:spPr>
        <p:txBody>
          <a:bodyPr/>
          <a:lstStyle/>
          <a:p>
            <a:pPr eaLnBrk="1" hangingPunct="1"/>
            <a:r>
              <a:rPr lang="cs-CZ" altLang="cs-CZ" sz="3200" b="1" dirty="0">
                <a:solidFill>
                  <a:srgbClr val="FF0000"/>
                </a:solidFill>
              </a:rPr>
              <a:t>Živnostenský rejstřík </a:t>
            </a:r>
          </a:p>
        </p:txBody>
      </p:sp>
      <p:sp>
        <p:nvSpPr>
          <p:cNvPr id="117765" name="Rectangle 3"/>
          <p:cNvSpPr>
            <a:spLocks noGrp="1" noChangeArrowheads="1"/>
          </p:cNvSpPr>
          <p:nvPr>
            <p:ph type="body" idx="1"/>
          </p:nvPr>
        </p:nvSpPr>
        <p:spPr>
          <a:xfrm>
            <a:off x="266218" y="1600200"/>
            <a:ext cx="8565266" cy="4525963"/>
          </a:xfrm>
        </p:spPr>
        <p:txBody>
          <a:bodyPr/>
          <a:lstStyle/>
          <a:p>
            <a:pPr algn="just" eaLnBrk="1" hangingPunct="1"/>
            <a:r>
              <a:rPr lang="cs-CZ" altLang="cs-CZ" sz="2400" b="1" dirty="0"/>
              <a:t>Živnostenské úřady</a:t>
            </a:r>
            <a:r>
              <a:rPr lang="cs-CZ" altLang="cs-CZ" sz="2400" dirty="0"/>
              <a:t> vedou údaje o podnikatelích, kteří mají vydána </a:t>
            </a:r>
            <a:r>
              <a:rPr lang="cs-CZ" altLang="cs-CZ" sz="2400" b="1" dirty="0"/>
              <a:t>živnostenská oprávnění v živnostenském rejstříku</a:t>
            </a:r>
            <a:r>
              <a:rPr lang="cs-CZ" altLang="cs-CZ" sz="2400" dirty="0"/>
              <a:t>. Zápisy o podnikatelích jsou rozděleny na veřejnou a neveřejnou část.</a:t>
            </a:r>
          </a:p>
          <a:p>
            <a:pPr algn="just" eaLnBrk="1" hangingPunct="1"/>
            <a:r>
              <a:rPr lang="cs-CZ" altLang="cs-CZ" sz="2400" dirty="0"/>
              <a:t>Do </a:t>
            </a:r>
            <a:r>
              <a:rPr lang="cs-CZ" altLang="cs-CZ" sz="2400" b="1" dirty="0"/>
              <a:t>veřejné části</a:t>
            </a:r>
            <a:r>
              <a:rPr lang="cs-CZ" altLang="cs-CZ" sz="2400" dirty="0"/>
              <a:t> má právo nahlížet a </a:t>
            </a:r>
            <a:r>
              <a:rPr lang="cs-CZ" altLang="cs-CZ" sz="2400" b="1" dirty="0"/>
              <a:t>pořizovat si opisy každý</a:t>
            </a:r>
            <a:r>
              <a:rPr lang="cs-CZ" altLang="cs-CZ" sz="2400" dirty="0"/>
              <a:t>. Je zde možno zjistit například obchodní jméno, sídlo nebo místo podnikání, IČO, předmět podnikání, provozovny atd.</a:t>
            </a:r>
          </a:p>
          <a:p>
            <a:pPr algn="just" eaLnBrk="1" hangingPunct="1"/>
            <a:r>
              <a:rPr lang="cs-CZ" altLang="cs-CZ" sz="2400" dirty="0"/>
              <a:t>Do </a:t>
            </a:r>
            <a:r>
              <a:rPr lang="cs-CZ" altLang="cs-CZ" sz="2400" b="1" dirty="0"/>
              <a:t>neveřejné část</a:t>
            </a:r>
            <a:r>
              <a:rPr lang="cs-CZ" altLang="cs-CZ" sz="2400" dirty="0"/>
              <a:t>i může nahlédnout pouze ten, kdo </a:t>
            </a:r>
            <a:r>
              <a:rPr lang="cs-CZ" altLang="cs-CZ" sz="2400" b="1" dirty="0"/>
              <a:t>prokáže právní zájem</a:t>
            </a:r>
            <a:r>
              <a:rPr lang="cs-CZ" altLang="cs-CZ" sz="2400" dirty="0"/>
              <a:t> (např. vede soudní spor s podnikatelem).</a:t>
            </a:r>
          </a:p>
        </p:txBody>
      </p:sp>
    </p:spTree>
    <p:extLst>
      <p:ext uri="{BB962C8B-B14F-4D97-AF65-F5344CB8AC3E}">
        <p14:creationId xmlns:p14="http://schemas.microsoft.com/office/powerpoint/2010/main" val="16903063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Rectangle 2"/>
          <p:cNvSpPr>
            <a:spLocks noGrp="1" noChangeArrowheads="1"/>
          </p:cNvSpPr>
          <p:nvPr>
            <p:ph type="title"/>
          </p:nvPr>
        </p:nvSpPr>
        <p:spPr/>
        <p:txBody>
          <a:bodyPr/>
          <a:lstStyle/>
          <a:p>
            <a:pPr eaLnBrk="1" hangingPunct="1"/>
            <a:r>
              <a:rPr lang="cs-CZ" altLang="cs-CZ" sz="3200" b="1" dirty="0">
                <a:solidFill>
                  <a:srgbClr val="FF0000"/>
                </a:solidFill>
              </a:rPr>
              <a:t>Provozování živnosti  - různé pohledy</a:t>
            </a:r>
          </a:p>
        </p:txBody>
      </p:sp>
      <p:sp>
        <p:nvSpPr>
          <p:cNvPr id="118789" name="Rectangle 3"/>
          <p:cNvSpPr>
            <a:spLocks noGrp="1" noChangeArrowheads="1"/>
          </p:cNvSpPr>
          <p:nvPr>
            <p:ph type="body" idx="1"/>
          </p:nvPr>
        </p:nvSpPr>
        <p:spPr>
          <a:xfrm>
            <a:off x="254644" y="1261641"/>
            <a:ext cx="8638532" cy="5191547"/>
          </a:xfrm>
        </p:spPr>
        <p:txBody>
          <a:bodyPr/>
          <a:lstStyle/>
          <a:p>
            <a:pPr eaLnBrk="1" hangingPunct="1">
              <a:lnSpc>
                <a:spcPct val="90000"/>
              </a:lnSpc>
            </a:pPr>
            <a:r>
              <a:rPr lang="cs-CZ" altLang="cs-CZ" sz="2400" b="1" dirty="0"/>
              <a:t>Daňový aspekt</a:t>
            </a:r>
          </a:p>
          <a:p>
            <a:pPr lvl="1" eaLnBrk="1" hangingPunct="1">
              <a:lnSpc>
                <a:spcPct val="90000"/>
              </a:lnSpc>
            </a:pPr>
            <a:r>
              <a:rPr lang="cs-CZ" altLang="cs-CZ" sz="2000" dirty="0"/>
              <a:t>živnostník dosažený zisk zdaňuje podle zákona o dani z příjmu </a:t>
            </a:r>
            <a:r>
              <a:rPr lang="cs-CZ" altLang="cs-CZ" sz="2000" b="1" dirty="0"/>
              <a:t>daní z příjmu fyzických osob</a:t>
            </a:r>
            <a:endParaRPr lang="cs-CZ" altLang="cs-CZ" sz="2000" dirty="0"/>
          </a:p>
          <a:p>
            <a:pPr lvl="1" eaLnBrk="1" hangingPunct="1">
              <a:lnSpc>
                <a:spcPct val="90000"/>
              </a:lnSpc>
            </a:pPr>
            <a:r>
              <a:rPr lang="cs-CZ" altLang="cs-CZ" sz="2000" dirty="0"/>
              <a:t>z dosaženého zisku se mu dále určuje základ pro výpočet sociálního a zdravotního pojištění</a:t>
            </a:r>
          </a:p>
          <a:p>
            <a:pPr lvl="1" eaLnBrk="1" hangingPunct="1">
              <a:lnSpc>
                <a:spcPct val="90000"/>
              </a:lnSpc>
            </a:pPr>
            <a:r>
              <a:rPr lang="cs-CZ" altLang="cs-CZ" sz="2000" dirty="0"/>
              <a:t>živnostník musí platit minimální výši soc. a zdrav. pojištění</a:t>
            </a:r>
          </a:p>
          <a:p>
            <a:pPr eaLnBrk="1" hangingPunct="1">
              <a:lnSpc>
                <a:spcPct val="90000"/>
              </a:lnSpc>
            </a:pPr>
            <a:r>
              <a:rPr lang="cs-CZ" altLang="cs-CZ" sz="2400" b="1" dirty="0"/>
              <a:t>Účetnictví</a:t>
            </a:r>
          </a:p>
          <a:p>
            <a:pPr lvl="1" eaLnBrk="1" hangingPunct="1">
              <a:lnSpc>
                <a:spcPct val="90000"/>
              </a:lnSpc>
            </a:pPr>
            <a:r>
              <a:rPr lang="cs-CZ" altLang="cs-CZ" sz="2000" dirty="0"/>
              <a:t>pokud si nezvolí jinak, vedou pouze tzv. daňovou evidenci</a:t>
            </a:r>
          </a:p>
          <a:p>
            <a:pPr lvl="1" eaLnBrk="1" hangingPunct="1">
              <a:lnSpc>
                <a:spcPct val="90000"/>
              </a:lnSpc>
            </a:pPr>
            <a:r>
              <a:rPr lang="cs-CZ" altLang="cs-CZ" sz="2000" dirty="0"/>
              <a:t>mohou vést i podvojné účetnictví</a:t>
            </a:r>
          </a:p>
          <a:p>
            <a:pPr eaLnBrk="1" hangingPunct="1">
              <a:lnSpc>
                <a:spcPct val="90000"/>
              </a:lnSpc>
            </a:pPr>
            <a:r>
              <a:rPr lang="cs-CZ" altLang="cs-CZ" sz="2400" b="1" dirty="0"/>
              <a:t>Ručení</a:t>
            </a:r>
          </a:p>
          <a:p>
            <a:pPr lvl="1" eaLnBrk="1" hangingPunct="1">
              <a:lnSpc>
                <a:spcPct val="90000"/>
              </a:lnSpc>
            </a:pPr>
            <a:r>
              <a:rPr lang="cs-CZ" altLang="cs-CZ" sz="2000" dirty="0"/>
              <a:t>Živnostník ručí za své závazky </a:t>
            </a:r>
            <a:r>
              <a:rPr lang="cs-CZ" altLang="cs-CZ" sz="2000" b="1" dirty="0"/>
              <a:t>neomezeně</a:t>
            </a:r>
            <a:endParaRPr lang="cs-CZ" altLang="cs-CZ" sz="2000" dirty="0"/>
          </a:p>
          <a:p>
            <a:pPr eaLnBrk="1" hangingPunct="1">
              <a:lnSpc>
                <a:spcPct val="90000"/>
              </a:lnSpc>
            </a:pPr>
            <a:r>
              <a:rPr lang="cs-CZ" altLang="cs-CZ" sz="2400" b="1" dirty="0"/>
              <a:t>Kapitál</a:t>
            </a:r>
          </a:p>
          <a:p>
            <a:pPr lvl="1" eaLnBrk="1" hangingPunct="1">
              <a:lnSpc>
                <a:spcPct val="90000"/>
              </a:lnSpc>
            </a:pPr>
            <a:r>
              <a:rPr lang="cs-CZ" altLang="cs-CZ" sz="2000" dirty="0"/>
              <a:t>K založení živnosti není potřebný žádný kapitálový vklad, taktéž administrativní náklady jsou minimální</a:t>
            </a:r>
          </a:p>
        </p:txBody>
      </p:sp>
    </p:spTree>
    <p:extLst>
      <p:ext uri="{BB962C8B-B14F-4D97-AF65-F5344CB8AC3E}">
        <p14:creationId xmlns:p14="http://schemas.microsoft.com/office/powerpoint/2010/main" val="12764352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2"/>
          <p:cNvSpPr>
            <a:spLocks noGrp="1" noChangeArrowheads="1"/>
          </p:cNvSpPr>
          <p:nvPr>
            <p:ph type="title"/>
          </p:nvPr>
        </p:nvSpPr>
        <p:spPr>
          <a:xfrm>
            <a:off x="457200" y="457200"/>
            <a:ext cx="8229600" cy="1143000"/>
          </a:xfrm>
        </p:spPr>
        <p:txBody>
          <a:bodyPr/>
          <a:lstStyle/>
          <a:p>
            <a:pPr eaLnBrk="1" hangingPunct="1"/>
            <a:r>
              <a:rPr lang="cs-CZ" altLang="cs-CZ" sz="3200" b="1" dirty="0">
                <a:solidFill>
                  <a:srgbClr val="FF0000"/>
                </a:solidFill>
              </a:rPr>
              <a:t>Příjmy z podnikání a daňové přiznání </a:t>
            </a:r>
          </a:p>
        </p:txBody>
      </p:sp>
      <p:sp>
        <p:nvSpPr>
          <p:cNvPr id="119813" name="Rectangle 3"/>
          <p:cNvSpPr>
            <a:spLocks noGrp="1" noChangeArrowheads="1"/>
          </p:cNvSpPr>
          <p:nvPr>
            <p:ph type="body" idx="1"/>
          </p:nvPr>
        </p:nvSpPr>
        <p:spPr/>
        <p:txBody>
          <a:bodyPr/>
          <a:lstStyle/>
          <a:p>
            <a:pPr eaLnBrk="1" hangingPunct="1"/>
            <a:r>
              <a:rPr lang="cs-CZ" altLang="cs-CZ" sz="2400" b="1"/>
              <a:t>Příjmy</a:t>
            </a:r>
            <a:r>
              <a:rPr lang="cs-CZ" altLang="cs-CZ" sz="2400"/>
              <a:t> musíme uvést v každém případě všechny, peněžní i nepeněžní, ty, které jsme obdrželi od 1.1. do 31.12. v hotovosti, na bankovní účet nebo fyzicky.</a:t>
            </a:r>
            <a:endParaRPr lang="cs-CZ" altLang="cs-CZ" sz="2400" b="1"/>
          </a:p>
          <a:p>
            <a:pPr eaLnBrk="1" hangingPunct="1"/>
            <a:r>
              <a:rPr lang="cs-CZ" altLang="cs-CZ" sz="2400" b="1"/>
              <a:t>Výdaje</a:t>
            </a:r>
            <a:r>
              <a:rPr lang="cs-CZ" altLang="cs-CZ" sz="2400"/>
              <a:t> můžeme uvádět takovým způsobem, který pro nás bude výhodnější, aby nám vyšel co nejnižší základ daně. Můžeme se rozhodnout, zda bude pro nás výhodná: </a:t>
            </a:r>
          </a:p>
          <a:p>
            <a:pPr eaLnBrk="1" hangingPunct="1"/>
            <a:r>
              <a:rPr lang="cs-CZ" altLang="cs-CZ" sz="2400">
                <a:hlinkClick r:id="rId2"/>
              </a:rPr>
              <a:t>daňová evidence</a:t>
            </a:r>
            <a:r>
              <a:rPr lang="cs-CZ" altLang="cs-CZ" sz="2400"/>
              <a:t>, ve které budeme evidovat výdaje podle dokladů </a:t>
            </a:r>
          </a:p>
          <a:p>
            <a:pPr eaLnBrk="1" hangingPunct="1"/>
            <a:r>
              <a:rPr lang="cs-CZ" altLang="cs-CZ" sz="2400"/>
              <a:t>nebo uplatníme </a:t>
            </a:r>
            <a:r>
              <a:rPr lang="cs-CZ" altLang="cs-CZ" sz="2400">
                <a:hlinkClick r:id="rId3"/>
              </a:rPr>
              <a:t>výdaje procentem z příjmů</a:t>
            </a:r>
            <a:r>
              <a:rPr lang="cs-CZ" altLang="cs-CZ" sz="2400"/>
              <a:t>, kdy nepotřebujeme schraňovat doklady o výdajích</a:t>
            </a:r>
          </a:p>
          <a:p>
            <a:pPr eaLnBrk="1" hangingPunct="1"/>
            <a:endParaRPr lang="cs-CZ" altLang="cs-CZ" sz="2400"/>
          </a:p>
        </p:txBody>
      </p:sp>
    </p:spTree>
    <p:extLst>
      <p:ext uri="{BB962C8B-B14F-4D97-AF65-F5344CB8AC3E}">
        <p14:creationId xmlns:p14="http://schemas.microsoft.com/office/powerpoint/2010/main" val="33406933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28441"/>
            <a:ext cx="8229600" cy="4882547"/>
          </a:xfrm>
        </p:spPr>
        <p:txBody>
          <a:bodyPr>
            <a:normAutofit/>
          </a:bodyPr>
          <a:lstStyle/>
          <a:p>
            <a:pPr marL="624078" indent="-514350">
              <a:buAutoNum type="arabicPeriod"/>
            </a:pPr>
            <a:r>
              <a:rPr lang="cs-CZ" sz="2000" dirty="0">
                <a:latin typeface="Arial" pitchFamily="34" charset="0"/>
                <a:cs typeface="Arial" pitchFamily="34" charset="0"/>
              </a:rPr>
              <a:t>Samostatný podnikatel</a:t>
            </a:r>
          </a:p>
          <a:p>
            <a:pPr marL="624078" indent="-514350">
              <a:buAutoNum type="arabicPeriod"/>
            </a:pPr>
            <a:endParaRPr lang="cs-CZ" sz="2000" dirty="0">
              <a:latin typeface="Arial" pitchFamily="34" charset="0"/>
              <a:cs typeface="Arial" pitchFamily="34" charset="0"/>
            </a:endParaRPr>
          </a:p>
          <a:p>
            <a:pPr marL="624078" indent="-514350">
              <a:buAutoNum type="arabicPeriod"/>
            </a:pPr>
            <a:r>
              <a:rPr lang="cs-CZ" sz="2000" dirty="0">
                <a:latin typeface="Arial" pitchFamily="34" charset="0"/>
                <a:cs typeface="Arial" pitchFamily="34" charset="0"/>
              </a:rPr>
              <a:t>Obchodní společnost (korporace)</a:t>
            </a:r>
          </a:p>
          <a:p>
            <a:pPr marL="879475" lvl="1" indent="-252413"/>
            <a:r>
              <a:rPr lang="cs-CZ" sz="2000" dirty="0">
                <a:latin typeface="Arial" pitchFamily="34" charset="0"/>
                <a:cs typeface="Arial" pitchFamily="34" charset="0"/>
              </a:rPr>
              <a:t>Osobní – v.o.s.</a:t>
            </a:r>
          </a:p>
          <a:p>
            <a:pPr marL="879475" lvl="1" indent="-252413"/>
            <a:r>
              <a:rPr lang="cs-CZ" sz="2000" dirty="0">
                <a:latin typeface="Arial" pitchFamily="34" charset="0"/>
                <a:cs typeface="Arial" pitchFamily="34" charset="0"/>
              </a:rPr>
              <a:t>Kapitálové – s.r.o., a.s.</a:t>
            </a:r>
          </a:p>
          <a:p>
            <a:pPr marL="879475" lvl="1" indent="-252413"/>
            <a:r>
              <a:rPr lang="cs-CZ" sz="2000" dirty="0">
                <a:latin typeface="Arial" pitchFamily="34" charset="0"/>
                <a:cs typeface="Arial" pitchFamily="34" charset="0"/>
              </a:rPr>
              <a:t>Smíšené – k.s.</a:t>
            </a:r>
          </a:p>
          <a:p>
            <a:pPr marL="879475" lvl="1" indent="-252413"/>
            <a:endParaRPr lang="cs-CZ" sz="2000" dirty="0">
              <a:latin typeface="Arial" pitchFamily="34" charset="0"/>
              <a:cs typeface="Arial" pitchFamily="34" charset="0"/>
            </a:endParaRPr>
          </a:p>
          <a:p>
            <a:pPr marL="624078" indent="-514350">
              <a:buAutoNum type="arabicPeriod"/>
            </a:pPr>
            <a:r>
              <a:rPr lang="cs-CZ" sz="2000" dirty="0">
                <a:latin typeface="Arial" pitchFamily="34" charset="0"/>
                <a:cs typeface="Arial" pitchFamily="34" charset="0"/>
              </a:rPr>
              <a:t>Družstva</a:t>
            </a:r>
          </a:p>
          <a:p>
            <a:pPr marL="624078" indent="-514350">
              <a:buAutoNum type="arabicPeriod"/>
            </a:pPr>
            <a:r>
              <a:rPr lang="cs-CZ" sz="2000" dirty="0">
                <a:latin typeface="Arial" pitchFamily="34" charset="0"/>
                <a:cs typeface="Arial" pitchFamily="34" charset="0"/>
              </a:rPr>
              <a:t>Státní podniky</a:t>
            </a:r>
          </a:p>
          <a:p>
            <a:pPr marL="624078" indent="-514350">
              <a:buAutoNum type="arabicPeriod"/>
            </a:pPr>
            <a:r>
              <a:rPr lang="cs-CZ" sz="2000" dirty="0">
                <a:latin typeface="Arial" pitchFamily="34" charset="0"/>
                <a:cs typeface="Arial" pitchFamily="34" charset="0"/>
              </a:rPr>
              <a:t>Evropské hospodářské zájmové sdružení</a:t>
            </a:r>
          </a:p>
          <a:p>
            <a:pPr marL="624078" indent="-514350">
              <a:buAutoNum type="arabicPeriod"/>
            </a:pPr>
            <a:r>
              <a:rPr lang="cs-CZ" sz="2000" dirty="0">
                <a:latin typeface="Arial" pitchFamily="34" charset="0"/>
                <a:cs typeface="Arial" pitchFamily="34" charset="0"/>
              </a:rPr>
              <a:t>Evropská společnost</a:t>
            </a:r>
          </a:p>
          <a:p>
            <a:pPr marL="624078" indent="-514350">
              <a:buAutoNum type="arabicPeriod"/>
            </a:pPr>
            <a:r>
              <a:rPr lang="cs-CZ" sz="2000" dirty="0">
                <a:latin typeface="Arial" pitchFamily="34" charset="0"/>
                <a:cs typeface="Arial" pitchFamily="34" charset="0"/>
              </a:rPr>
              <a:t>Evropská družstevní společnost</a:t>
            </a:r>
          </a:p>
          <a:p>
            <a:pPr marL="624078" indent="-514350">
              <a:buAutoNum type="arabicPeriod"/>
            </a:pPr>
            <a:r>
              <a:rPr lang="cs-CZ" sz="2000" dirty="0">
                <a:latin typeface="Arial" pitchFamily="34" charset="0"/>
                <a:cs typeface="Arial" pitchFamily="34" charset="0"/>
              </a:rPr>
              <a:t>ostatní</a:t>
            </a:r>
          </a:p>
        </p:txBody>
      </p:sp>
      <p:sp>
        <p:nvSpPr>
          <p:cNvPr id="3" name="Nadpis 2"/>
          <p:cNvSpPr>
            <a:spLocks noGrp="1"/>
          </p:cNvSpPr>
          <p:nvPr>
            <p:ph type="title"/>
          </p:nvPr>
        </p:nvSpPr>
        <p:spPr>
          <a:xfrm>
            <a:off x="644965" y="399197"/>
            <a:ext cx="8229600" cy="1143000"/>
          </a:xfrm>
        </p:spPr>
        <p:txBody>
          <a:bodyPr>
            <a:normAutofit/>
          </a:bodyPr>
          <a:lstStyle/>
          <a:p>
            <a:r>
              <a:rPr lang="cs-CZ" sz="4000" dirty="0"/>
              <a:t>Právní formy podniku - charakteristika</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28441"/>
            <a:ext cx="8229600" cy="4882547"/>
          </a:xfrm>
        </p:spPr>
        <p:txBody>
          <a:bodyPr>
            <a:normAutofit/>
          </a:bodyPr>
          <a:lstStyle/>
          <a:p>
            <a:pPr marL="624078" indent="-514350">
              <a:buAutoNum type="arabicPeriod"/>
            </a:pPr>
            <a:r>
              <a:rPr lang="cs-CZ" sz="2000" dirty="0">
                <a:latin typeface="Arial" pitchFamily="34" charset="0"/>
                <a:cs typeface="Arial" pitchFamily="34" charset="0"/>
              </a:rPr>
              <a:t>Samostatný podnikatel: fyzická osoba – živnostník</a:t>
            </a:r>
          </a:p>
          <a:p>
            <a:pPr marL="624078" indent="-514350">
              <a:buAutoNum type="arabicPeriod"/>
            </a:pPr>
            <a:endParaRPr lang="cs-CZ" sz="2000" dirty="0">
              <a:latin typeface="Arial" pitchFamily="34" charset="0"/>
              <a:cs typeface="Arial" pitchFamily="34" charset="0"/>
            </a:endParaRPr>
          </a:p>
          <a:p>
            <a:pPr marL="624078" indent="-514350">
              <a:buAutoNum type="arabicPeriod"/>
            </a:pPr>
            <a:r>
              <a:rPr lang="cs-CZ" sz="2000" dirty="0">
                <a:latin typeface="Arial" pitchFamily="34" charset="0"/>
                <a:cs typeface="Arial" pitchFamily="34" charset="0"/>
              </a:rPr>
              <a:t>Obchodní společnost (korporace)</a:t>
            </a:r>
          </a:p>
          <a:p>
            <a:pPr marL="879475" lvl="1" indent="-252413"/>
            <a:r>
              <a:rPr lang="cs-CZ" sz="2000" dirty="0">
                <a:latin typeface="Arial" pitchFamily="34" charset="0"/>
                <a:cs typeface="Arial" pitchFamily="34" charset="0"/>
              </a:rPr>
              <a:t>Osobní – v.o.s.: …</a:t>
            </a:r>
          </a:p>
          <a:p>
            <a:pPr marL="879475" lvl="1" indent="-252413"/>
            <a:r>
              <a:rPr lang="cs-CZ" sz="2000" dirty="0">
                <a:latin typeface="Arial" pitchFamily="34" charset="0"/>
                <a:cs typeface="Arial" pitchFamily="34" charset="0"/>
              </a:rPr>
              <a:t>Kapitálové – s.r.o., a.s.: …</a:t>
            </a:r>
          </a:p>
          <a:p>
            <a:pPr marL="879475" lvl="1" indent="-252413"/>
            <a:r>
              <a:rPr lang="cs-CZ" sz="2000" dirty="0">
                <a:latin typeface="Arial" pitchFamily="34" charset="0"/>
                <a:cs typeface="Arial" pitchFamily="34" charset="0"/>
              </a:rPr>
              <a:t>Smíšené – k.s.: …</a:t>
            </a:r>
          </a:p>
          <a:p>
            <a:pPr marL="879475" lvl="1" indent="-252413"/>
            <a:endParaRPr lang="cs-CZ" sz="2000" dirty="0">
              <a:latin typeface="Arial" pitchFamily="34" charset="0"/>
              <a:cs typeface="Arial" pitchFamily="34" charset="0"/>
            </a:endParaRPr>
          </a:p>
          <a:p>
            <a:pPr marL="624078" indent="-514350">
              <a:buAutoNum type="arabicPeriod"/>
            </a:pPr>
            <a:r>
              <a:rPr lang="cs-CZ" sz="2000" dirty="0">
                <a:latin typeface="Arial" pitchFamily="34" charset="0"/>
                <a:cs typeface="Arial" pitchFamily="34" charset="0"/>
              </a:rPr>
              <a:t>Družstva: …</a:t>
            </a:r>
          </a:p>
          <a:p>
            <a:pPr marL="624078" indent="-514350">
              <a:buAutoNum type="arabicPeriod"/>
            </a:pPr>
            <a:r>
              <a:rPr lang="cs-CZ" sz="2000" dirty="0">
                <a:latin typeface="Arial" pitchFamily="34" charset="0"/>
                <a:cs typeface="Arial" pitchFamily="34" charset="0"/>
              </a:rPr>
              <a:t>Státní podniky: …</a:t>
            </a:r>
          </a:p>
          <a:p>
            <a:pPr marL="624078" indent="-514350">
              <a:buAutoNum type="arabicPeriod"/>
            </a:pPr>
            <a:r>
              <a:rPr lang="cs-CZ" sz="2000" dirty="0">
                <a:latin typeface="Arial" pitchFamily="34" charset="0"/>
                <a:cs typeface="Arial" pitchFamily="34" charset="0"/>
              </a:rPr>
              <a:t>Evropské hospodářské zájmové sdružení: …</a:t>
            </a:r>
          </a:p>
          <a:p>
            <a:pPr marL="624078" indent="-514350">
              <a:buAutoNum type="arabicPeriod"/>
            </a:pPr>
            <a:r>
              <a:rPr lang="cs-CZ" sz="2000" dirty="0">
                <a:latin typeface="Arial" pitchFamily="34" charset="0"/>
                <a:cs typeface="Arial" pitchFamily="34" charset="0"/>
              </a:rPr>
              <a:t>Evropská společnost: …</a:t>
            </a:r>
          </a:p>
          <a:p>
            <a:pPr marL="624078" indent="-514350">
              <a:buAutoNum type="arabicPeriod"/>
            </a:pPr>
            <a:r>
              <a:rPr lang="cs-CZ" sz="2000" dirty="0">
                <a:latin typeface="Arial" pitchFamily="34" charset="0"/>
                <a:cs typeface="Arial" pitchFamily="34" charset="0"/>
              </a:rPr>
              <a:t>Evropská družstevní společnost: …</a:t>
            </a:r>
          </a:p>
          <a:p>
            <a:pPr marL="624078" indent="-514350">
              <a:buAutoNum type="arabicPeriod"/>
            </a:pPr>
            <a:r>
              <a:rPr lang="cs-CZ" sz="2000" dirty="0">
                <a:latin typeface="Arial" pitchFamily="34" charset="0"/>
                <a:cs typeface="Arial" pitchFamily="34" charset="0"/>
              </a:rPr>
              <a:t>Ostatní: …</a:t>
            </a:r>
          </a:p>
        </p:txBody>
      </p:sp>
      <p:sp>
        <p:nvSpPr>
          <p:cNvPr id="3" name="Nadpis 2"/>
          <p:cNvSpPr>
            <a:spLocks noGrp="1"/>
          </p:cNvSpPr>
          <p:nvPr>
            <p:ph type="title"/>
          </p:nvPr>
        </p:nvSpPr>
        <p:spPr>
          <a:xfrm>
            <a:off x="644965" y="399197"/>
            <a:ext cx="8229600" cy="1143000"/>
          </a:xfrm>
        </p:spPr>
        <p:txBody>
          <a:bodyPr>
            <a:normAutofit/>
          </a:bodyPr>
          <a:lstStyle/>
          <a:p>
            <a:r>
              <a:rPr lang="cs-CZ" sz="3300" dirty="0"/>
              <a:t>Právní formy podniku – zástupci, jednatelé,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7544" y="1637731"/>
            <a:ext cx="8229600" cy="4882547"/>
          </a:xfrm>
        </p:spPr>
        <p:txBody>
          <a:bodyPr>
            <a:normAutofit/>
          </a:bodyPr>
          <a:lstStyle/>
          <a:p>
            <a:r>
              <a:rPr lang="cs-CZ" sz="2400" dirty="0">
                <a:latin typeface="Arial" pitchFamily="34" charset="0"/>
                <a:cs typeface="Arial" pitchFamily="34" charset="0"/>
              </a:rPr>
              <a:t>Způsob a rozsah ručení (podnikatelské riziko)</a:t>
            </a:r>
          </a:p>
          <a:p>
            <a:r>
              <a:rPr lang="cs-CZ" sz="2400" dirty="0">
                <a:latin typeface="Arial" pitchFamily="34" charset="0"/>
                <a:cs typeface="Arial" pitchFamily="34" charset="0"/>
              </a:rPr>
              <a:t>Oprávnění k řízení (zastupování podniku navenek)</a:t>
            </a:r>
          </a:p>
          <a:p>
            <a:r>
              <a:rPr lang="cs-CZ" sz="2400" dirty="0">
                <a:latin typeface="Arial" pitchFamily="34" charset="0"/>
                <a:cs typeface="Arial" pitchFamily="34" charset="0"/>
              </a:rPr>
              <a:t>Počet zakladatelů</a:t>
            </a:r>
          </a:p>
          <a:p>
            <a:r>
              <a:rPr lang="cs-CZ" sz="2400" dirty="0">
                <a:latin typeface="Arial" pitchFamily="34" charset="0"/>
                <a:cs typeface="Arial" pitchFamily="34" charset="0"/>
              </a:rPr>
              <a:t>Nároky na počáteční kapitál</a:t>
            </a:r>
          </a:p>
          <a:p>
            <a:r>
              <a:rPr lang="cs-CZ" sz="2400" dirty="0">
                <a:latin typeface="Arial" pitchFamily="34" charset="0"/>
                <a:cs typeface="Arial" pitchFamily="34" charset="0"/>
              </a:rPr>
              <a:t>Administrativní náročnost založení podniku a rozsah výdajů s tím spojených</a:t>
            </a:r>
          </a:p>
          <a:p>
            <a:r>
              <a:rPr lang="cs-CZ" sz="2400" dirty="0">
                <a:latin typeface="Arial" pitchFamily="34" charset="0"/>
                <a:cs typeface="Arial" pitchFamily="34" charset="0"/>
              </a:rPr>
              <a:t>Účast na zisku/ztrátě</a:t>
            </a:r>
          </a:p>
          <a:p>
            <a:r>
              <a:rPr lang="cs-CZ" sz="2400" dirty="0">
                <a:latin typeface="Arial" pitchFamily="34" charset="0"/>
                <a:cs typeface="Arial" pitchFamily="34" charset="0"/>
              </a:rPr>
              <a:t>Finanční možnosti (přístup k cizím zdrojům)</a:t>
            </a:r>
          </a:p>
          <a:p>
            <a:r>
              <a:rPr lang="cs-CZ" sz="2400" dirty="0">
                <a:latin typeface="Arial" pitchFamily="34" charset="0"/>
                <a:cs typeface="Arial" pitchFamily="34" charset="0"/>
              </a:rPr>
              <a:t>Daňové zatížení</a:t>
            </a:r>
          </a:p>
          <a:p>
            <a:r>
              <a:rPr lang="cs-CZ" sz="2400" dirty="0" err="1">
                <a:latin typeface="Arial" pitchFamily="34" charset="0"/>
                <a:cs typeface="Arial" pitchFamily="34" charset="0"/>
              </a:rPr>
              <a:t>Zveřejňovací</a:t>
            </a:r>
            <a:r>
              <a:rPr lang="cs-CZ" sz="2400" dirty="0">
                <a:latin typeface="Arial" pitchFamily="34" charset="0"/>
                <a:cs typeface="Arial" pitchFamily="34" charset="0"/>
              </a:rPr>
              <a:t> povinnost</a:t>
            </a:r>
          </a:p>
        </p:txBody>
      </p:sp>
      <p:sp>
        <p:nvSpPr>
          <p:cNvPr id="3" name="Nadpis 2"/>
          <p:cNvSpPr>
            <a:spLocks noGrp="1"/>
          </p:cNvSpPr>
          <p:nvPr>
            <p:ph type="title"/>
          </p:nvPr>
        </p:nvSpPr>
        <p:spPr>
          <a:xfrm>
            <a:off x="-208344" y="494731"/>
            <a:ext cx="9352344" cy="1143000"/>
          </a:xfrm>
        </p:spPr>
        <p:txBody>
          <a:bodyPr>
            <a:noAutofit/>
          </a:bodyPr>
          <a:lstStyle/>
          <a:p>
            <a:r>
              <a:rPr lang="cs-CZ" sz="3600" b="1" dirty="0">
                <a:solidFill>
                  <a:srgbClr val="FF0000"/>
                </a:solidFill>
              </a:rPr>
              <a:t>Právní forma podniku – kritéria rozhodování</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43803" y="274638"/>
            <a:ext cx="8229600" cy="1143000"/>
          </a:xfrm>
        </p:spPr>
        <p:txBody>
          <a:bodyPr>
            <a:normAutofit/>
          </a:bodyPr>
          <a:lstStyle/>
          <a:p>
            <a:r>
              <a:rPr lang="cs-CZ" sz="4000" dirty="0">
                <a:solidFill>
                  <a:schemeClr val="tx1"/>
                </a:solidFill>
              </a:rPr>
              <a:t>Podnikatel</a:t>
            </a:r>
          </a:p>
        </p:txBody>
      </p:sp>
      <p:sp>
        <p:nvSpPr>
          <p:cNvPr id="3" name="Zástupný symbol pro obsah 2"/>
          <p:cNvSpPr>
            <a:spLocks noGrp="1"/>
          </p:cNvSpPr>
          <p:nvPr>
            <p:ph idx="1"/>
          </p:nvPr>
        </p:nvSpPr>
        <p:spPr>
          <a:xfrm>
            <a:off x="457200" y="1241946"/>
            <a:ext cx="8229600" cy="4884217"/>
          </a:xfrm>
        </p:spPr>
        <p:txBody>
          <a:bodyPr>
            <a:noAutofit/>
          </a:bodyPr>
          <a:lstStyle/>
          <a:p>
            <a:r>
              <a:rPr lang="cs-CZ" sz="2400" dirty="0">
                <a:solidFill>
                  <a:schemeClr val="tx1"/>
                </a:solidFill>
                <a:latin typeface="Arial" pitchFamily="34" charset="0"/>
                <a:cs typeface="Arial" pitchFamily="34" charset="0"/>
              </a:rPr>
              <a:t>Podnikatelem mohou být fyzické osoby (každý jednotlivý občan) nebo právnické osoby (skupina lidí, jiný podnik nebo stát)</a:t>
            </a:r>
          </a:p>
          <a:p>
            <a:r>
              <a:rPr lang="cs-CZ" sz="2400" dirty="0">
                <a:solidFill>
                  <a:schemeClr val="tx1"/>
                </a:solidFill>
                <a:latin typeface="Arial" pitchFamily="34" charset="0"/>
                <a:cs typeface="Arial" pitchFamily="34" charset="0"/>
              </a:rPr>
              <a:t>Podnikatelem je chápán:</a:t>
            </a:r>
          </a:p>
          <a:p>
            <a:pPr lvl="1"/>
            <a:r>
              <a:rPr lang="cs-CZ" sz="2400" dirty="0">
                <a:solidFill>
                  <a:schemeClr val="tx1"/>
                </a:solidFill>
                <a:latin typeface="Arial" pitchFamily="34" charset="0"/>
                <a:cs typeface="Arial" pitchFamily="34" charset="0"/>
              </a:rPr>
              <a:t>Osoba zapsaná v obchodním rejstříku, </a:t>
            </a:r>
            <a:r>
              <a:rPr lang="cs-CZ" sz="2400" i="1" dirty="0">
                <a:solidFill>
                  <a:schemeClr val="tx1"/>
                </a:solidFill>
                <a:latin typeface="Arial" pitchFamily="34" charset="0"/>
                <a:cs typeface="Arial" pitchFamily="34" charset="0"/>
              </a:rPr>
              <a:t>nebo</a:t>
            </a:r>
            <a:endParaRPr lang="cs-CZ" sz="2400" dirty="0">
              <a:solidFill>
                <a:schemeClr val="tx1"/>
              </a:solidFill>
              <a:latin typeface="Arial" pitchFamily="34" charset="0"/>
              <a:cs typeface="Arial" pitchFamily="34" charset="0"/>
            </a:endParaRPr>
          </a:p>
          <a:p>
            <a:pPr lvl="1"/>
            <a:r>
              <a:rPr lang="cs-CZ" sz="2400" dirty="0">
                <a:solidFill>
                  <a:schemeClr val="tx1"/>
                </a:solidFill>
                <a:latin typeface="Arial" pitchFamily="34" charset="0"/>
                <a:cs typeface="Arial" pitchFamily="34" charset="0"/>
              </a:rPr>
              <a:t>Osoba, která podniká na základě živnostenského oprávnění,</a:t>
            </a:r>
            <a:r>
              <a:rPr lang="cs-CZ" sz="2400" i="1" dirty="0">
                <a:solidFill>
                  <a:schemeClr val="tx1"/>
                </a:solidFill>
                <a:latin typeface="Arial" pitchFamily="34" charset="0"/>
                <a:cs typeface="Arial" pitchFamily="34" charset="0"/>
              </a:rPr>
              <a:t> nebo</a:t>
            </a:r>
            <a:endParaRPr lang="cs-CZ" sz="2400" dirty="0">
              <a:solidFill>
                <a:schemeClr val="tx1"/>
              </a:solidFill>
              <a:latin typeface="Arial" pitchFamily="34" charset="0"/>
              <a:cs typeface="Arial" pitchFamily="34" charset="0"/>
            </a:endParaRPr>
          </a:p>
          <a:p>
            <a:pPr lvl="1"/>
            <a:r>
              <a:rPr lang="cs-CZ" sz="2400" dirty="0">
                <a:solidFill>
                  <a:schemeClr val="tx1"/>
                </a:solidFill>
                <a:latin typeface="Arial" pitchFamily="34" charset="0"/>
                <a:cs typeface="Arial" pitchFamily="34" charset="0"/>
              </a:rPr>
              <a:t>Osoba, která podniká na základě jiného než živnostenského oprávnění podle zvláštních předpisů (např. advokát, lékař), </a:t>
            </a:r>
            <a:r>
              <a:rPr lang="cs-CZ" sz="2400" i="1" dirty="0">
                <a:solidFill>
                  <a:schemeClr val="tx1"/>
                </a:solidFill>
                <a:latin typeface="Arial" pitchFamily="34" charset="0"/>
                <a:cs typeface="Arial" pitchFamily="34" charset="0"/>
              </a:rPr>
              <a:t>nebo</a:t>
            </a:r>
            <a:endParaRPr lang="cs-CZ" sz="2400" dirty="0">
              <a:solidFill>
                <a:schemeClr val="tx1"/>
              </a:solidFill>
              <a:latin typeface="Arial" pitchFamily="34" charset="0"/>
              <a:cs typeface="Arial" pitchFamily="34" charset="0"/>
            </a:endParaRPr>
          </a:p>
          <a:p>
            <a:pPr lvl="1"/>
            <a:r>
              <a:rPr lang="cs-CZ" sz="2400" dirty="0">
                <a:solidFill>
                  <a:schemeClr val="tx1"/>
                </a:solidFill>
                <a:latin typeface="Arial" pitchFamily="34" charset="0"/>
                <a:cs typeface="Arial" pitchFamily="34" charset="0"/>
              </a:rPr>
              <a:t>Fyzická osoba provozující zemědělskou výrobu (zapisuje se do evidence obecních úřadů)</a:t>
            </a:r>
          </a:p>
        </p:txBody>
      </p:sp>
    </p:spTree>
    <p:extLst>
      <p:ext uri="{BB962C8B-B14F-4D97-AF65-F5344CB8AC3E}">
        <p14:creationId xmlns:p14="http://schemas.microsoft.com/office/powerpoint/2010/main" val="41973489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ctrTitle"/>
          </p:nvPr>
        </p:nvSpPr>
        <p:spPr/>
        <p:txBody>
          <a:bodyPr/>
          <a:lstStyle/>
          <a:p>
            <a:pPr eaLnBrk="1" hangingPunct="1"/>
            <a:r>
              <a:rPr lang="cs-CZ" altLang="cs-CZ"/>
              <a:t>Založení podniku</a:t>
            </a:r>
          </a:p>
        </p:txBody>
      </p:sp>
      <p:sp>
        <p:nvSpPr>
          <p:cNvPr id="144387" name="Rectangle 3"/>
          <p:cNvSpPr>
            <a:spLocks noGrp="1" noChangeArrowheads="1"/>
          </p:cNvSpPr>
          <p:nvPr>
            <p:ph type="subTitle" idx="1"/>
          </p:nvPr>
        </p:nvSpPr>
        <p:spPr>
          <a:xfrm>
            <a:off x="1371600" y="3330615"/>
            <a:ext cx="6400800" cy="1752600"/>
          </a:xfrm>
        </p:spPr>
        <p:txBody>
          <a:bodyPr/>
          <a:lstStyle/>
          <a:p>
            <a:pPr eaLnBrk="1" hangingPunct="1"/>
            <a:endParaRPr lang="cs-CZ" altLang="cs-CZ" b="1" dirty="0">
              <a:solidFill>
                <a:srgbClr val="FF0000"/>
              </a:solidFill>
            </a:endParaRPr>
          </a:p>
          <a:p>
            <a:pPr eaLnBrk="1" hangingPunct="1"/>
            <a:r>
              <a:rPr lang="cs-CZ" altLang="cs-CZ" b="1" dirty="0">
                <a:solidFill>
                  <a:srgbClr val="FF0000"/>
                </a:solidFill>
              </a:rPr>
              <a:t>Právnické osoby - společnosti</a:t>
            </a:r>
          </a:p>
        </p:txBody>
      </p:sp>
    </p:spTree>
    <p:extLst>
      <p:ext uri="{BB962C8B-B14F-4D97-AF65-F5344CB8AC3E}">
        <p14:creationId xmlns:p14="http://schemas.microsoft.com/office/powerpoint/2010/main" val="31433176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0" name="Rectangle 2"/>
          <p:cNvSpPr>
            <a:spLocks noGrp="1" noChangeArrowheads="1"/>
          </p:cNvSpPr>
          <p:nvPr>
            <p:ph type="title"/>
          </p:nvPr>
        </p:nvSpPr>
        <p:spPr>
          <a:xfrm>
            <a:off x="323528" y="0"/>
            <a:ext cx="8712968" cy="980728"/>
          </a:xfrm>
        </p:spPr>
        <p:txBody>
          <a:bodyPr>
            <a:normAutofit fontScale="90000"/>
          </a:bodyPr>
          <a:lstStyle/>
          <a:p>
            <a:pPr eaLnBrk="1" hangingPunct="1"/>
            <a:r>
              <a:rPr lang="cs-CZ" sz="3200" b="1" dirty="0">
                <a:solidFill>
                  <a:srgbClr val="FF0000"/>
                </a:solidFill>
              </a:rPr>
              <a:t>Podnikatelské prostředí v ČR – právní formy – do roku 2013</a:t>
            </a:r>
          </a:p>
        </p:txBody>
      </p:sp>
      <p:pic>
        <p:nvPicPr>
          <p:cNvPr id="14746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24744"/>
            <a:ext cx="914400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75428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4" name="Rectangle 2"/>
          <p:cNvSpPr>
            <a:spLocks noGrp="1" noChangeArrowheads="1"/>
          </p:cNvSpPr>
          <p:nvPr>
            <p:ph type="title"/>
          </p:nvPr>
        </p:nvSpPr>
        <p:spPr/>
        <p:txBody>
          <a:bodyPr>
            <a:normAutofit/>
          </a:bodyPr>
          <a:lstStyle/>
          <a:p>
            <a:pPr eaLnBrk="1" hangingPunct="1"/>
            <a:r>
              <a:rPr lang="cs-CZ" altLang="cs-CZ" sz="3600" b="1" dirty="0">
                <a:solidFill>
                  <a:srgbClr val="FF0000"/>
                </a:solidFill>
              </a:rPr>
              <a:t>MODEL ŽIVOTNÍHO CYKLU PODNIKU</a:t>
            </a:r>
          </a:p>
        </p:txBody>
      </p:sp>
      <p:grpSp>
        <p:nvGrpSpPr>
          <p:cNvPr id="4" name="Skupina 3"/>
          <p:cNvGrpSpPr/>
          <p:nvPr/>
        </p:nvGrpSpPr>
        <p:grpSpPr>
          <a:xfrm>
            <a:off x="140643" y="904875"/>
            <a:ext cx="8748712" cy="5548313"/>
            <a:chOff x="140643" y="904875"/>
            <a:chExt cx="8748712" cy="5548313"/>
          </a:xfrm>
        </p:grpSpPr>
        <p:grpSp>
          <p:nvGrpSpPr>
            <p:cNvPr id="158725" name="Group 238"/>
            <p:cNvGrpSpPr>
              <a:grpSpLocks/>
            </p:cNvGrpSpPr>
            <p:nvPr/>
          </p:nvGrpSpPr>
          <p:grpSpPr bwMode="auto">
            <a:xfrm>
              <a:off x="140643" y="904875"/>
              <a:ext cx="8748712" cy="5548313"/>
              <a:chOff x="249" y="570"/>
              <a:chExt cx="5511" cy="3495"/>
            </a:xfrm>
          </p:grpSpPr>
          <p:sp>
            <p:nvSpPr>
              <p:cNvPr id="158726" name="Line 53"/>
              <p:cNvSpPr>
                <a:spLocks noChangeShapeType="1"/>
              </p:cNvSpPr>
              <p:nvPr/>
            </p:nvSpPr>
            <p:spPr bwMode="auto">
              <a:xfrm flipV="1">
                <a:off x="1083" y="2132"/>
                <a:ext cx="4442" cy="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27" name="Text Box 49"/>
              <p:cNvSpPr txBox="1">
                <a:spLocks noChangeArrowheads="1"/>
              </p:cNvSpPr>
              <p:nvPr/>
            </p:nvSpPr>
            <p:spPr bwMode="auto">
              <a:xfrm>
                <a:off x="5287" y="1952"/>
                <a:ext cx="473" cy="153"/>
              </a:xfrm>
              <a:prstGeom prst="rect">
                <a:avLst/>
              </a:prstGeom>
              <a:solidFill>
                <a:srgbClr val="FFFFFF"/>
              </a:solidFill>
              <a:ln w="9525">
                <a:solidFill>
                  <a:srgbClr val="000000"/>
                </a:solidFill>
                <a:miter lim="800000"/>
                <a:headEnd/>
                <a:tailEnd/>
              </a:ln>
            </p:spPr>
            <p:txBody>
              <a:bodyPr tIns="36000" bIns="0"/>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a:latin typeface="Times New Roman" panose="02020603050405020304" pitchFamily="18" charset="0"/>
                    <a:cs typeface="Times New Roman" panose="02020603050405020304" pitchFamily="18" charset="0"/>
                  </a:rPr>
                  <a:t>ČAS</a:t>
                </a:r>
                <a:endParaRPr lang="cs-CZ" altLang="cs-CZ" sz="1400" b="0">
                  <a:latin typeface="Arial" panose="020B0604020202020204" pitchFamily="34" charset="0"/>
                </a:endParaRPr>
              </a:p>
            </p:txBody>
          </p:sp>
          <p:sp>
            <p:nvSpPr>
              <p:cNvPr id="158728" name="Freeform 59"/>
              <p:cNvSpPr>
                <a:spLocks/>
              </p:cNvSpPr>
              <p:nvPr/>
            </p:nvSpPr>
            <p:spPr bwMode="auto">
              <a:xfrm>
                <a:off x="1023" y="1024"/>
                <a:ext cx="4535" cy="1117"/>
              </a:xfrm>
              <a:custGeom>
                <a:avLst/>
                <a:gdLst>
                  <a:gd name="T0" fmla="*/ 0 w 8640"/>
                  <a:gd name="T1" fmla="*/ 22 h 2970"/>
                  <a:gd name="T2" fmla="*/ 43 w 8640"/>
                  <a:gd name="T3" fmla="*/ 20 h 2970"/>
                  <a:gd name="T4" fmla="*/ 71 w 8640"/>
                  <a:gd name="T5" fmla="*/ 15 h 2970"/>
                  <a:gd name="T6" fmla="*/ 93 w 8640"/>
                  <a:gd name="T7" fmla="*/ 11 h 2970"/>
                  <a:gd name="T8" fmla="*/ 122 w 8640"/>
                  <a:gd name="T9" fmla="*/ 6 h 2970"/>
                  <a:gd name="T10" fmla="*/ 151 w 8640"/>
                  <a:gd name="T11" fmla="*/ 2 h 2970"/>
                  <a:gd name="T12" fmla="*/ 186 w 8640"/>
                  <a:gd name="T13" fmla="*/ 1 h 2970"/>
                  <a:gd name="T14" fmla="*/ 229 w 8640"/>
                  <a:gd name="T15" fmla="*/ 1 h 2970"/>
                  <a:gd name="T16" fmla="*/ 265 w 8640"/>
                  <a:gd name="T17" fmla="*/ 5 h 2970"/>
                  <a:gd name="T18" fmla="*/ 301 w 8640"/>
                  <a:gd name="T19" fmla="*/ 8 h 2970"/>
                  <a:gd name="T20" fmla="*/ 337 w 8640"/>
                  <a:gd name="T21" fmla="*/ 10 h 2970"/>
                  <a:gd name="T22" fmla="*/ 344 w 8640"/>
                  <a:gd name="T23" fmla="*/ 10 h 29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640"/>
                  <a:gd name="T37" fmla="*/ 0 h 2970"/>
                  <a:gd name="T38" fmla="*/ 8640 w 8640"/>
                  <a:gd name="T39" fmla="*/ 2970 h 297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640" h="2970">
                    <a:moveTo>
                      <a:pt x="0" y="2970"/>
                    </a:moveTo>
                    <a:cubicBezTo>
                      <a:pt x="390" y="2865"/>
                      <a:pt x="780" y="2760"/>
                      <a:pt x="1080" y="2610"/>
                    </a:cubicBezTo>
                    <a:cubicBezTo>
                      <a:pt x="1380" y="2460"/>
                      <a:pt x="1590" y="2250"/>
                      <a:pt x="1800" y="2070"/>
                    </a:cubicBezTo>
                    <a:cubicBezTo>
                      <a:pt x="2010" y="1890"/>
                      <a:pt x="2130" y="1740"/>
                      <a:pt x="2340" y="1530"/>
                    </a:cubicBezTo>
                    <a:cubicBezTo>
                      <a:pt x="2550" y="1320"/>
                      <a:pt x="2820" y="1020"/>
                      <a:pt x="3060" y="810"/>
                    </a:cubicBezTo>
                    <a:cubicBezTo>
                      <a:pt x="3300" y="600"/>
                      <a:pt x="3510" y="390"/>
                      <a:pt x="3780" y="270"/>
                    </a:cubicBezTo>
                    <a:cubicBezTo>
                      <a:pt x="4050" y="150"/>
                      <a:pt x="4350" y="120"/>
                      <a:pt x="4680" y="90"/>
                    </a:cubicBezTo>
                    <a:cubicBezTo>
                      <a:pt x="5010" y="60"/>
                      <a:pt x="5430" y="0"/>
                      <a:pt x="5760" y="90"/>
                    </a:cubicBezTo>
                    <a:cubicBezTo>
                      <a:pt x="6090" y="180"/>
                      <a:pt x="6360" y="480"/>
                      <a:pt x="6660" y="630"/>
                    </a:cubicBezTo>
                    <a:cubicBezTo>
                      <a:pt x="6960" y="780"/>
                      <a:pt x="7260" y="870"/>
                      <a:pt x="7560" y="990"/>
                    </a:cubicBezTo>
                    <a:cubicBezTo>
                      <a:pt x="7860" y="1110"/>
                      <a:pt x="8280" y="1290"/>
                      <a:pt x="8460" y="1350"/>
                    </a:cubicBezTo>
                    <a:cubicBezTo>
                      <a:pt x="8640" y="1410"/>
                      <a:pt x="8610" y="1350"/>
                      <a:pt x="8640" y="1350"/>
                    </a:cubicBezTo>
                  </a:path>
                </a:pathLst>
              </a:custGeom>
              <a:noFill/>
              <a:ln w="158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58729" name="Freeform 56"/>
              <p:cNvSpPr>
                <a:spLocks/>
              </p:cNvSpPr>
              <p:nvPr/>
            </p:nvSpPr>
            <p:spPr bwMode="auto">
              <a:xfrm>
                <a:off x="666" y="1696"/>
                <a:ext cx="4775" cy="579"/>
              </a:xfrm>
              <a:custGeom>
                <a:avLst/>
                <a:gdLst>
                  <a:gd name="T0" fmla="*/ 0 w 3639"/>
                  <a:gd name="T1" fmla="*/ 732 h 546"/>
                  <a:gd name="T2" fmla="*/ 2592 w 3639"/>
                  <a:gd name="T3" fmla="*/ 660 h 546"/>
                  <a:gd name="T4" fmla="*/ 4015 w 3639"/>
                  <a:gd name="T5" fmla="*/ 538 h 546"/>
                  <a:gd name="T6" fmla="*/ 5183 w 3639"/>
                  <a:gd name="T7" fmla="*/ 370 h 546"/>
                  <a:gd name="T8" fmla="*/ 6304 w 3639"/>
                  <a:gd name="T9" fmla="*/ 171 h 546"/>
                  <a:gd name="T10" fmla="*/ 7633 w 3639"/>
                  <a:gd name="T11" fmla="*/ 68 h 546"/>
                  <a:gd name="T12" fmla="*/ 9459 w 3639"/>
                  <a:gd name="T13" fmla="*/ 25 h 546"/>
                  <a:gd name="T14" fmla="*/ 10988 w 3639"/>
                  <a:gd name="T15" fmla="*/ 226 h 546"/>
                  <a:gd name="T16" fmla="*/ 12252 w 3639"/>
                  <a:gd name="T17" fmla="*/ 453 h 546"/>
                  <a:gd name="T18" fmla="*/ 12993 w 3639"/>
                  <a:gd name="T19" fmla="*/ 561 h 546"/>
                  <a:gd name="T20" fmla="*/ 14074 w 3639"/>
                  <a:gd name="T21" fmla="*/ 664 h 546"/>
                  <a:gd name="T22" fmla="*/ 13496 w 3639"/>
                  <a:gd name="T23" fmla="*/ 616 h 54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39"/>
                  <a:gd name="T37" fmla="*/ 0 h 546"/>
                  <a:gd name="T38" fmla="*/ 3639 w 3639"/>
                  <a:gd name="T39" fmla="*/ 546 h 54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39" h="546">
                    <a:moveTo>
                      <a:pt x="0" y="546"/>
                    </a:moveTo>
                    <a:cubicBezTo>
                      <a:pt x="111" y="537"/>
                      <a:pt x="494" y="516"/>
                      <a:pt x="666" y="492"/>
                    </a:cubicBezTo>
                    <a:cubicBezTo>
                      <a:pt x="838" y="468"/>
                      <a:pt x="921" y="437"/>
                      <a:pt x="1032" y="401"/>
                    </a:cubicBezTo>
                    <a:cubicBezTo>
                      <a:pt x="1143" y="365"/>
                      <a:pt x="1234" y="320"/>
                      <a:pt x="1332" y="275"/>
                    </a:cubicBezTo>
                    <a:cubicBezTo>
                      <a:pt x="1430" y="229"/>
                      <a:pt x="1515" y="164"/>
                      <a:pt x="1620" y="127"/>
                    </a:cubicBezTo>
                    <a:cubicBezTo>
                      <a:pt x="1725" y="90"/>
                      <a:pt x="1827" y="69"/>
                      <a:pt x="1962" y="51"/>
                    </a:cubicBezTo>
                    <a:cubicBezTo>
                      <a:pt x="2097" y="33"/>
                      <a:pt x="2288" y="0"/>
                      <a:pt x="2432" y="20"/>
                    </a:cubicBezTo>
                    <a:cubicBezTo>
                      <a:pt x="2576" y="40"/>
                      <a:pt x="2705" y="116"/>
                      <a:pt x="2825" y="169"/>
                    </a:cubicBezTo>
                    <a:cubicBezTo>
                      <a:pt x="2945" y="222"/>
                      <a:pt x="3064" y="296"/>
                      <a:pt x="3150" y="338"/>
                    </a:cubicBezTo>
                    <a:cubicBezTo>
                      <a:pt x="3236" y="380"/>
                      <a:pt x="3262" y="393"/>
                      <a:pt x="3340" y="419"/>
                    </a:cubicBezTo>
                    <a:cubicBezTo>
                      <a:pt x="3418" y="445"/>
                      <a:pt x="3597" y="487"/>
                      <a:pt x="3618" y="494"/>
                    </a:cubicBezTo>
                    <a:cubicBezTo>
                      <a:pt x="3639" y="501"/>
                      <a:pt x="3500" y="467"/>
                      <a:pt x="3469" y="46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58730" name="Line 48"/>
              <p:cNvSpPr>
                <a:spLocks noChangeShapeType="1"/>
              </p:cNvSpPr>
              <p:nvPr/>
            </p:nvSpPr>
            <p:spPr bwMode="auto">
              <a:xfrm>
                <a:off x="2511" y="3961"/>
                <a:ext cx="378" cy="0"/>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8731" name="Line 45"/>
              <p:cNvSpPr>
                <a:spLocks noChangeShapeType="1"/>
              </p:cNvSpPr>
              <p:nvPr/>
            </p:nvSpPr>
            <p:spPr bwMode="auto">
              <a:xfrm>
                <a:off x="1260" y="3961"/>
                <a:ext cx="37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8732" name="Text Box 47"/>
              <p:cNvSpPr txBox="1">
                <a:spLocks noChangeArrowheads="1"/>
              </p:cNvSpPr>
              <p:nvPr/>
            </p:nvSpPr>
            <p:spPr bwMode="auto">
              <a:xfrm>
                <a:off x="2991" y="3912"/>
                <a:ext cx="473" cy="153"/>
              </a:xfrm>
              <a:prstGeom prst="rect">
                <a:avLst/>
              </a:prstGeom>
              <a:solidFill>
                <a:srgbClr val="FFFFFF"/>
              </a:solidFill>
              <a:ln w="9525">
                <a:solidFill>
                  <a:srgbClr val="000000"/>
                </a:solidFill>
                <a:miter lim="800000"/>
                <a:headEnd/>
                <a:tailEnd/>
              </a:ln>
            </p:spPr>
            <p:txBody>
              <a:bodyPr tIns="36000" bIns="10800"/>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a:latin typeface="Arial" panose="020B0604020202020204" pitchFamily="34" charset="0"/>
                    <a:cs typeface="Times New Roman" panose="02020603050405020304" pitchFamily="18" charset="0"/>
                  </a:rPr>
                  <a:t>Tržby</a:t>
                </a:r>
                <a:endParaRPr lang="cs-CZ" altLang="cs-CZ" sz="1400">
                  <a:latin typeface="Arial" panose="020B0604020202020204" pitchFamily="34" charset="0"/>
                </a:endParaRPr>
              </a:p>
            </p:txBody>
          </p:sp>
          <p:sp>
            <p:nvSpPr>
              <p:cNvPr id="158733" name="Text Box 46"/>
              <p:cNvSpPr txBox="1">
                <a:spLocks noChangeArrowheads="1"/>
              </p:cNvSpPr>
              <p:nvPr/>
            </p:nvSpPr>
            <p:spPr bwMode="auto">
              <a:xfrm>
                <a:off x="1737" y="3912"/>
                <a:ext cx="472" cy="153"/>
              </a:xfrm>
              <a:prstGeom prst="rect">
                <a:avLst/>
              </a:prstGeom>
              <a:solidFill>
                <a:srgbClr val="FFFFFF"/>
              </a:solidFill>
              <a:ln w="9525">
                <a:solidFill>
                  <a:srgbClr val="000000"/>
                </a:solidFill>
                <a:miter lim="800000"/>
                <a:headEnd/>
                <a:tailEnd/>
              </a:ln>
            </p:spPr>
            <p:txBody>
              <a:bodyPr tIns="36000" bIns="10800"/>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a:latin typeface="Arial" panose="020B0604020202020204" pitchFamily="34" charset="0"/>
                    <a:cs typeface="Times New Roman" panose="02020603050405020304" pitchFamily="18" charset="0"/>
                  </a:rPr>
                  <a:t>Zisk</a:t>
                </a:r>
                <a:endParaRPr lang="cs-CZ" altLang="cs-CZ" sz="1400">
                  <a:latin typeface="Arial" panose="020B0604020202020204" pitchFamily="34" charset="0"/>
                </a:endParaRPr>
              </a:p>
            </p:txBody>
          </p:sp>
          <p:sp>
            <p:nvSpPr>
              <p:cNvPr id="158734" name="Line 58"/>
              <p:cNvSpPr>
                <a:spLocks noChangeShapeType="1"/>
              </p:cNvSpPr>
              <p:nvPr/>
            </p:nvSpPr>
            <p:spPr bwMode="auto">
              <a:xfrm>
                <a:off x="547" y="1199"/>
                <a:ext cx="47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35" name="Line 54"/>
              <p:cNvSpPr>
                <a:spLocks noChangeShapeType="1"/>
              </p:cNvSpPr>
              <p:nvPr/>
            </p:nvSpPr>
            <p:spPr bwMode="auto">
              <a:xfrm flipH="1">
                <a:off x="1083" y="1024"/>
                <a:ext cx="356" cy="19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36" name="Oval 57"/>
              <p:cNvSpPr>
                <a:spLocks noChangeArrowheads="1"/>
              </p:cNvSpPr>
              <p:nvPr/>
            </p:nvSpPr>
            <p:spPr bwMode="auto">
              <a:xfrm>
                <a:off x="987" y="1177"/>
                <a:ext cx="96" cy="77"/>
              </a:xfrm>
              <a:prstGeom prst="ellipse">
                <a:avLst/>
              </a:prstGeom>
              <a:solidFill>
                <a:srgbClr val="FF0000"/>
              </a:solidFill>
              <a:ln w="9525">
                <a:solidFill>
                  <a:srgbClr val="FF0000"/>
                </a:solidFill>
                <a:round/>
                <a:headEnd/>
                <a:tailEnd/>
              </a:ln>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endParaRPr lang="cs-CZ" altLang="cs-CZ"/>
              </a:p>
            </p:txBody>
          </p:sp>
          <p:sp>
            <p:nvSpPr>
              <p:cNvPr id="158737" name="Line 55"/>
              <p:cNvSpPr>
                <a:spLocks noChangeShapeType="1"/>
              </p:cNvSpPr>
              <p:nvPr/>
            </p:nvSpPr>
            <p:spPr bwMode="auto">
              <a:xfrm>
                <a:off x="1143" y="2324"/>
                <a:ext cx="1606" cy="0"/>
              </a:xfrm>
              <a:prstGeom prst="line">
                <a:avLst/>
              </a:prstGeom>
              <a:noFill/>
              <a:ln w="12700">
                <a:solidFill>
                  <a:srgbClr val="3366FF"/>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38" name="Line 52"/>
              <p:cNvSpPr>
                <a:spLocks noChangeShapeType="1"/>
              </p:cNvSpPr>
              <p:nvPr/>
            </p:nvSpPr>
            <p:spPr bwMode="auto">
              <a:xfrm>
                <a:off x="2809" y="2324"/>
                <a:ext cx="85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39" name="Line 51"/>
              <p:cNvSpPr>
                <a:spLocks noChangeShapeType="1"/>
              </p:cNvSpPr>
              <p:nvPr/>
            </p:nvSpPr>
            <p:spPr bwMode="auto">
              <a:xfrm>
                <a:off x="3701" y="2324"/>
                <a:ext cx="850" cy="0"/>
              </a:xfrm>
              <a:prstGeom prst="line">
                <a:avLst/>
              </a:prstGeom>
              <a:noFill/>
              <a:ln w="12700">
                <a:solidFill>
                  <a:srgbClr val="3366FF"/>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40" name="Line 50"/>
              <p:cNvSpPr>
                <a:spLocks noChangeShapeType="1"/>
              </p:cNvSpPr>
              <p:nvPr/>
            </p:nvSpPr>
            <p:spPr bwMode="auto">
              <a:xfrm>
                <a:off x="4594" y="2324"/>
                <a:ext cx="851"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41" name="Rectangle 61"/>
              <p:cNvSpPr>
                <a:spLocks noChangeArrowheads="1"/>
              </p:cNvSpPr>
              <p:nvPr/>
            </p:nvSpPr>
            <p:spPr bwMode="auto">
              <a:xfrm>
                <a:off x="398" y="701"/>
                <a:ext cx="527"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endParaRPr lang="cs-CZ" altLang="cs-CZ" sz="1400">
                  <a:latin typeface="Times New Roman" panose="02020603050405020304" pitchFamily="18" charset="0"/>
                  <a:cs typeface="Times New Roman" panose="02020603050405020304" pitchFamily="18" charset="0"/>
                </a:endParaRPr>
              </a:p>
              <a:p>
                <a:r>
                  <a:rPr lang="cs-CZ" altLang="cs-CZ" sz="1400">
                    <a:latin typeface="Times New Roman" panose="02020603050405020304" pitchFamily="18" charset="0"/>
                    <a:cs typeface="Times New Roman" panose="02020603050405020304" pitchFamily="18" charset="0"/>
                  </a:rPr>
                  <a:t>Založení</a:t>
                </a:r>
              </a:p>
              <a:p>
                <a:endParaRPr lang="cs-CZ" altLang="cs-CZ" sz="1400" b="0">
                  <a:latin typeface="Arial" panose="020B0604020202020204" pitchFamily="34" charset="0"/>
                </a:endParaRPr>
              </a:p>
            </p:txBody>
          </p:sp>
          <p:sp>
            <p:nvSpPr>
              <p:cNvPr id="158742" name="Rectangle 64"/>
              <p:cNvSpPr>
                <a:spLocks noChangeArrowheads="1"/>
              </p:cNvSpPr>
              <p:nvPr/>
            </p:nvSpPr>
            <p:spPr bwMode="auto">
              <a:xfrm>
                <a:off x="398" y="570"/>
                <a:ext cx="879"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endParaRPr lang="cs-CZ" altLang="cs-CZ"/>
              </a:p>
            </p:txBody>
          </p:sp>
          <p:sp>
            <p:nvSpPr>
              <p:cNvPr id="158743" name="Rectangle 67"/>
              <p:cNvSpPr>
                <a:spLocks noChangeArrowheads="1"/>
              </p:cNvSpPr>
              <p:nvPr/>
            </p:nvSpPr>
            <p:spPr bwMode="auto">
              <a:xfrm>
                <a:off x="398" y="570"/>
                <a:ext cx="903"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endParaRPr lang="cs-CZ" altLang="cs-CZ"/>
              </a:p>
            </p:txBody>
          </p:sp>
          <p:sp>
            <p:nvSpPr>
              <p:cNvPr id="158744" name="Rectangle 69"/>
              <p:cNvSpPr>
                <a:spLocks noChangeArrowheads="1"/>
              </p:cNvSpPr>
              <p:nvPr/>
            </p:nvSpPr>
            <p:spPr bwMode="auto">
              <a:xfrm>
                <a:off x="398" y="570"/>
                <a:ext cx="85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endParaRPr lang="cs-CZ" altLang="cs-CZ"/>
              </a:p>
            </p:txBody>
          </p:sp>
          <p:sp>
            <p:nvSpPr>
              <p:cNvPr id="158745" name="Rectangle 115"/>
              <p:cNvSpPr>
                <a:spLocks noChangeArrowheads="1"/>
              </p:cNvSpPr>
              <p:nvPr/>
            </p:nvSpPr>
            <p:spPr bwMode="auto">
              <a:xfrm>
                <a:off x="4462" y="3366"/>
                <a:ext cx="851"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Počet klesá, většinou ve zralosti</a:t>
                </a:r>
                <a:endParaRPr lang="cs-CZ" altLang="cs-CZ" sz="1400" b="0">
                  <a:latin typeface="Arial" panose="020B0604020202020204" pitchFamily="34" charset="0"/>
                </a:endParaRPr>
              </a:p>
            </p:txBody>
          </p:sp>
          <p:sp>
            <p:nvSpPr>
              <p:cNvPr id="158746" name="Rectangle 114"/>
              <p:cNvSpPr>
                <a:spLocks noChangeArrowheads="1"/>
              </p:cNvSpPr>
              <p:nvPr/>
            </p:nvSpPr>
            <p:spPr bwMode="auto">
              <a:xfrm>
                <a:off x="3612" y="3366"/>
                <a:ext cx="850"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Mnoho firem v různých fázích</a:t>
                </a:r>
                <a:endParaRPr lang="cs-CZ" altLang="cs-CZ" sz="1400" b="0">
                  <a:latin typeface="Arial" panose="020B0604020202020204" pitchFamily="34" charset="0"/>
                </a:endParaRPr>
              </a:p>
            </p:txBody>
          </p:sp>
          <p:sp>
            <p:nvSpPr>
              <p:cNvPr id="158747" name="Rectangle 113"/>
              <p:cNvSpPr>
                <a:spLocks noChangeArrowheads="1"/>
              </p:cNvSpPr>
              <p:nvPr/>
            </p:nvSpPr>
            <p:spPr bwMode="auto">
              <a:xfrm>
                <a:off x="2709" y="3366"/>
                <a:ext cx="903"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Více firem v různých fázích</a:t>
                </a:r>
                <a:endParaRPr lang="cs-CZ" altLang="cs-CZ" sz="1400" b="0">
                  <a:latin typeface="Arial" panose="020B0604020202020204" pitchFamily="34" charset="0"/>
                </a:endParaRPr>
              </a:p>
            </p:txBody>
          </p:sp>
          <p:sp>
            <p:nvSpPr>
              <p:cNvPr id="158748" name="Rectangle 112"/>
              <p:cNvSpPr>
                <a:spLocks noChangeArrowheads="1"/>
              </p:cNvSpPr>
              <p:nvPr/>
            </p:nvSpPr>
            <p:spPr bwMode="auto">
              <a:xfrm>
                <a:off x="1907" y="3366"/>
                <a:ext cx="802"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Jen firmy ve stejné fázi</a:t>
                </a:r>
                <a:endParaRPr lang="cs-CZ" altLang="cs-CZ" sz="1400" b="0">
                  <a:latin typeface="Arial" panose="020B0604020202020204" pitchFamily="34" charset="0"/>
                </a:endParaRPr>
              </a:p>
            </p:txBody>
          </p:sp>
          <p:sp>
            <p:nvSpPr>
              <p:cNvPr id="158749" name="Rectangle 111"/>
              <p:cNvSpPr>
                <a:spLocks noChangeArrowheads="1"/>
              </p:cNvSpPr>
              <p:nvPr/>
            </p:nvSpPr>
            <p:spPr bwMode="auto">
              <a:xfrm>
                <a:off x="1028" y="3366"/>
                <a:ext cx="879"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Žádná</a:t>
                </a:r>
                <a:endParaRPr lang="cs-CZ" altLang="cs-CZ" sz="1400" b="0">
                  <a:latin typeface="Arial" panose="020B0604020202020204" pitchFamily="34" charset="0"/>
                </a:endParaRPr>
              </a:p>
            </p:txBody>
          </p:sp>
          <p:sp>
            <p:nvSpPr>
              <p:cNvPr id="158750" name="Rectangle 110"/>
              <p:cNvSpPr>
                <a:spLocks noChangeArrowheads="1"/>
              </p:cNvSpPr>
              <p:nvPr/>
            </p:nvSpPr>
            <p:spPr bwMode="auto">
              <a:xfrm>
                <a:off x="249" y="3366"/>
                <a:ext cx="779"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a:latin typeface="Times New Roman" panose="02020603050405020304" pitchFamily="18" charset="0"/>
                    <a:cs typeface="Times New Roman" panose="02020603050405020304" pitchFamily="18" charset="0"/>
                  </a:rPr>
                  <a:t>Konkurence</a:t>
                </a:r>
                <a:endParaRPr lang="cs-CZ" altLang="cs-CZ" sz="1400" b="0">
                  <a:latin typeface="Arial" panose="020B0604020202020204" pitchFamily="34" charset="0"/>
                </a:endParaRPr>
              </a:p>
            </p:txBody>
          </p:sp>
          <p:sp>
            <p:nvSpPr>
              <p:cNvPr id="158751" name="Rectangle 109"/>
              <p:cNvSpPr>
                <a:spLocks noChangeArrowheads="1"/>
              </p:cNvSpPr>
              <p:nvPr/>
            </p:nvSpPr>
            <p:spPr bwMode="auto">
              <a:xfrm>
                <a:off x="4462" y="2986"/>
                <a:ext cx="851"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Známe většinu</a:t>
                </a:r>
                <a:endParaRPr lang="cs-CZ" altLang="cs-CZ" sz="1400" b="0">
                  <a:latin typeface="Arial" panose="020B0604020202020204" pitchFamily="34" charset="0"/>
                </a:endParaRPr>
              </a:p>
            </p:txBody>
          </p:sp>
          <p:sp>
            <p:nvSpPr>
              <p:cNvPr id="158752" name="Rectangle 108"/>
              <p:cNvSpPr>
                <a:spLocks noChangeArrowheads="1"/>
              </p:cNvSpPr>
              <p:nvPr/>
            </p:nvSpPr>
            <p:spPr bwMode="auto">
              <a:xfrm>
                <a:off x="3612" y="2986"/>
                <a:ext cx="850"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Lze použít k odhadům</a:t>
                </a:r>
                <a:endParaRPr lang="cs-CZ" altLang="cs-CZ" sz="1400" b="0">
                  <a:latin typeface="Arial" panose="020B0604020202020204" pitchFamily="34" charset="0"/>
                </a:endParaRPr>
              </a:p>
            </p:txBody>
          </p:sp>
          <p:sp>
            <p:nvSpPr>
              <p:cNvPr id="158753" name="Rectangle 107"/>
              <p:cNvSpPr>
                <a:spLocks noChangeArrowheads="1"/>
              </p:cNvSpPr>
              <p:nvPr/>
            </p:nvSpPr>
            <p:spPr bwMode="auto">
              <a:xfrm>
                <a:off x="2709" y="2986"/>
                <a:ext cx="903"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Již existuje</a:t>
                </a:r>
                <a:endParaRPr lang="cs-CZ" altLang="cs-CZ" sz="1400" b="0">
                  <a:latin typeface="Arial" panose="020B0604020202020204" pitchFamily="34" charset="0"/>
                </a:endParaRPr>
              </a:p>
            </p:txBody>
          </p:sp>
          <p:sp>
            <p:nvSpPr>
              <p:cNvPr id="158754" name="Rectangle 106"/>
              <p:cNvSpPr>
                <a:spLocks noChangeArrowheads="1"/>
              </p:cNvSpPr>
              <p:nvPr/>
            </p:nvSpPr>
            <p:spPr bwMode="auto">
              <a:xfrm>
                <a:off x="1907" y="2986"/>
                <a:ext cx="802"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Velmi omezená</a:t>
                </a:r>
                <a:endParaRPr lang="cs-CZ" altLang="cs-CZ" sz="1400" b="0">
                  <a:latin typeface="Arial" panose="020B0604020202020204" pitchFamily="34" charset="0"/>
                </a:endParaRPr>
              </a:p>
            </p:txBody>
          </p:sp>
          <p:sp>
            <p:nvSpPr>
              <p:cNvPr id="158755" name="Rectangle 105"/>
              <p:cNvSpPr>
                <a:spLocks noChangeArrowheads="1"/>
              </p:cNvSpPr>
              <p:nvPr/>
            </p:nvSpPr>
            <p:spPr bwMode="auto">
              <a:xfrm>
                <a:off x="1028" y="2986"/>
                <a:ext cx="879"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Žádná</a:t>
                </a:r>
                <a:endParaRPr lang="cs-CZ" altLang="cs-CZ" sz="1400" b="0">
                  <a:latin typeface="Arial" panose="020B0604020202020204" pitchFamily="34" charset="0"/>
                </a:endParaRPr>
              </a:p>
            </p:txBody>
          </p:sp>
          <p:sp>
            <p:nvSpPr>
              <p:cNvPr id="158756" name="Rectangle 104"/>
              <p:cNvSpPr>
                <a:spLocks noChangeArrowheads="1"/>
              </p:cNvSpPr>
              <p:nvPr/>
            </p:nvSpPr>
            <p:spPr bwMode="auto">
              <a:xfrm>
                <a:off x="249" y="2986"/>
                <a:ext cx="779"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a:latin typeface="Times New Roman" panose="02020603050405020304" pitchFamily="18" charset="0"/>
                    <a:cs typeface="Times New Roman" panose="02020603050405020304" pitchFamily="18" charset="0"/>
                  </a:rPr>
                  <a:t>Provozní historie</a:t>
                </a:r>
                <a:endParaRPr lang="cs-CZ" altLang="cs-CZ" sz="1400" b="0">
                  <a:latin typeface="Arial" panose="020B0604020202020204" pitchFamily="34" charset="0"/>
                </a:endParaRPr>
              </a:p>
            </p:txBody>
          </p:sp>
          <p:sp>
            <p:nvSpPr>
              <p:cNvPr id="158757" name="Rectangle 103"/>
              <p:cNvSpPr>
                <a:spLocks noChangeArrowheads="1"/>
              </p:cNvSpPr>
              <p:nvPr/>
            </p:nvSpPr>
            <p:spPr bwMode="auto">
              <a:xfrm>
                <a:off x="4462" y="2437"/>
                <a:ext cx="851" cy="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Příjmy a provozní HV se snižují</a:t>
                </a:r>
                <a:endParaRPr lang="cs-CZ" altLang="cs-CZ" sz="1400" b="0">
                  <a:latin typeface="Arial" panose="020B0604020202020204" pitchFamily="34" charset="0"/>
                </a:endParaRPr>
              </a:p>
            </p:txBody>
          </p:sp>
          <p:sp>
            <p:nvSpPr>
              <p:cNvPr id="158758" name="Rectangle 102"/>
              <p:cNvSpPr>
                <a:spLocks noChangeArrowheads="1"/>
              </p:cNvSpPr>
              <p:nvPr/>
            </p:nvSpPr>
            <p:spPr bwMode="auto">
              <a:xfrm>
                <a:off x="3612" y="2437"/>
                <a:ext cx="850" cy="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T. rostou pomalu/ prov.HV stále roste</a:t>
                </a:r>
                <a:endParaRPr lang="cs-CZ" altLang="cs-CZ" sz="1400" b="0">
                  <a:latin typeface="Arial" panose="020B0604020202020204" pitchFamily="34" charset="0"/>
                </a:endParaRPr>
              </a:p>
            </p:txBody>
          </p:sp>
          <p:sp>
            <p:nvSpPr>
              <p:cNvPr id="158759" name="Rectangle 101"/>
              <p:cNvSpPr>
                <a:spLocks noChangeArrowheads="1"/>
              </p:cNvSpPr>
              <p:nvPr/>
            </p:nvSpPr>
            <p:spPr bwMode="auto">
              <a:xfrm>
                <a:off x="2709" y="2437"/>
                <a:ext cx="903" cy="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Vysoký nárůst tržeb/ prov.HV stále roste</a:t>
                </a:r>
                <a:endParaRPr lang="cs-CZ" altLang="cs-CZ" sz="1400" b="0">
                  <a:latin typeface="Arial" panose="020B0604020202020204" pitchFamily="34" charset="0"/>
                </a:endParaRPr>
              </a:p>
            </p:txBody>
          </p:sp>
          <p:sp>
            <p:nvSpPr>
              <p:cNvPr id="158760" name="Rectangle 100"/>
              <p:cNvSpPr>
                <a:spLocks noChangeArrowheads="1"/>
              </p:cNvSpPr>
              <p:nvPr/>
            </p:nvSpPr>
            <p:spPr bwMode="auto">
              <a:xfrm>
                <a:off x="1907" y="2437"/>
                <a:ext cx="802" cy="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Tržby rostou/ HV je nízký</a:t>
                </a:r>
                <a:endParaRPr lang="cs-CZ" altLang="cs-CZ" sz="1400" b="0">
                  <a:latin typeface="Arial" panose="020B0604020202020204" pitchFamily="34" charset="0"/>
                </a:endParaRPr>
              </a:p>
            </p:txBody>
          </p:sp>
          <p:sp>
            <p:nvSpPr>
              <p:cNvPr id="158761" name="Rectangle 99"/>
              <p:cNvSpPr>
                <a:spLocks noChangeArrowheads="1"/>
              </p:cNvSpPr>
              <p:nvPr/>
            </p:nvSpPr>
            <p:spPr bwMode="auto">
              <a:xfrm>
                <a:off x="1028" y="2437"/>
                <a:ext cx="879" cy="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b="0">
                    <a:latin typeface="Times New Roman" panose="02020603050405020304" pitchFamily="18" charset="0"/>
                    <a:cs typeface="Times New Roman" panose="02020603050405020304" pitchFamily="18" charset="0"/>
                  </a:rPr>
                  <a:t>Žádné (nízké) tržby/ </a:t>
                </a:r>
              </a:p>
              <a:p>
                <a:r>
                  <a:rPr lang="cs-CZ" altLang="cs-CZ" sz="1400" b="0">
                    <a:latin typeface="Times New Roman" panose="02020603050405020304" pitchFamily="18" charset="0"/>
                    <a:cs typeface="Times New Roman" panose="02020603050405020304" pitchFamily="18" charset="0"/>
                  </a:rPr>
                  <a:t>Záporný HV</a:t>
                </a:r>
                <a:endParaRPr lang="cs-CZ" altLang="cs-CZ" sz="1400" b="0">
                  <a:latin typeface="Arial" panose="020B0604020202020204" pitchFamily="34" charset="0"/>
                </a:endParaRPr>
              </a:p>
            </p:txBody>
          </p:sp>
          <p:sp>
            <p:nvSpPr>
              <p:cNvPr id="158762" name="Rectangle 98"/>
              <p:cNvSpPr>
                <a:spLocks noChangeArrowheads="1"/>
              </p:cNvSpPr>
              <p:nvPr/>
            </p:nvSpPr>
            <p:spPr bwMode="auto">
              <a:xfrm>
                <a:off x="249" y="2437"/>
                <a:ext cx="779" cy="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a:latin typeface="Times New Roman" panose="02020603050405020304" pitchFamily="18" charset="0"/>
                    <a:cs typeface="Times New Roman" panose="02020603050405020304" pitchFamily="18" charset="0"/>
                  </a:rPr>
                  <a:t>Tržby/</a:t>
                </a:r>
              </a:p>
              <a:p>
                <a:r>
                  <a:rPr lang="cs-CZ" altLang="cs-CZ" sz="1400">
                    <a:latin typeface="Times New Roman" panose="02020603050405020304" pitchFamily="18" charset="0"/>
                    <a:cs typeface="Times New Roman" panose="02020603050405020304" pitchFamily="18" charset="0"/>
                  </a:rPr>
                  <a:t>provozní HV</a:t>
                </a:r>
                <a:endParaRPr lang="cs-CZ" altLang="cs-CZ" sz="1400" b="0">
                  <a:latin typeface="Arial" panose="020B0604020202020204" pitchFamily="34" charset="0"/>
                </a:endParaRPr>
              </a:p>
            </p:txBody>
          </p:sp>
          <p:sp>
            <p:nvSpPr>
              <p:cNvPr id="158763" name="Rectangle 97"/>
              <p:cNvSpPr>
                <a:spLocks noChangeArrowheads="1"/>
              </p:cNvSpPr>
              <p:nvPr/>
            </p:nvSpPr>
            <p:spPr bwMode="auto">
              <a:xfrm>
                <a:off x="4462" y="832"/>
                <a:ext cx="851" cy="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a:latin typeface="Times New Roman" panose="02020603050405020304" pitchFamily="18" charset="0"/>
                    <a:cs typeface="Times New Roman" panose="02020603050405020304" pitchFamily="18" charset="0"/>
                  </a:rPr>
                  <a:t>Úpadek</a:t>
                </a:r>
                <a:endParaRPr lang="cs-CZ" altLang="cs-CZ" sz="1400" b="0">
                  <a:latin typeface="Arial" panose="020B0604020202020204" pitchFamily="34" charset="0"/>
                </a:endParaRPr>
              </a:p>
            </p:txBody>
          </p:sp>
          <p:sp>
            <p:nvSpPr>
              <p:cNvPr id="158764" name="Rectangle 96"/>
              <p:cNvSpPr>
                <a:spLocks noChangeArrowheads="1"/>
              </p:cNvSpPr>
              <p:nvPr/>
            </p:nvSpPr>
            <p:spPr bwMode="auto">
              <a:xfrm>
                <a:off x="3612" y="832"/>
                <a:ext cx="850" cy="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eaLnBrk="1" hangingPunct="1"/>
                <a:r>
                  <a:rPr lang="cs-CZ" altLang="cs-CZ" sz="1400">
                    <a:solidFill>
                      <a:srgbClr val="3366FF"/>
                    </a:solidFill>
                    <a:latin typeface="Times New Roman" panose="02020603050405020304" pitchFamily="18" charset="0"/>
                    <a:cs typeface="Times New Roman" panose="02020603050405020304" pitchFamily="18" charset="0"/>
                  </a:rPr>
                  <a:t>Zralost</a:t>
                </a:r>
                <a:endParaRPr lang="cs-CZ" altLang="cs-CZ" sz="1400" b="0">
                  <a:latin typeface="Arial" panose="020B0604020202020204" pitchFamily="34" charset="0"/>
                </a:endParaRPr>
              </a:p>
            </p:txBody>
          </p:sp>
          <p:sp>
            <p:nvSpPr>
              <p:cNvPr id="158765" name="Rectangle 95"/>
              <p:cNvSpPr>
                <a:spLocks noChangeArrowheads="1"/>
              </p:cNvSpPr>
              <p:nvPr/>
            </p:nvSpPr>
            <p:spPr bwMode="auto">
              <a:xfrm>
                <a:off x="2709" y="832"/>
                <a:ext cx="903" cy="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eaLnBrk="1" hangingPunct="1"/>
                <a:r>
                  <a:rPr lang="cs-CZ" altLang="cs-CZ" sz="1400">
                    <a:latin typeface="Times New Roman" panose="02020603050405020304" pitchFamily="18" charset="0"/>
                    <a:cs typeface="Times New Roman" panose="02020603050405020304" pitchFamily="18" charset="0"/>
                  </a:rPr>
                  <a:t>Stabilizace</a:t>
                </a:r>
                <a:endParaRPr lang="cs-CZ" altLang="cs-CZ" sz="1400" b="0">
                  <a:latin typeface="Arial" panose="020B0604020202020204" pitchFamily="34" charset="0"/>
                </a:endParaRPr>
              </a:p>
            </p:txBody>
          </p:sp>
          <p:sp>
            <p:nvSpPr>
              <p:cNvPr id="158766" name="Rectangle 94"/>
              <p:cNvSpPr>
                <a:spLocks noChangeArrowheads="1"/>
              </p:cNvSpPr>
              <p:nvPr/>
            </p:nvSpPr>
            <p:spPr bwMode="auto">
              <a:xfrm>
                <a:off x="1907" y="832"/>
                <a:ext cx="802" cy="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ctr" eaLnBrk="1" hangingPunct="1"/>
                <a:r>
                  <a:rPr lang="cs-CZ" altLang="cs-CZ" sz="1400">
                    <a:solidFill>
                      <a:srgbClr val="3366FF"/>
                    </a:solidFill>
                    <a:latin typeface="Times New Roman" panose="02020603050405020304" pitchFamily="18" charset="0"/>
                    <a:cs typeface="Times New Roman" panose="02020603050405020304" pitchFamily="18" charset="0"/>
                  </a:rPr>
                  <a:t>Růst</a:t>
                </a:r>
                <a:endParaRPr lang="cs-CZ" altLang="cs-CZ" sz="1400" b="0">
                  <a:latin typeface="Arial" panose="020B0604020202020204" pitchFamily="34" charset="0"/>
                </a:endParaRPr>
              </a:p>
            </p:txBody>
          </p:sp>
          <p:sp>
            <p:nvSpPr>
              <p:cNvPr id="158767" name="Rectangle 92"/>
              <p:cNvSpPr>
                <a:spLocks noChangeArrowheads="1"/>
              </p:cNvSpPr>
              <p:nvPr/>
            </p:nvSpPr>
            <p:spPr bwMode="auto">
              <a:xfrm>
                <a:off x="249" y="832"/>
                <a:ext cx="779" cy="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br>
                  <a:rPr lang="cs-CZ" altLang="cs-CZ" sz="1400" b="0">
                    <a:latin typeface="Times New Roman" panose="02020603050405020304" pitchFamily="18" charset="0"/>
                    <a:cs typeface="Times New Roman" panose="02020603050405020304" pitchFamily="18" charset="0"/>
                  </a:rPr>
                </a:br>
                <a:endParaRPr lang="cs-CZ" altLang="cs-CZ" sz="1400" b="0">
                  <a:latin typeface="Times New Roman" panose="02020603050405020304" pitchFamily="18" charset="0"/>
                  <a:cs typeface="Times New Roman" panose="02020603050405020304" pitchFamily="18" charset="0"/>
                </a:endParaRPr>
              </a:p>
              <a:p>
                <a:r>
                  <a:rPr lang="cs-CZ" altLang="cs-CZ" sz="1400">
                    <a:latin typeface="Times New Roman" panose="02020603050405020304" pitchFamily="18" charset="0"/>
                    <a:cs typeface="Times New Roman" panose="02020603050405020304" pitchFamily="18" charset="0"/>
                  </a:rPr>
                  <a:t>Tržby/Zisk</a:t>
                </a:r>
              </a:p>
            </p:txBody>
          </p:sp>
          <p:sp>
            <p:nvSpPr>
              <p:cNvPr id="158768" name="Line 116"/>
              <p:cNvSpPr>
                <a:spLocks noChangeShapeType="1"/>
              </p:cNvSpPr>
              <p:nvPr/>
            </p:nvSpPr>
            <p:spPr bwMode="auto">
              <a:xfrm>
                <a:off x="249" y="832"/>
                <a:ext cx="1658" cy="0"/>
              </a:xfrm>
              <a:prstGeom prst="line">
                <a:avLst/>
              </a:prstGeom>
              <a:noFill/>
              <a:ln w="9525"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69" name="Line 117"/>
              <p:cNvSpPr>
                <a:spLocks noChangeShapeType="1"/>
              </p:cNvSpPr>
              <p:nvPr/>
            </p:nvSpPr>
            <p:spPr bwMode="auto">
              <a:xfrm>
                <a:off x="249" y="3793"/>
                <a:ext cx="5064"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70" name="Line 118"/>
              <p:cNvSpPr>
                <a:spLocks noChangeShapeType="1"/>
              </p:cNvSpPr>
              <p:nvPr/>
            </p:nvSpPr>
            <p:spPr bwMode="auto">
              <a:xfrm>
                <a:off x="249" y="832"/>
                <a:ext cx="0" cy="2961"/>
              </a:xfrm>
              <a:prstGeom prst="line">
                <a:avLst/>
              </a:prstGeom>
              <a:noFill/>
              <a:ln w="9525"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71" name="Line 119"/>
              <p:cNvSpPr>
                <a:spLocks noChangeShapeType="1"/>
              </p:cNvSpPr>
              <p:nvPr/>
            </p:nvSpPr>
            <p:spPr bwMode="auto">
              <a:xfrm>
                <a:off x="5313" y="832"/>
                <a:ext cx="0" cy="2961"/>
              </a:xfrm>
              <a:prstGeom prst="line">
                <a:avLst/>
              </a:prstGeom>
              <a:noFill/>
              <a:ln w="9525"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72" name="Line 122"/>
              <p:cNvSpPr>
                <a:spLocks noChangeShapeType="1"/>
              </p:cNvSpPr>
              <p:nvPr/>
            </p:nvSpPr>
            <p:spPr bwMode="auto">
              <a:xfrm>
                <a:off x="249" y="2437"/>
                <a:ext cx="1658"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73" name="Line 124"/>
              <p:cNvSpPr>
                <a:spLocks noChangeShapeType="1"/>
              </p:cNvSpPr>
              <p:nvPr/>
            </p:nvSpPr>
            <p:spPr bwMode="auto">
              <a:xfrm>
                <a:off x="1028" y="832"/>
                <a:ext cx="0" cy="2961"/>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74" name="Line 130"/>
              <p:cNvSpPr>
                <a:spLocks noChangeShapeType="1"/>
              </p:cNvSpPr>
              <p:nvPr/>
            </p:nvSpPr>
            <p:spPr bwMode="auto">
              <a:xfrm>
                <a:off x="2709" y="832"/>
                <a:ext cx="0" cy="215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75" name="Line 133"/>
              <p:cNvSpPr>
                <a:spLocks noChangeShapeType="1"/>
              </p:cNvSpPr>
              <p:nvPr/>
            </p:nvSpPr>
            <p:spPr bwMode="auto">
              <a:xfrm>
                <a:off x="3612" y="832"/>
                <a:ext cx="0" cy="2961"/>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76" name="Line 136"/>
              <p:cNvSpPr>
                <a:spLocks noChangeShapeType="1"/>
              </p:cNvSpPr>
              <p:nvPr/>
            </p:nvSpPr>
            <p:spPr bwMode="auto">
              <a:xfrm>
                <a:off x="4462" y="832"/>
                <a:ext cx="0" cy="2961"/>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77" name="Line 140"/>
              <p:cNvSpPr>
                <a:spLocks noChangeShapeType="1"/>
              </p:cNvSpPr>
              <p:nvPr/>
            </p:nvSpPr>
            <p:spPr bwMode="auto">
              <a:xfrm>
                <a:off x="249" y="2986"/>
                <a:ext cx="1658"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78" name="Line 167"/>
              <p:cNvSpPr>
                <a:spLocks noChangeShapeType="1"/>
              </p:cNvSpPr>
              <p:nvPr/>
            </p:nvSpPr>
            <p:spPr bwMode="auto">
              <a:xfrm>
                <a:off x="249" y="3366"/>
                <a:ext cx="5064"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79" name="Line 223"/>
              <p:cNvSpPr>
                <a:spLocks noChangeShapeType="1"/>
              </p:cNvSpPr>
              <p:nvPr/>
            </p:nvSpPr>
            <p:spPr bwMode="auto">
              <a:xfrm>
                <a:off x="1907" y="832"/>
                <a:ext cx="80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80" name="Line 224"/>
              <p:cNvSpPr>
                <a:spLocks noChangeShapeType="1"/>
              </p:cNvSpPr>
              <p:nvPr/>
            </p:nvSpPr>
            <p:spPr bwMode="auto">
              <a:xfrm>
                <a:off x="2709" y="832"/>
                <a:ext cx="2604" cy="0"/>
              </a:xfrm>
              <a:prstGeom prst="line">
                <a:avLst/>
              </a:prstGeom>
              <a:noFill/>
              <a:ln w="9525"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81" name="Line 226"/>
              <p:cNvSpPr>
                <a:spLocks noChangeShapeType="1"/>
              </p:cNvSpPr>
              <p:nvPr/>
            </p:nvSpPr>
            <p:spPr bwMode="auto">
              <a:xfrm>
                <a:off x="1907" y="2437"/>
                <a:ext cx="80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82" name="Line 227"/>
              <p:cNvSpPr>
                <a:spLocks noChangeShapeType="1"/>
              </p:cNvSpPr>
              <p:nvPr/>
            </p:nvSpPr>
            <p:spPr bwMode="auto">
              <a:xfrm>
                <a:off x="2709" y="2437"/>
                <a:ext cx="2604"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83" name="Line 228"/>
              <p:cNvSpPr>
                <a:spLocks noChangeShapeType="1"/>
              </p:cNvSpPr>
              <p:nvPr/>
            </p:nvSpPr>
            <p:spPr bwMode="auto">
              <a:xfrm>
                <a:off x="1907" y="2986"/>
                <a:ext cx="0" cy="807"/>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84" name="Line 229"/>
              <p:cNvSpPr>
                <a:spLocks noChangeShapeType="1"/>
              </p:cNvSpPr>
              <p:nvPr/>
            </p:nvSpPr>
            <p:spPr bwMode="auto">
              <a:xfrm>
                <a:off x="2709" y="2986"/>
                <a:ext cx="0" cy="807"/>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85" name="Line 230"/>
              <p:cNvSpPr>
                <a:spLocks noChangeShapeType="1"/>
              </p:cNvSpPr>
              <p:nvPr/>
            </p:nvSpPr>
            <p:spPr bwMode="auto">
              <a:xfrm>
                <a:off x="1907" y="2986"/>
                <a:ext cx="80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86" name="Line 231"/>
              <p:cNvSpPr>
                <a:spLocks noChangeShapeType="1"/>
              </p:cNvSpPr>
              <p:nvPr/>
            </p:nvSpPr>
            <p:spPr bwMode="auto">
              <a:xfrm>
                <a:off x="2709" y="2986"/>
                <a:ext cx="2604"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87" name="Line 233"/>
              <p:cNvSpPr>
                <a:spLocks noChangeShapeType="1"/>
              </p:cNvSpPr>
              <p:nvPr/>
            </p:nvSpPr>
            <p:spPr bwMode="auto">
              <a:xfrm>
                <a:off x="1907" y="2437"/>
                <a:ext cx="0" cy="54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cs-CZ"/>
              </a:p>
            </p:txBody>
          </p:sp>
          <p:sp>
            <p:nvSpPr>
              <p:cNvPr id="158788" name="Rectangle 221"/>
              <p:cNvSpPr>
                <a:spLocks noChangeArrowheads="1"/>
              </p:cNvSpPr>
              <p:nvPr/>
            </p:nvSpPr>
            <p:spPr bwMode="auto">
              <a:xfrm>
                <a:off x="398" y="3638"/>
                <a:ext cx="1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endParaRPr lang="cs-CZ" altLang="cs-CZ" sz="1400" b="0">
                  <a:latin typeface="Arial" panose="020B0604020202020204" pitchFamily="34" charset="0"/>
                </a:endParaRPr>
              </a:p>
            </p:txBody>
          </p:sp>
          <p:sp>
            <p:nvSpPr>
              <p:cNvPr id="158789" name="Rectangle 222"/>
              <p:cNvSpPr>
                <a:spLocks noChangeArrowheads="1"/>
              </p:cNvSpPr>
              <p:nvPr/>
            </p:nvSpPr>
            <p:spPr bwMode="auto">
              <a:xfrm>
                <a:off x="398" y="3638"/>
                <a:ext cx="11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endParaRPr lang="cs-CZ" altLang="cs-CZ" sz="1400" b="0">
                  <a:latin typeface="Arial" panose="020B0604020202020204" pitchFamily="34" charset="0"/>
                </a:endParaRPr>
              </a:p>
            </p:txBody>
          </p:sp>
          <p:sp>
            <p:nvSpPr>
              <p:cNvPr id="158790" name="Rectangle 93"/>
              <p:cNvSpPr>
                <a:spLocks noChangeArrowheads="1"/>
              </p:cNvSpPr>
              <p:nvPr/>
            </p:nvSpPr>
            <p:spPr bwMode="auto">
              <a:xfrm>
                <a:off x="1028" y="832"/>
                <a:ext cx="879" cy="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r>
                  <a:rPr lang="cs-CZ" altLang="cs-CZ" sz="1400">
                    <a:latin typeface="Times New Roman" panose="02020603050405020304" pitchFamily="18" charset="0"/>
                    <a:cs typeface="Times New Roman" panose="02020603050405020304" pitchFamily="18" charset="0"/>
                  </a:rPr>
                  <a:t>Vznik</a:t>
                </a:r>
                <a:endParaRPr lang="cs-CZ" altLang="cs-CZ" sz="1400" b="0">
                  <a:latin typeface="Arial" panose="020B0604020202020204" pitchFamily="34" charset="0"/>
                </a:endParaRPr>
              </a:p>
            </p:txBody>
          </p:sp>
        </p:grpSp>
        <p:sp>
          <p:nvSpPr>
            <p:cNvPr id="3" name="Volný tvar 2"/>
            <p:cNvSpPr/>
            <p:nvPr/>
          </p:nvSpPr>
          <p:spPr>
            <a:xfrm>
              <a:off x="827903" y="2137718"/>
              <a:ext cx="7722973" cy="1124465"/>
            </a:xfrm>
            <a:custGeom>
              <a:avLst/>
              <a:gdLst>
                <a:gd name="connsiteX0" fmla="*/ 0 w 7772400"/>
                <a:gd name="connsiteY0" fmla="*/ 1032200 h 1032200"/>
                <a:gd name="connsiteX1" fmla="*/ 778475 w 7772400"/>
                <a:gd name="connsiteY1" fmla="*/ 908632 h 1032200"/>
                <a:gd name="connsiteX2" fmla="*/ 1940010 w 7772400"/>
                <a:gd name="connsiteY2" fmla="*/ 537930 h 1032200"/>
                <a:gd name="connsiteX3" fmla="*/ 3299254 w 7772400"/>
                <a:gd name="connsiteY3" fmla="*/ 105443 h 1032200"/>
                <a:gd name="connsiteX4" fmla="*/ 3867665 w 7772400"/>
                <a:gd name="connsiteY4" fmla="*/ 68373 h 1032200"/>
                <a:gd name="connsiteX5" fmla="*/ 5053913 w 7772400"/>
                <a:gd name="connsiteY5" fmla="*/ 6589 h 1032200"/>
                <a:gd name="connsiteX6" fmla="*/ 6141308 w 7772400"/>
                <a:gd name="connsiteY6" fmla="*/ 241368 h 1032200"/>
                <a:gd name="connsiteX7" fmla="*/ 7772400 w 7772400"/>
                <a:gd name="connsiteY7" fmla="*/ 68373 h 1032200"/>
                <a:gd name="connsiteX0" fmla="*/ 0 w 7722973"/>
                <a:gd name="connsiteY0" fmla="*/ 1192838 h 1192838"/>
                <a:gd name="connsiteX1" fmla="*/ 729048 w 7722973"/>
                <a:gd name="connsiteY1" fmla="*/ 908632 h 1192838"/>
                <a:gd name="connsiteX2" fmla="*/ 1890583 w 7722973"/>
                <a:gd name="connsiteY2" fmla="*/ 537930 h 1192838"/>
                <a:gd name="connsiteX3" fmla="*/ 3249827 w 7722973"/>
                <a:gd name="connsiteY3" fmla="*/ 105443 h 1192838"/>
                <a:gd name="connsiteX4" fmla="*/ 3818238 w 7722973"/>
                <a:gd name="connsiteY4" fmla="*/ 68373 h 1192838"/>
                <a:gd name="connsiteX5" fmla="*/ 5004486 w 7722973"/>
                <a:gd name="connsiteY5" fmla="*/ 6589 h 1192838"/>
                <a:gd name="connsiteX6" fmla="*/ 6091881 w 7722973"/>
                <a:gd name="connsiteY6" fmla="*/ 241368 h 1192838"/>
                <a:gd name="connsiteX7" fmla="*/ 7722973 w 7722973"/>
                <a:gd name="connsiteY7" fmla="*/ 68373 h 1192838"/>
                <a:gd name="connsiteX0" fmla="*/ 0 w 7722973"/>
                <a:gd name="connsiteY0" fmla="*/ 1192838 h 1192838"/>
                <a:gd name="connsiteX1" fmla="*/ 852616 w 7722973"/>
                <a:gd name="connsiteY1" fmla="*/ 1007486 h 1192838"/>
                <a:gd name="connsiteX2" fmla="*/ 1890583 w 7722973"/>
                <a:gd name="connsiteY2" fmla="*/ 537930 h 1192838"/>
                <a:gd name="connsiteX3" fmla="*/ 3249827 w 7722973"/>
                <a:gd name="connsiteY3" fmla="*/ 105443 h 1192838"/>
                <a:gd name="connsiteX4" fmla="*/ 3818238 w 7722973"/>
                <a:gd name="connsiteY4" fmla="*/ 68373 h 1192838"/>
                <a:gd name="connsiteX5" fmla="*/ 5004486 w 7722973"/>
                <a:gd name="connsiteY5" fmla="*/ 6589 h 1192838"/>
                <a:gd name="connsiteX6" fmla="*/ 6091881 w 7722973"/>
                <a:gd name="connsiteY6" fmla="*/ 241368 h 1192838"/>
                <a:gd name="connsiteX7" fmla="*/ 7722973 w 7722973"/>
                <a:gd name="connsiteY7" fmla="*/ 68373 h 1192838"/>
                <a:gd name="connsiteX0" fmla="*/ 0 w 7722973"/>
                <a:gd name="connsiteY0" fmla="*/ 1192838 h 1192838"/>
                <a:gd name="connsiteX1" fmla="*/ 852616 w 7722973"/>
                <a:gd name="connsiteY1" fmla="*/ 1007486 h 1192838"/>
                <a:gd name="connsiteX2" fmla="*/ 2051221 w 7722973"/>
                <a:gd name="connsiteY2" fmla="*/ 612071 h 1192838"/>
                <a:gd name="connsiteX3" fmla="*/ 3249827 w 7722973"/>
                <a:gd name="connsiteY3" fmla="*/ 105443 h 1192838"/>
                <a:gd name="connsiteX4" fmla="*/ 3818238 w 7722973"/>
                <a:gd name="connsiteY4" fmla="*/ 68373 h 1192838"/>
                <a:gd name="connsiteX5" fmla="*/ 5004486 w 7722973"/>
                <a:gd name="connsiteY5" fmla="*/ 6589 h 1192838"/>
                <a:gd name="connsiteX6" fmla="*/ 6091881 w 7722973"/>
                <a:gd name="connsiteY6" fmla="*/ 241368 h 1192838"/>
                <a:gd name="connsiteX7" fmla="*/ 7722973 w 7722973"/>
                <a:gd name="connsiteY7" fmla="*/ 68373 h 1192838"/>
                <a:gd name="connsiteX0" fmla="*/ 0 w 7722973"/>
                <a:gd name="connsiteY0" fmla="*/ 1194861 h 1194861"/>
                <a:gd name="connsiteX1" fmla="*/ 852616 w 7722973"/>
                <a:gd name="connsiteY1" fmla="*/ 1009509 h 1194861"/>
                <a:gd name="connsiteX2" fmla="*/ 2051221 w 7722973"/>
                <a:gd name="connsiteY2" fmla="*/ 614094 h 1194861"/>
                <a:gd name="connsiteX3" fmla="*/ 3583460 w 7722973"/>
                <a:gd name="connsiteY3" fmla="*/ 255747 h 1194861"/>
                <a:gd name="connsiteX4" fmla="*/ 3818238 w 7722973"/>
                <a:gd name="connsiteY4" fmla="*/ 70396 h 1194861"/>
                <a:gd name="connsiteX5" fmla="*/ 5004486 w 7722973"/>
                <a:gd name="connsiteY5" fmla="*/ 8612 h 1194861"/>
                <a:gd name="connsiteX6" fmla="*/ 6091881 w 7722973"/>
                <a:gd name="connsiteY6" fmla="*/ 243391 h 1194861"/>
                <a:gd name="connsiteX7" fmla="*/ 7722973 w 7722973"/>
                <a:gd name="connsiteY7" fmla="*/ 70396 h 1194861"/>
                <a:gd name="connsiteX0" fmla="*/ 0 w 7722973"/>
                <a:gd name="connsiteY0" fmla="*/ 1194861 h 1194861"/>
                <a:gd name="connsiteX1" fmla="*/ 852616 w 7722973"/>
                <a:gd name="connsiteY1" fmla="*/ 1009509 h 1194861"/>
                <a:gd name="connsiteX2" fmla="*/ 1569308 w 7722973"/>
                <a:gd name="connsiteY2" fmla="*/ 824159 h 1194861"/>
                <a:gd name="connsiteX3" fmla="*/ 3583460 w 7722973"/>
                <a:gd name="connsiteY3" fmla="*/ 255747 h 1194861"/>
                <a:gd name="connsiteX4" fmla="*/ 3818238 w 7722973"/>
                <a:gd name="connsiteY4" fmla="*/ 70396 h 1194861"/>
                <a:gd name="connsiteX5" fmla="*/ 5004486 w 7722973"/>
                <a:gd name="connsiteY5" fmla="*/ 8612 h 1194861"/>
                <a:gd name="connsiteX6" fmla="*/ 6091881 w 7722973"/>
                <a:gd name="connsiteY6" fmla="*/ 243391 h 1194861"/>
                <a:gd name="connsiteX7" fmla="*/ 7722973 w 7722973"/>
                <a:gd name="connsiteY7" fmla="*/ 70396 h 1194861"/>
                <a:gd name="connsiteX0" fmla="*/ 0 w 7722973"/>
                <a:gd name="connsiteY0" fmla="*/ 1194861 h 1194861"/>
                <a:gd name="connsiteX1" fmla="*/ 852616 w 7722973"/>
                <a:gd name="connsiteY1" fmla="*/ 1009509 h 1194861"/>
                <a:gd name="connsiteX2" fmla="*/ 1569308 w 7722973"/>
                <a:gd name="connsiteY2" fmla="*/ 824159 h 1194861"/>
                <a:gd name="connsiteX3" fmla="*/ 3583460 w 7722973"/>
                <a:gd name="connsiteY3" fmla="*/ 255747 h 1194861"/>
                <a:gd name="connsiteX4" fmla="*/ 3818238 w 7722973"/>
                <a:gd name="connsiteY4" fmla="*/ 70396 h 1194861"/>
                <a:gd name="connsiteX5" fmla="*/ 5004486 w 7722973"/>
                <a:gd name="connsiteY5" fmla="*/ 8612 h 1194861"/>
                <a:gd name="connsiteX6" fmla="*/ 6091881 w 7722973"/>
                <a:gd name="connsiteY6" fmla="*/ 243391 h 1194861"/>
                <a:gd name="connsiteX7" fmla="*/ 7722973 w 7722973"/>
                <a:gd name="connsiteY7" fmla="*/ 70396 h 1194861"/>
                <a:gd name="connsiteX0" fmla="*/ 0 w 7722973"/>
                <a:gd name="connsiteY0" fmla="*/ 1194861 h 1194861"/>
                <a:gd name="connsiteX1" fmla="*/ 852616 w 7722973"/>
                <a:gd name="connsiteY1" fmla="*/ 1009509 h 1194861"/>
                <a:gd name="connsiteX2" fmla="*/ 1210962 w 7722973"/>
                <a:gd name="connsiteY2" fmla="*/ 898300 h 1194861"/>
                <a:gd name="connsiteX3" fmla="*/ 1569308 w 7722973"/>
                <a:gd name="connsiteY3" fmla="*/ 824159 h 1194861"/>
                <a:gd name="connsiteX4" fmla="*/ 3583460 w 7722973"/>
                <a:gd name="connsiteY4" fmla="*/ 255747 h 1194861"/>
                <a:gd name="connsiteX5" fmla="*/ 3818238 w 7722973"/>
                <a:gd name="connsiteY5" fmla="*/ 70396 h 1194861"/>
                <a:gd name="connsiteX6" fmla="*/ 5004486 w 7722973"/>
                <a:gd name="connsiteY6" fmla="*/ 8612 h 1194861"/>
                <a:gd name="connsiteX7" fmla="*/ 6091881 w 7722973"/>
                <a:gd name="connsiteY7" fmla="*/ 243391 h 1194861"/>
                <a:gd name="connsiteX8" fmla="*/ 7722973 w 7722973"/>
                <a:gd name="connsiteY8" fmla="*/ 70396 h 1194861"/>
                <a:gd name="connsiteX0" fmla="*/ 0 w 7722973"/>
                <a:gd name="connsiteY0" fmla="*/ 1194861 h 1194861"/>
                <a:gd name="connsiteX1" fmla="*/ 679622 w 7722973"/>
                <a:gd name="connsiteY1" fmla="*/ 1083650 h 1194861"/>
                <a:gd name="connsiteX2" fmla="*/ 1210962 w 7722973"/>
                <a:gd name="connsiteY2" fmla="*/ 898300 h 1194861"/>
                <a:gd name="connsiteX3" fmla="*/ 1569308 w 7722973"/>
                <a:gd name="connsiteY3" fmla="*/ 824159 h 1194861"/>
                <a:gd name="connsiteX4" fmla="*/ 3583460 w 7722973"/>
                <a:gd name="connsiteY4" fmla="*/ 255747 h 1194861"/>
                <a:gd name="connsiteX5" fmla="*/ 3818238 w 7722973"/>
                <a:gd name="connsiteY5" fmla="*/ 70396 h 1194861"/>
                <a:gd name="connsiteX6" fmla="*/ 5004486 w 7722973"/>
                <a:gd name="connsiteY6" fmla="*/ 8612 h 1194861"/>
                <a:gd name="connsiteX7" fmla="*/ 6091881 w 7722973"/>
                <a:gd name="connsiteY7" fmla="*/ 243391 h 1194861"/>
                <a:gd name="connsiteX8" fmla="*/ 7722973 w 7722973"/>
                <a:gd name="connsiteY8" fmla="*/ 70396 h 1194861"/>
                <a:gd name="connsiteX0" fmla="*/ 0 w 7722973"/>
                <a:gd name="connsiteY0" fmla="*/ 1194861 h 1194861"/>
                <a:gd name="connsiteX1" fmla="*/ 679622 w 7722973"/>
                <a:gd name="connsiteY1" fmla="*/ 1083650 h 1194861"/>
                <a:gd name="connsiteX2" fmla="*/ 1272746 w 7722973"/>
                <a:gd name="connsiteY2" fmla="*/ 935371 h 1194861"/>
                <a:gd name="connsiteX3" fmla="*/ 1569308 w 7722973"/>
                <a:gd name="connsiteY3" fmla="*/ 824159 h 1194861"/>
                <a:gd name="connsiteX4" fmla="*/ 3583460 w 7722973"/>
                <a:gd name="connsiteY4" fmla="*/ 255747 h 1194861"/>
                <a:gd name="connsiteX5" fmla="*/ 3818238 w 7722973"/>
                <a:gd name="connsiteY5" fmla="*/ 70396 h 1194861"/>
                <a:gd name="connsiteX6" fmla="*/ 5004486 w 7722973"/>
                <a:gd name="connsiteY6" fmla="*/ 8612 h 1194861"/>
                <a:gd name="connsiteX7" fmla="*/ 6091881 w 7722973"/>
                <a:gd name="connsiteY7" fmla="*/ 243391 h 1194861"/>
                <a:gd name="connsiteX8" fmla="*/ 7722973 w 7722973"/>
                <a:gd name="connsiteY8" fmla="*/ 70396 h 1194861"/>
                <a:gd name="connsiteX0" fmla="*/ 0 w 7722973"/>
                <a:gd name="connsiteY0" fmla="*/ 1194861 h 1194861"/>
                <a:gd name="connsiteX1" fmla="*/ 679622 w 7722973"/>
                <a:gd name="connsiteY1" fmla="*/ 1083650 h 1194861"/>
                <a:gd name="connsiteX2" fmla="*/ 1272746 w 7722973"/>
                <a:gd name="connsiteY2" fmla="*/ 935371 h 1194861"/>
                <a:gd name="connsiteX3" fmla="*/ 1569308 w 7722973"/>
                <a:gd name="connsiteY3" fmla="*/ 824159 h 1194861"/>
                <a:gd name="connsiteX4" fmla="*/ 3583460 w 7722973"/>
                <a:gd name="connsiteY4" fmla="*/ 255747 h 1194861"/>
                <a:gd name="connsiteX5" fmla="*/ 3818238 w 7722973"/>
                <a:gd name="connsiteY5" fmla="*/ 70396 h 1194861"/>
                <a:gd name="connsiteX6" fmla="*/ 5004486 w 7722973"/>
                <a:gd name="connsiteY6" fmla="*/ 8612 h 1194861"/>
                <a:gd name="connsiteX7" fmla="*/ 6091881 w 7722973"/>
                <a:gd name="connsiteY7" fmla="*/ 243391 h 1194861"/>
                <a:gd name="connsiteX8" fmla="*/ 7722973 w 7722973"/>
                <a:gd name="connsiteY8" fmla="*/ 70396 h 1194861"/>
                <a:gd name="connsiteX0" fmla="*/ 0 w 7722973"/>
                <a:gd name="connsiteY0" fmla="*/ 1194861 h 1194861"/>
                <a:gd name="connsiteX1" fmla="*/ 679622 w 7722973"/>
                <a:gd name="connsiteY1" fmla="*/ 1083650 h 1194861"/>
                <a:gd name="connsiteX2" fmla="*/ 1272746 w 7722973"/>
                <a:gd name="connsiteY2" fmla="*/ 935371 h 1194861"/>
                <a:gd name="connsiteX3" fmla="*/ 1285103 w 7722973"/>
                <a:gd name="connsiteY3" fmla="*/ 910656 h 1194861"/>
                <a:gd name="connsiteX4" fmla="*/ 3583460 w 7722973"/>
                <a:gd name="connsiteY4" fmla="*/ 255747 h 1194861"/>
                <a:gd name="connsiteX5" fmla="*/ 3818238 w 7722973"/>
                <a:gd name="connsiteY5" fmla="*/ 70396 h 1194861"/>
                <a:gd name="connsiteX6" fmla="*/ 5004486 w 7722973"/>
                <a:gd name="connsiteY6" fmla="*/ 8612 h 1194861"/>
                <a:gd name="connsiteX7" fmla="*/ 6091881 w 7722973"/>
                <a:gd name="connsiteY7" fmla="*/ 243391 h 1194861"/>
                <a:gd name="connsiteX8" fmla="*/ 7722973 w 7722973"/>
                <a:gd name="connsiteY8" fmla="*/ 70396 h 1194861"/>
                <a:gd name="connsiteX0" fmla="*/ 0 w 7722973"/>
                <a:gd name="connsiteY0" fmla="*/ 1186421 h 1186421"/>
                <a:gd name="connsiteX1" fmla="*/ 679622 w 7722973"/>
                <a:gd name="connsiteY1" fmla="*/ 1075210 h 1186421"/>
                <a:gd name="connsiteX2" fmla="*/ 1272746 w 7722973"/>
                <a:gd name="connsiteY2" fmla="*/ 926931 h 1186421"/>
                <a:gd name="connsiteX3" fmla="*/ 1285103 w 7722973"/>
                <a:gd name="connsiteY3" fmla="*/ 902216 h 1186421"/>
                <a:gd name="connsiteX4" fmla="*/ 3583460 w 7722973"/>
                <a:gd name="connsiteY4" fmla="*/ 247307 h 1186421"/>
                <a:gd name="connsiteX5" fmla="*/ 3793524 w 7722973"/>
                <a:gd name="connsiteY5" fmla="*/ 197880 h 1186421"/>
                <a:gd name="connsiteX6" fmla="*/ 5004486 w 7722973"/>
                <a:gd name="connsiteY6" fmla="*/ 172 h 1186421"/>
                <a:gd name="connsiteX7" fmla="*/ 6091881 w 7722973"/>
                <a:gd name="connsiteY7" fmla="*/ 234951 h 1186421"/>
                <a:gd name="connsiteX8" fmla="*/ 7722973 w 7722973"/>
                <a:gd name="connsiteY8" fmla="*/ 61956 h 1186421"/>
                <a:gd name="connsiteX0" fmla="*/ 0 w 7722973"/>
                <a:gd name="connsiteY0" fmla="*/ 1186421 h 1186421"/>
                <a:gd name="connsiteX1" fmla="*/ 679622 w 7722973"/>
                <a:gd name="connsiteY1" fmla="*/ 1075210 h 1186421"/>
                <a:gd name="connsiteX2" fmla="*/ 1272746 w 7722973"/>
                <a:gd name="connsiteY2" fmla="*/ 926931 h 1186421"/>
                <a:gd name="connsiteX3" fmla="*/ 3583460 w 7722973"/>
                <a:gd name="connsiteY3" fmla="*/ 247307 h 1186421"/>
                <a:gd name="connsiteX4" fmla="*/ 3793524 w 7722973"/>
                <a:gd name="connsiteY4" fmla="*/ 197880 h 1186421"/>
                <a:gd name="connsiteX5" fmla="*/ 5004486 w 7722973"/>
                <a:gd name="connsiteY5" fmla="*/ 172 h 1186421"/>
                <a:gd name="connsiteX6" fmla="*/ 6091881 w 7722973"/>
                <a:gd name="connsiteY6" fmla="*/ 234951 h 1186421"/>
                <a:gd name="connsiteX7" fmla="*/ 7722973 w 7722973"/>
                <a:gd name="connsiteY7" fmla="*/ 61956 h 1186421"/>
                <a:gd name="connsiteX0" fmla="*/ 0 w 7722973"/>
                <a:gd name="connsiteY0" fmla="*/ 1186421 h 1186421"/>
                <a:gd name="connsiteX1" fmla="*/ 679622 w 7722973"/>
                <a:gd name="connsiteY1" fmla="*/ 1075210 h 1186421"/>
                <a:gd name="connsiteX2" fmla="*/ 1272746 w 7722973"/>
                <a:gd name="connsiteY2" fmla="*/ 926931 h 1186421"/>
                <a:gd name="connsiteX3" fmla="*/ 3583460 w 7722973"/>
                <a:gd name="connsiteY3" fmla="*/ 247307 h 1186421"/>
                <a:gd name="connsiteX4" fmla="*/ 3793524 w 7722973"/>
                <a:gd name="connsiteY4" fmla="*/ 197880 h 1186421"/>
                <a:gd name="connsiteX5" fmla="*/ 5004486 w 7722973"/>
                <a:gd name="connsiteY5" fmla="*/ 172 h 1186421"/>
                <a:gd name="connsiteX6" fmla="*/ 6091881 w 7722973"/>
                <a:gd name="connsiteY6" fmla="*/ 234951 h 1186421"/>
                <a:gd name="connsiteX7" fmla="*/ 7722973 w 7722973"/>
                <a:gd name="connsiteY7" fmla="*/ 61956 h 1186421"/>
                <a:gd name="connsiteX0" fmla="*/ 0 w 7722973"/>
                <a:gd name="connsiteY0" fmla="*/ 1186421 h 1186421"/>
                <a:gd name="connsiteX1" fmla="*/ 716692 w 7722973"/>
                <a:gd name="connsiteY1" fmla="*/ 1099924 h 1186421"/>
                <a:gd name="connsiteX2" fmla="*/ 1272746 w 7722973"/>
                <a:gd name="connsiteY2" fmla="*/ 926931 h 1186421"/>
                <a:gd name="connsiteX3" fmla="*/ 3583460 w 7722973"/>
                <a:gd name="connsiteY3" fmla="*/ 247307 h 1186421"/>
                <a:gd name="connsiteX4" fmla="*/ 3793524 w 7722973"/>
                <a:gd name="connsiteY4" fmla="*/ 197880 h 1186421"/>
                <a:gd name="connsiteX5" fmla="*/ 5004486 w 7722973"/>
                <a:gd name="connsiteY5" fmla="*/ 172 h 1186421"/>
                <a:gd name="connsiteX6" fmla="*/ 6091881 w 7722973"/>
                <a:gd name="connsiteY6" fmla="*/ 234951 h 1186421"/>
                <a:gd name="connsiteX7" fmla="*/ 7722973 w 7722973"/>
                <a:gd name="connsiteY7" fmla="*/ 61956 h 1186421"/>
                <a:gd name="connsiteX0" fmla="*/ 0 w 7722973"/>
                <a:gd name="connsiteY0" fmla="*/ 1186421 h 1186421"/>
                <a:gd name="connsiteX1" fmla="*/ 716692 w 7722973"/>
                <a:gd name="connsiteY1" fmla="*/ 1099924 h 1186421"/>
                <a:gd name="connsiteX2" fmla="*/ 1346887 w 7722973"/>
                <a:gd name="connsiteY2" fmla="*/ 976358 h 1186421"/>
                <a:gd name="connsiteX3" fmla="*/ 3583460 w 7722973"/>
                <a:gd name="connsiteY3" fmla="*/ 247307 h 1186421"/>
                <a:gd name="connsiteX4" fmla="*/ 3793524 w 7722973"/>
                <a:gd name="connsiteY4" fmla="*/ 197880 h 1186421"/>
                <a:gd name="connsiteX5" fmla="*/ 5004486 w 7722973"/>
                <a:gd name="connsiteY5" fmla="*/ 172 h 1186421"/>
                <a:gd name="connsiteX6" fmla="*/ 6091881 w 7722973"/>
                <a:gd name="connsiteY6" fmla="*/ 234951 h 1186421"/>
                <a:gd name="connsiteX7" fmla="*/ 7722973 w 7722973"/>
                <a:gd name="connsiteY7" fmla="*/ 61956 h 1186421"/>
                <a:gd name="connsiteX0" fmla="*/ 0 w 7722973"/>
                <a:gd name="connsiteY0" fmla="*/ 1186421 h 1186421"/>
                <a:gd name="connsiteX1" fmla="*/ 716692 w 7722973"/>
                <a:gd name="connsiteY1" fmla="*/ 1099924 h 1186421"/>
                <a:gd name="connsiteX2" fmla="*/ 1346887 w 7722973"/>
                <a:gd name="connsiteY2" fmla="*/ 976358 h 1186421"/>
                <a:gd name="connsiteX3" fmla="*/ 3583460 w 7722973"/>
                <a:gd name="connsiteY3" fmla="*/ 247307 h 1186421"/>
                <a:gd name="connsiteX4" fmla="*/ 3793524 w 7722973"/>
                <a:gd name="connsiteY4" fmla="*/ 197880 h 1186421"/>
                <a:gd name="connsiteX5" fmla="*/ 5004486 w 7722973"/>
                <a:gd name="connsiteY5" fmla="*/ 172 h 1186421"/>
                <a:gd name="connsiteX6" fmla="*/ 6091881 w 7722973"/>
                <a:gd name="connsiteY6" fmla="*/ 234951 h 1186421"/>
                <a:gd name="connsiteX7" fmla="*/ 7722973 w 7722973"/>
                <a:gd name="connsiteY7" fmla="*/ 61956 h 1186421"/>
                <a:gd name="connsiteX0" fmla="*/ 0 w 7722973"/>
                <a:gd name="connsiteY0" fmla="*/ 1186421 h 1186421"/>
                <a:gd name="connsiteX1" fmla="*/ 716692 w 7722973"/>
                <a:gd name="connsiteY1" fmla="*/ 1099924 h 1186421"/>
                <a:gd name="connsiteX2" fmla="*/ 1346887 w 7722973"/>
                <a:gd name="connsiteY2" fmla="*/ 976358 h 1186421"/>
                <a:gd name="connsiteX3" fmla="*/ 3583460 w 7722973"/>
                <a:gd name="connsiteY3" fmla="*/ 247307 h 1186421"/>
                <a:gd name="connsiteX4" fmla="*/ 3793524 w 7722973"/>
                <a:gd name="connsiteY4" fmla="*/ 197880 h 1186421"/>
                <a:gd name="connsiteX5" fmla="*/ 5004486 w 7722973"/>
                <a:gd name="connsiteY5" fmla="*/ 172 h 1186421"/>
                <a:gd name="connsiteX6" fmla="*/ 6091881 w 7722973"/>
                <a:gd name="connsiteY6" fmla="*/ 234951 h 1186421"/>
                <a:gd name="connsiteX7" fmla="*/ 7722973 w 7722973"/>
                <a:gd name="connsiteY7" fmla="*/ 61956 h 1186421"/>
                <a:gd name="connsiteX0" fmla="*/ 0 w 7722973"/>
                <a:gd name="connsiteY0" fmla="*/ 1192921 h 1192921"/>
                <a:gd name="connsiteX1" fmla="*/ 716692 w 7722973"/>
                <a:gd name="connsiteY1" fmla="*/ 1106424 h 1192921"/>
                <a:gd name="connsiteX2" fmla="*/ 1346887 w 7722973"/>
                <a:gd name="connsiteY2" fmla="*/ 982858 h 1192921"/>
                <a:gd name="connsiteX3" fmla="*/ 3583460 w 7722973"/>
                <a:gd name="connsiteY3" fmla="*/ 253807 h 1192921"/>
                <a:gd name="connsiteX4" fmla="*/ 4337222 w 7722973"/>
                <a:gd name="connsiteY4" fmla="*/ 80812 h 1192921"/>
                <a:gd name="connsiteX5" fmla="*/ 5004486 w 7722973"/>
                <a:gd name="connsiteY5" fmla="*/ 6672 h 1192921"/>
                <a:gd name="connsiteX6" fmla="*/ 6091881 w 7722973"/>
                <a:gd name="connsiteY6" fmla="*/ 241451 h 1192921"/>
                <a:gd name="connsiteX7" fmla="*/ 7722973 w 7722973"/>
                <a:gd name="connsiteY7" fmla="*/ 68456 h 1192921"/>
                <a:gd name="connsiteX0" fmla="*/ 0 w 7722973"/>
                <a:gd name="connsiteY0" fmla="*/ 1124465 h 1124465"/>
                <a:gd name="connsiteX1" fmla="*/ 716692 w 7722973"/>
                <a:gd name="connsiteY1" fmla="*/ 1037968 h 1124465"/>
                <a:gd name="connsiteX2" fmla="*/ 1346887 w 7722973"/>
                <a:gd name="connsiteY2" fmla="*/ 914402 h 1124465"/>
                <a:gd name="connsiteX3" fmla="*/ 3583460 w 7722973"/>
                <a:gd name="connsiteY3" fmla="*/ 185351 h 1124465"/>
                <a:gd name="connsiteX4" fmla="*/ 4337222 w 7722973"/>
                <a:gd name="connsiteY4" fmla="*/ 12356 h 1124465"/>
                <a:gd name="connsiteX5" fmla="*/ 5412259 w 7722973"/>
                <a:gd name="connsiteY5" fmla="*/ 61783 h 1124465"/>
                <a:gd name="connsiteX6" fmla="*/ 6091881 w 7722973"/>
                <a:gd name="connsiteY6" fmla="*/ 172995 h 1124465"/>
                <a:gd name="connsiteX7" fmla="*/ 7722973 w 7722973"/>
                <a:gd name="connsiteY7" fmla="*/ 0 h 1124465"/>
                <a:gd name="connsiteX0" fmla="*/ 0 w 7722973"/>
                <a:gd name="connsiteY0" fmla="*/ 1124465 h 1124465"/>
                <a:gd name="connsiteX1" fmla="*/ 716692 w 7722973"/>
                <a:gd name="connsiteY1" fmla="*/ 1037968 h 1124465"/>
                <a:gd name="connsiteX2" fmla="*/ 1346887 w 7722973"/>
                <a:gd name="connsiteY2" fmla="*/ 914402 h 1124465"/>
                <a:gd name="connsiteX3" fmla="*/ 3892379 w 7722973"/>
                <a:gd name="connsiteY3" fmla="*/ 271848 h 1124465"/>
                <a:gd name="connsiteX4" fmla="*/ 4337222 w 7722973"/>
                <a:gd name="connsiteY4" fmla="*/ 12356 h 1124465"/>
                <a:gd name="connsiteX5" fmla="*/ 5412259 w 7722973"/>
                <a:gd name="connsiteY5" fmla="*/ 61783 h 1124465"/>
                <a:gd name="connsiteX6" fmla="*/ 6091881 w 7722973"/>
                <a:gd name="connsiteY6" fmla="*/ 172995 h 1124465"/>
                <a:gd name="connsiteX7" fmla="*/ 7722973 w 7722973"/>
                <a:gd name="connsiteY7" fmla="*/ 0 h 1124465"/>
                <a:gd name="connsiteX0" fmla="*/ 0 w 7722973"/>
                <a:gd name="connsiteY0" fmla="*/ 1124465 h 1124465"/>
                <a:gd name="connsiteX1" fmla="*/ 716692 w 7722973"/>
                <a:gd name="connsiteY1" fmla="*/ 1037968 h 1124465"/>
                <a:gd name="connsiteX2" fmla="*/ 1346887 w 7722973"/>
                <a:gd name="connsiteY2" fmla="*/ 914402 h 1124465"/>
                <a:gd name="connsiteX3" fmla="*/ 3892379 w 7722973"/>
                <a:gd name="connsiteY3" fmla="*/ 185351 h 1124465"/>
                <a:gd name="connsiteX4" fmla="*/ 4337222 w 7722973"/>
                <a:gd name="connsiteY4" fmla="*/ 12356 h 1124465"/>
                <a:gd name="connsiteX5" fmla="*/ 5412259 w 7722973"/>
                <a:gd name="connsiteY5" fmla="*/ 61783 h 1124465"/>
                <a:gd name="connsiteX6" fmla="*/ 6091881 w 7722973"/>
                <a:gd name="connsiteY6" fmla="*/ 172995 h 1124465"/>
                <a:gd name="connsiteX7" fmla="*/ 7722973 w 7722973"/>
                <a:gd name="connsiteY7" fmla="*/ 0 h 1124465"/>
                <a:gd name="connsiteX0" fmla="*/ 0 w 7722973"/>
                <a:gd name="connsiteY0" fmla="*/ 1124465 h 1124465"/>
                <a:gd name="connsiteX1" fmla="*/ 716692 w 7722973"/>
                <a:gd name="connsiteY1" fmla="*/ 1037968 h 1124465"/>
                <a:gd name="connsiteX2" fmla="*/ 1346887 w 7722973"/>
                <a:gd name="connsiteY2" fmla="*/ 914402 h 1124465"/>
                <a:gd name="connsiteX3" fmla="*/ 3892379 w 7722973"/>
                <a:gd name="connsiteY3" fmla="*/ 185351 h 1124465"/>
                <a:gd name="connsiteX4" fmla="*/ 4880920 w 7722973"/>
                <a:gd name="connsiteY4" fmla="*/ 111210 h 1124465"/>
                <a:gd name="connsiteX5" fmla="*/ 5412259 w 7722973"/>
                <a:gd name="connsiteY5" fmla="*/ 61783 h 1124465"/>
                <a:gd name="connsiteX6" fmla="*/ 6091881 w 7722973"/>
                <a:gd name="connsiteY6" fmla="*/ 172995 h 1124465"/>
                <a:gd name="connsiteX7" fmla="*/ 7722973 w 7722973"/>
                <a:gd name="connsiteY7" fmla="*/ 0 h 1124465"/>
                <a:gd name="connsiteX0" fmla="*/ 0 w 7722973"/>
                <a:gd name="connsiteY0" fmla="*/ 1124465 h 1124465"/>
                <a:gd name="connsiteX1" fmla="*/ 716692 w 7722973"/>
                <a:gd name="connsiteY1" fmla="*/ 1037968 h 1124465"/>
                <a:gd name="connsiteX2" fmla="*/ 1346887 w 7722973"/>
                <a:gd name="connsiteY2" fmla="*/ 914402 h 1124465"/>
                <a:gd name="connsiteX3" fmla="*/ 3892379 w 7722973"/>
                <a:gd name="connsiteY3" fmla="*/ 185351 h 1124465"/>
                <a:gd name="connsiteX4" fmla="*/ 4880920 w 7722973"/>
                <a:gd name="connsiteY4" fmla="*/ 111210 h 1124465"/>
                <a:gd name="connsiteX5" fmla="*/ 5597611 w 7722973"/>
                <a:gd name="connsiteY5" fmla="*/ 148281 h 1124465"/>
                <a:gd name="connsiteX6" fmla="*/ 6091881 w 7722973"/>
                <a:gd name="connsiteY6" fmla="*/ 172995 h 1124465"/>
                <a:gd name="connsiteX7" fmla="*/ 7722973 w 7722973"/>
                <a:gd name="connsiteY7" fmla="*/ 0 h 1124465"/>
                <a:gd name="connsiteX0" fmla="*/ 0 w 7722973"/>
                <a:gd name="connsiteY0" fmla="*/ 1124465 h 1124465"/>
                <a:gd name="connsiteX1" fmla="*/ 716692 w 7722973"/>
                <a:gd name="connsiteY1" fmla="*/ 1037968 h 1124465"/>
                <a:gd name="connsiteX2" fmla="*/ 1346887 w 7722973"/>
                <a:gd name="connsiteY2" fmla="*/ 914402 h 1124465"/>
                <a:gd name="connsiteX3" fmla="*/ 3892379 w 7722973"/>
                <a:gd name="connsiteY3" fmla="*/ 185351 h 1124465"/>
                <a:gd name="connsiteX4" fmla="*/ 4880920 w 7722973"/>
                <a:gd name="connsiteY4" fmla="*/ 111210 h 1124465"/>
                <a:gd name="connsiteX5" fmla="*/ 5684108 w 7722973"/>
                <a:gd name="connsiteY5" fmla="*/ 222421 h 1124465"/>
                <a:gd name="connsiteX6" fmla="*/ 6091881 w 7722973"/>
                <a:gd name="connsiteY6" fmla="*/ 172995 h 1124465"/>
                <a:gd name="connsiteX7" fmla="*/ 7722973 w 7722973"/>
                <a:gd name="connsiteY7" fmla="*/ 0 h 1124465"/>
                <a:gd name="connsiteX0" fmla="*/ 0 w 7722973"/>
                <a:gd name="connsiteY0" fmla="*/ 1124465 h 1124465"/>
                <a:gd name="connsiteX1" fmla="*/ 716692 w 7722973"/>
                <a:gd name="connsiteY1" fmla="*/ 1037968 h 1124465"/>
                <a:gd name="connsiteX2" fmla="*/ 1346887 w 7722973"/>
                <a:gd name="connsiteY2" fmla="*/ 914402 h 1124465"/>
                <a:gd name="connsiteX3" fmla="*/ 3892379 w 7722973"/>
                <a:gd name="connsiteY3" fmla="*/ 185351 h 1124465"/>
                <a:gd name="connsiteX4" fmla="*/ 4880920 w 7722973"/>
                <a:gd name="connsiteY4" fmla="*/ 111210 h 1124465"/>
                <a:gd name="connsiteX5" fmla="*/ 6091881 w 7722973"/>
                <a:gd name="connsiteY5" fmla="*/ 172995 h 1124465"/>
                <a:gd name="connsiteX6" fmla="*/ 7722973 w 7722973"/>
                <a:gd name="connsiteY6" fmla="*/ 0 h 1124465"/>
                <a:gd name="connsiteX0" fmla="*/ 0 w 7722973"/>
                <a:gd name="connsiteY0" fmla="*/ 1124465 h 1124465"/>
                <a:gd name="connsiteX1" fmla="*/ 716692 w 7722973"/>
                <a:gd name="connsiteY1" fmla="*/ 1037968 h 1124465"/>
                <a:gd name="connsiteX2" fmla="*/ 1346887 w 7722973"/>
                <a:gd name="connsiteY2" fmla="*/ 914402 h 1124465"/>
                <a:gd name="connsiteX3" fmla="*/ 3892379 w 7722973"/>
                <a:gd name="connsiteY3" fmla="*/ 185351 h 1124465"/>
                <a:gd name="connsiteX4" fmla="*/ 4880920 w 7722973"/>
                <a:gd name="connsiteY4" fmla="*/ 111210 h 1124465"/>
                <a:gd name="connsiteX5" fmla="*/ 6363730 w 7722973"/>
                <a:gd name="connsiteY5" fmla="*/ 197709 h 1124465"/>
                <a:gd name="connsiteX6" fmla="*/ 7722973 w 7722973"/>
                <a:gd name="connsiteY6" fmla="*/ 0 h 1124465"/>
                <a:gd name="connsiteX0" fmla="*/ 0 w 7722973"/>
                <a:gd name="connsiteY0" fmla="*/ 1124465 h 1124465"/>
                <a:gd name="connsiteX1" fmla="*/ 716692 w 7722973"/>
                <a:gd name="connsiteY1" fmla="*/ 1037968 h 1124465"/>
                <a:gd name="connsiteX2" fmla="*/ 1346887 w 7722973"/>
                <a:gd name="connsiteY2" fmla="*/ 914402 h 1124465"/>
                <a:gd name="connsiteX3" fmla="*/ 3892379 w 7722973"/>
                <a:gd name="connsiteY3" fmla="*/ 185351 h 1124465"/>
                <a:gd name="connsiteX4" fmla="*/ 5387547 w 7722973"/>
                <a:gd name="connsiteY4" fmla="*/ 222421 h 1124465"/>
                <a:gd name="connsiteX5" fmla="*/ 6363730 w 7722973"/>
                <a:gd name="connsiteY5" fmla="*/ 197709 h 1124465"/>
                <a:gd name="connsiteX6" fmla="*/ 7722973 w 7722973"/>
                <a:gd name="connsiteY6" fmla="*/ 0 h 1124465"/>
                <a:gd name="connsiteX0" fmla="*/ 0 w 7722973"/>
                <a:gd name="connsiteY0" fmla="*/ 1124465 h 1124465"/>
                <a:gd name="connsiteX1" fmla="*/ 716692 w 7722973"/>
                <a:gd name="connsiteY1" fmla="*/ 1037968 h 1124465"/>
                <a:gd name="connsiteX2" fmla="*/ 1346887 w 7722973"/>
                <a:gd name="connsiteY2" fmla="*/ 914402 h 1124465"/>
                <a:gd name="connsiteX3" fmla="*/ 3892379 w 7722973"/>
                <a:gd name="connsiteY3" fmla="*/ 185351 h 1124465"/>
                <a:gd name="connsiteX4" fmla="*/ 5387547 w 7722973"/>
                <a:gd name="connsiteY4" fmla="*/ 222421 h 1124465"/>
                <a:gd name="connsiteX5" fmla="*/ 6314303 w 7722973"/>
                <a:gd name="connsiteY5" fmla="*/ 86498 h 1124465"/>
                <a:gd name="connsiteX6" fmla="*/ 7722973 w 7722973"/>
                <a:gd name="connsiteY6" fmla="*/ 0 h 1124465"/>
                <a:gd name="connsiteX0" fmla="*/ 0 w 7722973"/>
                <a:gd name="connsiteY0" fmla="*/ 1124465 h 1124465"/>
                <a:gd name="connsiteX1" fmla="*/ 716692 w 7722973"/>
                <a:gd name="connsiteY1" fmla="*/ 1037968 h 1124465"/>
                <a:gd name="connsiteX2" fmla="*/ 1346887 w 7722973"/>
                <a:gd name="connsiteY2" fmla="*/ 914402 h 1124465"/>
                <a:gd name="connsiteX3" fmla="*/ 3892379 w 7722973"/>
                <a:gd name="connsiteY3" fmla="*/ 185351 h 1124465"/>
                <a:gd name="connsiteX4" fmla="*/ 5387547 w 7722973"/>
                <a:gd name="connsiteY4" fmla="*/ 222421 h 1124465"/>
                <a:gd name="connsiteX5" fmla="*/ 6314303 w 7722973"/>
                <a:gd name="connsiteY5" fmla="*/ 86498 h 1124465"/>
                <a:gd name="connsiteX6" fmla="*/ 7722973 w 7722973"/>
                <a:gd name="connsiteY6" fmla="*/ 0 h 1124465"/>
                <a:gd name="connsiteX0" fmla="*/ 0 w 7722973"/>
                <a:gd name="connsiteY0" fmla="*/ 1124465 h 1124465"/>
                <a:gd name="connsiteX1" fmla="*/ 716692 w 7722973"/>
                <a:gd name="connsiteY1" fmla="*/ 1037968 h 1124465"/>
                <a:gd name="connsiteX2" fmla="*/ 1346887 w 7722973"/>
                <a:gd name="connsiteY2" fmla="*/ 914402 h 1124465"/>
                <a:gd name="connsiteX3" fmla="*/ 3892379 w 7722973"/>
                <a:gd name="connsiteY3" fmla="*/ 185351 h 1124465"/>
                <a:gd name="connsiteX4" fmla="*/ 5597612 w 7722973"/>
                <a:gd name="connsiteY4" fmla="*/ 172994 h 1124465"/>
                <a:gd name="connsiteX5" fmla="*/ 6314303 w 7722973"/>
                <a:gd name="connsiteY5" fmla="*/ 86498 h 1124465"/>
                <a:gd name="connsiteX6" fmla="*/ 7722973 w 7722973"/>
                <a:gd name="connsiteY6" fmla="*/ 0 h 112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22973" h="1124465">
                  <a:moveTo>
                    <a:pt x="0" y="1124465"/>
                  </a:moveTo>
                  <a:cubicBezTo>
                    <a:pt x="227570" y="1103870"/>
                    <a:pt x="492211" y="1072978"/>
                    <a:pt x="716692" y="1037968"/>
                  </a:cubicBezTo>
                  <a:cubicBezTo>
                    <a:pt x="941173" y="1002958"/>
                    <a:pt x="1085336" y="978245"/>
                    <a:pt x="1346887" y="914402"/>
                  </a:cubicBezTo>
                  <a:cubicBezTo>
                    <a:pt x="1882346" y="794952"/>
                    <a:pt x="3183925" y="308919"/>
                    <a:pt x="3892379" y="185351"/>
                  </a:cubicBezTo>
                  <a:cubicBezTo>
                    <a:pt x="4600833" y="61783"/>
                    <a:pt x="5193958" y="189469"/>
                    <a:pt x="5597612" y="172994"/>
                  </a:cubicBezTo>
                  <a:cubicBezTo>
                    <a:pt x="6001266" y="156519"/>
                    <a:pt x="5960076" y="115330"/>
                    <a:pt x="6314303" y="86498"/>
                  </a:cubicBezTo>
                  <a:cubicBezTo>
                    <a:pt x="6668530" y="57666"/>
                    <a:pt x="7269892" y="65903"/>
                    <a:pt x="7722973" y="0"/>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cs-CZ" dirty="0"/>
            </a:p>
          </p:txBody>
        </p:sp>
      </p:grpSp>
    </p:spTree>
    <p:extLst>
      <p:ext uri="{BB962C8B-B14F-4D97-AF65-F5344CB8AC3E}">
        <p14:creationId xmlns:p14="http://schemas.microsoft.com/office/powerpoint/2010/main" val="39757914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0" name="Rectangle 2"/>
          <p:cNvSpPr>
            <a:spLocks noGrp="1" noChangeArrowheads="1"/>
          </p:cNvSpPr>
          <p:nvPr>
            <p:ph type="title"/>
          </p:nvPr>
        </p:nvSpPr>
        <p:spPr>
          <a:xfrm>
            <a:off x="323528" y="0"/>
            <a:ext cx="8712968" cy="980728"/>
          </a:xfrm>
        </p:spPr>
        <p:txBody>
          <a:bodyPr>
            <a:normAutofit fontScale="90000"/>
          </a:bodyPr>
          <a:lstStyle/>
          <a:p>
            <a:pPr eaLnBrk="1" hangingPunct="1"/>
            <a:r>
              <a:rPr lang="cs-CZ" sz="3200" b="1" dirty="0">
                <a:solidFill>
                  <a:srgbClr val="FF0000"/>
                </a:solidFill>
              </a:rPr>
              <a:t>Podnikatelské prostředí v ČR – právní formy – změny od r. 2014</a:t>
            </a: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1196752"/>
            <a:ext cx="9124950" cy="563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32498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744422" y="205904"/>
            <a:ext cx="8424862" cy="558800"/>
          </a:xfrm>
        </p:spPr>
        <p:txBody>
          <a:bodyPr>
            <a:normAutofit fontScale="90000"/>
          </a:bodyPr>
          <a:lstStyle/>
          <a:p>
            <a:pPr eaLnBrk="1" hangingPunct="1"/>
            <a:r>
              <a:rPr lang="cs-CZ" altLang="cs-CZ" b="1">
                <a:solidFill>
                  <a:srgbClr val="FF0000"/>
                </a:solidFill>
              </a:rPr>
              <a:t>Obchodní </a:t>
            </a:r>
            <a:r>
              <a:rPr lang="cs-CZ" altLang="cs-CZ" b="1" dirty="0">
                <a:solidFill>
                  <a:srgbClr val="FF0000"/>
                </a:solidFill>
              </a:rPr>
              <a:t>korporace dle ZOK</a:t>
            </a:r>
          </a:p>
        </p:txBody>
      </p:sp>
      <p:graphicFrame>
        <p:nvGraphicFramePr>
          <p:cNvPr id="4" name="Diagram 3"/>
          <p:cNvGraphicFramePr/>
          <p:nvPr/>
        </p:nvGraphicFramePr>
        <p:xfrm>
          <a:off x="0" y="764704"/>
          <a:ext cx="9215470" cy="6236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88556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Struktura národního hospodářství</a:t>
            </a:r>
          </a:p>
        </p:txBody>
      </p:sp>
      <p:sp>
        <p:nvSpPr>
          <p:cNvPr id="4" name="Nadpis 1"/>
          <p:cNvSpPr txBox="1">
            <a:spLocks/>
          </p:cNvSpPr>
          <p:nvPr/>
        </p:nvSpPr>
        <p:spPr>
          <a:xfrm>
            <a:off x="457200" y="5192532"/>
            <a:ext cx="82296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3600" b="1" dirty="0">
                <a:solidFill>
                  <a:srgbClr val="00B050"/>
                </a:solidFill>
              </a:rPr>
              <a:t>Úkol – Najděte a doplňte chybějící údaje</a:t>
            </a:r>
          </a:p>
        </p:txBody>
      </p:sp>
      <p:graphicFrame>
        <p:nvGraphicFramePr>
          <p:cNvPr id="5" name="Tabulka 4"/>
          <p:cNvGraphicFramePr>
            <a:graphicFrameLocks noGrp="1"/>
          </p:cNvGraphicFramePr>
          <p:nvPr>
            <p:extLst>
              <p:ext uri="{D42A27DB-BD31-4B8C-83A1-F6EECF244321}">
                <p14:modId xmlns:p14="http://schemas.microsoft.com/office/powerpoint/2010/main" val="4097763935"/>
              </p:ext>
            </p:extLst>
          </p:nvPr>
        </p:nvGraphicFramePr>
        <p:xfrm>
          <a:off x="508000" y="1217056"/>
          <a:ext cx="8128000" cy="3941282"/>
        </p:xfrm>
        <a:graphic>
          <a:graphicData uri="http://schemas.openxmlformats.org/drawingml/2006/table">
            <a:tbl>
              <a:tblPr>
                <a:tableStyleId>{08FB837D-C827-4EFA-A057-4D05807E0F7C}</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gridCol w="1016000">
                  <a:extLst>
                    <a:ext uri="{9D8B030D-6E8A-4147-A177-3AD203B41FA5}">
                      <a16:colId xmlns:a16="http://schemas.microsoft.com/office/drawing/2014/main" val="2957390775"/>
                    </a:ext>
                  </a:extLst>
                </a:gridCol>
                <a:gridCol w="1016000">
                  <a:extLst>
                    <a:ext uri="{9D8B030D-6E8A-4147-A177-3AD203B41FA5}">
                      <a16:colId xmlns:a16="http://schemas.microsoft.com/office/drawing/2014/main" val="791158000"/>
                    </a:ext>
                  </a:extLst>
                </a:gridCol>
              </a:tblGrid>
              <a:tr h="682862">
                <a:tc>
                  <a:txBody>
                    <a:bodyPr/>
                    <a:lstStyle/>
                    <a:p>
                      <a:pPr>
                        <a:lnSpc>
                          <a:spcPct val="107000"/>
                        </a:lnSpc>
                      </a:pPr>
                      <a:endParaRPr lang="cs-CZ" sz="1400" b="1" dirty="0">
                        <a:effectLst/>
                        <a:latin typeface="Calibri" panose="020F0502020204030204" pitchFamily="34" charset="0"/>
                      </a:endParaRPr>
                    </a:p>
                  </a:txBody>
                  <a:tcPr marL="60960" marR="60960" marT="30480" marB="30480" anchor="ctr"/>
                </a:tc>
                <a:tc>
                  <a:txBody>
                    <a:bodyPr/>
                    <a:lstStyle/>
                    <a:p>
                      <a:pPr algn="ctr">
                        <a:lnSpc>
                          <a:spcPct val="107000"/>
                        </a:lnSpc>
                        <a:spcAft>
                          <a:spcPts val="0"/>
                        </a:spcAft>
                      </a:pPr>
                      <a:r>
                        <a:rPr lang="cs-CZ" sz="1400" b="1" dirty="0">
                          <a:effectLst/>
                        </a:rPr>
                        <a:t>31. 12. 2009</a:t>
                      </a: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b="1" dirty="0">
                          <a:effectLst/>
                        </a:rPr>
                        <a:t>31. 12. 2010</a:t>
                      </a: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b="1" dirty="0">
                          <a:effectLst/>
                        </a:rPr>
                        <a:t>31. 12. 2011</a:t>
                      </a: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b="1" dirty="0">
                          <a:effectLst/>
                        </a:rPr>
                        <a:t>31. 12. 2012</a:t>
                      </a: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b="1" dirty="0">
                          <a:effectLst/>
                        </a:rPr>
                        <a:t>30. 6. 2013</a:t>
                      </a: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cs-CZ" sz="1400" b="1" kern="1200" dirty="0">
                          <a:solidFill>
                            <a:schemeClr val="dk1"/>
                          </a:solidFill>
                          <a:effectLst/>
                          <a:latin typeface="+mn-lt"/>
                          <a:ea typeface="+mn-ea"/>
                          <a:cs typeface="+mn-cs"/>
                        </a:rPr>
                        <a:t>31. 12. 2017</a:t>
                      </a:r>
                    </a:p>
                    <a:p>
                      <a:pPr marL="0" algn="ctr" defTabSz="457200" rtl="0" eaLnBrk="1" latinLnBrk="0" hangingPunct="1">
                        <a:lnSpc>
                          <a:spcPct val="107000"/>
                        </a:lnSpc>
                        <a:spcAft>
                          <a:spcPts val="0"/>
                        </a:spcAft>
                      </a:pPr>
                      <a:endParaRPr lang="cs-CZ" sz="1400" b="1" kern="1200" dirty="0">
                        <a:solidFill>
                          <a:schemeClr val="dk1"/>
                        </a:solidFill>
                        <a:effectLst/>
                        <a:latin typeface="+mn-lt"/>
                        <a:ea typeface="+mn-ea"/>
                        <a:cs typeface="+mn-cs"/>
                      </a:endParaRPr>
                    </a:p>
                  </a:txBody>
                  <a:tcPr marL="60960" marR="60960" marT="30480" marB="30480" anchor="ctr">
                    <a:solidFill>
                      <a:schemeClr val="bg1"/>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cs-CZ" sz="1400" b="1" kern="1200" dirty="0">
                          <a:solidFill>
                            <a:schemeClr val="dk1"/>
                          </a:solidFill>
                          <a:effectLst/>
                          <a:latin typeface="+mn-lt"/>
                          <a:ea typeface="+mn-ea"/>
                          <a:cs typeface="+mn-cs"/>
                        </a:rPr>
                        <a:t>31. 12. 2018</a:t>
                      </a:r>
                    </a:p>
                    <a:p>
                      <a:pPr marL="0" algn="ctr" defTabSz="457200" rtl="0" eaLnBrk="1" latinLnBrk="0" hangingPunct="1">
                        <a:lnSpc>
                          <a:spcPct val="107000"/>
                        </a:lnSpc>
                        <a:spcAft>
                          <a:spcPts val="0"/>
                        </a:spcAft>
                      </a:pPr>
                      <a:endParaRPr lang="cs-CZ" sz="1400" b="1" kern="1200" dirty="0">
                        <a:solidFill>
                          <a:schemeClr val="dk1"/>
                        </a:solidFill>
                        <a:effectLst/>
                        <a:latin typeface="+mn-lt"/>
                        <a:ea typeface="+mn-ea"/>
                        <a:cs typeface="+mn-cs"/>
                      </a:endParaRPr>
                    </a:p>
                  </a:txBody>
                  <a:tcPr marL="60960" marR="60960" marT="30480" marB="30480" anchor="ctr">
                    <a:solidFill>
                      <a:schemeClr val="bg1"/>
                    </a:solidFill>
                  </a:tcPr>
                </a:tc>
                <a:extLst>
                  <a:ext uri="{0D108BD9-81ED-4DB2-BD59-A6C34878D82A}">
                    <a16:rowId xmlns:a16="http://schemas.microsoft.com/office/drawing/2014/main" val="10000"/>
                  </a:ext>
                </a:extLst>
              </a:tr>
              <a:tr h="840903">
                <a:tc>
                  <a:txBody>
                    <a:bodyPr/>
                    <a:lstStyle/>
                    <a:p>
                      <a:pPr algn="ctr">
                        <a:lnSpc>
                          <a:spcPct val="107000"/>
                        </a:lnSpc>
                        <a:spcAft>
                          <a:spcPts val="0"/>
                        </a:spcAft>
                      </a:pPr>
                      <a:r>
                        <a:rPr lang="cs-CZ" sz="1400" b="1" dirty="0">
                          <a:effectLst/>
                        </a:rPr>
                        <a:t>Počet podnikatelů celkem</a:t>
                      </a: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a:effectLst/>
                        </a:rPr>
                        <a:t>2 173 659</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a:effectLst/>
                        </a:rPr>
                        <a:t>2 233 474</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a:effectLst/>
                        </a:rPr>
                        <a:t>2 293 241</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a:effectLst/>
                        </a:rPr>
                        <a:t>2 318 690</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dirty="0">
                          <a:effectLst/>
                        </a:rPr>
                        <a:t>2 331 193</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bg1"/>
                    </a:solidFill>
                  </a:tcPr>
                </a:tc>
                <a:tc>
                  <a:txBody>
                    <a:bodyPr/>
                    <a:lstStyle/>
                    <a:p>
                      <a:pPr algn="ctr">
                        <a:lnSpc>
                          <a:spcPct val="107000"/>
                        </a:lnSpc>
                        <a:spcAft>
                          <a:spcPts val="0"/>
                        </a:spcAft>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bg1"/>
                    </a:solidFill>
                  </a:tcPr>
                </a:tc>
                <a:extLst>
                  <a:ext uri="{0D108BD9-81ED-4DB2-BD59-A6C34878D82A}">
                    <a16:rowId xmlns:a16="http://schemas.microsoft.com/office/drawing/2014/main" val="10001"/>
                  </a:ext>
                </a:extLst>
              </a:tr>
              <a:tr h="840903">
                <a:tc>
                  <a:txBody>
                    <a:bodyPr/>
                    <a:lstStyle/>
                    <a:p>
                      <a:pPr algn="ctr">
                        <a:lnSpc>
                          <a:spcPct val="107000"/>
                        </a:lnSpc>
                        <a:spcAft>
                          <a:spcPts val="0"/>
                        </a:spcAft>
                      </a:pPr>
                      <a:r>
                        <a:rPr lang="cs-CZ" sz="1400" b="1" dirty="0">
                          <a:effectLst/>
                        </a:rPr>
                        <a:t>– z toho </a:t>
                      </a:r>
                      <a:r>
                        <a:rPr lang="cs-CZ" sz="1400" b="1">
                          <a:effectLst/>
                        </a:rPr>
                        <a:t>fyzické osoby</a:t>
                      </a: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a:effectLst/>
                        </a:rPr>
                        <a:t>1 868 756</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a:effectLst/>
                        </a:rPr>
                        <a:t>1 908 925</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a:effectLst/>
                        </a:rPr>
                        <a:t>1 950 323</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a:effectLst/>
                        </a:rPr>
                        <a:t>1 957 218</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dirty="0">
                          <a:effectLst/>
                        </a:rPr>
                        <a:t>1 960 333</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bg1"/>
                    </a:solidFill>
                  </a:tcPr>
                </a:tc>
                <a:tc>
                  <a:txBody>
                    <a:bodyPr/>
                    <a:lstStyle/>
                    <a:p>
                      <a:pPr algn="ctr">
                        <a:lnSpc>
                          <a:spcPct val="107000"/>
                        </a:lnSpc>
                        <a:spcAft>
                          <a:spcPts val="0"/>
                        </a:spcAft>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bg1"/>
                    </a:solidFill>
                  </a:tcPr>
                </a:tc>
                <a:extLst>
                  <a:ext uri="{0D108BD9-81ED-4DB2-BD59-A6C34878D82A}">
                    <a16:rowId xmlns:a16="http://schemas.microsoft.com/office/drawing/2014/main" val="10002"/>
                  </a:ext>
                </a:extLst>
              </a:tr>
              <a:tr h="840903">
                <a:tc>
                  <a:txBody>
                    <a:bodyPr/>
                    <a:lstStyle/>
                    <a:p>
                      <a:pPr algn="ctr">
                        <a:lnSpc>
                          <a:spcPct val="107000"/>
                        </a:lnSpc>
                        <a:spcAft>
                          <a:spcPts val="0"/>
                        </a:spcAft>
                      </a:pPr>
                      <a:r>
                        <a:rPr lang="cs-CZ" sz="1400" b="1" dirty="0">
                          <a:effectLst/>
                        </a:rPr>
                        <a:t>– z toho </a:t>
                      </a:r>
                      <a:r>
                        <a:rPr lang="cs-CZ" sz="1400" b="1">
                          <a:effectLst/>
                        </a:rPr>
                        <a:t>právnické osoby</a:t>
                      </a: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accent1">
                        <a:lumMod val="90000"/>
                      </a:schemeClr>
                    </a:solidFill>
                  </a:tcPr>
                </a:tc>
                <a:tc>
                  <a:txBody>
                    <a:bodyPr/>
                    <a:lstStyle/>
                    <a:p>
                      <a:pPr algn="ctr">
                        <a:lnSpc>
                          <a:spcPct val="107000"/>
                        </a:lnSpc>
                        <a:spcAft>
                          <a:spcPts val="0"/>
                        </a:spcAft>
                      </a:pPr>
                      <a:r>
                        <a:rPr lang="cs-CZ" sz="1400" dirty="0">
                          <a:effectLst/>
                        </a:rPr>
                        <a:t>304 859</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accent1">
                        <a:lumMod val="90000"/>
                      </a:schemeClr>
                    </a:solidFill>
                  </a:tcPr>
                </a:tc>
                <a:tc>
                  <a:txBody>
                    <a:bodyPr/>
                    <a:lstStyle/>
                    <a:p>
                      <a:pPr algn="ctr">
                        <a:lnSpc>
                          <a:spcPct val="107000"/>
                        </a:lnSpc>
                        <a:spcAft>
                          <a:spcPts val="0"/>
                        </a:spcAft>
                      </a:pPr>
                      <a:r>
                        <a:rPr lang="cs-CZ" sz="1400" dirty="0">
                          <a:effectLst/>
                        </a:rPr>
                        <a:t>324 549</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accent1">
                        <a:lumMod val="90000"/>
                      </a:schemeClr>
                    </a:solidFill>
                  </a:tcPr>
                </a:tc>
                <a:tc>
                  <a:txBody>
                    <a:bodyPr/>
                    <a:lstStyle/>
                    <a:p>
                      <a:pPr algn="ctr">
                        <a:lnSpc>
                          <a:spcPct val="107000"/>
                        </a:lnSpc>
                        <a:spcAft>
                          <a:spcPts val="0"/>
                        </a:spcAft>
                      </a:pPr>
                      <a:r>
                        <a:rPr lang="cs-CZ" sz="1400" dirty="0">
                          <a:effectLst/>
                        </a:rPr>
                        <a:t>342 918</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accent1">
                        <a:lumMod val="90000"/>
                      </a:schemeClr>
                    </a:solidFill>
                  </a:tcPr>
                </a:tc>
                <a:tc>
                  <a:txBody>
                    <a:bodyPr/>
                    <a:lstStyle/>
                    <a:p>
                      <a:pPr algn="ctr">
                        <a:lnSpc>
                          <a:spcPct val="107000"/>
                        </a:lnSpc>
                        <a:spcAft>
                          <a:spcPts val="0"/>
                        </a:spcAft>
                      </a:pPr>
                      <a:r>
                        <a:rPr lang="cs-CZ" sz="1400" dirty="0">
                          <a:effectLst/>
                        </a:rPr>
                        <a:t>361 472</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accent1">
                        <a:lumMod val="90000"/>
                      </a:schemeClr>
                    </a:solidFill>
                  </a:tcPr>
                </a:tc>
                <a:tc>
                  <a:txBody>
                    <a:bodyPr/>
                    <a:lstStyle/>
                    <a:p>
                      <a:pPr algn="ctr">
                        <a:lnSpc>
                          <a:spcPct val="107000"/>
                        </a:lnSpc>
                        <a:spcAft>
                          <a:spcPts val="0"/>
                        </a:spcAft>
                      </a:pPr>
                      <a:r>
                        <a:rPr lang="cs-CZ" sz="1400" dirty="0">
                          <a:effectLst/>
                        </a:rPr>
                        <a:t>370 860</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accent1">
                        <a:lumMod val="90000"/>
                      </a:schemeClr>
                    </a:solidFill>
                  </a:tcPr>
                </a:tc>
                <a:tc>
                  <a:txBody>
                    <a:bodyPr/>
                    <a:lstStyle/>
                    <a:p>
                      <a:pPr algn="ctr">
                        <a:lnSpc>
                          <a:spcPct val="107000"/>
                        </a:lnSpc>
                        <a:spcAft>
                          <a:spcPts val="0"/>
                        </a:spcAft>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bg1"/>
                    </a:solidFill>
                  </a:tcPr>
                </a:tc>
                <a:tc>
                  <a:txBody>
                    <a:bodyPr/>
                    <a:lstStyle/>
                    <a:p>
                      <a:pPr algn="ctr">
                        <a:lnSpc>
                          <a:spcPct val="107000"/>
                        </a:lnSpc>
                        <a:spcAft>
                          <a:spcPts val="0"/>
                        </a:spcAft>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bg1"/>
                    </a:solidFill>
                  </a:tcPr>
                </a:tc>
                <a:extLst>
                  <a:ext uri="{0D108BD9-81ED-4DB2-BD59-A6C34878D82A}">
                    <a16:rowId xmlns:a16="http://schemas.microsoft.com/office/drawing/2014/main" val="10003"/>
                  </a:ext>
                </a:extLst>
              </a:tr>
              <a:tr h="682862">
                <a:tc>
                  <a:txBody>
                    <a:bodyPr/>
                    <a:lstStyle/>
                    <a:p>
                      <a:pPr algn="ctr">
                        <a:lnSpc>
                          <a:spcPct val="107000"/>
                        </a:lnSpc>
                        <a:spcAft>
                          <a:spcPts val="0"/>
                        </a:spcAft>
                      </a:pPr>
                      <a:r>
                        <a:rPr lang="cs-CZ" sz="1400" b="1" dirty="0">
                          <a:effectLst/>
                        </a:rPr>
                        <a:t>Cizinci podnikatelé</a:t>
                      </a: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dirty="0">
                          <a:effectLst/>
                        </a:rPr>
                        <a:t>87 753</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dirty="0">
                          <a:effectLst/>
                        </a:rPr>
                        <a:t>90 983</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dirty="0">
                          <a:effectLst/>
                        </a:rPr>
                        <a:t>93 059</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dirty="0">
                          <a:effectLst/>
                        </a:rPr>
                        <a:t>91 040</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r>
                        <a:rPr lang="cs-CZ" sz="1400" dirty="0">
                          <a:effectLst/>
                        </a:rPr>
                        <a:t>87 808</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tc>
                <a:tc>
                  <a:txBody>
                    <a:bodyPr/>
                    <a:lstStyle/>
                    <a:p>
                      <a:pPr algn="ctr">
                        <a:lnSpc>
                          <a:spcPct val="107000"/>
                        </a:lnSpc>
                        <a:spcAft>
                          <a:spcPts val="0"/>
                        </a:spcAft>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bg1"/>
                    </a:solidFill>
                  </a:tcPr>
                </a:tc>
                <a:tc>
                  <a:txBody>
                    <a:bodyPr/>
                    <a:lstStyle/>
                    <a:p>
                      <a:pPr algn="ctr">
                        <a:lnSpc>
                          <a:spcPct val="107000"/>
                        </a:lnSpc>
                        <a:spcAft>
                          <a:spcPts val="0"/>
                        </a:spcAft>
                      </a:pP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30480" marB="30480" anchor="ctr">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254885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Grp="1" noRot="1" noChangeArrowheads="1"/>
          </p:cNvSpPr>
          <p:nvPr>
            <p:ph type="title" idx="4294967295"/>
          </p:nvPr>
        </p:nvSpPr>
        <p:spPr>
          <a:xfrm>
            <a:off x="468313" y="44450"/>
            <a:ext cx="8507412" cy="720725"/>
          </a:xfrm>
        </p:spPr>
        <p:txBody>
          <a:bodyPr anchor="ctr">
            <a:normAutofit fontScale="90000"/>
          </a:bodyPr>
          <a:lstStyle/>
          <a:p>
            <a:pPr>
              <a:defRPr/>
            </a:pPr>
            <a:r>
              <a:rPr lang="cs-CZ" sz="3200" b="1" dirty="0">
                <a:solidFill>
                  <a:srgbClr val="FF0000"/>
                </a:solidFill>
                <a:effectLst>
                  <a:outerShdw blurRad="38100" dist="38100" dir="2700000" algn="tl">
                    <a:srgbClr val="C0C0C0"/>
                  </a:outerShdw>
                </a:effectLst>
                <a:latin typeface="Arial" pitchFamily="34" charset="0"/>
              </a:rPr>
              <a:t>Ekonomické subjekty podle převažující činnosti k 31. 12. 2007</a:t>
            </a:r>
          </a:p>
        </p:txBody>
      </p:sp>
      <p:graphicFrame>
        <p:nvGraphicFramePr>
          <p:cNvPr id="301134" name="Group 78"/>
          <p:cNvGraphicFramePr>
            <a:graphicFrameLocks noGrp="1"/>
          </p:cNvGraphicFramePr>
          <p:nvPr>
            <p:ph idx="4294967295"/>
            <p:extLst>
              <p:ext uri="{D42A27DB-BD31-4B8C-83A1-F6EECF244321}">
                <p14:modId xmlns:p14="http://schemas.microsoft.com/office/powerpoint/2010/main" val="2951294223"/>
              </p:ext>
            </p:extLst>
          </p:nvPr>
        </p:nvGraphicFramePr>
        <p:xfrm>
          <a:off x="323850" y="908050"/>
          <a:ext cx="8640763" cy="5440680"/>
        </p:xfrm>
        <a:graphic>
          <a:graphicData uri="http://schemas.openxmlformats.org/drawingml/2006/table">
            <a:tbl>
              <a:tblPr/>
              <a:tblGrid>
                <a:gridCol w="6437313">
                  <a:extLst>
                    <a:ext uri="{9D8B030D-6E8A-4147-A177-3AD203B41FA5}">
                      <a16:colId xmlns:a16="http://schemas.microsoft.com/office/drawing/2014/main" val="20000"/>
                    </a:ext>
                  </a:extLst>
                </a:gridCol>
                <a:gridCol w="1209675">
                  <a:extLst>
                    <a:ext uri="{9D8B030D-6E8A-4147-A177-3AD203B41FA5}">
                      <a16:colId xmlns:a16="http://schemas.microsoft.com/office/drawing/2014/main" val="20001"/>
                    </a:ext>
                  </a:extLst>
                </a:gridCol>
                <a:gridCol w="993775">
                  <a:extLst>
                    <a:ext uri="{9D8B030D-6E8A-4147-A177-3AD203B41FA5}">
                      <a16:colId xmlns:a16="http://schemas.microsoft.com/office/drawing/2014/main" val="20002"/>
                    </a:ext>
                  </a:extLst>
                </a:gridCol>
              </a:tblGrid>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dirty="0">
                          <a:ln>
                            <a:noFill/>
                          </a:ln>
                          <a:solidFill>
                            <a:srgbClr val="2D2D8A"/>
                          </a:solidFill>
                          <a:effectLst/>
                          <a:latin typeface="Arial" pitchFamily="34" charset="0"/>
                        </a:rPr>
                        <a:t>Odvětví</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dirty="0">
                          <a:ln>
                            <a:noFill/>
                          </a:ln>
                          <a:solidFill>
                            <a:srgbClr val="2D2D8A"/>
                          </a:solidFill>
                          <a:effectLst/>
                          <a:latin typeface="Arial" pitchFamily="34" charset="0"/>
                        </a:rPr>
                        <a:t>Absolutně</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dirty="0">
                          <a:ln>
                            <a:noFill/>
                          </a:ln>
                          <a:solidFill>
                            <a:srgbClr val="2D2D8A"/>
                          </a:solidFill>
                          <a:effectLst/>
                          <a:latin typeface="Arial" pitchFamily="34" charset="0"/>
                        </a:rPr>
                        <a:t>%</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0"/>
                  </a:ext>
                </a:extLst>
              </a:tr>
              <a:tr h="216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dirty="0">
                          <a:ln>
                            <a:noFill/>
                          </a:ln>
                          <a:solidFill>
                            <a:schemeClr val="tx1"/>
                          </a:solidFill>
                          <a:effectLst/>
                          <a:latin typeface="Arial" pitchFamily="34" charset="0"/>
                        </a:rPr>
                        <a:t>Celkem</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dirty="0">
                          <a:ln>
                            <a:noFill/>
                          </a:ln>
                          <a:solidFill>
                            <a:schemeClr val="tx1"/>
                          </a:solidFill>
                          <a:effectLst/>
                          <a:latin typeface="Arial" pitchFamily="34" charset="0"/>
                        </a:rPr>
                        <a:t>2 481 863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dirty="0">
                          <a:ln>
                            <a:noFill/>
                          </a:ln>
                          <a:solidFill>
                            <a:schemeClr val="tx1"/>
                          </a:solidFill>
                          <a:effectLst/>
                          <a:latin typeface="Arial" pitchFamily="34" charset="0"/>
                        </a:rPr>
                        <a:t>100</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1"/>
                  </a:ext>
                </a:extLst>
              </a:tr>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a:ln>
                            <a:noFill/>
                          </a:ln>
                          <a:solidFill>
                            <a:schemeClr val="tx1"/>
                          </a:solidFill>
                          <a:effectLst/>
                          <a:latin typeface="Arial" pitchFamily="34" charset="0"/>
                        </a:rPr>
                        <a:t>A Zemědělství, myslivost, lesnictví</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139 338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5,61</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a:ln>
                            <a:noFill/>
                          </a:ln>
                          <a:solidFill>
                            <a:schemeClr val="tx1"/>
                          </a:solidFill>
                          <a:effectLst/>
                          <a:latin typeface="Arial" pitchFamily="34" charset="0"/>
                        </a:rPr>
                        <a:t>B Rybolov a chov ryb</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706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0,03</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a:ln>
                            <a:noFill/>
                          </a:ln>
                          <a:solidFill>
                            <a:schemeClr val="tx1"/>
                          </a:solidFill>
                          <a:effectLst/>
                          <a:latin typeface="Arial" pitchFamily="34" charset="0"/>
                        </a:rPr>
                        <a:t>C Těžba nerostných surovin</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599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0,02</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6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a:ln>
                            <a:noFill/>
                          </a:ln>
                          <a:solidFill>
                            <a:schemeClr val="tx1"/>
                          </a:solidFill>
                          <a:effectLst/>
                          <a:latin typeface="Arial" pitchFamily="34" charset="0"/>
                        </a:rPr>
                        <a:t>D Zpracovatelský průmysl</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310 659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12,52</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a:ln>
                            <a:noFill/>
                          </a:ln>
                          <a:solidFill>
                            <a:schemeClr val="tx1"/>
                          </a:solidFill>
                          <a:effectLst/>
                          <a:latin typeface="Arial" pitchFamily="34" charset="0"/>
                        </a:rPr>
                        <a:t>E Výroba a rozvod elektřiny, plynu a vody</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dirty="0">
                          <a:ln>
                            <a:noFill/>
                          </a:ln>
                          <a:solidFill>
                            <a:schemeClr val="tx1"/>
                          </a:solidFill>
                          <a:effectLst/>
                          <a:latin typeface="Arial" pitchFamily="34" charset="0"/>
                        </a:rPr>
                        <a:t>1 666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dirty="0">
                          <a:ln>
                            <a:noFill/>
                          </a:ln>
                          <a:solidFill>
                            <a:schemeClr val="tx1"/>
                          </a:solidFill>
                          <a:effectLst/>
                          <a:latin typeface="Arial" pitchFamily="34" charset="0"/>
                        </a:rPr>
                        <a:t>0,07</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a:ln>
                            <a:noFill/>
                          </a:ln>
                          <a:solidFill>
                            <a:schemeClr val="tx1"/>
                          </a:solidFill>
                          <a:effectLst/>
                          <a:latin typeface="Arial" pitchFamily="34" charset="0"/>
                        </a:rPr>
                        <a:t>F Stavebnictví</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dirty="0">
                          <a:ln>
                            <a:noFill/>
                          </a:ln>
                          <a:solidFill>
                            <a:schemeClr val="tx1"/>
                          </a:solidFill>
                          <a:effectLst/>
                          <a:latin typeface="Arial" pitchFamily="34" charset="0"/>
                        </a:rPr>
                        <a:t>287 607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11,59</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6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dirty="0">
                          <a:ln>
                            <a:noFill/>
                          </a:ln>
                          <a:solidFill>
                            <a:srgbClr val="2D2D8A"/>
                          </a:solidFill>
                          <a:effectLst/>
                          <a:latin typeface="Arial" pitchFamily="34" charset="0"/>
                        </a:rPr>
                        <a:t>G Obchod, opravy motorových vozidel a spotřebního zboží</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dirty="0">
                          <a:ln>
                            <a:noFill/>
                          </a:ln>
                          <a:solidFill>
                            <a:srgbClr val="2D2D8A"/>
                          </a:solidFill>
                          <a:effectLst/>
                          <a:latin typeface="Arial" pitchFamily="34" charset="0"/>
                        </a:rPr>
                        <a:t>677 301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rgbClr val="2D2D8A"/>
                          </a:solidFill>
                          <a:effectLst/>
                          <a:latin typeface="Arial" pitchFamily="34" charset="0"/>
                        </a:rPr>
                        <a:t>27,29</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8"/>
                  </a:ext>
                </a:extLst>
              </a:tr>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dirty="0">
                          <a:ln>
                            <a:noFill/>
                          </a:ln>
                          <a:solidFill>
                            <a:schemeClr val="tx1"/>
                          </a:solidFill>
                          <a:effectLst/>
                          <a:latin typeface="Arial" pitchFamily="34" charset="0"/>
                        </a:rPr>
                        <a:t>H Ubytování a stravování</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dirty="0">
                          <a:ln>
                            <a:noFill/>
                          </a:ln>
                          <a:solidFill>
                            <a:schemeClr val="tx1"/>
                          </a:solidFill>
                          <a:effectLst/>
                          <a:latin typeface="Arial" pitchFamily="34" charset="0"/>
                        </a:rPr>
                        <a:t>122 410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4,93</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a:ln>
                            <a:noFill/>
                          </a:ln>
                          <a:solidFill>
                            <a:schemeClr val="tx1"/>
                          </a:solidFill>
                          <a:effectLst/>
                          <a:latin typeface="Arial" pitchFamily="34" charset="0"/>
                        </a:rPr>
                        <a:t>I Doprava, skladování a spoje</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84 863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3,42</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6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dirty="0">
                          <a:ln>
                            <a:noFill/>
                          </a:ln>
                          <a:solidFill>
                            <a:schemeClr val="tx1"/>
                          </a:solidFill>
                          <a:effectLst/>
                          <a:latin typeface="Arial" pitchFamily="34" charset="0"/>
                        </a:rPr>
                        <a:t>J Finanční zprostředkování</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65 716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2,65</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a:ln>
                            <a:noFill/>
                          </a:ln>
                          <a:solidFill>
                            <a:schemeClr val="tx1"/>
                          </a:solidFill>
                          <a:effectLst/>
                          <a:latin typeface="Arial" pitchFamily="34" charset="0"/>
                        </a:rPr>
                        <a:t>K Činnosti v oblasti nemovitostí a pronájmu, podnikatelské činnosti</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497 454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20,04</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a:ln>
                            <a:noFill/>
                          </a:ln>
                          <a:solidFill>
                            <a:schemeClr val="tx1"/>
                          </a:solidFill>
                          <a:effectLst/>
                          <a:latin typeface="Arial" pitchFamily="34" charset="0"/>
                        </a:rPr>
                        <a:t>L Veřejná správa a obrana, povinné sociální zabezpečení</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15 416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0,62</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a:ln>
                            <a:noFill/>
                          </a:ln>
                          <a:solidFill>
                            <a:schemeClr val="tx1"/>
                          </a:solidFill>
                          <a:effectLst/>
                          <a:latin typeface="Arial" pitchFamily="34" charset="0"/>
                        </a:rPr>
                        <a:t>M Vzdělávání</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37 702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1,52</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6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a:ln>
                            <a:noFill/>
                          </a:ln>
                          <a:solidFill>
                            <a:schemeClr val="tx1"/>
                          </a:solidFill>
                          <a:effectLst/>
                          <a:latin typeface="Arial" pitchFamily="34" charset="0"/>
                        </a:rPr>
                        <a:t>N Zdravotnictví a sociální péče, veterinární činnosti</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35 058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a:ln>
                            <a:noFill/>
                          </a:ln>
                          <a:solidFill>
                            <a:schemeClr val="tx1"/>
                          </a:solidFill>
                          <a:effectLst/>
                          <a:latin typeface="Arial" pitchFamily="34" charset="0"/>
                        </a:rPr>
                        <a:t>1,41</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179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200" b="1" i="0" u="none" strike="noStrike" cap="none" normalizeH="0" baseline="0" dirty="0">
                          <a:ln>
                            <a:noFill/>
                          </a:ln>
                          <a:solidFill>
                            <a:schemeClr val="tx1"/>
                          </a:solidFill>
                          <a:effectLst/>
                          <a:latin typeface="Arial" pitchFamily="34" charset="0"/>
                        </a:rPr>
                        <a:t>O Ostatní veřejné, sociální a osobní služby</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dirty="0">
                          <a:ln>
                            <a:noFill/>
                          </a:ln>
                          <a:solidFill>
                            <a:schemeClr val="tx1"/>
                          </a:solidFill>
                          <a:effectLst/>
                          <a:latin typeface="Arial" pitchFamily="34" charset="0"/>
                        </a:rPr>
                        <a:t>205 194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500" b="1" i="0" u="none" strike="noStrike" cap="none" normalizeH="0" baseline="0" dirty="0">
                          <a:ln>
                            <a:noFill/>
                          </a:ln>
                          <a:solidFill>
                            <a:schemeClr val="tx1"/>
                          </a:solidFill>
                          <a:effectLst/>
                          <a:latin typeface="Arial" pitchFamily="34" charset="0"/>
                        </a:rPr>
                        <a:t>8,27</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
        <p:nvSpPr>
          <p:cNvPr id="4" name="Nadpis 1"/>
          <p:cNvSpPr txBox="1">
            <a:spLocks/>
          </p:cNvSpPr>
          <p:nvPr/>
        </p:nvSpPr>
        <p:spPr>
          <a:xfrm>
            <a:off x="-76201" y="6348730"/>
            <a:ext cx="8391525" cy="5715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2000" b="1" dirty="0">
                <a:solidFill>
                  <a:srgbClr val="00B050"/>
                </a:solidFill>
              </a:rPr>
              <a:t>Úkol - Najděte a doplňte chybějící údaje – co nejaktuálnější data!!</a:t>
            </a:r>
          </a:p>
        </p:txBody>
      </p:sp>
    </p:spTree>
    <p:extLst>
      <p:ext uri="{BB962C8B-B14F-4D97-AF65-F5344CB8AC3E}">
        <p14:creationId xmlns:p14="http://schemas.microsoft.com/office/powerpoint/2010/main" val="63151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01134"/>
                                        </p:tgtEl>
                                        <p:attrNameLst>
                                          <p:attrName>ppt_x</p:attrName>
                                        </p:attrNameLst>
                                      </p:cBhvr>
                                      <p:tavLst>
                                        <p:tav tm="0">
                                          <p:val>
                                            <p:strVal val="ppt_x"/>
                                          </p:val>
                                        </p:tav>
                                        <p:tav tm="100000">
                                          <p:val>
                                            <p:strVal val="ppt_x"/>
                                          </p:val>
                                        </p:tav>
                                      </p:tavLst>
                                    </p:anim>
                                    <p:anim calcmode="lin" valueType="num">
                                      <p:cBhvr additive="base">
                                        <p:cTn id="7" dur="500"/>
                                        <p:tgtEl>
                                          <p:spTgt spid="301134"/>
                                        </p:tgtEl>
                                        <p:attrNameLst>
                                          <p:attrName>ppt_y</p:attrName>
                                        </p:attrNameLst>
                                      </p:cBhvr>
                                      <p:tavLst>
                                        <p:tav tm="0">
                                          <p:val>
                                            <p:strVal val="ppt_y"/>
                                          </p:val>
                                        </p:tav>
                                        <p:tav tm="100000">
                                          <p:val>
                                            <p:strVal val="1+ppt_h/2"/>
                                          </p:val>
                                        </p:tav>
                                      </p:tavLst>
                                    </p:anim>
                                    <p:set>
                                      <p:cBhvr>
                                        <p:cTn id="8" dur="1" fill="hold">
                                          <p:stCondLst>
                                            <p:cond delay="499"/>
                                          </p:stCondLst>
                                        </p:cTn>
                                        <p:tgtEl>
                                          <p:spTgt spid="30113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24410"/>
            <a:ext cx="8229600" cy="1143000"/>
          </a:xfrm>
        </p:spPr>
        <p:txBody>
          <a:bodyPr/>
          <a:lstStyle/>
          <a:p>
            <a:r>
              <a:rPr lang="cs-CZ" b="1" dirty="0">
                <a:solidFill>
                  <a:srgbClr val="FF0000"/>
                </a:solidFill>
              </a:rPr>
              <a:t>Domácí úkol</a:t>
            </a:r>
          </a:p>
        </p:txBody>
      </p:sp>
      <p:sp>
        <p:nvSpPr>
          <p:cNvPr id="3" name="Zástupný symbol pro obsah 2"/>
          <p:cNvSpPr>
            <a:spLocks noGrp="1"/>
          </p:cNvSpPr>
          <p:nvPr>
            <p:ph idx="1"/>
          </p:nvPr>
        </p:nvSpPr>
        <p:spPr>
          <a:xfrm>
            <a:off x="520262" y="1813034"/>
            <a:ext cx="8229600" cy="4525963"/>
          </a:xfrm>
        </p:spPr>
        <p:txBody>
          <a:bodyPr/>
          <a:lstStyle/>
          <a:p>
            <a:r>
              <a:rPr lang="cs-CZ" dirty="0"/>
              <a:t>Najděte aktuální statistické údaje subjektů podle převažující činnosti</a:t>
            </a:r>
          </a:p>
        </p:txBody>
      </p:sp>
    </p:spTree>
    <p:extLst>
      <p:ext uri="{BB962C8B-B14F-4D97-AF65-F5344CB8AC3E}">
        <p14:creationId xmlns:p14="http://schemas.microsoft.com/office/powerpoint/2010/main" val="30454070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49200"/>
            <a:ext cx="8229600" cy="1143000"/>
          </a:xfrm>
        </p:spPr>
        <p:txBody>
          <a:bodyPr>
            <a:normAutofit fontScale="90000"/>
          </a:bodyPr>
          <a:lstStyle/>
          <a:p>
            <a:r>
              <a:rPr lang="cs-CZ" b="1" dirty="0">
                <a:solidFill>
                  <a:schemeClr val="tx1"/>
                </a:solidFill>
              </a:rPr>
              <a:t>Obchodní společnosti podle právních forem k 30.6.2011</a:t>
            </a:r>
          </a:p>
        </p:txBody>
      </p:sp>
      <p:graphicFrame>
        <p:nvGraphicFramePr>
          <p:cNvPr id="4" name="Tabulka 3"/>
          <p:cNvGraphicFramePr>
            <a:graphicFrameLocks noGrp="1"/>
          </p:cNvGraphicFramePr>
          <p:nvPr/>
        </p:nvGraphicFramePr>
        <p:xfrm>
          <a:off x="1259632" y="2132856"/>
          <a:ext cx="6696744" cy="3384378"/>
        </p:xfrm>
        <a:graphic>
          <a:graphicData uri="http://schemas.openxmlformats.org/drawingml/2006/table">
            <a:tbl>
              <a:tblPr firstRow="1" bandRow="1">
                <a:tableStyleId>{21E4AEA4-8DFA-4A89-87EB-49C32662AFE0}</a:tableStyleId>
              </a:tblPr>
              <a:tblGrid>
                <a:gridCol w="1674186">
                  <a:extLst>
                    <a:ext uri="{9D8B030D-6E8A-4147-A177-3AD203B41FA5}">
                      <a16:colId xmlns:a16="http://schemas.microsoft.com/office/drawing/2014/main" val="20000"/>
                    </a:ext>
                  </a:extLst>
                </a:gridCol>
                <a:gridCol w="1674186">
                  <a:extLst>
                    <a:ext uri="{9D8B030D-6E8A-4147-A177-3AD203B41FA5}">
                      <a16:colId xmlns:a16="http://schemas.microsoft.com/office/drawing/2014/main" val="20001"/>
                    </a:ext>
                  </a:extLst>
                </a:gridCol>
                <a:gridCol w="1674186">
                  <a:extLst>
                    <a:ext uri="{9D8B030D-6E8A-4147-A177-3AD203B41FA5}">
                      <a16:colId xmlns:a16="http://schemas.microsoft.com/office/drawing/2014/main" val="20002"/>
                    </a:ext>
                  </a:extLst>
                </a:gridCol>
                <a:gridCol w="1674186">
                  <a:extLst>
                    <a:ext uri="{9D8B030D-6E8A-4147-A177-3AD203B41FA5}">
                      <a16:colId xmlns:a16="http://schemas.microsoft.com/office/drawing/2014/main" val="20003"/>
                    </a:ext>
                  </a:extLst>
                </a:gridCol>
              </a:tblGrid>
              <a:tr h="756084">
                <a:tc>
                  <a:txBody>
                    <a:bodyPr/>
                    <a:lstStyle/>
                    <a:p>
                      <a:pPr algn="ctr"/>
                      <a:r>
                        <a:rPr lang="cs-CZ" dirty="0"/>
                        <a:t>Právní forma</a:t>
                      </a:r>
                    </a:p>
                  </a:txBody>
                  <a:tcPr/>
                </a:tc>
                <a:tc>
                  <a:txBody>
                    <a:bodyPr/>
                    <a:lstStyle/>
                    <a:p>
                      <a:pPr algn="ctr"/>
                      <a:r>
                        <a:rPr lang="cs-CZ" dirty="0"/>
                        <a:t>absolutně</a:t>
                      </a:r>
                    </a:p>
                  </a:txBody>
                  <a:tcPr/>
                </a:tc>
                <a:tc>
                  <a:txBody>
                    <a:bodyPr/>
                    <a:lstStyle/>
                    <a:p>
                      <a:pPr algn="ctr"/>
                      <a:r>
                        <a:rPr lang="cs-CZ" dirty="0"/>
                        <a:t>%</a:t>
                      </a:r>
                    </a:p>
                  </a:txBody>
                  <a:tcPr/>
                </a:tc>
                <a:tc>
                  <a:txBody>
                    <a:bodyPr/>
                    <a:lstStyle/>
                    <a:p>
                      <a:pPr algn="ctr"/>
                      <a:r>
                        <a:rPr lang="cs-CZ" dirty="0"/>
                        <a:t>K 30.6.2011</a:t>
                      </a:r>
                    </a:p>
                  </a:txBody>
                  <a:tcPr/>
                </a:tc>
                <a:extLst>
                  <a:ext uri="{0D108BD9-81ED-4DB2-BD59-A6C34878D82A}">
                    <a16:rowId xmlns:a16="http://schemas.microsoft.com/office/drawing/2014/main" val="10000"/>
                  </a:ext>
                </a:extLst>
              </a:tr>
              <a:tr h="438049">
                <a:tc>
                  <a:txBody>
                    <a:bodyPr/>
                    <a:lstStyle/>
                    <a:p>
                      <a:r>
                        <a:rPr lang="cs-CZ" dirty="0"/>
                        <a:t>v.o.s.</a:t>
                      </a:r>
                    </a:p>
                  </a:txBody>
                  <a:tcPr/>
                </a:tc>
                <a:tc>
                  <a:txBody>
                    <a:bodyPr/>
                    <a:lstStyle/>
                    <a:p>
                      <a:pPr algn="r"/>
                      <a:r>
                        <a:rPr lang="cs-CZ" dirty="0"/>
                        <a:t>7 395</a:t>
                      </a:r>
                    </a:p>
                  </a:txBody>
                  <a:tcPr/>
                </a:tc>
                <a:tc>
                  <a:txBody>
                    <a:bodyPr/>
                    <a:lstStyle/>
                    <a:p>
                      <a:pPr algn="r"/>
                      <a:r>
                        <a:rPr lang="cs-CZ" dirty="0"/>
                        <a:t>2,2</a:t>
                      </a:r>
                    </a:p>
                  </a:txBody>
                  <a:tcPr/>
                </a:tc>
                <a:tc>
                  <a:txBody>
                    <a:bodyPr/>
                    <a:lstStyle/>
                    <a:p>
                      <a:pPr algn="r"/>
                      <a:endParaRPr lang="cs-CZ" dirty="0"/>
                    </a:p>
                  </a:txBody>
                  <a:tcPr/>
                </a:tc>
                <a:extLst>
                  <a:ext uri="{0D108BD9-81ED-4DB2-BD59-A6C34878D82A}">
                    <a16:rowId xmlns:a16="http://schemas.microsoft.com/office/drawing/2014/main" val="10001"/>
                  </a:ext>
                </a:extLst>
              </a:tr>
              <a:tr h="438049">
                <a:tc>
                  <a:txBody>
                    <a:bodyPr/>
                    <a:lstStyle/>
                    <a:p>
                      <a:r>
                        <a:rPr lang="cs-CZ" dirty="0"/>
                        <a:t>k.s.</a:t>
                      </a:r>
                    </a:p>
                  </a:txBody>
                  <a:tcPr/>
                </a:tc>
                <a:tc>
                  <a:txBody>
                    <a:bodyPr/>
                    <a:lstStyle/>
                    <a:p>
                      <a:pPr algn="r"/>
                      <a:r>
                        <a:rPr lang="cs-CZ" dirty="0"/>
                        <a:t>746</a:t>
                      </a:r>
                    </a:p>
                  </a:txBody>
                  <a:tcPr/>
                </a:tc>
                <a:tc>
                  <a:txBody>
                    <a:bodyPr/>
                    <a:lstStyle/>
                    <a:p>
                      <a:pPr algn="r"/>
                      <a:r>
                        <a:rPr lang="cs-CZ" dirty="0"/>
                        <a:t>0,2</a:t>
                      </a:r>
                    </a:p>
                  </a:txBody>
                  <a:tcPr/>
                </a:tc>
                <a:tc>
                  <a:txBody>
                    <a:bodyPr/>
                    <a:lstStyle/>
                    <a:p>
                      <a:pPr algn="r"/>
                      <a:endParaRPr lang="cs-CZ" dirty="0"/>
                    </a:p>
                  </a:txBody>
                  <a:tcPr/>
                </a:tc>
                <a:extLst>
                  <a:ext uri="{0D108BD9-81ED-4DB2-BD59-A6C34878D82A}">
                    <a16:rowId xmlns:a16="http://schemas.microsoft.com/office/drawing/2014/main" val="10002"/>
                  </a:ext>
                </a:extLst>
              </a:tr>
              <a:tr h="438049">
                <a:tc>
                  <a:txBody>
                    <a:bodyPr/>
                    <a:lstStyle/>
                    <a:p>
                      <a:r>
                        <a:rPr lang="cs-CZ" dirty="0"/>
                        <a:t>s.r.o.</a:t>
                      </a:r>
                    </a:p>
                  </a:txBody>
                  <a:tcPr/>
                </a:tc>
                <a:tc>
                  <a:txBody>
                    <a:bodyPr/>
                    <a:lstStyle/>
                    <a:p>
                      <a:pPr algn="r"/>
                      <a:r>
                        <a:rPr lang="cs-CZ" dirty="0"/>
                        <a:t>297 647</a:t>
                      </a:r>
                    </a:p>
                  </a:txBody>
                  <a:tcPr/>
                </a:tc>
                <a:tc>
                  <a:txBody>
                    <a:bodyPr/>
                    <a:lstStyle/>
                    <a:p>
                      <a:pPr algn="r"/>
                      <a:r>
                        <a:rPr lang="cs-CZ" dirty="0"/>
                        <a:t>90,4</a:t>
                      </a:r>
                    </a:p>
                  </a:txBody>
                  <a:tcPr/>
                </a:tc>
                <a:tc>
                  <a:txBody>
                    <a:bodyPr/>
                    <a:lstStyle/>
                    <a:p>
                      <a:pPr algn="r"/>
                      <a:r>
                        <a:rPr lang="cs-CZ" dirty="0"/>
                        <a:t>325 201</a:t>
                      </a:r>
                    </a:p>
                  </a:txBody>
                  <a:tcPr/>
                </a:tc>
                <a:extLst>
                  <a:ext uri="{0D108BD9-81ED-4DB2-BD59-A6C34878D82A}">
                    <a16:rowId xmlns:a16="http://schemas.microsoft.com/office/drawing/2014/main" val="10003"/>
                  </a:ext>
                </a:extLst>
              </a:tr>
              <a:tr h="438049">
                <a:tc>
                  <a:txBody>
                    <a:bodyPr/>
                    <a:lstStyle/>
                    <a:p>
                      <a:r>
                        <a:rPr lang="cs-CZ" dirty="0"/>
                        <a:t>a.s.</a:t>
                      </a:r>
                    </a:p>
                  </a:txBody>
                  <a:tcPr/>
                </a:tc>
                <a:tc>
                  <a:txBody>
                    <a:bodyPr/>
                    <a:lstStyle/>
                    <a:p>
                      <a:pPr algn="r"/>
                      <a:r>
                        <a:rPr lang="cs-CZ" dirty="0"/>
                        <a:t>23 312</a:t>
                      </a:r>
                    </a:p>
                  </a:txBody>
                  <a:tcPr/>
                </a:tc>
                <a:tc>
                  <a:txBody>
                    <a:bodyPr/>
                    <a:lstStyle/>
                    <a:p>
                      <a:pPr algn="r"/>
                      <a:r>
                        <a:rPr lang="cs-CZ" dirty="0"/>
                        <a:t>7,2</a:t>
                      </a:r>
                    </a:p>
                  </a:txBody>
                  <a:tcPr/>
                </a:tc>
                <a:tc>
                  <a:txBody>
                    <a:bodyPr/>
                    <a:lstStyle/>
                    <a:p>
                      <a:pPr algn="r"/>
                      <a:r>
                        <a:rPr lang="cs-CZ" dirty="0"/>
                        <a:t>24 380</a:t>
                      </a:r>
                    </a:p>
                  </a:txBody>
                  <a:tcPr/>
                </a:tc>
                <a:extLst>
                  <a:ext uri="{0D108BD9-81ED-4DB2-BD59-A6C34878D82A}">
                    <a16:rowId xmlns:a16="http://schemas.microsoft.com/office/drawing/2014/main" val="10004"/>
                  </a:ext>
                </a:extLst>
              </a:tr>
              <a:tr h="438049">
                <a:tc>
                  <a:txBody>
                    <a:bodyPr/>
                    <a:lstStyle/>
                    <a:p>
                      <a:r>
                        <a:rPr lang="cs-CZ" dirty="0"/>
                        <a:t>celkem</a:t>
                      </a:r>
                    </a:p>
                  </a:txBody>
                  <a:tcPr/>
                </a:tc>
                <a:tc>
                  <a:txBody>
                    <a:bodyPr/>
                    <a:lstStyle/>
                    <a:p>
                      <a:pPr algn="r"/>
                      <a:r>
                        <a:rPr lang="cs-CZ" dirty="0"/>
                        <a:t>329 100</a:t>
                      </a:r>
                    </a:p>
                  </a:txBody>
                  <a:tcPr/>
                </a:tc>
                <a:tc>
                  <a:txBody>
                    <a:bodyPr/>
                    <a:lstStyle/>
                    <a:p>
                      <a:pPr algn="r"/>
                      <a:r>
                        <a:rPr lang="cs-CZ" dirty="0"/>
                        <a:t>100,0</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cs-CZ" dirty="0"/>
                        <a:t>358 123</a:t>
                      </a:r>
                    </a:p>
                  </a:txBody>
                  <a:tcPr/>
                </a:tc>
                <a:extLst>
                  <a:ext uri="{0D108BD9-81ED-4DB2-BD59-A6C34878D82A}">
                    <a16:rowId xmlns:a16="http://schemas.microsoft.com/office/drawing/2014/main" val="10005"/>
                  </a:ext>
                </a:extLst>
              </a:tr>
              <a:tr h="438049">
                <a:tc>
                  <a:txBody>
                    <a:bodyPr/>
                    <a:lstStyle/>
                    <a:p>
                      <a:endParaRPr lang="cs-CZ"/>
                    </a:p>
                  </a:txBody>
                  <a:tcPr/>
                </a:tc>
                <a:tc>
                  <a:txBody>
                    <a:bodyPr/>
                    <a:lstStyle/>
                    <a:p>
                      <a:endParaRPr lang="cs-CZ"/>
                    </a:p>
                  </a:txBody>
                  <a:tcPr/>
                </a:tc>
                <a:tc>
                  <a:txBody>
                    <a:bodyPr/>
                    <a:lstStyle/>
                    <a:p>
                      <a:endParaRPr lang="cs-CZ" dirty="0"/>
                    </a:p>
                  </a:txBody>
                  <a:tcPr/>
                </a:tc>
                <a:tc>
                  <a:txBody>
                    <a:bodyPr/>
                    <a:lstStyle/>
                    <a:p>
                      <a:endParaRPr lang="cs-CZ"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1620209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49200"/>
            <a:ext cx="8229600" cy="1143000"/>
          </a:xfrm>
        </p:spPr>
        <p:txBody>
          <a:bodyPr>
            <a:normAutofit fontScale="90000"/>
          </a:bodyPr>
          <a:lstStyle/>
          <a:p>
            <a:r>
              <a:rPr lang="cs-CZ" b="1" dirty="0">
                <a:solidFill>
                  <a:schemeClr val="tx1"/>
                </a:solidFill>
              </a:rPr>
              <a:t>Obchodní společnosti podle právních forem</a:t>
            </a:r>
          </a:p>
        </p:txBody>
      </p:sp>
      <p:graphicFrame>
        <p:nvGraphicFramePr>
          <p:cNvPr id="3" name="Tabulka 2"/>
          <p:cNvGraphicFramePr>
            <a:graphicFrameLocks noGrp="1"/>
          </p:cNvGraphicFramePr>
          <p:nvPr>
            <p:extLst>
              <p:ext uri="{D42A27DB-BD31-4B8C-83A1-F6EECF244321}">
                <p14:modId xmlns:p14="http://schemas.microsoft.com/office/powerpoint/2010/main" val="1386207238"/>
              </p:ext>
            </p:extLst>
          </p:nvPr>
        </p:nvGraphicFramePr>
        <p:xfrm>
          <a:off x="222738" y="2437744"/>
          <a:ext cx="8616462" cy="3458963"/>
        </p:xfrm>
        <a:graphic>
          <a:graphicData uri="http://schemas.openxmlformats.org/drawingml/2006/table">
            <a:tbl>
              <a:tblPr>
                <a:tableStyleId>{284E427A-3D55-4303-BF80-6455036E1DE7}</a:tableStyleId>
              </a:tblPr>
              <a:tblGrid>
                <a:gridCol w="3059589">
                  <a:extLst>
                    <a:ext uri="{9D8B030D-6E8A-4147-A177-3AD203B41FA5}">
                      <a16:colId xmlns:a16="http://schemas.microsoft.com/office/drawing/2014/main" val="1741810123"/>
                    </a:ext>
                  </a:extLst>
                </a:gridCol>
                <a:gridCol w="793839">
                  <a:extLst>
                    <a:ext uri="{9D8B030D-6E8A-4147-A177-3AD203B41FA5}">
                      <a16:colId xmlns:a16="http://schemas.microsoft.com/office/drawing/2014/main" val="2368339206"/>
                    </a:ext>
                  </a:extLst>
                </a:gridCol>
                <a:gridCol w="793839">
                  <a:extLst>
                    <a:ext uri="{9D8B030D-6E8A-4147-A177-3AD203B41FA5}">
                      <a16:colId xmlns:a16="http://schemas.microsoft.com/office/drawing/2014/main" val="2524271705"/>
                    </a:ext>
                  </a:extLst>
                </a:gridCol>
                <a:gridCol w="793839">
                  <a:extLst>
                    <a:ext uri="{9D8B030D-6E8A-4147-A177-3AD203B41FA5}">
                      <a16:colId xmlns:a16="http://schemas.microsoft.com/office/drawing/2014/main" val="544627488"/>
                    </a:ext>
                  </a:extLst>
                </a:gridCol>
                <a:gridCol w="793839">
                  <a:extLst>
                    <a:ext uri="{9D8B030D-6E8A-4147-A177-3AD203B41FA5}">
                      <a16:colId xmlns:a16="http://schemas.microsoft.com/office/drawing/2014/main" val="2751120998"/>
                    </a:ext>
                  </a:extLst>
                </a:gridCol>
                <a:gridCol w="793839">
                  <a:extLst>
                    <a:ext uri="{9D8B030D-6E8A-4147-A177-3AD203B41FA5}">
                      <a16:colId xmlns:a16="http://schemas.microsoft.com/office/drawing/2014/main" val="2423291775"/>
                    </a:ext>
                  </a:extLst>
                </a:gridCol>
                <a:gridCol w="793839">
                  <a:extLst>
                    <a:ext uri="{9D8B030D-6E8A-4147-A177-3AD203B41FA5}">
                      <a16:colId xmlns:a16="http://schemas.microsoft.com/office/drawing/2014/main" val="3792710591"/>
                    </a:ext>
                  </a:extLst>
                </a:gridCol>
                <a:gridCol w="793839">
                  <a:extLst>
                    <a:ext uri="{9D8B030D-6E8A-4147-A177-3AD203B41FA5}">
                      <a16:colId xmlns:a16="http://schemas.microsoft.com/office/drawing/2014/main" val="3005590236"/>
                    </a:ext>
                  </a:extLst>
                </a:gridCol>
              </a:tblGrid>
              <a:tr h="355240">
                <a:tc>
                  <a:txBody>
                    <a:bodyPr/>
                    <a:lstStyle/>
                    <a:p>
                      <a:pPr algn="ctr" fontAlgn="ctr"/>
                      <a:r>
                        <a:rPr lang="cs-CZ" sz="1600" b="1" u="none" strike="noStrike" dirty="0">
                          <a:effectLst/>
                        </a:rPr>
                        <a:t>Právní forma</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i="0" u="none" strike="noStrike" dirty="0">
                          <a:solidFill>
                            <a:srgbClr val="000000"/>
                          </a:solidFill>
                          <a:effectLst/>
                          <a:latin typeface="Calibri" panose="020F0502020204030204" pitchFamily="34" charset="0"/>
                        </a:rPr>
                        <a:t>2011</a:t>
                      </a:r>
                    </a:p>
                  </a:txBody>
                  <a:tcPr marL="9525" marR="9525" marT="9525" marB="0" anchor="ctr"/>
                </a:tc>
                <a:tc>
                  <a:txBody>
                    <a:bodyPr/>
                    <a:lstStyle/>
                    <a:p>
                      <a:pPr algn="ctr" fontAlgn="ctr"/>
                      <a:r>
                        <a:rPr lang="cs-CZ" sz="1600" b="1" u="none" strike="noStrike" dirty="0">
                          <a:effectLst/>
                        </a:rPr>
                        <a:t>2013</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dirty="0">
                          <a:effectLst/>
                        </a:rPr>
                        <a:t>%podíl</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dirty="0">
                          <a:effectLst/>
                        </a:rPr>
                        <a:t>2014</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dirty="0">
                          <a:effectLst/>
                        </a:rPr>
                        <a:t>%podíl</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dirty="0">
                          <a:effectLst/>
                        </a:rPr>
                        <a:t>2015</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600" b="1" u="none" strike="noStrike" dirty="0">
                          <a:effectLst/>
                        </a:rPr>
                        <a:t>%podíl</a:t>
                      </a:r>
                      <a:endParaRPr lang="cs-CZ"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98212523"/>
                  </a:ext>
                </a:extLst>
              </a:tr>
              <a:tr h="710482">
                <a:tc>
                  <a:txBody>
                    <a:bodyPr/>
                    <a:lstStyle/>
                    <a:p>
                      <a:pPr algn="l" fontAlgn="ctr"/>
                      <a:r>
                        <a:rPr lang="cs-CZ" sz="1600" u="none" strike="noStrike">
                          <a:effectLst/>
                        </a:rPr>
                        <a:t>Registrované právnické osoby   celkem</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dirty="0">
                          <a:effectLst/>
                        </a:rPr>
                        <a:t>681 347</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a:effectLst/>
                        </a:rPr>
                        <a:t> </a:t>
                      </a:r>
                      <a:endParaRPr lang="cs-CZ" sz="1600" b="1"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a:effectLst/>
                        </a:rPr>
                        <a:t>654 286</a:t>
                      </a:r>
                      <a:endParaRPr lang="cs-CZ" sz="1600" b="1"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a:effectLst/>
                        </a:rPr>
                        <a:t> </a:t>
                      </a:r>
                      <a:endParaRPr lang="cs-CZ" sz="1600" b="1"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a:effectLst/>
                        </a:rPr>
                        <a:t>681 016</a:t>
                      </a:r>
                      <a:endParaRPr lang="cs-CZ" sz="1600" b="1"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cs-CZ" sz="1600" u="none" strike="noStrike">
                          <a:effectLst/>
                        </a:rPr>
                        <a:t> </a:t>
                      </a:r>
                      <a:endParaRPr lang="cs-CZ"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41670196"/>
                  </a:ext>
                </a:extLst>
              </a:tr>
              <a:tr h="355240">
                <a:tc>
                  <a:txBody>
                    <a:bodyPr/>
                    <a:lstStyle/>
                    <a:p>
                      <a:pPr algn="l" fontAlgn="ctr"/>
                      <a:r>
                        <a:rPr lang="cs-CZ" sz="1600" u="none" strike="noStrike">
                          <a:effectLst/>
                        </a:rPr>
                        <a:t>       v tom:</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endParaRPr lang="cs-CZ"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dirty="0">
                          <a:effectLst/>
                        </a:rPr>
                        <a:t> </a:t>
                      </a:r>
                      <a:endParaRPr lang="cs-CZ"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a:effectLst/>
                        </a:rPr>
                        <a:t> </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a:effectLst/>
                        </a:rPr>
                        <a:t> </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a:effectLst/>
                        </a:rPr>
                        <a:t> </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a:effectLst/>
                        </a:rPr>
                        <a:t> </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cs-CZ" sz="1600" u="none" strike="noStrike">
                          <a:effectLst/>
                        </a:rPr>
                        <a:t> </a:t>
                      </a:r>
                      <a:endParaRPr lang="cs-CZ"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82480897"/>
                  </a:ext>
                </a:extLst>
              </a:tr>
              <a:tr h="355240">
                <a:tc>
                  <a:txBody>
                    <a:bodyPr/>
                    <a:lstStyle/>
                    <a:p>
                      <a:pPr algn="l" fontAlgn="ctr"/>
                      <a:r>
                        <a:rPr lang="cs-CZ" sz="1600" b="1" u="none" strike="noStrike" dirty="0">
                          <a:effectLst/>
                        </a:rPr>
                        <a:t>obchodní společnosti celkem</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i="0" u="none" strike="noStrike" dirty="0">
                          <a:solidFill>
                            <a:srgbClr val="000000"/>
                          </a:solidFill>
                          <a:effectLst/>
                          <a:latin typeface="Calibri" panose="020F0502020204030204" pitchFamily="34" charset="0"/>
                        </a:rPr>
                        <a:t>358 123</a:t>
                      </a:r>
                    </a:p>
                  </a:txBody>
                  <a:tcPr marL="9525" marR="9525" marT="9525" marB="0" anchor="ctr"/>
                </a:tc>
                <a:tc>
                  <a:txBody>
                    <a:bodyPr/>
                    <a:lstStyle/>
                    <a:p>
                      <a:pPr algn="r" fontAlgn="ctr"/>
                      <a:r>
                        <a:rPr lang="cs-CZ" sz="1600" b="1" u="none" strike="noStrike" dirty="0">
                          <a:effectLst/>
                        </a:rPr>
                        <a:t>399 571</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u="none" strike="noStrike" dirty="0">
                          <a:effectLst/>
                        </a:rPr>
                        <a:t>100%</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u="none" strike="noStrike" dirty="0">
                          <a:effectLst/>
                        </a:rPr>
                        <a:t>419 444</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u="none" strike="noStrike" dirty="0">
                          <a:effectLst/>
                        </a:rPr>
                        <a:t>100%</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u="none" strike="noStrike" dirty="0">
                          <a:effectLst/>
                        </a:rPr>
                        <a:t>440 757</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u="none" strike="noStrike" dirty="0">
                          <a:effectLst/>
                        </a:rPr>
                        <a:t>100%</a:t>
                      </a:r>
                      <a:endParaRPr lang="cs-CZ"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98389985"/>
                  </a:ext>
                </a:extLst>
              </a:tr>
              <a:tr h="355240">
                <a:tc>
                  <a:txBody>
                    <a:bodyPr/>
                    <a:lstStyle/>
                    <a:p>
                      <a:pPr algn="l" fontAlgn="ctr"/>
                      <a:r>
                        <a:rPr lang="cs-CZ" sz="1600" u="none" strike="noStrike">
                          <a:effectLst/>
                        </a:rPr>
                        <a:t>      z toho:</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endParaRPr lang="cs-CZ"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dirty="0">
                          <a:effectLst/>
                        </a:rPr>
                        <a:t> </a:t>
                      </a:r>
                      <a:endParaRPr lang="cs-CZ"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a:effectLst/>
                        </a:rPr>
                        <a:t> </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a:effectLst/>
                        </a:rPr>
                        <a:t> </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a:effectLst/>
                        </a:rPr>
                        <a:t> </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cs-CZ" sz="1600" u="none" strike="noStrike">
                          <a:effectLst/>
                        </a:rPr>
                        <a:t> </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cs-CZ" sz="1600" u="none" strike="noStrike">
                          <a:effectLst/>
                        </a:rPr>
                        <a:t> </a:t>
                      </a:r>
                      <a:endParaRPr lang="cs-CZ"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00281821"/>
                  </a:ext>
                </a:extLst>
              </a:tr>
              <a:tr h="355240">
                <a:tc>
                  <a:txBody>
                    <a:bodyPr/>
                    <a:lstStyle/>
                    <a:p>
                      <a:pPr algn="l" fontAlgn="ctr"/>
                      <a:r>
                        <a:rPr lang="cs-CZ" sz="1600" u="none" strike="noStrike">
                          <a:effectLst/>
                        </a:rPr>
                        <a:t>veřejné obchodní společnosti</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0" i="0" u="none" strike="noStrike" dirty="0">
                          <a:solidFill>
                            <a:srgbClr val="000000"/>
                          </a:solidFill>
                          <a:effectLst/>
                          <a:latin typeface="Calibri" panose="020F0502020204030204" pitchFamily="34" charset="0"/>
                        </a:rPr>
                        <a:t>7 395</a:t>
                      </a:r>
                    </a:p>
                  </a:txBody>
                  <a:tcPr marL="9525" marR="9525" marT="9525" marB="0" anchor="ctr"/>
                </a:tc>
                <a:tc>
                  <a:txBody>
                    <a:bodyPr/>
                    <a:lstStyle/>
                    <a:p>
                      <a:pPr algn="r" fontAlgn="ctr"/>
                      <a:r>
                        <a:rPr lang="cs-CZ" sz="1600" u="none" strike="noStrike" dirty="0">
                          <a:effectLst/>
                        </a:rPr>
                        <a:t>6 998</a:t>
                      </a:r>
                      <a:endParaRPr lang="cs-CZ"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a:effectLst/>
                        </a:rPr>
                        <a:t>2%</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a:effectLst/>
                        </a:rPr>
                        <a:t>6 854</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a:effectLst/>
                        </a:rPr>
                        <a:t>2%</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a:effectLst/>
                        </a:rPr>
                        <a:t>6 665</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a:effectLst/>
                        </a:rPr>
                        <a:t>2%</a:t>
                      </a:r>
                      <a:endParaRPr lang="cs-CZ"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9262365"/>
                  </a:ext>
                </a:extLst>
              </a:tr>
              <a:tr h="617041">
                <a:tc>
                  <a:txBody>
                    <a:bodyPr/>
                    <a:lstStyle/>
                    <a:p>
                      <a:pPr algn="l" fontAlgn="ctr"/>
                      <a:r>
                        <a:rPr lang="cs-CZ" sz="1600" b="1" u="none" strike="noStrike" dirty="0">
                          <a:effectLst/>
                        </a:rPr>
                        <a:t>společnosti s ručením omezeným</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i="0" u="none" strike="noStrike" dirty="0">
                          <a:solidFill>
                            <a:srgbClr val="000000"/>
                          </a:solidFill>
                          <a:effectLst/>
                          <a:latin typeface="Calibri" panose="020F0502020204030204" pitchFamily="34" charset="0"/>
                        </a:rPr>
                        <a:t>297 647</a:t>
                      </a:r>
                    </a:p>
                  </a:txBody>
                  <a:tcPr marL="9525" marR="9525" marT="9525" marB="0" anchor="ctr"/>
                </a:tc>
                <a:tc>
                  <a:txBody>
                    <a:bodyPr/>
                    <a:lstStyle/>
                    <a:p>
                      <a:pPr algn="r" fontAlgn="ctr"/>
                      <a:r>
                        <a:rPr lang="cs-CZ" sz="1600" b="1" u="none" strike="noStrike" dirty="0">
                          <a:effectLst/>
                        </a:rPr>
                        <a:t>365 149</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u="none" strike="noStrike" dirty="0">
                          <a:effectLst/>
                        </a:rPr>
                        <a:t>91%</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u="none" strike="noStrike" dirty="0">
                          <a:effectLst/>
                        </a:rPr>
                        <a:t>384 788</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u="none" strike="noStrike" dirty="0">
                          <a:effectLst/>
                        </a:rPr>
                        <a:t>92%</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u="none" strike="noStrike" dirty="0">
                          <a:effectLst/>
                        </a:rPr>
                        <a:t>405 889</a:t>
                      </a:r>
                      <a:endParaRPr lang="cs-CZ"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1" u="none" strike="noStrike" dirty="0">
                          <a:effectLst/>
                        </a:rPr>
                        <a:t>92%</a:t>
                      </a:r>
                      <a:endParaRPr lang="cs-CZ"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38288889"/>
                  </a:ext>
                </a:extLst>
              </a:tr>
              <a:tr h="355240">
                <a:tc>
                  <a:txBody>
                    <a:bodyPr/>
                    <a:lstStyle/>
                    <a:p>
                      <a:pPr algn="l" fontAlgn="ctr"/>
                      <a:r>
                        <a:rPr lang="cs-CZ" sz="1600" u="none" strike="noStrike">
                          <a:effectLst/>
                        </a:rPr>
                        <a:t>akciové společnosti</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b="0" i="0" u="none" strike="noStrike" dirty="0">
                          <a:solidFill>
                            <a:srgbClr val="000000"/>
                          </a:solidFill>
                          <a:effectLst/>
                          <a:latin typeface="Calibri" panose="020F0502020204030204" pitchFamily="34" charset="0"/>
                        </a:rPr>
                        <a:t>23 312</a:t>
                      </a:r>
                    </a:p>
                  </a:txBody>
                  <a:tcPr marL="9525" marR="9525" marT="9525" marB="0" anchor="ctr"/>
                </a:tc>
                <a:tc>
                  <a:txBody>
                    <a:bodyPr/>
                    <a:lstStyle/>
                    <a:p>
                      <a:pPr algn="r" fontAlgn="ctr"/>
                      <a:r>
                        <a:rPr lang="cs-CZ" sz="1600" u="none" strike="noStrike" dirty="0">
                          <a:effectLst/>
                        </a:rPr>
                        <a:t>25 255</a:t>
                      </a:r>
                      <a:endParaRPr lang="cs-CZ"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a:effectLst/>
                        </a:rPr>
                        <a:t>6%</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a:effectLst/>
                        </a:rPr>
                        <a:t>25 439</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a:effectLst/>
                        </a:rPr>
                        <a:t>6%</a:t>
                      </a:r>
                      <a:endParaRPr lang="cs-CZ" sz="16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dirty="0">
                          <a:effectLst/>
                        </a:rPr>
                        <a:t>25 710</a:t>
                      </a:r>
                      <a:endParaRPr lang="cs-CZ"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cs-CZ" sz="1600" u="none" strike="noStrike" dirty="0">
                          <a:effectLst/>
                        </a:rPr>
                        <a:t>6%</a:t>
                      </a:r>
                      <a:endParaRPr lang="cs-CZ"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02211397"/>
                  </a:ext>
                </a:extLst>
              </a:tr>
            </a:tbl>
          </a:graphicData>
        </a:graphic>
      </p:graphicFrame>
    </p:spTree>
    <p:extLst>
      <p:ext uri="{BB962C8B-B14F-4D97-AF65-F5344CB8AC3E}">
        <p14:creationId xmlns:p14="http://schemas.microsoft.com/office/powerpoint/2010/main" val="40841768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Nadpis 1"/>
          <p:cNvSpPr>
            <a:spLocks noGrp="1"/>
          </p:cNvSpPr>
          <p:nvPr>
            <p:ph type="title"/>
          </p:nvPr>
        </p:nvSpPr>
        <p:spPr/>
        <p:txBody>
          <a:bodyPr/>
          <a:lstStyle/>
          <a:p>
            <a:pPr eaLnBrk="1" hangingPunct="1"/>
            <a:r>
              <a:rPr lang="cs-CZ" altLang="cs-CZ"/>
              <a:t>Právnické osoby</a:t>
            </a:r>
          </a:p>
        </p:txBody>
      </p:sp>
      <p:sp>
        <p:nvSpPr>
          <p:cNvPr id="146435" name="Zástupný symbol pro obsah 2"/>
          <p:cNvSpPr>
            <a:spLocks noGrp="1"/>
          </p:cNvSpPr>
          <p:nvPr>
            <p:ph idx="1"/>
          </p:nvPr>
        </p:nvSpPr>
        <p:spPr>
          <a:xfrm>
            <a:off x="0" y="1296365"/>
            <a:ext cx="9144000" cy="5301285"/>
          </a:xfrm>
        </p:spPr>
        <p:txBody>
          <a:bodyPr/>
          <a:lstStyle/>
          <a:p>
            <a:pPr eaLnBrk="1" hangingPunct="1"/>
            <a:r>
              <a:rPr lang="cs-CZ" altLang="cs-CZ" sz="1800" u="sng" dirty="0"/>
              <a:t>Obchodní společnosti</a:t>
            </a:r>
            <a:r>
              <a:rPr lang="cs-CZ" altLang="cs-CZ" sz="1800" dirty="0"/>
              <a:t> – právnické osoby založené převážně za účelem podnikání.</a:t>
            </a:r>
          </a:p>
          <a:p>
            <a:pPr eaLnBrk="1" hangingPunct="1"/>
            <a:r>
              <a:rPr lang="cs-CZ" altLang="cs-CZ" sz="1800" u="sng" dirty="0"/>
              <a:t>Společník </a:t>
            </a:r>
            <a:r>
              <a:rPr lang="cs-CZ" altLang="cs-CZ" sz="1800" dirty="0"/>
              <a:t>– osoba, která se podílí na podnikání prostřednictvím obchodní společnosti.</a:t>
            </a:r>
          </a:p>
          <a:p>
            <a:pPr eaLnBrk="1" hangingPunct="1">
              <a:buFont typeface="Wingdings" panose="05000000000000000000" pitchFamily="2" charset="2"/>
              <a:buNone/>
            </a:pPr>
            <a:endParaRPr lang="cs-CZ" altLang="cs-CZ" sz="1800" b="1" dirty="0">
              <a:latin typeface="Arial" panose="020B0604020202020204" pitchFamily="34" charset="0"/>
            </a:endParaRPr>
          </a:p>
          <a:p>
            <a:pPr eaLnBrk="1" hangingPunct="1">
              <a:buFont typeface="Wingdings" panose="05000000000000000000" pitchFamily="2" charset="2"/>
              <a:buNone/>
            </a:pPr>
            <a:r>
              <a:rPr lang="cs-CZ" altLang="cs-CZ" sz="1800" b="1" dirty="0">
                <a:latin typeface="Arial" panose="020B0604020202020204" pitchFamily="34" charset="0"/>
              </a:rPr>
              <a:t>Základní rozdělení na:</a:t>
            </a:r>
          </a:p>
          <a:p>
            <a:pPr>
              <a:spcBef>
                <a:spcPct val="10000"/>
              </a:spcBef>
            </a:pPr>
            <a:endParaRPr lang="cs-CZ" altLang="cs-CZ" sz="1800" b="1" dirty="0">
              <a:latin typeface="Arial" panose="020B0604020202020204" pitchFamily="34" charset="0"/>
            </a:endParaRPr>
          </a:p>
          <a:p>
            <a:pPr>
              <a:spcBef>
                <a:spcPct val="10000"/>
              </a:spcBef>
            </a:pPr>
            <a:r>
              <a:rPr lang="cs-CZ" altLang="cs-CZ" sz="1800" b="1" dirty="0">
                <a:solidFill>
                  <a:srgbClr val="0070C0"/>
                </a:solidFill>
                <a:latin typeface="Arial" panose="020B0604020202020204" pitchFamily="34" charset="0"/>
              </a:rPr>
              <a:t>a) osobní</a:t>
            </a:r>
            <a:r>
              <a:rPr lang="cs-CZ" altLang="cs-CZ" sz="1800" b="1" dirty="0">
                <a:latin typeface="Arial" panose="020B0604020202020204" pitchFamily="34" charset="0"/>
              </a:rPr>
              <a:t>	vytvořeny a vlastněny 2 a více osobami, společníci se osobně zúčastňují podnikání, 	společně ručí za závazky společnosti, (veřejná obchodní společnost, komanditní společnost).</a:t>
            </a:r>
          </a:p>
          <a:p>
            <a:pPr>
              <a:spcBef>
                <a:spcPct val="10000"/>
              </a:spcBef>
            </a:pPr>
            <a:endParaRPr lang="cs-CZ" altLang="cs-CZ" sz="1800" b="1" dirty="0">
              <a:latin typeface="Arial" panose="020B0604020202020204" pitchFamily="34" charset="0"/>
            </a:endParaRPr>
          </a:p>
          <a:p>
            <a:pPr>
              <a:spcBef>
                <a:spcPct val="10000"/>
              </a:spcBef>
            </a:pPr>
            <a:r>
              <a:rPr lang="cs-CZ" altLang="cs-CZ" sz="1800" b="1" dirty="0">
                <a:solidFill>
                  <a:srgbClr val="0070C0"/>
                </a:solidFill>
                <a:latin typeface="Arial" panose="020B0604020202020204" pitchFamily="34" charset="0"/>
              </a:rPr>
              <a:t>b) kapitálové</a:t>
            </a:r>
            <a:r>
              <a:rPr lang="cs-CZ" altLang="cs-CZ" sz="1800" b="1" dirty="0">
                <a:latin typeface="Arial" panose="020B0604020202020204" pitchFamily="34" charset="0"/>
              </a:rPr>
              <a:t>	majetková účast společníků na podnikání, nemusí se osobně účastnit na podnikání, společníci neručí za závazky společnosti, resp. 		pouze 	do výše svého nesplaceného vkladu, 	(společnost s ručením omezeným, akciová společnost).</a:t>
            </a:r>
          </a:p>
          <a:p>
            <a:pPr eaLnBrk="1" hangingPunct="1"/>
            <a:endParaRPr lang="cs-CZ" altLang="cs-CZ" sz="1800" dirty="0"/>
          </a:p>
        </p:txBody>
      </p:sp>
    </p:spTree>
    <p:extLst>
      <p:ext uri="{BB962C8B-B14F-4D97-AF65-F5344CB8AC3E}">
        <p14:creationId xmlns:p14="http://schemas.microsoft.com/office/powerpoint/2010/main" val="28303348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Nadpis 1"/>
          <p:cNvSpPr>
            <a:spLocks noGrp="1"/>
          </p:cNvSpPr>
          <p:nvPr>
            <p:ph type="title"/>
          </p:nvPr>
        </p:nvSpPr>
        <p:spPr>
          <a:xfrm>
            <a:off x="567159" y="454306"/>
            <a:ext cx="8229600" cy="1143000"/>
          </a:xfrm>
        </p:spPr>
        <p:txBody>
          <a:bodyPr/>
          <a:lstStyle/>
          <a:p>
            <a:pPr eaLnBrk="1" hangingPunct="1"/>
            <a:r>
              <a:rPr lang="cs-CZ" altLang="cs-CZ" b="1" dirty="0">
                <a:solidFill>
                  <a:srgbClr val="FF0000"/>
                </a:solidFill>
              </a:rPr>
              <a:t>Právnické osoby</a:t>
            </a:r>
          </a:p>
        </p:txBody>
      </p:sp>
      <p:sp>
        <p:nvSpPr>
          <p:cNvPr id="147459" name="Zástupný symbol pro obsah 2"/>
          <p:cNvSpPr>
            <a:spLocks noGrp="1"/>
          </p:cNvSpPr>
          <p:nvPr>
            <p:ph idx="1"/>
          </p:nvPr>
        </p:nvSpPr>
        <p:spPr>
          <a:xfrm>
            <a:off x="219919" y="1597306"/>
            <a:ext cx="8924081" cy="5000344"/>
          </a:xfrm>
        </p:spPr>
        <p:txBody>
          <a:bodyPr/>
          <a:lstStyle/>
          <a:p>
            <a:pPr eaLnBrk="1" hangingPunct="1">
              <a:buFont typeface="Wingdings" panose="05000000000000000000" pitchFamily="2" charset="2"/>
              <a:buNone/>
            </a:pPr>
            <a:r>
              <a:rPr lang="cs-CZ" altLang="cs-CZ" sz="2000" b="1" u="sng" dirty="0"/>
              <a:t>a) osobní obchodní společnosti</a:t>
            </a:r>
          </a:p>
          <a:p>
            <a:pPr eaLnBrk="1" hangingPunct="1"/>
            <a:r>
              <a:rPr lang="cs-CZ" altLang="cs-CZ" sz="2000" dirty="0"/>
              <a:t>Veřejná obchodní společnost – společnost, ve které aspoň dvě osoby (FO nebo PO) podnikají pod společnou firmou a ručí za závazky společně a nerozdílně celým svým majetkem.</a:t>
            </a:r>
          </a:p>
          <a:p>
            <a:pPr eaLnBrk="1" hangingPunct="1">
              <a:buFont typeface="Wingdings" panose="05000000000000000000" pitchFamily="2" charset="2"/>
              <a:buNone/>
            </a:pPr>
            <a:r>
              <a:rPr lang="cs-CZ" altLang="cs-CZ" sz="2000" b="1" u="sng" dirty="0"/>
              <a:t>b) smíšené obchodní společnosti</a:t>
            </a:r>
          </a:p>
          <a:p>
            <a:pPr eaLnBrk="1" hangingPunct="1"/>
            <a:r>
              <a:rPr lang="cs-CZ" altLang="cs-CZ" sz="2000" dirty="0"/>
              <a:t>Komanditní společnost - jeden nebo více společníků ručí za závazky společnosti do výše svého nesplaceného vkladu zapsaného v obchodním rejstříku (komanditisté) a jeden nebo více společníků celým svým majetkem (komplementáři).</a:t>
            </a:r>
          </a:p>
          <a:p>
            <a:pPr eaLnBrk="1" hangingPunct="1">
              <a:lnSpc>
                <a:spcPct val="90000"/>
              </a:lnSpc>
            </a:pPr>
            <a:endParaRPr lang="cs-CZ" altLang="cs-CZ" sz="2000" dirty="0"/>
          </a:p>
          <a:p>
            <a:pPr eaLnBrk="1" hangingPunct="1"/>
            <a:endParaRPr lang="cs-CZ" altLang="cs-CZ" sz="2000" dirty="0"/>
          </a:p>
        </p:txBody>
      </p:sp>
    </p:spTree>
    <p:extLst>
      <p:ext uri="{BB962C8B-B14F-4D97-AF65-F5344CB8AC3E}">
        <p14:creationId xmlns:p14="http://schemas.microsoft.com/office/powerpoint/2010/main" val="5625693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Nadpis 1"/>
          <p:cNvSpPr>
            <a:spLocks noGrp="1"/>
          </p:cNvSpPr>
          <p:nvPr>
            <p:ph type="title"/>
          </p:nvPr>
        </p:nvSpPr>
        <p:spPr>
          <a:xfrm>
            <a:off x="173620" y="436684"/>
            <a:ext cx="8229600" cy="1143000"/>
          </a:xfrm>
        </p:spPr>
        <p:txBody>
          <a:bodyPr/>
          <a:lstStyle/>
          <a:p>
            <a:pPr eaLnBrk="1" hangingPunct="1"/>
            <a:r>
              <a:rPr lang="cs-CZ" altLang="cs-CZ" b="1" dirty="0">
                <a:solidFill>
                  <a:srgbClr val="FF0000"/>
                </a:solidFill>
              </a:rPr>
              <a:t>Právnické osoby</a:t>
            </a:r>
          </a:p>
        </p:txBody>
      </p:sp>
      <p:sp>
        <p:nvSpPr>
          <p:cNvPr id="148483" name="Zástupný symbol pro obsah 2"/>
          <p:cNvSpPr>
            <a:spLocks noGrp="1"/>
          </p:cNvSpPr>
          <p:nvPr>
            <p:ph idx="1"/>
          </p:nvPr>
        </p:nvSpPr>
        <p:spPr>
          <a:xfrm>
            <a:off x="173620" y="1417638"/>
            <a:ext cx="8970380" cy="5180012"/>
          </a:xfrm>
        </p:spPr>
        <p:txBody>
          <a:bodyPr/>
          <a:lstStyle/>
          <a:p>
            <a:pPr eaLnBrk="1" hangingPunct="1">
              <a:buFont typeface="Wingdings" panose="05000000000000000000" pitchFamily="2" charset="2"/>
              <a:buNone/>
            </a:pPr>
            <a:r>
              <a:rPr lang="cs-CZ" altLang="cs-CZ" sz="1800" b="1" u="sng" dirty="0"/>
              <a:t>c) kapitálové společnosti</a:t>
            </a:r>
          </a:p>
          <a:p>
            <a:pPr eaLnBrk="1" hangingPunct="1"/>
            <a:r>
              <a:rPr lang="cs-CZ" altLang="cs-CZ" sz="1800" dirty="0"/>
              <a:t>Společnost s ručením omezeným – společnost, jejíž základní kapitál je tvořen vklady společníků a jejíž společníci ručí za závazky společnosti, dokud nebylo zapsáno splacení vkladů do obchodního rejstříku.</a:t>
            </a:r>
          </a:p>
          <a:p>
            <a:pPr eaLnBrk="1" hangingPunct="1"/>
            <a:endParaRPr lang="cs-CZ" altLang="cs-CZ" sz="1800" dirty="0"/>
          </a:p>
          <a:p>
            <a:pPr eaLnBrk="1" hangingPunct="1"/>
            <a:r>
              <a:rPr lang="cs-CZ" altLang="cs-CZ" sz="1800" dirty="0"/>
              <a:t>Akciová společnost – její základní kapitál je rozvržen na určitý počet akcií o určité jmenovité hodnotě.</a:t>
            </a:r>
          </a:p>
          <a:p>
            <a:pPr eaLnBrk="1" hangingPunct="1"/>
            <a:endParaRPr lang="cs-CZ" altLang="cs-CZ" sz="1800" dirty="0"/>
          </a:p>
          <a:p>
            <a:pPr eaLnBrk="1" hangingPunct="1">
              <a:buFont typeface="Wingdings" panose="05000000000000000000" pitchFamily="2" charset="2"/>
              <a:buNone/>
            </a:pPr>
            <a:r>
              <a:rPr lang="cs-CZ" altLang="cs-CZ" sz="1800" b="1" u="sng" dirty="0"/>
              <a:t>d) Družstva</a:t>
            </a:r>
          </a:p>
          <a:p>
            <a:pPr eaLnBrk="1" hangingPunct="1"/>
            <a:r>
              <a:rPr lang="cs-CZ" altLang="cs-CZ" sz="1800" dirty="0"/>
              <a:t>V obchodním zákoníku se družstvem rozumí společenství neuzavřeného počtu osob založené za účelem podnikání nebo zajišťování hospodářských, sociálních nebo jiných potřeb svých členů.</a:t>
            </a:r>
          </a:p>
          <a:p>
            <a:pPr eaLnBrk="1" hangingPunct="1"/>
            <a:endParaRPr lang="cs-CZ" altLang="cs-CZ" sz="1800" dirty="0"/>
          </a:p>
          <a:p>
            <a:pPr eaLnBrk="1" hangingPunct="1">
              <a:lnSpc>
                <a:spcPct val="90000"/>
              </a:lnSpc>
            </a:pPr>
            <a:endParaRPr lang="cs-CZ" altLang="cs-CZ" sz="1800" dirty="0"/>
          </a:p>
          <a:p>
            <a:pPr eaLnBrk="1" hangingPunct="1"/>
            <a:endParaRPr lang="cs-CZ" altLang="cs-CZ" sz="1800" dirty="0"/>
          </a:p>
        </p:txBody>
      </p:sp>
    </p:spTree>
    <p:extLst>
      <p:ext uri="{BB962C8B-B14F-4D97-AF65-F5344CB8AC3E}">
        <p14:creationId xmlns:p14="http://schemas.microsoft.com/office/powerpoint/2010/main" val="2978341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7544" y="1555845"/>
            <a:ext cx="8229600" cy="4525963"/>
          </a:xfrm>
        </p:spPr>
        <p:txBody>
          <a:bodyPr>
            <a:normAutofit/>
          </a:bodyPr>
          <a:lstStyle/>
          <a:p>
            <a:pPr algn="just">
              <a:buNone/>
            </a:pPr>
            <a:r>
              <a:rPr lang="cs-CZ" sz="2400" dirty="0">
                <a:latin typeface="Arial" pitchFamily="34" charset="0"/>
                <a:cs typeface="Arial" pitchFamily="34" charset="0"/>
              </a:rPr>
              <a:t>1. založení – vznik (start-</a:t>
            </a:r>
            <a:r>
              <a:rPr lang="cs-CZ" sz="2400" dirty="0" err="1">
                <a:latin typeface="Arial" pitchFamily="34" charset="0"/>
                <a:cs typeface="Arial" pitchFamily="34" charset="0"/>
              </a:rPr>
              <a:t>ups</a:t>
            </a:r>
            <a:r>
              <a:rPr lang="cs-CZ" sz="2400" dirty="0">
                <a:latin typeface="Arial" pitchFamily="34" charset="0"/>
                <a:cs typeface="Arial" pitchFamily="34" charset="0"/>
              </a:rPr>
              <a:t>)</a:t>
            </a:r>
          </a:p>
          <a:p>
            <a:pPr algn="just">
              <a:buNone/>
            </a:pPr>
            <a:r>
              <a:rPr lang="cs-CZ" sz="2400" dirty="0">
                <a:latin typeface="Arial" pitchFamily="34" charset="0"/>
                <a:cs typeface="Arial" pitchFamily="34" charset="0"/>
              </a:rPr>
              <a:t>2. růst</a:t>
            </a:r>
          </a:p>
          <a:p>
            <a:pPr algn="just">
              <a:buNone/>
            </a:pPr>
            <a:r>
              <a:rPr lang="cs-CZ" sz="2400" dirty="0">
                <a:latin typeface="Arial" pitchFamily="34" charset="0"/>
                <a:cs typeface="Arial" pitchFamily="34" charset="0"/>
              </a:rPr>
              <a:t>3. stabilizace</a:t>
            </a:r>
          </a:p>
          <a:p>
            <a:pPr algn="just">
              <a:buNone/>
            </a:pPr>
            <a:r>
              <a:rPr lang="cs-CZ" sz="2400" dirty="0">
                <a:latin typeface="Arial" pitchFamily="34" charset="0"/>
                <a:cs typeface="Arial" pitchFamily="34" charset="0"/>
              </a:rPr>
              <a:t>4. krize</a:t>
            </a:r>
          </a:p>
          <a:p>
            <a:pPr algn="just">
              <a:buNone/>
            </a:pPr>
            <a:r>
              <a:rPr lang="cs-CZ" sz="2400" dirty="0">
                <a:latin typeface="Arial" pitchFamily="34" charset="0"/>
                <a:cs typeface="Arial" pitchFamily="34" charset="0"/>
              </a:rPr>
              <a:t>5. zánik</a:t>
            </a:r>
          </a:p>
          <a:p>
            <a:pPr algn="just">
              <a:buNone/>
            </a:pPr>
            <a:endParaRPr lang="cs-CZ" sz="2400" dirty="0">
              <a:latin typeface="Arial" pitchFamily="34" charset="0"/>
              <a:cs typeface="Arial" pitchFamily="34" charset="0"/>
            </a:endParaRPr>
          </a:p>
          <a:p>
            <a:pPr algn="just">
              <a:buNone/>
            </a:pPr>
            <a:r>
              <a:rPr lang="cs-CZ" sz="2400" dirty="0">
                <a:latin typeface="Arial" pitchFamily="34" charset="0"/>
                <a:cs typeface="Arial" pitchFamily="34" charset="0"/>
              </a:rPr>
              <a:t>Cyklická odvětví</a:t>
            </a:r>
          </a:p>
          <a:p>
            <a:pPr algn="just">
              <a:buNone/>
            </a:pPr>
            <a:r>
              <a:rPr lang="cs-CZ" sz="2400" dirty="0">
                <a:latin typeface="Arial" pitchFamily="34" charset="0"/>
                <a:cs typeface="Arial" pitchFamily="34" charset="0"/>
              </a:rPr>
              <a:t>Neutrální odvětví</a:t>
            </a:r>
          </a:p>
          <a:p>
            <a:pPr algn="just">
              <a:buNone/>
            </a:pPr>
            <a:r>
              <a:rPr lang="cs-CZ" sz="2400" dirty="0">
                <a:latin typeface="Arial" pitchFamily="34" charset="0"/>
                <a:cs typeface="Arial" pitchFamily="34" charset="0"/>
              </a:rPr>
              <a:t>Anticyklická odvětví</a:t>
            </a:r>
          </a:p>
        </p:txBody>
      </p:sp>
      <p:sp>
        <p:nvSpPr>
          <p:cNvPr id="3" name="Nadpis 2"/>
          <p:cNvSpPr>
            <a:spLocks noGrp="1"/>
          </p:cNvSpPr>
          <p:nvPr>
            <p:ph type="title"/>
          </p:nvPr>
        </p:nvSpPr>
        <p:spPr>
          <a:xfrm>
            <a:off x="685908" y="412845"/>
            <a:ext cx="8229600" cy="1143000"/>
          </a:xfrm>
        </p:spPr>
        <p:txBody>
          <a:bodyPr>
            <a:normAutofit/>
          </a:bodyPr>
          <a:lstStyle/>
          <a:p>
            <a:r>
              <a:rPr lang="cs-CZ" sz="4000" b="1" dirty="0">
                <a:solidFill>
                  <a:srgbClr val="FF0000"/>
                </a:solidFill>
              </a:rPr>
              <a:t>Životní cyklus podniku</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7" name="Rectangle 3"/>
          <p:cNvSpPr>
            <a:spLocks noGrp="1" noChangeArrowheads="1"/>
          </p:cNvSpPr>
          <p:nvPr>
            <p:ph type="body" idx="1"/>
          </p:nvPr>
        </p:nvSpPr>
        <p:spPr>
          <a:xfrm>
            <a:off x="228600" y="1282017"/>
            <a:ext cx="8686800" cy="5688013"/>
          </a:xfrm>
        </p:spPr>
        <p:txBody>
          <a:bodyPr/>
          <a:lstStyle/>
          <a:p>
            <a:pPr marL="533400" indent="-533400" eaLnBrk="1" hangingPunct="1"/>
            <a:r>
              <a:rPr lang="cs-CZ" altLang="cs-CZ" b="1" i="1" dirty="0"/>
              <a:t>Zakladatelský dokument musí min. obsahovat:</a:t>
            </a:r>
          </a:p>
          <a:p>
            <a:pPr marL="914400" lvl="1" indent="-457200" eaLnBrk="1" hangingPunct="1"/>
            <a:r>
              <a:rPr lang="cs-CZ" altLang="cs-CZ" dirty="0"/>
              <a:t>firmu a sídlo společnosti </a:t>
            </a:r>
          </a:p>
          <a:p>
            <a:pPr marL="914400" lvl="1" indent="-457200" eaLnBrk="1" hangingPunct="1"/>
            <a:r>
              <a:rPr lang="cs-CZ" altLang="cs-CZ" dirty="0"/>
              <a:t>určení zakladatelů či společníků </a:t>
            </a:r>
          </a:p>
          <a:p>
            <a:pPr marL="914400" lvl="1" indent="-457200" eaLnBrk="1" hangingPunct="1"/>
            <a:r>
              <a:rPr lang="cs-CZ" altLang="cs-CZ" dirty="0"/>
              <a:t>předmět podnikání (činnosti) </a:t>
            </a:r>
          </a:p>
          <a:p>
            <a:pPr marL="914400" lvl="1" indent="-457200" eaLnBrk="1" hangingPunct="1"/>
            <a:r>
              <a:rPr lang="cs-CZ" altLang="cs-CZ" dirty="0"/>
              <a:t>výši základního kapitálu, event. i určení správce a informaci o splácení </a:t>
            </a:r>
          </a:p>
          <a:p>
            <a:pPr marL="914400" lvl="1" indent="-457200" eaLnBrk="1" hangingPunct="1"/>
            <a:r>
              <a:rPr lang="cs-CZ" altLang="cs-CZ" dirty="0"/>
              <a:t>informace o orgánech a jejich členech.</a:t>
            </a:r>
          </a:p>
          <a:p>
            <a:pPr marL="914400" lvl="1" indent="-457200" eaLnBrk="1" hangingPunct="1"/>
            <a:endParaRPr lang="cs-CZ" altLang="cs-CZ" dirty="0"/>
          </a:p>
          <a:p>
            <a:pPr marL="533400" indent="-533400" algn="just" eaLnBrk="1" hangingPunct="1"/>
            <a:endParaRPr lang="cs-CZ" altLang="cs-CZ" dirty="0"/>
          </a:p>
        </p:txBody>
      </p:sp>
      <p:sp>
        <p:nvSpPr>
          <p:cNvPr id="7" name="Rectangle 2"/>
          <p:cNvSpPr txBox="1">
            <a:spLocks noChangeArrowheads="1"/>
          </p:cNvSpPr>
          <p:nvPr/>
        </p:nvSpPr>
        <p:spPr>
          <a:xfrm>
            <a:off x="609600" y="42703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3200" b="1" dirty="0">
                <a:solidFill>
                  <a:srgbClr val="FF0000"/>
                </a:solidFill>
              </a:rPr>
              <a:t>Postup při založení společnosti</a:t>
            </a:r>
            <a:endParaRPr lang="cs-CZ" altLang="cs-CZ" sz="3200" b="1" dirty="0"/>
          </a:p>
        </p:txBody>
      </p:sp>
    </p:spTree>
    <p:extLst>
      <p:ext uri="{BB962C8B-B14F-4D97-AF65-F5344CB8AC3E}">
        <p14:creationId xmlns:p14="http://schemas.microsoft.com/office/powerpoint/2010/main" val="10037451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Grp="1" noChangeArrowheads="1"/>
          </p:cNvSpPr>
          <p:nvPr>
            <p:ph type="body" idx="1"/>
          </p:nvPr>
        </p:nvSpPr>
        <p:spPr>
          <a:xfrm>
            <a:off x="1" y="1149130"/>
            <a:ext cx="9144000" cy="5286394"/>
          </a:xfrm>
        </p:spPr>
        <p:txBody>
          <a:bodyPr>
            <a:normAutofit/>
          </a:bodyPr>
          <a:lstStyle/>
          <a:p>
            <a:pPr algn="ctr" eaLnBrk="1" hangingPunct="1">
              <a:buFont typeface="Wingdings" panose="05000000000000000000" pitchFamily="2" charset="2"/>
              <a:buNone/>
              <a:defRPr/>
            </a:pPr>
            <a:r>
              <a:rPr lang="cs-CZ" sz="2200" b="1" dirty="0"/>
              <a:t>Návrh na zápis společnosti do obchodního rejstříku</a:t>
            </a:r>
          </a:p>
          <a:p>
            <a:pPr eaLnBrk="1" hangingPunct="1">
              <a:defRPr/>
            </a:pPr>
            <a:r>
              <a:rPr lang="cs-CZ" sz="2000" dirty="0"/>
              <a:t>podává se u příslušného rejstříkového soudu, podepisují jej všichni jednatelé, podpisy musí být úředně ověřeny. Nově jsou pro veškeré návrhy obchodnímu rejstříku předepsány oficiální formuláře.</a:t>
            </a:r>
          </a:p>
          <a:p>
            <a:pPr eaLnBrk="1" hangingPunct="1">
              <a:defRPr/>
            </a:pPr>
            <a:r>
              <a:rPr lang="cs-CZ" sz="2000" dirty="0"/>
              <a:t>Jako přílohy se k návrhu přikládají:</a:t>
            </a:r>
          </a:p>
          <a:p>
            <a:pPr lvl="1" eaLnBrk="1" hangingPunct="1">
              <a:buFont typeface="Wingdings" panose="05000000000000000000" pitchFamily="2" charset="2"/>
              <a:buNone/>
              <a:defRPr/>
            </a:pPr>
            <a:r>
              <a:rPr lang="cs-CZ" sz="2000" b="1" dirty="0"/>
              <a:t>Za společnost</a:t>
            </a:r>
          </a:p>
          <a:p>
            <a:pPr lvl="1" eaLnBrk="1" hangingPunct="1">
              <a:defRPr/>
            </a:pPr>
            <a:r>
              <a:rPr lang="cs-CZ" sz="2000" dirty="0"/>
              <a:t>společenská smlouva nebo zakladatelská listina, </a:t>
            </a:r>
          </a:p>
          <a:p>
            <a:pPr lvl="1" eaLnBrk="1" hangingPunct="1">
              <a:defRPr/>
            </a:pPr>
            <a:r>
              <a:rPr lang="cs-CZ" sz="2000" dirty="0"/>
              <a:t>oprávnění k podnikatelské činnosti (živnostenské listy atp.), </a:t>
            </a:r>
          </a:p>
          <a:p>
            <a:pPr lvl="1" eaLnBrk="1" hangingPunct="1">
              <a:defRPr/>
            </a:pPr>
            <a:r>
              <a:rPr lang="cs-CZ" sz="2000" dirty="0"/>
              <a:t>listina osvědčující právní důvod užívání místností, a to výpis z katastru nemovitostí ne starší 3 měsíců osvědčující vlastnické právo k prostorám, do nichž společnost umístila své sídlo, a pokud není vlastníkem, souhlas (spolu)vlastníka těchto prostor, nebo správce zmocněného k udělení souhlasu s umístěním sídla a zmocnění tohoto správce. </a:t>
            </a:r>
          </a:p>
          <a:p>
            <a:pPr lvl="1" eaLnBrk="1" hangingPunct="1">
              <a:defRPr/>
            </a:pPr>
            <a:r>
              <a:rPr lang="cs-CZ" sz="2000" dirty="0"/>
              <a:t>doklad(y) o splnění vkladové povinnosti (potvrzení správce vkladů/banky, posudky znalců, atp.), </a:t>
            </a:r>
          </a:p>
        </p:txBody>
      </p:sp>
      <p:sp>
        <p:nvSpPr>
          <p:cNvPr id="6" name="Rectangle 2"/>
          <p:cNvSpPr txBox="1">
            <a:spLocks noChangeArrowheads="1"/>
          </p:cNvSpPr>
          <p:nvPr/>
        </p:nvSpPr>
        <p:spPr>
          <a:xfrm>
            <a:off x="1662896" y="25341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3200" b="1" dirty="0">
                <a:solidFill>
                  <a:srgbClr val="FF0000"/>
                </a:solidFill>
              </a:rPr>
              <a:t>Postup při založení společnosti</a:t>
            </a:r>
            <a:endParaRPr lang="cs-CZ" altLang="cs-CZ" sz="3200" b="1" dirty="0"/>
          </a:p>
        </p:txBody>
      </p:sp>
    </p:spTree>
    <p:extLst>
      <p:ext uri="{BB962C8B-B14F-4D97-AF65-F5344CB8AC3E}">
        <p14:creationId xmlns:p14="http://schemas.microsoft.com/office/powerpoint/2010/main" val="22460246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5" name="Rectangle 3"/>
          <p:cNvSpPr>
            <a:spLocks noGrp="1" noChangeArrowheads="1"/>
          </p:cNvSpPr>
          <p:nvPr>
            <p:ph type="body" idx="1"/>
          </p:nvPr>
        </p:nvSpPr>
        <p:spPr>
          <a:xfrm>
            <a:off x="250825" y="836613"/>
            <a:ext cx="8893175" cy="5832475"/>
          </a:xfrm>
        </p:spPr>
        <p:txBody>
          <a:bodyPr>
            <a:normAutofit/>
          </a:bodyPr>
          <a:lstStyle/>
          <a:p>
            <a:pPr eaLnBrk="1" hangingPunct="1"/>
            <a:r>
              <a:rPr lang="cs-CZ" altLang="cs-CZ" sz="1700" b="1" dirty="0"/>
              <a:t>za každého jednatele </a:t>
            </a:r>
          </a:p>
          <a:p>
            <a:pPr lvl="1" eaLnBrk="1" hangingPunct="1"/>
            <a:r>
              <a:rPr lang="cs-CZ" altLang="cs-CZ" sz="1700" dirty="0"/>
              <a:t>výpis z Rejstříku trestů ne starší 3 měsíců</a:t>
            </a:r>
          </a:p>
          <a:p>
            <a:pPr lvl="1" eaLnBrk="1" hangingPunct="1"/>
            <a:r>
              <a:rPr lang="cs-CZ" altLang="cs-CZ" sz="1700" dirty="0"/>
              <a:t>čestné prohlášení jednatele, že </a:t>
            </a:r>
          </a:p>
          <a:p>
            <a:pPr lvl="2" eaLnBrk="1" hangingPunct="1"/>
            <a:r>
              <a:rPr lang="cs-CZ" altLang="cs-CZ" sz="1700" dirty="0"/>
              <a:t>je plně způsobilý k právním úkonům, </a:t>
            </a:r>
          </a:p>
          <a:p>
            <a:pPr lvl="2" eaLnBrk="1" hangingPunct="1"/>
            <a:r>
              <a:rPr lang="cs-CZ" altLang="cs-CZ" sz="1700" dirty="0"/>
              <a:t>splňuje podmínky provozování živnosti podle § 6 zák. č. 455/1991 Sb., o živnostenském podnikání, ve znění pozdějších předpisů, a nenastala u něho skutečnost, jež je překážkou provozování živnosti dle § 8 </a:t>
            </a:r>
            <a:r>
              <a:rPr lang="cs-CZ" altLang="cs-CZ" sz="1700" dirty="0" err="1"/>
              <a:t>zák.č</a:t>
            </a:r>
            <a:r>
              <a:rPr lang="cs-CZ" altLang="cs-CZ" sz="1700" dirty="0"/>
              <a:t>. 455/1991 Sb. o živnostenském podnikání, ve znění pozdějších předpisů, </a:t>
            </a:r>
          </a:p>
          <a:p>
            <a:pPr lvl="2" eaLnBrk="1" hangingPunct="1"/>
            <a:r>
              <a:rPr lang="cs-CZ" altLang="cs-CZ" sz="1700" dirty="0"/>
              <a:t>splňuje podmínky podle § 38l obchodního zákoníku; </a:t>
            </a:r>
          </a:p>
          <a:p>
            <a:pPr lvl="1" eaLnBrk="1" hangingPunct="1"/>
            <a:r>
              <a:rPr lang="cs-CZ" altLang="cs-CZ" sz="1700" dirty="0"/>
              <a:t>podpis musí být úředně ověřen, </a:t>
            </a:r>
          </a:p>
          <a:p>
            <a:pPr eaLnBrk="1" hangingPunct="1"/>
            <a:r>
              <a:rPr lang="cs-CZ" altLang="cs-CZ" sz="1700" dirty="0"/>
              <a:t>V případě, že rejstříkový soud zjistí formální chyby vašeho návrhu na zápis společnosti, vyžádá si opravu nebo doplnění tohoto návrhu. Podstatné je, že tímto aktem neztratíte zcela svoje původní pořadí (číslo jednací) ve frontě čekatelů na zápis.</a:t>
            </a:r>
          </a:p>
          <a:p>
            <a:pPr eaLnBrk="1" hangingPunct="1">
              <a:buFont typeface="Wingdings" panose="05000000000000000000" pitchFamily="2" charset="2"/>
              <a:buNone/>
            </a:pPr>
            <a:r>
              <a:rPr lang="cs-CZ" altLang="cs-CZ" sz="1700" b="1" dirty="0"/>
              <a:t>Zápis společnosti do obchodního rejstříku</a:t>
            </a:r>
          </a:p>
          <a:p>
            <a:pPr eaLnBrk="1" hangingPunct="1"/>
            <a:r>
              <a:rPr lang="cs-CZ" altLang="cs-CZ" sz="1700" dirty="0"/>
              <a:t>Na zápis společnosti do obchodního rejstříku se čeká </a:t>
            </a:r>
            <a:r>
              <a:rPr lang="cs-CZ" altLang="cs-CZ" sz="1700" b="1" dirty="0"/>
              <a:t>cca 2 týdny </a:t>
            </a:r>
            <a:r>
              <a:rPr lang="cs-CZ" altLang="cs-CZ" sz="1700" dirty="0"/>
              <a:t>(záleží na rejstříkovém soudu).</a:t>
            </a:r>
          </a:p>
          <a:p>
            <a:pPr eaLnBrk="1" hangingPunct="1"/>
            <a:r>
              <a:rPr lang="cs-CZ" altLang="cs-CZ" sz="1700" dirty="0"/>
              <a:t>Zápisem do obchodního rejstříku fakticky vzniká společnost a tímto dnem nastává povinnost vést (podvojné) účetnictví.</a:t>
            </a:r>
          </a:p>
          <a:p>
            <a:pPr eaLnBrk="1" hangingPunct="1"/>
            <a:endParaRPr lang="cs-CZ" altLang="cs-CZ" sz="1700" dirty="0"/>
          </a:p>
          <a:p>
            <a:pPr lvl="1" eaLnBrk="1" hangingPunct="1"/>
            <a:endParaRPr lang="cs-CZ" altLang="cs-CZ" sz="1700" dirty="0"/>
          </a:p>
          <a:p>
            <a:pPr algn="just" eaLnBrk="1" hangingPunct="1"/>
            <a:endParaRPr lang="cs-CZ" altLang="cs-CZ" sz="1700" dirty="0"/>
          </a:p>
        </p:txBody>
      </p:sp>
      <p:sp>
        <p:nvSpPr>
          <p:cNvPr id="7" name="Rectangle 2"/>
          <p:cNvSpPr>
            <a:spLocks noGrp="1" noChangeArrowheads="1"/>
          </p:cNvSpPr>
          <p:nvPr>
            <p:ph type="title"/>
          </p:nvPr>
        </p:nvSpPr>
        <p:spPr>
          <a:xfrm>
            <a:off x="2275390" y="265113"/>
            <a:ext cx="8229600" cy="1143000"/>
          </a:xfrm>
        </p:spPr>
        <p:txBody>
          <a:bodyPr/>
          <a:lstStyle/>
          <a:p>
            <a:r>
              <a:rPr lang="cs-CZ" sz="3200" b="1" dirty="0">
                <a:solidFill>
                  <a:srgbClr val="FF0000"/>
                </a:solidFill>
              </a:rPr>
              <a:t>Postup při založení společnosti</a:t>
            </a:r>
            <a:endParaRPr lang="cs-CZ" altLang="cs-CZ" sz="3200" b="1" dirty="0"/>
          </a:p>
        </p:txBody>
      </p:sp>
    </p:spTree>
    <p:extLst>
      <p:ext uri="{BB962C8B-B14F-4D97-AF65-F5344CB8AC3E}">
        <p14:creationId xmlns:p14="http://schemas.microsoft.com/office/powerpoint/2010/main" val="275825273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1459308586"/>
              </p:ext>
            </p:extLst>
          </p:nvPr>
        </p:nvGraphicFramePr>
        <p:xfrm>
          <a:off x="-36512" y="33867"/>
          <a:ext cx="9180514" cy="6580985"/>
        </p:xfrm>
        <a:graphic>
          <a:graphicData uri="http://schemas.openxmlformats.org/drawingml/2006/table">
            <a:tbl>
              <a:tblPr firstRow="1" firstCol="1" bandCol="1">
                <a:tableStyleId>{5C22544A-7EE6-4342-B048-85BDC9FD1C3A}</a:tableStyleId>
              </a:tblPr>
              <a:tblGrid>
                <a:gridCol w="1434455">
                  <a:extLst>
                    <a:ext uri="{9D8B030D-6E8A-4147-A177-3AD203B41FA5}">
                      <a16:colId xmlns:a16="http://schemas.microsoft.com/office/drawing/2014/main" val="20000"/>
                    </a:ext>
                  </a:extLst>
                </a:gridCol>
                <a:gridCol w="1577901">
                  <a:extLst>
                    <a:ext uri="{9D8B030D-6E8A-4147-A177-3AD203B41FA5}">
                      <a16:colId xmlns:a16="http://schemas.microsoft.com/office/drawing/2014/main" val="20001"/>
                    </a:ext>
                  </a:extLst>
                </a:gridCol>
                <a:gridCol w="1596156">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512168">
                  <a:extLst>
                    <a:ext uri="{9D8B030D-6E8A-4147-A177-3AD203B41FA5}">
                      <a16:colId xmlns:a16="http://schemas.microsoft.com/office/drawing/2014/main" val="20004"/>
                    </a:ext>
                  </a:extLst>
                </a:gridCol>
                <a:gridCol w="1619674">
                  <a:extLst>
                    <a:ext uri="{9D8B030D-6E8A-4147-A177-3AD203B41FA5}">
                      <a16:colId xmlns:a16="http://schemas.microsoft.com/office/drawing/2014/main" val="20005"/>
                    </a:ext>
                  </a:extLst>
                </a:gridCol>
              </a:tblGrid>
              <a:tr h="393305">
                <a:tc rowSpan="2">
                  <a:txBody>
                    <a:bodyPr/>
                    <a:lstStyle/>
                    <a:p>
                      <a:pPr algn="ctr"/>
                      <a:r>
                        <a:rPr lang="cs-CZ" sz="1200" dirty="0">
                          <a:solidFill>
                            <a:schemeClr val="tx1"/>
                          </a:solidFill>
                        </a:rPr>
                        <a:t>Obchodní společnost</a:t>
                      </a:r>
                    </a:p>
                  </a:txBody>
                  <a:tcPr anchor="ctr"/>
                </a:tc>
                <a:tc gridSpan="2">
                  <a:txBody>
                    <a:bodyPr/>
                    <a:lstStyle/>
                    <a:p>
                      <a:pPr algn="ctr"/>
                      <a:r>
                        <a:rPr lang="cs-CZ" sz="1200" dirty="0">
                          <a:solidFill>
                            <a:schemeClr val="tx1"/>
                          </a:solidFill>
                        </a:rPr>
                        <a:t>Kapitálové společnosti</a:t>
                      </a:r>
                    </a:p>
                  </a:txBody>
                  <a:tcPr anchor="ctr"/>
                </a:tc>
                <a:tc hMerge="1">
                  <a:txBody>
                    <a:bodyPr/>
                    <a:lstStyle/>
                    <a:p>
                      <a:pPr algn="ctr"/>
                      <a:endParaRPr lang="cs-CZ" dirty="0"/>
                    </a:p>
                  </a:txBody>
                  <a:tcPr anchor="ctr"/>
                </a:tc>
                <a:tc gridSpan="2">
                  <a:txBody>
                    <a:bodyPr/>
                    <a:lstStyle/>
                    <a:p>
                      <a:pPr algn="ctr"/>
                      <a:r>
                        <a:rPr lang="cs-CZ" sz="1200" dirty="0">
                          <a:solidFill>
                            <a:schemeClr val="tx1"/>
                          </a:solidFill>
                        </a:rPr>
                        <a:t>Osobní společnosti</a:t>
                      </a:r>
                    </a:p>
                  </a:txBody>
                  <a:tcPr anchor="ctr"/>
                </a:tc>
                <a:tc hMerge="1">
                  <a:txBody>
                    <a:bodyPr/>
                    <a:lstStyle/>
                    <a:p>
                      <a:pPr algn="ctr"/>
                      <a:endParaRPr lang="cs-CZ" dirty="0"/>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0"/>
                  </a:ext>
                </a:extLst>
              </a:tr>
              <a:tr h="393305">
                <a:tc vMerge="1">
                  <a:txBody>
                    <a:bodyPr/>
                    <a:lstStyle/>
                    <a:p>
                      <a:endParaRPr lang="cs-CZ" dirty="0"/>
                    </a:p>
                  </a:txBody>
                  <a:tcPr/>
                </a:tc>
                <a:tc>
                  <a:txBody>
                    <a:bodyPr/>
                    <a:lstStyle/>
                    <a:p>
                      <a:pPr algn="ctr"/>
                      <a:r>
                        <a:rPr lang="cs-CZ" sz="1200" dirty="0">
                          <a:solidFill>
                            <a:schemeClr val="tx1"/>
                          </a:solidFill>
                        </a:rPr>
                        <a:t>a.s.</a:t>
                      </a:r>
                    </a:p>
                  </a:txBody>
                  <a:tcPr anchor="ctr"/>
                </a:tc>
                <a:tc>
                  <a:txBody>
                    <a:bodyPr/>
                    <a:lstStyle/>
                    <a:p>
                      <a:pPr algn="ctr"/>
                      <a:r>
                        <a:rPr lang="cs-CZ" sz="1200" dirty="0">
                          <a:solidFill>
                            <a:schemeClr val="tx1"/>
                          </a:solidFill>
                        </a:rPr>
                        <a:t>s.r.o.</a:t>
                      </a:r>
                    </a:p>
                  </a:txBody>
                  <a:tcPr anchor="ctr"/>
                </a:tc>
                <a:tc>
                  <a:txBody>
                    <a:bodyPr/>
                    <a:lstStyle/>
                    <a:p>
                      <a:pPr algn="ctr"/>
                      <a:r>
                        <a:rPr lang="cs-CZ" sz="1200" dirty="0">
                          <a:solidFill>
                            <a:schemeClr val="tx1"/>
                          </a:solidFill>
                        </a:rPr>
                        <a:t>v.o.s.</a:t>
                      </a:r>
                    </a:p>
                  </a:txBody>
                  <a:tcPr anchor="ctr"/>
                </a:tc>
                <a:tc>
                  <a:txBody>
                    <a:bodyPr/>
                    <a:lstStyle/>
                    <a:p>
                      <a:pPr algn="ctr"/>
                      <a:r>
                        <a:rPr lang="cs-CZ" sz="1200" dirty="0">
                          <a:solidFill>
                            <a:schemeClr val="tx1"/>
                          </a:solidFill>
                        </a:rPr>
                        <a:t>k.s.</a:t>
                      </a:r>
                    </a:p>
                  </a:txBody>
                  <a:tcPr anchor="ctr"/>
                </a:tc>
                <a:tc>
                  <a:txBody>
                    <a:bodyPr/>
                    <a:lstStyle/>
                    <a:p>
                      <a:pPr algn="ctr"/>
                      <a:r>
                        <a:rPr lang="cs-CZ" sz="1200" dirty="0">
                          <a:solidFill>
                            <a:schemeClr val="tx1"/>
                          </a:solidFill>
                        </a:rPr>
                        <a:t>družstvo</a:t>
                      </a:r>
                    </a:p>
                  </a:txBody>
                  <a:tcPr anchor="ctr"/>
                </a:tc>
                <a:extLst>
                  <a:ext uri="{0D108BD9-81ED-4DB2-BD59-A6C34878D82A}">
                    <a16:rowId xmlns:a16="http://schemas.microsoft.com/office/drawing/2014/main" val="10001"/>
                  </a:ext>
                </a:extLst>
              </a:tr>
              <a:tr h="793373">
                <a:tc>
                  <a:txBody>
                    <a:bodyPr/>
                    <a:lstStyle/>
                    <a:p>
                      <a:pPr algn="ctr"/>
                      <a:r>
                        <a:rPr lang="cs-CZ" sz="1200" dirty="0">
                          <a:solidFill>
                            <a:schemeClr val="tx1"/>
                          </a:solidFill>
                        </a:rPr>
                        <a:t>Základní kapitál</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cs-CZ" sz="1200"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2"/>
                  </a:ext>
                </a:extLst>
              </a:tr>
              <a:tr h="470635">
                <a:tc>
                  <a:txBody>
                    <a:bodyPr/>
                    <a:lstStyle/>
                    <a:p>
                      <a:pPr algn="ctr"/>
                      <a:r>
                        <a:rPr lang="cs-CZ" sz="1200" dirty="0">
                          <a:solidFill>
                            <a:schemeClr val="tx1"/>
                          </a:solidFill>
                        </a:rPr>
                        <a:t>Min. vklad 1 osoby</a:t>
                      </a:r>
                    </a:p>
                  </a:txBody>
                  <a:tcPr anchor="ctr"/>
                </a:tc>
                <a:tc>
                  <a:txBody>
                    <a:bodyPr/>
                    <a:lstStyle/>
                    <a:p>
                      <a:pPr algn="ctr"/>
                      <a:endParaRPr lang="cs-CZ" sz="1200"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3"/>
                  </a:ext>
                </a:extLst>
              </a:tr>
              <a:tr h="738864">
                <a:tc>
                  <a:txBody>
                    <a:bodyPr/>
                    <a:lstStyle/>
                    <a:p>
                      <a:pPr algn="ctr"/>
                      <a:r>
                        <a:rPr lang="cs-CZ" sz="1200" dirty="0">
                          <a:solidFill>
                            <a:schemeClr val="tx1"/>
                          </a:solidFill>
                        </a:rPr>
                        <a:t>Min/</a:t>
                      </a:r>
                      <a:r>
                        <a:rPr lang="cs-CZ" sz="1200" dirty="0" err="1">
                          <a:solidFill>
                            <a:schemeClr val="tx1"/>
                          </a:solidFill>
                        </a:rPr>
                        <a:t>max</a:t>
                      </a:r>
                      <a:r>
                        <a:rPr lang="cs-CZ" sz="1200" baseline="0" dirty="0">
                          <a:solidFill>
                            <a:schemeClr val="tx1"/>
                          </a:solidFill>
                        </a:rPr>
                        <a:t> počet zakladatelů</a:t>
                      </a: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4"/>
                  </a:ext>
                </a:extLst>
              </a:tr>
              <a:tr h="969678">
                <a:tc>
                  <a:txBody>
                    <a:bodyPr/>
                    <a:lstStyle/>
                    <a:p>
                      <a:pPr algn="ctr"/>
                      <a:r>
                        <a:rPr lang="cs-CZ" sz="1200" dirty="0">
                          <a:solidFill>
                            <a:schemeClr val="tx1"/>
                          </a:solidFill>
                        </a:rPr>
                        <a:t>Základní dokumenty</a:t>
                      </a:r>
                    </a:p>
                  </a:txBody>
                  <a:tcPr anchor="ctr"/>
                </a:tc>
                <a:tc>
                  <a:txBody>
                    <a:bodyPr/>
                    <a:lstStyle/>
                    <a:p>
                      <a:pPr algn="ctr"/>
                      <a:endParaRPr lang="cs-CZ" sz="1200" baseline="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5"/>
                  </a:ext>
                </a:extLst>
              </a:tr>
              <a:tr h="346370">
                <a:tc>
                  <a:txBody>
                    <a:bodyPr/>
                    <a:lstStyle/>
                    <a:p>
                      <a:pPr algn="ctr"/>
                      <a:r>
                        <a:rPr lang="cs-CZ" sz="1200" dirty="0">
                          <a:solidFill>
                            <a:schemeClr val="tx1"/>
                          </a:solidFill>
                        </a:rPr>
                        <a:t>Nejvyšší orgán</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6"/>
                  </a:ext>
                </a:extLst>
              </a:tr>
              <a:tr h="392186">
                <a:tc>
                  <a:txBody>
                    <a:bodyPr/>
                    <a:lstStyle/>
                    <a:p>
                      <a:pPr algn="ctr"/>
                      <a:r>
                        <a:rPr lang="cs-CZ" sz="1200" dirty="0">
                          <a:solidFill>
                            <a:schemeClr val="tx1"/>
                          </a:solidFill>
                        </a:rPr>
                        <a:t>Statutární orgán</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7"/>
                  </a:ext>
                </a:extLst>
              </a:tr>
              <a:tr h="440844">
                <a:tc>
                  <a:txBody>
                    <a:bodyPr/>
                    <a:lstStyle/>
                    <a:p>
                      <a:pPr algn="ctr"/>
                      <a:r>
                        <a:rPr lang="cs-CZ" sz="1200" dirty="0">
                          <a:solidFill>
                            <a:schemeClr val="tx1"/>
                          </a:solidFill>
                        </a:rPr>
                        <a:t>Dozorčí orgán</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8"/>
                  </a:ext>
                </a:extLst>
              </a:tr>
              <a:tr h="496442">
                <a:tc>
                  <a:txBody>
                    <a:bodyPr/>
                    <a:lstStyle/>
                    <a:p>
                      <a:pPr algn="ctr"/>
                      <a:r>
                        <a:rPr lang="cs-CZ" sz="1200" dirty="0">
                          <a:solidFill>
                            <a:schemeClr val="tx1"/>
                          </a:solidFill>
                        </a:rPr>
                        <a:t>Ručení společnosti</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9"/>
                  </a:ext>
                </a:extLst>
              </a:tr>
              <a:tr h="1145983">
                <a:tc>
                  <a:txBody>
                    <a:bodyPr/>
                    <a:lstStyle/>
                    <a:p>
                      <a:pPr algn="ctr"/>
                      <a:r>
                        <a:rPr lang="cs-CZ" sz="1200" dirty="0">
                          <a:solidFill>
                            <a:schemeClr val="tx1"/>
                          </a:solidFill>
                        </a:rPr>
                        <a:t>Ručení společníků</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0888822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4116444705"/>
              </p:ext>
            </p:extLst>
          </p:nvPr>
        </p:nvGraphicFramePr>
        <p:xfrm>
          <a:off x="-36512" y="33869"/>
          <a:ext cx="9180514" cy="6662355"/>
        </p:xfrm>
        <a:graphic>
          <a:graphicData uri="http://schemas.openxmlformats.org/drawingml/2006/table">
            <a:tbl>
              <a:tblPr firstRow="1" firstCol="1" bandCol="1">
                <a:tableStyleId>{5C22544A-7EE6-4342-B048-85BDC9FD1C3A}</a:tableStyleId>
              </a:tblPr>
              <a:tblGrid>
                <a:gridCol w="1434455">
                  <a:extLst>
                    <a:ext uri="{9D8B030D-6E8A-4147-A177-3AD203B41FA5}">
                      <a16:colId xmlns:a16="http://schemas.microsoft.com/office/drawing/2014/main" val="20000"/>
                    </a:ext>
                  </a:extLst>
                </a:gridCol>
                <a:gridCol w="1577901">
                  <a:extLst>
                    <a:ext uri="{9D8B030D-6E8A-4147-A177-3AD203B41FA5}">
                      <a16:colId xmlns:a16="http://schemas.microsoft.com/office/drawing/2014/main" val="20001"/>
                    </a:ext>
                  </a:extLst>
                </a:gridCol>
                <a:gridCol w="1596156">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512168">
                  <a:extLst>
                    <a:ext uri="{9D8B030D-6E8A-4147-A177-3AD203B41FA5}">
                      <a16:colId xmlns:a16="http://schemas.microsoft.com/office/drawing/2014/main" val="20004"/>
                    </a:ext>
                  </a:extLst>
                </a:gridCol>
                <a:gridCol w="1619674">
                  <a:extLst>
                    <a:ext uri="{9D8B030D-6E8A-4147-A177-3AD203B41FA5}">
                      <a16:colId xmlns:a16="http://schemas.microsoft.com/office/drawing/2014/main" val="20005"/>
                    </a:ext>
                  </a:extLst>
                </a:gridCol>
              </a:tblGrid>
              <a:tr h="393305">
                <a:tc rowSpan="2">
                  <a:txBody>
                    <a:bodyPr/>
                    <a:lstStyle/>
                    <a:p>
                      <a:pPr algn="ctr"/>
                      <a:r>
                        <a:rPr lang="cs-CZ" sz="1200" dirty="0">
                          <a:solidFill>
                            <a:schemeClr val="tx1"/>
                          </a:solidFill>
                        </a:rPr>
                        <a:t>Obchodní společnost</a:t>
                      </a:r>
                    </a:p>
                  </a:txBody>
                  <a:tcPr anchor="ctr"/>
                </a:tc>
                <a:tc gridSpan="2">
                  <a:txBody>
                    <a:bodyPr/>
                    <a:lstStyle/>
                    <a:p>
                      <a:pPr algn="ctr"/>
                      <a:r>
                        <a:rPr lang="cs-CZ" sz="1200" dirty="0">
                          <a:solidFill>
                            <a:schemeClr val="tx1"/>
                          </a:solidFill>
                        </a:rPr>
                        <a:t>Kapitálové společnosti</a:t>
                      </a:r>
                    </a:p>
                  </a:txBody>
                  <a:tcPr anchor="ctr"/>
                </a:tc>
                <a:tc hMerge="1">
                  <a:txBody>
                    <a:bodyPr/>
                    <a:lstStyle/>
                    <a:p>
                      <a:pPr algn="ctr"/>
                      <a:endParaRPr lang="cs-CZ" dirty="0"/>
                    </a:p>
                  </a:txBody>
                  <a:tcPr anchor="ctr"/>
                </a:tc>
                <a:tc gridSpan="2">
                  <a:txBody>
                    <a:bodyPr/>
                    <a:lstStyle/>
                    <a:p>
                      <a:pPr algn="ctr"/>
                      <a:r>
                        <a:rPr lang="cs-CZ" sz="1200" dirty="0">
                          <a:solidFill>
                            <a:schemeClr val="tx1"/>
                          </a:solidFill>
                        </a:rPr>
                        <a:t>Osobní společnosti</a:t>
                      </a:r>
                    </a:p>
                  </a:txBody>
                  <a:tcPr anchor="ctr"/>
                </a:tc>
                <a:tc hMerge="1">
                  <a:txBody>
                    <a:bodyPr/>
                    <a:lstStyle/>
                    <a:p>
                      <a:pPr algn="ctr"/>
                      <a:endParaRPr lang="cs-CZ" dirty="0"/>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0"/>
                  </a:ext>
                </a:extLst>
              </a:tr>
              <a:tr h="393305">
                <a:tc vMerge="1">
                  <a:txBody>
                    <a:bodyPr/>
                    <a:lstStyle/>
                    <a:p>
                      <a:endParaRPr lang="cs-CZ" dirty="0"/>
                    </a:p>
                  </a:txBody>
                  <a:tcPr/>
                </a:tc>
                <a:tc>
                  <a:txBody>
                    <a:bodyPr/>
                    <a:lstStyle/>
                    <a:p>
                      <a:pPr algn="ctr"/>
                      <a:r>
                        <a:rPr lang="cs-CZ" sz="1200" dirty="0">
                          <a:solidFill>
                            <a:schemeClr val="tx1"/>
                          </a:solidFill>
                        </a:rPr>
                        <a:t>a.s.</a:t>
                      </a:r>
                    </a:p>
                  </a:txBody>
                  <a:tcPr anchor="ctr"/>
                </a:tc>
                <a:tc>
                  <a:txBody>
                    <a:bodyPr/>
                    <a:lstStyle/>
                    <a:p>
                      <a:pPr algn="ctr"/>
                      <a:r>
                        <a:rPr lang="cs-CZ" sz="1200" dirty="0">
                          <a:solidFill>
                            <a:schemeClr val="tx1"/>
                          </a:solidFill>
                        </a:rPr>
                        <a:t>s.r.o.</a:t>
                      </a:r>
                    </a:p>
                  </a:txBody>
                  <a:tcPr anchor="ctr"/>
                </a:tc>
                <a:tc>
                  <a:txBody>
                    <a:bodyPr/>
                    <a:lstStyle/>
                    <a:p>
                      <a:pPr algn="ctr"/>
                      <a:r>
                        <a:rPr lang="cs-CZ" sz="1200" dirty="0">
                          <a:solidFill>
                            <a:schemeClr val="tx1"/>
                          </a:solidFill>
                        </a:rPr>
                        <a:t>v.o.s.</a:t>
                      </a:r>
                    </a:p>
                  </a:txBody>
                  <a:tcPr anchor="ctr"/>
                </a:tc>
                <a:tc>
                  <a:txBody>
                    <a:bodyPr/>
                    <a:lstStyle/>
                    <a:p>
                      <a:pPr algn="ctr"/>
                      <a:r>
                        <a:rPr lang="cs-CZ" sz="1200" dirty="0">
                          <a:solidFill>
                            <a:schemeClr val="tx1"/>
                          </a:solidFill>
                        </a:rPr>
                        <a:t>k.s.</a:t>
                      </a:r>
                    </a:p>
                  </a:txBody>
                  <a:tcPr anchor="ctr"/>
                </a:tc>
                <a:tc>
                  <a:txBody>
                    <a:bodyPr/>
                    <a:lstStyle/>
                    <a:p>
                      <a:pPr algn="ctr"/>
                      <a:r>
                        <a:rPr lang="cs-CZ" sz="1200" dirty="0">
                          <a:solidFill>
                            <a:schemeClr val="tx1"/>
                          </a:solidFill>
                        </a:rPr>
                        <a:t>družstvo</a:t>
                      </a:r>
                    </a:p>
                  </a:txBody>
                  <a:tcPr anchor="ctr"/>
                </a:tc>
                <a:extLst>
                  <a:ext uri="{0D108BD9-81ED-4DB2-BD59-A6C34878D82A}">
                    <a16:rowId xmlns:a16="http://schemas.microsoft.com/office/drawing/2014/main" val="10001"/>
                  </a:ext>
                </a:extLst>
              </a:tr>
              <a:tr h="793373">
                <a:tc>
                  <a:txBody>
                    <a:bodyPr/>
                    <a:lstStyle/>
                    <a:p>
                      <a:pPr algn="ctr"/>
                      <a:r>
                        <a:rPr lang="cs-CZ" sz="1200" dirty="0">
                          <a:solidFill>
                            <a:schemeClr val="tx1"/>
                          </a:solidFill>
                        </a:rPr>
                        <a:t>Základní kapitál</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 2014-2 mil. Kč</a:t>
                      </a:r>
                    </a:p>
                    <a:p>
                      <a:pPr algn="ctr"/>
                      <a:r>
                        <a:rPr lang="cs-CZ" sz="1200" dirty="0">
                          <a:solidFill>
                            <a:schemeClr val="tx1"/>
                          </a:solidFill>
                        </a:rPr>
                        <a:t>(2 mil. Kč/ 20 mil. Kč</a:t>
                      </a:r>
                      <a:r>
                        <a:rPr lang="cs-CZ" sz="1200" baseline="0" dirty="0">
                          <a:solidFill>
                            <a:schemeClr val="tx1"/>
                          </a:solidFill>
                        </a:rPr>
                        <a:t> </a:t>
                      </a:r>
                      <a:r>
                        <a:rPr lang="cs-CZ" sz="1200" dirty="0">
                          <a:solidFill>
                            <a:schemeClr val="tx1"/>
                          </a:solidFill>
                        </a:rPr>
                        <a:t>s veř. nabídkou akcií)</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2"/>
                  </a:ext>
                </a:extLst>
              </a:tr>
              <a:tr h="470635">
                <a:tc>
                  <a:txBody>
                    <a:bodyPr/>
                    <a:lstStyle/>
                    <a:p>
                      <a:pPr algn="ctr"/>
                      <a:r>
                        <a:rPr lang="cs-CZ" sz="1200" dirty="0">
                          <a:solidFill>
                            <a:schemeClr val="tx1"/>
                          </a:solidFill>
                        </a:rPr>
                        <a:t>Min. vklad 1 osoby</a:t>
                      </a:r>
                    </a:p>
                  </a:txBody>
                  <a:tcPr anchor="ctr"/>
                </a:tc>
                <a:tc>
                  <a:txBody>
                    <a:bodyPr/>
                    <a:lstStyle/>
                    <a:p>
                      <a:pPr algn="ctr"/>
                      <a:r>
                        <a:rPr lang="cs-CZ" sz="1200" dirty="0">
                          <a:solidFill>
                            <a:schemeClr val="tx1"/>
                          </a:solidFill>
                        </a:rPr>
                        <a:t>hodnota 1 akcie</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3"/>
                  </a:ext>
                </a:extLst>
              </a:tr>
              <a:tr h="738864">
                <a:tc>
                  <a:txBody>
                    <a:bodyPr/>
                    <a:lstStyle/>
                    <a:p>
                      <a:pPr algn="ctr"/>
                      <a:r>
                        <a:rPr lang="cs-CZ" sz="1200" dirty="0">
                          <a:solidFill>
                            <a:schemeClr val="tx1"/>
                          </a:solidFill>
                        </a:rPr>
                        <a:t>Min/</a:t>
                      </a:r>
                      <a:r>
                        <a:rPr lang="cs-CZ" sz="1200" dirty="0" err="1">
                          <a:solidFill>
                            <a:schemeClr val="tx1"/>
                          </a:solidFill>
                        </a:rPr>
                        <a:t>max</a:t>
                      </a:r>
                      <a:r>
                        <a:rPr lang="cs-CZ" sz="1200" baseline="0" dirty="0">
                          <a:solidFill>
                            <a:schemeClr val="tx1"/>
                          </a:solidFill>
                        </a:rPr>
                        <a:t> počet zakladatelů</a:t>
                      </a:r>
                      <a:endParaRPr lang="cs-CZ" sz="1200" dirty="0">
                        <a:solidFill>
                          <a:schemeClr val="tx1"/>
                        </a:solidFill>
                      </a:endParaRPr>
                    </a:p>
                  </a:txBody>
                  <a:tcPr anchor="ctr"/>
                </a:tc>
                <a:tc>
                  <a:txBody>
                    <a:bodyPr/>
                    <a:lstStyle/>
                    <a:p>
                      <a:pPr algn="ctr"/>
                      <a:r>
                        <a:rPr lang="cs-CZ" sz="1200" dirty="0">
                          <a:solidFill>
                            <a:schemeClr val="tx1"/>
                          </a:solidFill>
                        </a:rPr>
                        <a:t>1 PO nebo 1 FO/neomezeno</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4"/>
                  </a:ext>
                </a:extLst>
              </a:tr>
              <a:tr h="969678">
                <a:tc>
                  <a:txBody>
                    <a:bodyPr/>
                    <a:lstStyle/>
                    <a:p>
                      <a:pPr algn="ctr"/>
                      <a:r>
                        <a:rPr lang="cs-CZ" sz="1200" dirty="0">
                          <a:solidFill>
                            <a:schemeClr val="tx1"/>
                          </a:solidFill>
                        </a:rPr>
                        <a:t>Základní dokumenty</a:t>
                      </a:r>
                    </a:p>
                  </a:txBody>
                  <a:tcPr anchor="ctr"/>
                </a:tc>
                <a:tc>
                  <a:txBody>
                    <a:bodyPr/>
                    <a:lstStyle/>
                    <a:p>
                      <a:pPr algn="ctr"/>
                      <a:r>
                        <a:rPr lang="cs-CZ" sz="1200">
                          <a:solidFill>
                            <a:schemeClr val="tx1"/>
                          </a:solidFill>
                        </a:rPr>
                        <a:t>zakladatelská</a:t>
                      </a:r>
                      <a:r>
                        <a:rPr lang="cs-CZ" sz="1200" baseline="0">
                          <a:solidFill>
                            <a:schemeClr val="tx1"/>
                          </a:solidFill>
                        </a:rPr>
                        <a:t> listina (1 os.), zakladatelská smlouva (2 os.)</a:t>
                      </a:r>
                    </a:p>
                    <a:p>
                      <a:pPr algn="ctr"/>
                      <a:r>
                        <a:rPr lang="cs-CZ" sz="1200" baseline="0">
                          <a:solidFill>
                            <a:schemeClr val="tx1"/>
                          </a:solidFill>
                        </a:rPr>
                        <a:t>stanovy</a:t>
                      </a:r>
                      <a:endParaRPr lang="cs-CZ" sz="1200" baseline="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5"/>
                  </a:ext>
                </a:extLst>
              </a:tr>
              <a:tr h="346370">
                <a:tc>
                  <a:txBody>
                    <a:bodyPr/>
                    <a:lstStyle/>
                    <a:p>
                      <a:pPr algn="ctr"/>
                      <a:r>
                        <a:rPr lang="cs-CZ" sz="1200" dirty="0">
                          <a:solidFill>
                            <a:schemeClr val="tx1"/>
                          </a:solidFill>
                        </a:rPr>
                        <a:t>Nejvyšší orgán</a:t>
                      </a:r>
                    </a:p>
                  </a:txBody>
                  <a:tcPr anchor="ctr"/>
                </a:tc>
                <a:tc>
                  <a:txBody>
                    <a:bodyPr/>
                    <a:lstStyle/>
                    <a:p>
                      <a:pPr algn="ctr"/>
                      <a:r>
                        <a:rPr lang="cs-CZ" sz="1200">
                          <a:solidFill>
                            <a:schemeClr val="tx1"/>
                          </a:solidFill>
                        </a:rPr>
                        <a:t>valná hromada</a:t>
                      </a: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6"/>
                  </a:ext>
                </a:extLst>
              </a:tr>
              <a:tr h="392186">
                <a:tc>
                  <a:txBody>
                    <a:bodyPr/>
                    <a:lstStyle/>
                    <a:p>
                      <a:pPr algn="ctr"/>
                      <a:r>
                        <a:rPr lang="cs-CZ" sz="1200" dirty="0">
                          <a:solidFill>
                            <a:schemeClr val="tx1"/>
                          </a:solidFill>
                        </a:rPr>
                        <a:t>Statutární orgán</a:t>
                      </a:r>
                    </a:p>
                  </a:txBody>
                  <a:tcPr anchor="ctr"/>
                </a:tc>
                <a:tc>
                  <a:txBody>
                    <a:bodyPr/>
                    <a:lstStyle/>
                    <a:p>
                      <a:pPr algn="ctr"/>
                      <a:r>
                        <a:rPr lang="cs-CZ" sz="1200">
                          <a:solidFill>
                            <a:schemeClr val="tx1"/>
                          </a:solidFill>
                        </a:rPr>
                        <a:t>Představenstvo</a:t>
                      </a:r>
                    </a:p>
                    <a:p>
                      <a:pPr algn="ctr"/>
                      <a:r>
                        <a:rPr lang="cs-CZ" sz="1200">
                          <a:solidFill>
                            <a:schemeClr val="tx1"/>
                          </a:solidFill>
                        </a:rPr>
                        <a:t>Správní rada</a:t>
                      </a: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7"/>
                  </a:ext>
                </a:extLst>
              </a:tr>
              <a:tr h="440844">
                <a:tc>
                  <a:txBody>
                    <a:bodyPr/>
                    <a:lstStyle/>
                    <a:p>
                      <a:pPr algn="ctr"/>
                      <a:r>
                        <a:rPr lang="cs-CZ" sz="1200" dirty="0">
                          <a:solidFill>
                            <a:schemeClr val="tx1"/>
                          </a:solidFill>
                        </a:rPr>
                        <a:t>Dozorčí orgán</a:t>
                      </a:r>
                    </a:p>
                  </a:txBody>
                  <a:tcPr anchor="ctr"/>
                </a:tc>
                <a:tc>
                  <a:txBody>
                    <a:bodyPr/>
                    <a:lstStyle/>
                    <a:p>
                      <a:pPr algn="ctr"/>
                      <a:r>
                        <a:rPr lang="cs-CZ" sz="1200" dirty="0">
                          <a:solidFill>
                            <a:schemeClr val="tx1"/>
                          </a:solidFill>
                        </a:rPr>
                        <a:t>dozorčí rada </a:t>
                      </a:r>
                    </a:p>
                    <a:p>
                      <a:pPr algn="ctr"/>
                      <a:r>
                        <a:rPr lang="cs-CZ" sz="1200" dirty="0">
                          <a:solidFill>
                            <a:schemeClr val="tx1"/>
                          </a:solidFill>
                        </a:rPr>
                        <a:t>Správní rada</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8"/>
                  </a:ext>
                </a:extLst>
              </a:tr>
              <a:tr h="496442">
                <a:tc>
                  <a:txBody>
                    <a:bodyPr/>
                    <a:lstStyle/>
                    <a:p>
                      <a:pPr algn="ctr"/>
                      <a:r>
                        <a:rPr lang="cs-CZ" sz="1200" dirty="0">
                          <a:solidFill>
                            <a:schemeClr val="tx1"/>
                          </a:solidFill>
                        </a:rPr>
                        <a:t>Ručení společnosti</a:t>
                      </a:r>
                    </a:p>
                  </a:txBody>
                  <a:tcPr anchor="ctr"/>
                </a:tc>
                <a:tc>
                  <a:txBody>
                    <a:bodyPr/>
                    <a:lstStyle/>
                    <a:p>
                      <a:pPr algn="ctr"/>
                      <a:r>
                        <a:rPr lang="cs-CZ" sz="1200" dirty="0">
                          <a:solidFill>
                            <a:schemeClr val="tx1"/>
                          </a:solidFill>
                        </a:rPr>
                        <a:t>celým majetkem</a:t>
                      </a:r>
                      <a:r>
                        <a:rPr lang="cs-CZ" sz="1200" baseline="0" dirty="0">
                          <a:solidFill>
                            <a:schemeClr val="tx1"/>
                          </a:solidFill>
                        </a:rPr>
                        <a:t> </a:t>
                      </a: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9"/>
                  </a:ext>
                </a:extLst>
              </a:tr>
              <a:tr h="1145983">
                <a:tc>
                  <a:txBody>
                    <a:bodyPr/>
                    <a:lstStyle/>
                    <a:p>
                      <a:pPr algn="ctr"/>
                      <a:r>
                        <a:rPr lang="cs-CZ" sz="1200" dirty="0">
                          <a:solidFill>
                            <a:schemeClr val="tx1"/>
                          </a:solidFill>
                        </a:rPr>
                        <a:t>Ručení společníků</a:t>
                      </a:r>
                    </a:p>
                  </a:txBody>
                  <a:tcPr anchor="ctr"/>
                </a:tc>
                <a:tc>
                  <a:txBody>
                    <a:bodyPr/>
                    <a:lstStyle/>
                    <a:p>
                      <a:pPr algn="ctr"/>
                      <a:r>
                        <a:rPr lang="cs-CZ" sz="1200" dirty="0">
                          <a:solidFill>
                            <a:schemeClr val="tx1"/>
                          </a:solidFill>
                        </a:rPr>
                        <a:t>ne (mohou přijít o hodnotu svých akcií)</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8382238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1918899575"/>
              </p:ext>
            </p:extLst>
          </p:nvPr>
        </p:nvGraphicFramePr>
        <p:xfrm>
          <a:off x="-36512" y="33869"/>
          <a:ext cx="9180514" cy="6662355"/>
        </p:xfrm>
        <a:graphic>
          <a:graphicData uri="http://schemas.openxmlformats.org/drawingml/2006/table">
            <a:tbl>
              <a:tblPr firstRow="1" firstCol="1" bandCol="1">
                <a:tableStyleId>{5C22544A-7EE6-4342-B048-85BDC9FD1C3A}</a:tableStyleId>
              </a:tblPr>
              <a:tblGrid>
                <a:gridCol w="1434455">
                  <a:extLst>
                    <a:ext uri="{9D8B030D-6E8A-4147-A177-3AD203B41FA5}">
                      <a16:colId xmlns:a16="http://schemas.microsoft.com/office/drawing/2014/main" val="20000"/>
                    </a:ext>
                  </a:extLst>
                </a:gridCol>
                <a:gridCol w="1577901">
                  <a:extLst>
                    <a:ext uri="{9D8B030D-6E8A-4147-A177-3AD203B41FA5}">
                      <a16:colId xmlns:a16="http://schemas.microsoft.com/office/drawing/2014/main" val="20001"/>
                    </a:ext>
                  </a:extLst>
                </a:gridCol>
                <a:gridCol w="1596156">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512168">
                  <a:extLst>
                    <a:ext uri="{9D8B030D-6E8A-4147-A177-3AD203B41FA5}">
                      <a16:colId xmlns:a16="http://schemas.microsoft.com/office/drawing/2014/main" val="20004"/>
                    </a:ext>
                  </a:extLst>
                </a:gridCol>
                <a:gridCol w="1619674">
                  <a:extLst>
                    <a:ext uri="{9D8B030D-6E8A-4147-A177-3AD203B41FA5}">
                      <a16:colId xmlns:a16="http://schemas.microsoft.com/office/drawing/2014/main" val="20005"/>
                    </a:ext>
                  </a:extLst>
                </a:gridCol>
              </a:tblGrid>
              <a:tr h="393305">
                <a:tc rowSpan="2">
                  <a:txBody>
                    <a:bodyPr/>
                    <a:lstStyle/>
                    <a:p>
                      <a:pPr algn="ctr"/>
                      <a:r>
                        <a:rPr lang="cs-CZ" sz="1200" dirty="0">
                          <a:solidFill>
                            <a:schemeClr val="tx1"/>
                          </a:solidFill>
                        </a:rPr>
                        <a:t>Obchodní společnost</a:t>
                      </a:r>
                    </a:p>
                  </a:txBody>
                  <a:tcPr anchor="ctr"/>
                </a:tc>
                <a:tc gridSpan="2">
                  <a:txBody>
                    <a:bodyPr/>
                    <a:lstStyle/>
                    <a:p>
                      <a:pPr algn="ctr"/>
                      <a:r>
                        <a:rPr lang="cs-CZ" sz="1200" dirty="0">
                          <a:solidFill>
                            <a:schemeClr val="tx1"/>
                          </a:solidFill>
                        </a:rPr>
                        <a:t>Kapitálové společnosti</a:t>
                      </a:r>
                    </a:p>
                  </a:txBody>
                  <a:tcPr anchor="ctr"/>
                </a:tc>
                <a:tc hMerge="1">
                  <a:txBody>
                    <a:bodyPr/>
                    <a:lstStyle/>
                    <a:p>
                      <a:pPr algn="ctr"/>
                      <a:endParaRPr lang="cs-CZ" dirty="0"/>
                    </a:p>
                  </a:txBody>
                  <a:tcPr anchor="ctr"/>
                </a:tc>
                <a:tc gridSpan="2">
                  <a:txBody>
                    <a:bodyPr/>
                    <a:lstStyle/>
                    <a:p>
                      <a:pPr algn="ctr"/>
                      <a:r>
                        <a:rPr lang="cs-CZ" sz="1200" dirty="0">
                          <a:solidFill>
                            <a:schemeClr val="tx1"/>
                          </a:solidFill>
                        </a:rPr>
                        <a:t>Osobní společnosti</a:t>
                      </a:r>
                    </a:p>
                  </a:txBody>
                  <a:tcPr anchor="ctr"/>
                </a:tc>
                <a:tc hMerge="1">
                  <a:txBody>
                    <a:bodyPr/>
                    <a:lstStyle/>
                    <a:p>
                      <a:pPr algn="ctr"/>
                      <a:endParaRPr lang="cs-CZ" dirty="0"/>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0"/>
                  </a:ext>
                </a:extLst>
              </a:tr>
              <a:tr h="393305">
                <a:tc vMerge="1">
                  <a:txBody>
                    <a:bodyPr/>
                    <a:lstStyle/>
                    <a:p>
                      <a:endParaRPr lang="cs-CZ" dirty="0"/>
                    </a:p>
                  </a:txBody>
                  <a:tcPr/>
                </a:tc>
                <a:tc>
                  <a:txBody>
                    <a:bodyPr/>
                    <a:lstStyle/>
                    <a:p>
                      <a:pPr algn="ctr"/>
                      <a:r>
                        <a:rPr lang="cs-CZ" sz="1200" dirty="0">
                          <a:solidFill>
                            <a:schemeClr val="tx1"/>
                          </a:solidFill>
                        </a:rPr>
                        <a:t>a.s.</a:t>
                      </a:r>
                    </a:p>
                  </a:txBody>
                  <a:tcPr anchor="ctr"/>
                </a:tc>
                <a:tc>
                  <a:txBody>
                    <a:bodyPr/>
                    <a:lstStyle/>
                    <a:p>
                      <a:pPr algn="ctr"/>
                      <a:r>
                        <a:rPr lang="cs-CZ" sz="1200" dirty="0">
                          <a:solidFill>
                            <a:schemeClr val="tx1"/>
                          </a:solidFill>
                        </a:rPr>
                        <a:t>s.r.o.</a:t>
                      </a:r>
                    </a:p>
                  </a:txBody>
                  <a:tcPr anchor="ctr"/>
                </a:tc>
                <a:tc>
                  <a:txBody>
                    <a:bodyPr/>
                    <a:lstStyle/>
                    <a:p>
                      <a:pPr algn="ctr"/>
                      <a:r>
                        <a:rPr lang="cs-CZ" sz="1200" dirty="0">
                          <a:solidFill>
                            <a:schemeClr val="tx1"/>
                          </a:solidFill>
                        </a:rPr>
                        <a:t>v.o.s.</a:t>
                      </a:r>
                    </a:p>
                  </a:txBody>
                  <a:tcPr anchor="ctr"/>
                </a:tc>
                <a:tc>
                  <a:txBody>
                    <a:bodyPr/>
                    <a:lstStyle/>
                    <a:p>
                      <a:pPr algn="ctr"/>
                      <a:r>
                        <a:rPr lang="cs-CZ" sz="1200" dirty="0">
                          <a:solidFill>
                            <a:schemeClr val="tx1"/>
                          </a:solidFill>
                        </a:rPr>
                        <a:t>k.s.</a:t>
                      </a:r>
                    </a:p>
                  </a:txBody>
                  <a:tcPr anchor="ctr"/>
                </a:tc>
                <a:tc>
                  <a:txBody>
                    <a:bodyPr/>
                    <a:lstStyle/>
                    <a:p>
                      <a:pPr algn="ctr"/>
                      <a:r>
                        <a:rPr lang="cs-CZ" sz="1200" dirty="0">
                          <a:solidFill>
                            <a:schemeClr val="tx1"/>
                          </a:solidFill>
                        </a:rPr>
                        <a:t>družstvo</a:t>
                      </a:r>
                    </a:p>
                  </a:txBody>
                  <a:tcPr anchor="ctr"/>
                </a:tc>
                <a:extLst>
                  <a:ext uri="{0D108BD9-81ED-4DB2-BD59-A6C34878D82A}">
                    <a16:rowId xmlns:a16="http://schemas.microsoft.com/office/drawing/2014/main" val="10001"/>
                  </a:ext>
                </a:extLst>
              </a:tr>
              <a:tr h="793373">
                <a:tc>
                  <a:txBody>
                    <a:bodyPr/>
                    <a:lstStyle/>
                    <a:p>
                      <a:pPr algn="ctr"/>
                      <a:r>
                        <a:rPr lang="cs-CZ" sz="1200" dirty="0">
                          <a:solidFill>
                            <a:schemeClr val="tx1"/>
                          </a:solidFill>
                        </a:rPr>
                        <a:t>Základní kapitál</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 2014-2 mil. Kč</a:t>
                      </a:r>
                    </a:p>
                    <a:p>
                      <a:pPr algn="ctr"/>
                      <a:r>
                        <a:rPr lang="cs-CZ" sz="1200" dirty="0">
                          <a:solidFill>
                            <a:schemeClr val="tx1"/>
                          </a:solidFill>
                        </a:rPr>
                        <a:t>(2 mil. Kč/ 20 mil. Kč</a:t>
                      </a:r>
                      <a:r>
                        <a:rPr lang="cs-CZ" sz="1200" baseline="0" dirty="0">
                          <a:solidFill>
                            <a:schemeClr val="tx1"/>
                          </a:solidFill>
                        </a:rPr>
                        <a:t> </a:t>
                      </a:r>
                      <a:r>
                        <a:rPr lang="cs-CZ" sz="1200" dirty="0">
                          <a:solidFill>
                            <a:schemeClr val="tx1"/>
                          </a:solidFill>
                        </a:rPr>
                        <a:t>s veř. nabídkou akcií)</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 2014 .. 1 Kč</a:t>
                      </a:r>
                    </a:p>
                    <a:p>
                      <a:pPr algn="ctr"/>
                      <a:r>
                        <a:rPr lang="cs-CZ" sz="1200" dirty="0">
                          <a:solidFill>
                            <a:schemeClr val="tx1"/>
                          </a:solidFill>
                        </a:rPr>
                        <a:t>(200 000 Kč)</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2"/>
                  </a:ext>
                </a:extLst>
              </a:tr>
              <a:tr h="470635">
                <a:tc>
                  <a:txBody>
                    <a:bodyPr/>
                    <a:lstStyle/>
                    <a:p>
                      <a:pPr algn="ctr"/>
                      <a:r>
                        <a:rPr lang="cs-CZ" sz="1200" dirty="0">
                          <a:solidFill>
                            <a:schemeClr val="tx1"/>
                          </a:solidFill>
                        </a:rPr>
                        <a:t>Min. vklad 1 osoby</a:t>
                      </a:r>
                    </a:p>
                  </a:txBody>
                  <a:tcPr anchor="ctr"/>
                </a:tc>
                <a:tc>
                  <a:txBody>
                    <a:bodyPr/>
                    <a:lstStyle/>
                    <a:p>
                      <a:pPr algn="ctr"/>
                      <a:r>
                        <a:rPr lang="cs-CZ" sz="1200" dirty="0">
                          <a:solidFill>
                            <a:schemeClr val="tx1"/>
                          </a:solidFill>
                        </a:rPr>
                        <a:t>hodnota 1 akcie</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1 Kč</a:t>
                      </a:r>
                    </a:p>
                    <a:p>
                      <a:pPr marL="0" marR="0" indent="0" algn="ctr" defTabSz="457200" rtl="0" eaLnBrk="1" fontAlgn="auto" latinLnBrk="0" hangingPunct="1">
                        <a:lnSpc>
                          <a:spcPct val="100000"/>
                        </a:lnSpc>
                        <a:spcBef>
                          <a:spcPts val="0"/>
                        </a:spcBef>
                        <a:spcAft>
                          <a:spcPts val="0"/>
                        </a:spcAft>
                        <a:buClrTx/>
                        <a:buSzTx/>
                        <a:buFontTx/>
                        <a:buNone/>
                        <a:tabLst/>
                        <a:defRPr/>
                      </a:pPr>
                      <a:r>
                        <a:rPr lang="cs-CZ" sz="1200" dirty="0">
                          <a:solidFill>
                            <a:schemeClr val="tx1"/>
                          </a:solidFill>
                        </a:rPr>
                        <a:t> (20 000 Kč)</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3"/>
                  </a:ext>
                </a:extLst>
              </a:tr>
              <a:tr h="738864">
                <a:tc>
                  <a:txBody>
                    <a:bodyPr/>
                    <a:lstStyle/>
                    <a:p>
                      <a:pPr algn="ctr"/>
                      <a:r>
                        <a:rPr lang="cs-CZ" sz="1200" dirty="0">
                          <a:solidFill>
                            <a:schemeClr val="tx1"/>
                          </a:solidFill>
                        </a:rPr>
                        <a:t>Min/</a:t>
                      </a:r>
                      <a:r>
                        <a:rPr lang="cs-CZ" sz="1200" dirty="0" err="1">
                          <a:solidFill>
                            <a:schemeClr val="tx1"/>
                          </a:solidFill>
                        </a:rPr>
                        <a:t>max</a:t>
                      </a:r>
                      <a:r>
                        <a:rPr lang="cs-CZ" sz="1200" baseline="0" dirty="0">
                          <a:solidFill>
                            <a:schemeClr val="tx1"/>
                          </a:solidFill>
                        </a:rPr>
                        <a:t> počet zakladatelů</a:t>
                      </a:r>
                      <a:endParaRPr lang="cs-CZ" sz="1200" dirty="0">
                        <a:solidFill>
                          <a:schemeClr val="tx1"/>
                        </a:solidFill>
                      </a:endParaRPr>
                    </a:p>
                  </a:txBody>
                  <a:tcPr anchor="ctr"/>
                </a:tc>
                <a:tc>
                  <a:txBody>
                    <a:bodyPr/>
                    <a:lstStyle/>
                    <a:p>
                      <a:pPr algn="ctr"/>
                      <a:r>
                        <a:rPr lang="cs-CZ" sz="1200" dirty="0">
                          <a:solidFill>
                            <a:schemeClr val="tx1"/>
                          </a:solidFill>
                        </a:rPr>
                        <a:t>1 PO nebo 1 FO/neomezeno</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max.</a:t>
                      </a:r>
                      <a:r>
                        <a:rPr lang="cs-CZ" sz="1200" b="1" baseline="0" dirty="0">
                          <a:solidFill>
                            <a:schemeClr val="tx1"/>
                          </a:solidFill>
                        </a:rPr>
                        <a:t> neomezeno</a:t>
                      </a:r>
                      <a:endParaRPr lang="cs-CZ" sz="1200" b="1" dirty="0">
                        <a:solidFill>
                          <a:schemeClr val="tx1"/>
                        </a:solidFill>
                      </a:endParaRPr>
                    </a:p>
                    <a:p>
                      <a:pPr algn="ctr"/>
                      <a:r>
                        <a:rPr lang="cs-CZ" sz="1200" dirty="0">
                          <a:solidFill>
                            <a:schemeClr val="tx1"/>
                          </a:solidFill>
                        </a:rPr>
                        <a:t>(1 FO nebo 1 PO/50 osob)</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4"/>
                  </a:ext>
                </a:extLst>
              </a:tr>
              <a:tr h="969678">
                <a:tc>
                  <a:txBody>
                    <a:bodyPr/>
                    <a:lstStyle/>
                    <a:p>
                      <a:pPr algn="ctr"/>
                      <a:r>
                        <a:rPr lang="cs-CZ" sz="1200" dirty="0">
                          <a:solidFill>
                            <a:schemeClr val="tx1"/>
                          </a:solidFill>
                        </a:rPr>
                        <a:t>Základní dokumenty</a:t>
                      </a:r>
                    </a:p>
                  </a:txBody>
                  <a:tcPr anchor="ctr"/>
                </a:tc>
                <a:tc>
                  <a:txBody>
                    <a:bodyPr/>
                    <a:lstStyle/>
                    <a:p>
                      <a:pPr algn="ctr"/>
                      <a:r>
                        <a:rPr lang="cs-CZ" sz="1200">
                          <a:solidFill>
                            <a:schemeClr val="tx1"/>
                          </a:solidFill>
                        </a:rPr>
                        <a:t>zakladatelská</a:t>
                      </a:r>
                      <a:r>
                        <a:rPr lang="cs-CZ" sz="1200" baseline="0">
                          <a:solidFill>
                            <a:schemeClr val="tx1"/>
                          </a:solidFill>
                        </a:rPr>
                        <a:t> listina (1 os.), zakladatelská smlouva (2 os.)</a:t>
                      </a:r>
                    </a:p>
                    <a:p>
                      <a:pPr algn="ctr"/>
                      <a:r>
                        <a:rPr lang="cs-CZ" sz="1200" baseline="0">
                          <a:solidFill>
                            <a:schemeClr val="tx1"/>
                          </a:solidFill>
                        </a:rPr>
                        <a:t>stanovy</a:t>
                      </a:r>
                      <a:endParaRPr lang="cs-CZ" sz="1200" baseline="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solidFill>
                            <a:schemeClr val="tx1"/>
                          </a:solidFill>
                        </a:rPr>
                        <a:t>zakladatelská</a:t>
                      </a:r>
                      <a:r>
                        <a:rPr lang="cs-CZ" sz="1200" baseline="0" dirty="0">
                          <a:solidFill>
                            <a:schemeClr val="tx1"/>
                          </a:solidFill>
                        </a:rPr>
                        <a:t> listina (1 os.), společenská smlouva (2 os.)</a:t>
                      </a:r>
                      <a:endParaRPr lang="cs-CZ" sz="1200" dirty="0">
                        <a:solidFill>
                          <a:schemeClr val="tx1"/>
                        </a:solidFill>
                      </a:endParaRPr>
                    </a:p>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5"/>
                  </a:ext>
                </a:extLst>
              </a:tr>
              <a:tr h="346370">
                <a:tc>
                  <a:txBody>
                    <a:bodyPr/>
                    <a:lstStyle/>
                    <a:p>
                      <a:pPr algn="ctr"/>
                      <a:r>
                        <a:rPr lang="cs-CZ" sz="1200" dirty="0">
                          <a:solidFill>
                            <a:schemeClr val="tx1"/>
                          </a:solidFill>
                        </a:rPr>
                        <a:t>Nejvyšší orgán</a:t>
                      </a:r>
                    </a:p>
                  </a:txBody>
                  <a:tcPr anchor="ctr"/>
                </a:tc>
                <a:tc>
                  <a:txBody>
                    <a:bodyPr/>
                    <a:lstStyle/>
                    <a:p>
                      <a:pPr algn="ctr"/>
                      <a:r>
                        <a:rPr lang="cs-CZ" sz="1200">
                          <a:solidFill>
                            <a:schemeClr val="tx1"/>
                          </a:solidFill>
                        </a:rPr>
                        <a:t>valná hromada</a:t>
                      </a:r>
                      <a:endParaRPr lang="cs-CZ" sz="1200" dirty="0">
                        <a:solidFill>
                          <a:schemeClr val="tx1"/>
                        </a:solidFill>
                      </a:endParaRPr>
                    </a:p>
                  </a:txBody>
                  <a:tcPr anchor="ctr"/>
                </a:tc>
                <a:tc>
                  <a:txBody>
                    <a:bodyPr/>
                    <a:lstStyle/>
                    <a:p>
                      <a:pPr algn="ctr"/>
                      <a:r>
                        <a:rPr lang="cs-CZ" sz="1200" dirty="0">
                          <a:solidFill>
                            <a:schemeClr val="tx1"/>
                          </a:solidFill>
                        </a:rPr>
                        <a:t>valná hromada</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6"/>
                  </a:ext>
                </a:extLst>
              </a:tr>
              <a:tr h="392186">
                <a:tc>
                  <a:txBody>
                    <a:bodyPr/>
                    <a:lstStyle/>
                    <a:p>
                      <a:pPr algn="ctr"/>
                      <a:r>
                        <a:rPr lang="cs-CZ" sz="1200" dirty="0">
                          <a:solidFill>
                            <a:schemeClr val="tx1"/>
                          </a:solidFill>
                        </a:rPr>
                        <a:t>Statutární orgán</a:t>
                      </a:r>
                    </a:p>
                  </a:txBody>
                  <a:tcPr anchor="ctr"/>
                </a:tc>
                <a:tc>
                  <a:txBody>
                    <a:bodyPr/>
                    <a:lstStyle/>
                    <a:p>
                      <a:pPr algn="ctr"/>
                      <a:r>
                        <a:rPr lang="cs-CZ" sz="1200">
                          <a:solidFill>
                            <a:schemeClr val="tx1"/>
                          </a:solidFill>
                        </a:rPr>
                        <a:t>Představenstvo</a:t>
                      </a:r>
                    </a:p>
                    <a:p>
                      <a:pPr algn="ctr"/>
                      <a:r>
                        <a:rPr lang="cs-CZ" sz="1200">
                          <a:solidFill>
                            <a:schemeClr val="tx1"/>
                          </a:solidFill>
                        </a:rPr>
                        <a:t>Správní rada</a:t>
                      </a:r>
                      <a:endParaRPr lang="cs-CZ" sz="1200" dirty="0">
                        <a:solidFill>
                          <a:schemeClr val="tx1"/>
                        </a:solidFill>
                      </a:endParaRPr>
                    </a:p>
                  </a:txBody>
                  <a:tcPr anchor="ctr"/>
                </a:tc>
                <a:tc>
                  <a:txBody>
                    <a:bodyPr/>
                    <a:lstStyle/>
                    <a:p>
                      <a:pPr algn="ctr"/>
                      <a:r>
                        <a:rPr lang="cs-CZ" sz="1200" dirty="0">
                          <a:solidFill>
                            <a:schemeClr val="tx1"/>
                          </a:solidFill>
                        </a:rPr>
                        <a:t>jednatel</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7"/>
                  </a:ext>
                </a:extLst>
              </a:tr>
              <a:tr h="440844">
                <a:tc>
                  <a:txBody>
                    <a:bodyPr/>
                    <a:lstStyle/>
                    <a:p>
                      <a:pPr algn="ctr"/>
                      <a:r>
                        <a:rPr lang="cs-CZ" sz="1200" dirty="0">
                          <a:solidFill>
                            <a:schemeClr val="tx1"/>
                          </a:solidFill>
                        </a:rPr>
                        <a:t>Dozorčí orgán</a:t>
                      </a:r>
                    </a:p>
                  </a:txBody>
                  <a:tcPr anchor="ctr"/>
                </a:tc>
                <a:tc>
                  <a:txBody>
                    <a:bodyPr/>
                    <a:lstStyle/>
                    <a:p>
                      <a:pPr algn="ctr"/>
                      <a:r>
                        <a:rPr lang="cs-CZ" sz="1200" dirty="0">
                          <a:solidFill>
                            <a:schemeClr val="tx1"/>
                          </a:solidFill>
                        </a:rPr>
                        <a:t>dozorčí rada </a:t>
                      </a:r>
                    </a:p>
                    <a:p>
                      <a:pPr algn="ctr"/>
                      <a:r>
                        <a:rPr lang="cs-CZ" sz="1200" dirty="0">
                          <a:solidFill>
                            <a:schemeClr val="tx1"/>
                          </a:solidFill>
                        </a:rPr>
                        <a:t>Správní rada</a:t>
                      </a:r>
                    </a:p>
                  </a:txBody>
                  <a:tcPr anchor="ctr"/>
                </a:tc>
                <a:tc>
                  <a:txBody>
                    <a:bodyPr/>
                    <a:lstStyle/>
                    <a:p>
                      <a:pPr algn="ctr"/>
                      <a:r>
                        <a:rPr lang="cs-CZ" sz="1200" dirty="0">
                          <a:solidFill>
                            <a:schemeClr val="tx1"/>
                          </a:solidFill>
                        </a:rPr>
                        <a:t>dozorčí rada (dobrovolně)</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8"/>
                  </a:ext>
                </a:extLst>
              </a:tr>
              <a:tr h="496442">
                <a:tc>
                  <a:txBody>
                    <a:bodyPr/>
                    <a:lstStyle/>
                    <a:p>
                      <a:pPr algn="ctr"/>
                      <a:r>
                        <a:rPr lang="cs-CZ" sz="1200" dirty="0">
                          <a:solidFill>
                            <a:schemeClr val="tx1"/>
                          </a:solidFill>
                        </a:rPr>
                        <a:t>Ručení společnosti</a:t>
                      </a:r>
                    </a:p>
                  </a:txBody>
                  <a:tcPr anchor="ctr"/>
                </a:tc>
                <a:tc>
                  <a:txBody>
                    <a:bodyPr/>
                    <a:lstStyle/>
                    <a:p>
                      <a:pPr algn="ctr"/>
                      <a:r>
                        <a:rPr lang="cs-CZ" sz="1200" dirty="0">
                          <a:solidFill>
                            <a:schemeClr val="tx1"/>
                          </a:solidFill>
                        </a:rPr>
                        <a:t>celým majetkem</a:t>
                      </a:r>
                      <a:r>
                        <a:rPr lang="cs-CZ" sz="1200" baseline="0" dirty="0">
                          <a:solidFill>
                            <a:schemeClr val="tx1"/>
                          </a:solidFill>
                        </a:rPr>
                        <a:t> </a:t>
                      </a:r>
                      <a:endParaRPr lang="cs-CZ" sz="1200" dirty="0">
                        <a:solidFill>
                          <a:schemeClr val="tx1"/>
                        </a:solidFill>
                      </a:endParaRPr>
                    </a:p>
                  </a:txBody>
                  <a:tcPr anchor="ctr"/>
                </a:tc>
                <a:tc>
                  <a:txBody>
                    <a:bodyPr/>
                    <a:lstStyle/>
                    <a:p>
                      <a:pPr algn="ctr"/>
                      <a:r>
                        <a:rPr lang="cs-CZ" sz="1200" dirty="0">
                          <a:solidFill>
                            <a:schemeClr val="tx1"/>
                          </a:solidFill>
                        </a:rPr>
                        <a:t>celým majetkem</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9"/>
                  </a:ext>
                </a:extLst>
              </a:tr>
              <a:tr h="1145983">
                <a:tc>
                  <a:txBody>
                    <a:bodyPr/>
                    <a:lstStyle/>
                    <a:p>
                      <a:pPr algn="ctr"/>
                      <a:r>
                        <a:rPr lang="cs-CZ" sz="1200" dirty="0">
                          <a:solidFill>
                            <a:schemeClr val="tx1"/>
                          </a:solidFill>
                        </a:rPr>
                        <a:t>Ručení společníků</a:t>
                      </a:r>
                    </a:p>
                  </a:txBody>
                  <a:tcPr anchor="ctr"/>
                </a:tc>
                <a:tc>
                  <a:txBody>
                    <a:bodyPr/>
                    <a:lstStyle/>
                    <a:p>
                      <a:pPr algn="ctr"/>
                      <a:r>
                        <a:rPr lang="cs-CZ" sz="1200" dirty="0">
                          <a:solidFill>
                            <a:schemeClr val="tx1"/>
                          </a:solidFill>
                        </a:rPr>
                        <a:t>ne (mohou přijít o hodnotu svých akcií)</a:t>
                      </a:r>
                    </a:p>
                  </a:txBody>
                  <a:tcPr anchor="ctr"/>
                </a:tc>
                <a:tc>
                  <a:txBody>
                    <a:bodyPr/>
                    <a:lstStyle/>
                    <a:p>
                      <a:pPr algn="ctr"/>
                      <a:r>
                        <a:rPr lang="cs-CZ" sz="1200" dirty="0">
                          <a:solidFill>
                            <a:schemeClr val="tx1"/>
                          </a:solidFill>
                        </a:rPr>
                        <a:t>do výše nesplacených vkladů</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1775928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919262402"/>
              </p:ext>
            </p:extLst>
          </p:nvPr>
        </p:nvGraphicFramePr>
        <p:xfrm>
          <a:off x="-36512" y="33869"/>
          <a:ext cx="9180514" cy="6662355"/>
        </p:xfrm>
        <a:graphic>
          <a:graphicData uri="http://schemas.openxmlformats.org/drawingml/2006/table">
            <a:tbl>
              <a:tblPr firstRow="1" firstCol="1" bandCol="1">
                <a:tableStyleId>{5C22544A-7EE6-4342-B048-85BDC9FD1C3A}</a:tableStyleId>
              </a:tblPr>
              <a:tblGrid>
                <a:gridCol w="1434455">
                  <a:extLst>
                    <a:ext uri="{9D8B030D-6E8A-4147-A177-3AD203B41FA5}">
                      <a16:colId xmlns:a16="http://schemas.microsoft.com/office/drawing/2014/main" val="20000"/>
                    </a:ext>
                  </a:extLst>
                </a:gridCol>
                <a:gridCol w="1577901">
                  <a:extLst>
                    <a:ext uri="{9D8B030D-6E8A-4147-A177-3AD203B41FA5}">
                      <a16:colId xmlns:a16="http://schemas.microsoft.com/office/drawing/2014/main" val="20001"/>
                    </a:ext>
                  </a:extLst>
                </a:gridCol>
                <a:gridCol w="1596156">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512168">
                  <a:extLst>
                    <a:ext uri="{9D8B030D-6E8A-4147-A177-3AD203B41FA5}">
                      <a16:colId xmlns:a16="http://schemas.microsoft.com/office/drawing/2014/main" val="20004"/>
                    </a:ext>
                  </a:extLst>
                </a:gridCol>
                <a:gridCol w="1619674">
                  <a:extLst>
                    <a:ext uri="{9D8B030D-6E8A-4147-A177-3AD203B41FA5}">
                      <a16:colId xmlns:a16="http://schemas.microsoft.com/office/drawing/2014/main" val="20005"/>
                    </a:ext>
                  </a:extLst>
                </a:gridCol>
              </a:tblGrid>
              <a:tr h="393305">
                <a:tc rowSpan="2">
                  <a:txBody>
                    <a:bodyPr/>
                    <a:lstStyle/>
                    <a:p>
                      <a:pPr algn="ctr"/>
                      <a:r>
                        <a:rPr lang="cs-CZ" sz="1200" dirty="0">
                          <a:solidFill>
                            <a:schemeClr val="tx1"/>
                          </a:solidFill>
                        </a:rPr>
                        <a:t>Obchodní společnost</a:t>
                      </a:r>
                    </a:p>
                  </a:txBody>
                  <a:tcPr anchor="ctr"/>
                </a:tc>
                <a:tc gridSpan="2">
                  <a:txBody>
                    <a:bodyPr/>
                    <a:lstStyle/>
                    <a:p>
                      <a:pPr algn="ctr"/>
                      <a:r>
                        <a:rPr lang="cs-CZ" sz="1200" dirty="0">
                          <a:solidFill>
                            <a:schemeClr val="tx1"/>
                          </a:solidFill>
                        </a:rPr>
                        <a:t>Kapitálové společnosti</a:t>
                      </a:r>
                    </a:p>
                  </a:txBody>
                  <a:tcPr anchor="ctr"/>
                </a:tc>
                <a:tc hMerge="1">
                  <a:txBody>
                    <a:bodyPr/>
                    <a:lstStyle/>
                    <a:p>
                      <a:pPr algn="ctr"/>
                      <a:endParaRPr lang="cs-CZ" dirty="0"/>
                    </a:p>
                  </a:txBody>
                  <a:tcPr anchor="ctr"/>
                </a:tc>
                <a:tc gridSpan="2">
                  <a:txBody>
                    <a:bodyPr/>
                    <a:lstStyle/>
                    <a:p>
                      <a:pPr algn="ctr"/>
                      <a:r>
                        <a:rPr lang="cs-CZ" sz="1200" dirty="0">
                          <a:solidFill>
                            <a:schemeClr val="tx1"/>
                          </a:solidFill>
                        </a:rPr>
                        <a:t>Osobní společnosti</a:t>
                      </a:r>
                    </a:p>
                  </a:txBody>
                  <a:tcPr anchor="ctr"/>
                </a:tc>
                <a:tc hMerge="1">
                  <a:txBody>
                    <a:bodyPr/>
                    <a:lstStyle/>
                    <a:p>
                      <a:pPr algn="ctr"/>
                      <a:endParaRPr lang="cs-CZ" dirty="0"/>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0"/>
                  </a:ext>
                </a:extLst>
              </a:tr>
              <a:tr h="393305">
                <a:tc vMerge="1">
                  <a:txBody>
                    <a:bodyPr/>
                    <a:lstStyle/>
                    <a:p>
                      <a:endParaRPr lang="cs-CZ" dirty="0"/>
                    </a:p>
                  </a:txBody>
                  <a:tcPr/>
                </a:tc>
                <a:tc>
                  <a:txBody>
                    <a:bodyPr/>
                    <a:lstStyle/>
                    <a:p>
                      <a:pPr algn="ctr"/>
                      <a:r>
                        <a:rPr lang="cs-CZ" sz="1200" dirty="0">
                          <a:solidFill>
                            <a:schemeClr val="tx1"/>
                          </a:solidFill>
                        </a:rPr>
                        <a:t>a.s.</a:t>
                      </a:r>
                    </a:p>
                  </a:txBody>
                  <a:tcPr anchor="ctr"/>
                </a:tc>
                <a:tc>
                  <a:txBody>
                    <a:bodyPr/>
                    <a:lstStyle/>
                    <a:p>
                      <a:pPr algn="ctr"/>
                      <a:r>
                        <a:rPr lang="cs-CZ" sz="1200" dirty="0">
                          <a:solidFill>
                            <a:schemeClr val="tx1"/>
                          </a:solidFill>
                        </a:rPr>
                        <a:t>s.r.o.</a:t>
                      </a:r>
                    </a:p>
                  </a:txBody>
                  <a:tcPr anchor="ctr"/>
                </a:tc>
                <a:tc>
                  <a:txBody>
                    <a:bodyPr/>
                    <a:lstStyle/>
                    <a:p>
                      <a:pPr algn="ctr"/>
                      <a:r>
                        <a:rPr lang="cs-CZ" sz="1200" dirty="0">
                          <a:solidFill>
                            <a:schemeClr val="tx1"/>
                          </a:solidFill>
                        </a:rPr>
                        <a:t>v.o.s.</a:t>
                      </a:r>
                    </a:p>
                  </a:txBody>
                  <a:tcPr anchor="ctr"/>
                </a:tc>
                <a:tc>
                  <a:txBody>
                    <a:bodyPr/>
                    <a:lstStyle/>
                    <a:p>
                      <a:pPr algn="ctr"/>
                      <a:r>
                        <a:rPr lang="cs-CZ" sz="1200" dirty="0">
                          <a:solidFill>
                            <a:schemeClr val="tx1"/>
                          </a:solidFill>
                        </a:rPr>
                        <a:t>k.s.</a:t>
                      </a:r>
                    </a:p>
                  </a:txBody>
                  <a:tcPr anchor="ctr"/>
                </a:tc>
                <a:tc>
                  <a:txBody>
                    <a:bodyPr/>
                    <a:lstStyle/>
                    <a:p>
                      <a:pPr algn="ctr"/>
                      <a:r>
                        <a:rPr lang="cs-CZ" sz="1200" dirty="0">
                          <a:solidFill>
                            <a:schemeClr val="tx1"/>
                          </a:solidFill>
                        </a:rPr>
                        <a:t>družstvo</a:t>
                      </a:r>
                    </a:p>
                  </a:txBody>
                  <a:tcPr anchor="ctr"/>
                </a:tc>
                <a:extLst>
                  <a:ext uri="{0D108BD9-81ED-4DB2-BD59-A6C34878D82A}">
                    <a16:rowId xmlns:a16="http://schemas.microsoft.com/office/drawing/2014/main" val="10001"/>
                  </a:ext>
                </a:extLst>
              </a:tr>
              <a:tr h="793373">
                <a:tc>
                  <a:txBody>
                    <a:bodyPr/>
                    <a:lstStyle/>
                    <a:p>
                      <a:pPr algn="ctr"/>
                      <a:r>
                        <a:rPr lang="cs-CZ" sz="1200" dirty="0">
                          <a:solidFill>
                            <a:schemeClr val="tx1"/>
                          </a:solidFill>
                        </a:rPr>
                        <a:t>Základní kapitál</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 2014-2 mil. Kč</a:t>
                      </a:r>
                    </a:p>
                    <a:p>
                      <a:pPr algn="ctr"/>
                      <a:r>
                        <a:rPr lang="cs-CZ" sz="1200" dirty="0">
                          <a:solidFill>
                            <a:schemeClr val="tx1"/>
                          </a:solidFill>
                        </a:rPr>
                        <a:t>(2 mil. Kč/ 20 mil. Kč</a:t>
                      </a:r>
                      <a:r>
                        <a:rPr lang="cs-CZ" sz="1200" baseline="0" dirty="0">
                          <a:solidFill>
                            <a:schemeClr val="tx1"/>
                          </a:solidFill>
                        </a:rPr>
                        <a:t> </a:t>
                      </a:r>
                      <a:r>
                        <a:rPr lang="cs-CZ" sz="1200" dirty="0">
                          <a:solidFill>
                            <a:schemeClr val="tx1"/>
                          </a:solidFill>
                        </a:rPr>
                        <a:t>s veř. nabídkou akcií)</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 2014 .. 1 Kč</a:t>
                      </a:r>
                    </a:p>
                    <a:p>
                      <a:pPr algn="ctr"/>
                      <a:r>
                        <a:rPr lang="cs-CZ" sz="1200" dirty="0">
                          <a:solidFill>
                            <a:schemeClr val="tx1"/>
                          </a:solidFill>
                        </a:rPr>
                        <a:t>(200 000 Kč)</a:t>
                      </a:r>
                    </a:p>
                  </a:txBody>
                  <a:tcPr anchor="ctr"/>
                </a:tc>
                <a:tc>
                  <a:txBody>
                    <a:bodyPr/>
                    <a:lstStyle/>
                    <a:p>
                      <a:pPr algn="ctr"/>
                      <a:r>
                        <a:rPr lang="cs-CZ" sz="1200" dirty="0">
                          <a:solidFill>
                            <a:schemeClr val="tx1"/>
                          </a:solidFill>
                        </a:rPr>
                        <a:t>nestanoveno</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2"/>
                  </a:ext>
                </a:extLst>
              </a:tr>
              <a:tr h="470635">
                <a:tc>
                  <a:txBody>
                    <a:bodyPr/>
                    <a:lstStyle/>
                    <a:p>
                      <a:pPr algn="ctr"/>
                      <a:r>
                        <a:rPr lang="cs-CZ" sz="1200" dirty="0">
                          <a:solidFill>
                            <a:schemeClr val="tx1"/>
                          </a:solidFill>
                        </a:rPr>
                        <a:t>Min. vklad 1 osoby</a:t>
                      </a:r>
                    </a:p>
                  </a:txBody>
                  <a:tcPr anchor="ctr"/>
                </a:tc>
                <a:tc>
                  <a:txBody>
                    <a:bodyPr/>
                    <a:lstStyle/>
                    <a:p>
                      <a:pPr algn="ctr"/>
                      <a:r>
                        <a:rPr lang="cs-CZ" sz="1200" dirty="0">
                          <a:solidFill>
                            <a:schemeClr val="tx1"/>
                          </a:solidFill>
                        </a:rPr>
                        <a:t>hodnota 1 akcie</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1 Kč</a:t>
                      </a:r>
                    </a:p>
                    <a:p>
                      <a:pPr marL="0" marR="0" indent="0" algn="ctr" defTabSz="457200" rtl="0" eaLnBrk="1" fontAlgn="auto" latinLnBrk="0" hangingPunct="1">
                        <a:lnSpc>
                          <a:spcPct val="100000"/>
                        </a:lnSpc>
                        <a:spcBef>
                          <a:spcPts val="0"/>
                        </a:spcBef>
                        <a:spcAft>
                          <a:spcPts val="0"/>
                        </a:spcAft>
                        <a:buClrTx/>
                        <a:buSzTx/>
                        <a:buFontTx/>
                        <a:buNone/>
                        <a:tabLst/>
                        <a:defRPr/>
                      </a:pPr>
                      <a:r>
                        <a:rPr lang="cs-CZ" sz="1200" dirty="0">
                          <a:solidFill>
                            <a:schemeClr val="tx1"/>
                          </a:solidFill>
                        </a:rPr>
                        <a:t> (20 000 Kč)</a:t>
                      </a:r>
                    </a:p>
                  </a:txBody>
                  <a:tcPr anchor="ctr"/>
                </a:tc>
                <a:tc>
                  <a:txBody>
                    <a:bodyPr/>
                    <a:lstStyle/>
                    <a:p>
                      <a:pPr algn="ctr"/>
                      <a:r>
                        <a:rPr lang="cs-CZ" sz="1200" dirty="0">
                          <a:solidFill>
                            <a:schemeClr val="tx1"/>
                          </a:solidFill>
                        </a:rPr>
                        <a:t>nestanoveno</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3"/>
                  </a:ext>
                </a:extLst>
              </a:tr>
              <a:tr h="738864">
                <a:tc>
                  <a:txBody>
                    <a:bodyPr/>
                    <a:lstStyle/>
                    <a:p>
                      <a:pPr algn="ctr"/>
                      <a:r>
                        <a:rPr lang="cs-CZ" sz="1200" dirty="0">
                          <a:solidFill>
                            <a:schemeClr val="tx1"/>
                          </a:solidFill>
                        </a:rPr>
                        <a:t>Min/</a:t>
                      </a:r>
                      <a:r>
                        <a:rPr lang="cs-CZ" sz="1200" dirty="0" err="1">
                          <a:solidFill>
                            <a:schemeClr val="tx1"/>
                          </a:solidFill>
                        </a:rPr>
                        <a:t>max</a:t>
                      </a:r>
                      <a:r>
                        <a:rPr lang="cs-CZ" sz="1200" baseline="0" dirty="0">
                          <a:solidFill>
                            <a:schemeClr val="tx1"/>
                          </a:solidFill>
                        </a:rPr>
                        <a:t> počet zakladatelů</a:t>
                      </a:r>
                      <a:endParaRPr lang="cs-CZ" sz="1200" dirty="0">
                        <a:solidFill>
                          <a:schemeClr val="tx1"/>
                        </a:solidFill>
                      </a:endParaRPr>
                    </a:p>
                  </a:txBody>
                  <a:tcPr anchor="ctr"/>
                </a:tc>
                <a:tc>
                  <a:txBody>
                    <a:bodyPr/>
                    <a:lstStyle/>
                    <a:p>
                      <a:pPr algn="ctr"/>
                      <a:r>
                        <a:rPr lang="cs-CZ" sz="1200" dirty="0">
                          <a:solidFill>
                            <a:schemeClr val="tx1"/>
                          </a:solidFill>
                        </a:rPr>
                        <a:t>1 PO nebo 1 FO/neomezeno</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max.</a:t>
                      </a:r>
                      <a:r>
                        <a:rPr lang="cs-CZ" sz="1200" b="1" baseline="0" dirty="0">
                          <a:solidFill>
                            <a:schemeClr val="tx1"/>
                          </a:solidFill>
                        </a:rPr>
                        <a:t> neomezeno</a:t>
                      </a:r>
                      <a:endParaRPr lang="cs-CZ" sz="1200" b="1" dirty="0">
                        <a:solidFill>
                          <a:schemeClr val="tx1"/>
                        </a:solidFill>
                      </a:endParaRPr>
                    </a:p>
                    <a:p>
                      <a:pPr algn="ctr"/>
                      <a:r>
                        <a:rPr lang="cs-CZ" sz="1200" dirty="0">
                          <a:solidFill>
                            <a:schemeClr val="tx1"/>
                          </a:solidFill>
                        </a:rPr>
                        <a:t>(1 FO nebo 1 PO/50 osob)</a:t>
                      </a:r>
                    </a:p>
                  </a:txBody>
                  <a:tcPr anchor="ctr"/>
                </a:tc>
                <a:tc>
                  <a:txBody>
                    <a:bodyPr/>
                    <a:lstStyle/>
                    <a:p>
                      <a:pPr algn="ctr"/>
                      <a:r>
                        <a:rPr lang="cs-CZ" sz="1200" dirty="0">
                          <a:solidFill>
                            <a:schemeClr val="tx1"/>
                          </a:solidFill>
                        </a:rPr>
                        <a:t>2 </a:t>
                      </a:r>
                      <a:r>
                        <a:rPr lang="cs-CZ" sz="1200" dirty="0" err="1">
                          <a:solidFill>
                            <a:schemeClr val="tx1"/>
                          </a:solidFill>
                        </a:rPr>
                        <a:t>xO</a:t>
                      </a:r>
                      <a:r>
                        <a:rPr lang="cs-CZ" sz="1200" dirty="0">
                          <a:solidFill>
                            <a:schemeClr val="tx1"/>
                          </a:solidFill>
                        </a:rPr>
                        <a:t>/neomezeno</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4"/>
                  </a:ext>
                </a:extLst>
              </a:tr>
              <a:tr h="969678">
                <a:tc>
                  <a:txBody>
                    <a:bodyPr/>
                    <a:lstStyle/>
                    <a:p>
                      <a:pPr algn="ctr"/>
                      <a:r>
                        <a:rPr lang="cs-CZ" sz="1200" dirty="0">
                          <a:solidFill>
                            <a:schemeClr val="tx1"/>
                          </a:solidFill>
                        </a:rPr>
                        <a:t>Základní dokumenty</a:t>
                      </a:r>
                    </a:p>
                  </a:txBody>
                  <a:tcPr anchor="ctr"/>
                </a:tc>
                <a:tc>
                  <a:txBody>
                    <a:bodyPr/>
                    <a:lstStyle/>
                    <a:p>
                      <a:pPr algn="ctr"/>
                      <a:r>
                        <a:rPr lang="cs-CZ" sz="1200">
                          <a:solidFill>
                            <a:schemeClr val="tx1"/>
                          </a:solidFill>
                        </a:rPr>
                        <a:t>zakladatelská</a:t>
                      </a:r>
                      <a:r>
                        <a:rPr lang="cs-CZ" sz="1200" baseline="0">
                          <a:solidFill>
                            <a:schemeClr val="tx1"/>
                          </a:solidFill>
                        </a:rPr>
                        <a:t> listina (1 os.), zakladatelská smlouva (2 os.)</a:t>
                      </a:r>
                    </a:p>
                    <a:p>
                      <a:pPr algn="ctr"/>
                      <a:r>
                        <a:rPr lang="cs-CZ" sz="1200" baseline="0">
                          <a:solidFill>
                            <a:schemeClr val="tx1"/>
                          </a:solidFill>
                        </a:rPr>
                        <a:t>stanovy</a:t>
                      </a:r>
                      <a:endParaRPr lang="cs-CZ" sz="1200" baseline="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solidFill>
                            <a:schemeClr val="tx1"/>
                          </a:solidFill>
                        </a:rPr>
                        <a:t>zakladatelská</a:t>
                      </a:r>
                      <a:r>
                        <a:rPr lang="cs-CZ" sz="1200" baseline="0" dirty="0">
                          <a:solidFill>
                            <a:schemeClr val="tx1"/>
                          </a:solidFill>
                        </a:rPr>
                        <a:t> listina (1 os.), společenská smlouva (2 os.)</a:t>
                      </a:r>
                      <a:endParaRPr lang="cs-CZ" sz="1200" dirty="0">
                        <a:solidFill>
                          <a:schemeClr val="tx1"/>
                        </a:solidFill>
                      </a:endParaRPr>
                    </a:p>
                    <a:p>
                      <a:pPr algn="ctr"/>
                      <a:endParaRPr lang="cs-CZ" sz="1200" dirty="0">
                        <a:solidFill>
                          <a:schemeClr val="tx1"/>
                        </a:solidFill>
                      </a:endParaRPr>
                    </a:p>
                  </a:txBody>
                  <a:tcPr anchor="ctr"/>
                </a:tc>
                <a:tc>
                  <a:txBody>
                    <a:bodyPr/>
                    <a:lstStyle/>
                    <a:p>
                      <a:pPr algn="ctr"/>
                      <a:r>
                        <a:rPr lang="cs-CZ" sz="1200" dirty="0">
                          <a:solidFill>
                            <a:schemeClr val="tx1"/>
                          </a:solidFill>
                        </a:rPr>
                        <a:t>společenská smlouva</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5"/>
                  </a:ext>
                </a:extLst>
              </a:tr>
              <a:tr h="346370">
                <a:tc>
                  <a:txBody>
                    <a:bodyPr/>
                    <a:lstStyle/>
                    <a:p>
                      <a:pPr algn="ctr"/>
                      <a:r>
                        <a:rPr lang="cs-CZ" sz="1200" dirty="0">
                          <a:solidFill>
                            <a:schemeClr val="tx1"/>
                          </a:solidFill>
                        </a:rPr>
                        <a:t>Nejvyšší orgán</a:t>
                      </a:r>
                    </a:p>
                  </a:txBody>
                  <a:tcPr anchor="ctr"/>
                </a:tc>
                <a:tc>
                  <a:txBody>
                    <a:bodyPr/>
                    <a:lstStyle/>
                    <a:p>
                      <a:pPr algn="ctr"/>
                      <a:r>
                        <a:rPr lang="cs-CZ" sz="1200">
                          <a:solidFill>
                            <a:schemeClr val="tx1"/>
                          </a:solidFill>
                        </a:rPr>
                        <a:t>valná hromada</a:t>
                      </a:r>
                      <a:endParaRPr lang="cs-CZ" sz="1200" dirty="0">
                        <a:solidFill>
                          <a:schemeClr val="tx1"/>
                        </a:solidFill>
                      </a:endParaRPr>
                    </a:p>
                  </a:txBody>
                  <a:tcPr anchor="ctr"/>
                </a:tc>
                <a:tc>
                  <a:txBody>
                    <a:bodyPr/>
                    <a:lstStyle/>
                    <a:p>
                      <a:pPr algn="ctr"/>
                      <a:r>
                        <a:rPr lang="cs-CZ" sz="1200" dirty="0">
                          <a:solidFill>
                            <a:schemeClr val="tx1"/>
                          </a:solidFill>
                        </a:rPr>
                        <a:t>valná hromada</a:t>
                      </a:r>
                    </a:p>
                  </a:txBody>
                  <a:tcPr anchor="ctr"/>
                </a:tc>
                <a:tc>
                  <a:txBody>
                    <a:bodyPr/>
                    <a:lstStyle/>
                    <a:p>
                      <a:pPr algn="ctr"/>
                      <a:r>
                        <a:rPr lang="cs-CZ" sz="1200" dirty="0">
                          <a:solidFill>
                            <a:schemeClr val="tx1"/>
                          </a:solidFill>
                        </a:rPr>
                        <a:t>společníci</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6"/>
                  </a:ext>
                </a:extLst>
              </a:tr>
              <a:tr h="392186">
                <a:tc>
                  <a:txBody>
                    <a:bodyPr/>
                    <a:lstStyle/>
                    <a:p>
                      <a:pPr algn="ctr"/>
                      <a:r>
                        <a:rPr lang="cs-CZ" sz="1200" dirty="0">
                          <a:solidFill>
                            <a:schemeClr val="tx1"/>
                          </a:solidFill>
                        </a:rPr>
                        <a:t>Statutární orgán</a:t>
                      </a:r>
                    </a:p>
                  </a:txBody>
                  <a:tcPr anchor="ctr"/>
                </a:tc>
                <a:tc>
                  <a:txBody>
                    <a:bodyPr/>
                    <a:lstStyle/>
                    <a:p>
                      <a:pPr algn="ctr"/>
                      <a:r>
                        <a:rPr lang="cs-CZ" sz="1200">
                          <a:solidFill>
                            <a:schemeClr val="tx1"/>
                          </a:solidFill>
                        </a:rPr>
                        <a:t>Představenstvo</a:t>
                      </a:r>
                    </a:p>
                    <a:p>
                      <a:pPr algn="ctr"/>
                      <a:r>
                        <a:rPr lang="cs-CZ" sz="1200">
                          <a:solidFill>
                            <a:schemeClr val="tx1"/>
                          </a:solidFill>
                        </a:rPr>
                        <a:t>Správní rada</a:t>
                      </a:r>
                      <a:endParaRPr lang="cs-CZ" sz="1200" dirty="0">
                        <a:solidFill>
                          <a:schemeClr val="tx1"/>
                        </a:solidFill>
                      </a:endParaRPr>
                    </a:p>
                  </a:txBody>
                  <a:tcPr anchor="ctr"/>
                </a:tc>
                <a:tc>
                  <a:txBody>
                    <a:bodyPr/>
                    <a:lstStyle/>
                    <a:p>
                      <a:pPr algn="ctr"/>
                      <a:r>
                        <a:rPr lang="cs-CZ" sz="1200" dirty="0">
                          <a:solidFill>
                            <a:schemeClr val="tx1"/>
                          </a:solidFill>
                        </a:rPr>
                        <a:t>jednatel</a:t>
                      </a:r>
                    </a:p>
                  </a:txBody>
                  <a:tcPr anchor="ctr"/>
                </a:tc>
                <a:tc>
                  <a:txBody>
                    <a:bodyPr/>
                    <a:lstStyle/>
                    <a:p>
                      <a:pPr algn="ctr"/>
                      <a:r>
                        <a:rPr lang="cs-CZ" sz="1200" dirty="0">
                          <a:solidFill>
                            <a:schemeClr val="tx1"/>
                          </a:solidFill>
                        </a:rPr>
                        <a:t>společníci</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7"/>
                  </a:ext>
                </a:extLst>
              </a:tr>
              <a:tr h="440844">
                <a:tc>
                  <a:txBody>
                    <a:bodyPr/>
                    <a:lstStyle/>
                    <a:p>
                      <a:pPr algn="ctr"/>
                      <a:r>
                        <a:rPr lang="cs-CZ" sz="1200" dirty="0">
                          <a:solidFill>
                            <a:schemeClr val="tx1"/>
                          </a:solidFill>
                        </a:rPr>
                        <a:t>Dozorčí orgán</a:t>
                      </a:r>
                    </a:p>
                  </a:txBody>
                  <a:tcPr anchor="ctr"/>
                </a:tc>
                <a:tc>
                  <a:txBody>
                    <a:bodyPr/>
                    <a:lstStyle/>
                    <a:p>
                      <a:pPr algn="ctr"/>
                      <a:r>
                        <a:rPr lang="cs-CZ" sz="1200" dirty="0">
                          <a:solidFill>
                            <a:schemeClr val="tx1"/>
                          </a:solidFill>
                        </a:rPr>
                        <a:t>dozorčí rada </a:t>
                      </a:r>
                    </a:p>
                    <a:p>
                      <a:pPr algn="ctr"/>
                      <a:r>
                        <a:rPr lang="cs-CZ" sz="1200" dirty="0">
                          <a:solidFill>
                            <a:schemeClr val="tx1"/>
                          </a:solidFill>
                        </a:rPr>
                        <a:t>Správní rada</a:t>
                      </a:r>
                    </a:p>
                  </a:txBody>
                  <a:tcPr anchor="ctr"/>
                </a:tc>
                <a:tc>
                  <a:txBody>
                    <a:bodyPr/>
                    <a:lstStyle/>
                    <a:p>
                      <a:pPr algn="ctr"/>
                      <a:r>
                        <a:rPr lang="cs-CZ" sz="1200" dirty="0">
                          <a:solidFill>
                            <a:schemeClr val="tx1"/>
                          </a:solidFill>
                        </a:rPr>
                        <a:t>dozorčí rada (dobrovolně)</a:t>
                      </a:r>
                    </a:p>
                  </a:txBody>
                  <a:tcPr anchor="ctr"/>
                </a:tc>
                <a:tc>
                  <a:txBody>
                    <a:bodyPr/>
                    <a:lstStyle/>
                    <a:p>
                      <a:pPr algn="ctr"/>
                      <a:r>
                        <a:rPr lang="cs-CZ" sz="1200" dirty="0">
                          <a:solidFill>
                            <a:schemeClr val="tx1"/>
                          </a:solidFill>
                        </a:rPr>
                        <a:t>nestanoveno</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8"/>
                  </a:ext>
                </a:extLst>
              </a:tr>
              <a:tr h="496442">
                <a:tc>
                  <a:txBody>
                    <a:bodyPr/>
                    <a:lstStyle/>
                    <a:p>
                      <a:pPr algn="ctr"/>
                      <a:r>
                        <a:rPr lang="cs-CZ" sz="1200" dirty="0">
                          <a:solidFill>
                            <a:schemeClr val="tx1"/>
                          </a:solidFill>
                        </a:rPr>
                        <a:t>Ručení společnosti</a:t>
                      </a:r>
                    </a:p>
                  </a:txBody>
                  <a:tcPr anchor="ctr"/>
                </a:tc>
                <a:tc>
                  <a:txBody>
                    <a:bodyPr/>
                    <a:lstStyle/>
                    <a:p>
                      <a:pPr algn="ctr"/>
                      <a:r>
                        <a:rPr lang="cs-CZ" sz="1200" dirty="0">
                          <a:solidFill>
                            <a:schemeClr val="tx1"/>
                          </a:solidFill>
                        </a:rPr>
                        <a:t>celým majetkem</a:t>
                      </a:r>
                      <a:r>
                        <a:rPr lang="cs-CZ" sz="1200" baseline="0" dirty="0">
                          <a:solidFill>
                            <a:schemeClr val="tx1"/>
                          </a:solidFill>
                        </a:rPr>
                        <a:t> </a:t>
                      </a:r>
                      <a:endParaRPr lang="cs-CZ" sz="1200" dirty="0">
                        <a:solidFill>
                          <a:schemeClr val="tx1"/>
                        </a:solidFill>
                      </a:endParaRPr>
                    </a:p>
                  </a:txBody>
                  <a:tcPr anchor="ctr"/>
                </a:tc>
                <a:tc>
                  <a:txBody>
                    <a:bodyPr/>
                    <a:lstStyle/>
                    <a:p>
                      <a:pPr algn="ctr"/>
                      <a:r>
                        <a:rPr lang="cs-CZ" sz="1200" dirty="0">
                          <a:solidFill>
                            <a:schemeClr val="tx1"/>
                          </a:solidFill>
                        </a:rPr>
                        <a:t>celým majetkem</a:t>
                      </a:r>
                    </a:p>
                  </a:txBody>
                  <a:tcPr anchor="ctr"/>
                </a:tc>
                <a:tc>
                  <a:txBody>
                    <a:bodyPr/>
                    <a:lstStyle/>
                    <a:p>
                      <a:pPr algn="ctr"/>
                      <a:r>
                        <a:rPr lang="cs-CZ" sz="1200" dirty="0">
                          <a:solidFill>
                            <a:schemeClr val="tx1"/>
                          </a:solidFill>
                        </a:rPr>
                        <a:t>celým majetkem</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9"/>
                  </a:ext>
                </a:extLst>
              </a:tr>
              <a:tr h="1145983">
                <a:tc>
                  <a:txBody>
                    <a:bodyPr/>
                    <a:lstStyle/>
                    <a:p>
                      <a:pPr algn="ctr"/>
                      <a:r>
                        <a:rPr lang="cs-CZ" sz="1200" dirty="0">
                          <a:solidFill>
                            <a:schemeClr val="tx1"/>
                          </a:solidFill>
                        </a:rPr>
                        <a:t>Ručení společníků</a:t>
                      </a:r>
                    </a:p>
                  </a:txBody>
                  <a:tcPr anchor="ctr"/>
                </a:tc>
                <a:tc>
                  <a:txBody>
                    <a:bodyPr/>
                    <a:lstStyle/>
                    <a:p>
                      <a:pPr algn="ctr"/>
                      <a:r>
                        <a:rPr lang="cs-CZ" sz="1200" dirty="0">
                          <a:solidFill>
                            <a:schemeClr val="tx1"/>
                          </a:solidFill>
                        </a:rPr>
                        <a:t>ne (mohou přijít o hodnotu svých akcií)</a:t>
                      </a:r>
                    </a:p>
                  </a:txBody>
                  <a:tcPr anchor="ctr"/>
                </a:tc>
                <a:tc>
                  <a:txBody>
                    <a:bodyPr/>
                    <a:lstStyle/>
                    <a:p>
                      <a:pPr algn="ctr"/>
                      <a:r>
                        <a:rPr lang="cs-CZ" sz="1200" dirty="0">
                          <a:solidFill>
                            <a:schemeClr val="tx1"/>
                          </a:solidFill>
                        </a:rPr>
                        <a:t>do výše nesplacených vkladů</a:t>
                      </a:r>
                    </a:p>
                  </a:txBody>
                  <a:tcPr anchor="ctr"/>
                </a:tc>
                <a:tc>
                  <a:txBody>
                    <a:bodyPr/>
                    <a:lstStyle/>
                    <a:p>
                      <a:pPr algn="ctr"/>
                      <a:r>
                        <a:rPr lang="cs-CZ" sz="1200" dirty="0">
                          <a:solidFill>
                            <a:schemeClr val="tx1"/>
                          </a:solidFill>
                        </a:rPr>
                        <a:t>celým majetkem</a:t>
                      </a:r>
                    </a:p>
                  </a:txBody>
                  <a:tcPr anchor="ctr"/>
                </a:tc>
                <a:tc>
                  <a:txBody>
                    <a:bodyPr/>
                    <a:lstStyle/>
                    <a:p>
                      <a:pPr algn="ctr"/>
                      <a:endParaRPr lang="cs-CZ" sz="1200" dirty="0">
                        <a:solidFill>
                          <a:schemeClr val="tx1"/>
                        </a:solidFill>
                      </a:endParaRP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8393333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39903260"/>
              </p:ext>
            </p:extLst>
          </p:nvPr>
        </p:nvGraphicFramePr>
        <p:xfrm>
          <a:off x="-36512" y="33869"/>
          <a:ext cx="9180514" cy="6828604"/>
        </p:xfrm>
        <a:graphic>
          <a:graphicData uri="http://schemas.openxmlformats.org/drawingml/2006/table">
            <a:tbl>
              <a:tblPr firstRow="1" firstCol="1" bandCol="1">
                <a:tableStyleId>{5C22544A-7EE6-4342-B048-85BDC9FD1C3A}</a:tableStyleId>
              </a:tblPr>
              <a:tblGrid>
                <a:gridCol w="1434455">
                  <a:extLst>
                    <a:ext uri="{9D8B030D-6E8A-4147-A177-3AD203B41FA5}">
                      <a16:colId xmlns:a16="http://schemas.microsoft.com/office/drawing/2014/main" val="20000"/>
                    </a:ext>
                  </a:extLst>
                </a:gridCol>
                <a:gridCol w="1577901">
                  <a:extLst>
                    <a:ext uri="{9D8B030D-6E8A-4147-A177-3AD203B41FA5}">
                      <a16:colId xmlns:a16="http://schemas.microsoft.com/office/drawing/2014/main" val="20001"/>
                    </a:ext>
                  </a:extLst>
                </a:gridCol>
                <a:gridCol w="1596156">
                  <a:extLst>
                    <a:ext uri="{9D8B030D-6E8A-4147-A177-3AD203B41FA5}">
                      <a16:colId xmlns:a16="http://schemas.microsoft.com/office/drawing/2014/main" val="20002"/>
                    </a:ext>
                  </a:extLst>
                </a:gridCol>
                <a:gridCol w="1352550">
                  <a:extLst>
                    <a:ext uri="{9D8B030D-6E8A-4147-A177-3AD203B41FA5}">
                      <a16:colId xmlns:a16="http://schemas.microsoft.com/office/drawing/2014/main" val="20003"/>
                    </a:ext>
                  </a:extLst>
                </a:gridCol>
                <a:gridCol w="1599778">
                  <a:extLst>
                    <a:ext uri="{9D8B030D-6E8A-4147-A177-3AD203B41FA5}">
                      <a16:colId xmlns:a16="http://schemas.microsoft.com/office/drawing/2014/main" val="20004"/>
                    </a:ext>
                  </a:extLst>
                </a:gridCol>
                <a:gridCol w="1619674">
                  <a:extLst>
                    <a:ext uri="{9D8B030D-6E8A-4147-A177-3AD203B41FA5}">
                      <a16:colId xmlns:a16="http://schemas.microsoft.com/office/drawing/2014/main" val="20005"/>
                    </a:ext>
                  </a:extLst>
                </a:gridCol>
              </a:tblGrid>
              <a:tr h="362858">
                <a:tc rowSpan="2">
                  <a:txBody>
                    <a:bodyPr/>
                    <a:lstStyle/>
                    <a:p>
                      <a:pPr algn="ctr"/>
                      <a:r>
                        <a:rPr lang="cs-CZ" sz="1200" dirty="0">
                          <a:solidFill>
                            <a:schemeClr val="tx1"/>
                          </a:solidFill>
                        </a:rPr>
                        <a:t>Obchodní společnost</a:t>
                      </a:r>
                    </a:p>
                  </a:txBody>
                  <a:tcPr anchor="ctr"/>
                </a:tc>
                <a:tc gridSpan="2">
                  <a:txBody>
                    <a:bodyPr/>
                    <a:lstStyle/>
                    <a:p>
                      <a:pPr algn="ctr"/>
                      <a:r>
                        <a:rPr lang="cs-CZ" sz="1200" dirty="0">
                          <a:solidFill>
                            <a:schemeClr val="tx1"/>
                          </a:solidFill>
                        </a:rPr>
                        <a:t>Kapitálové společnosti</a:t>
                      </a:r>
                    </a:p>
                  </a:txBody>
                  <a:tcPr anchor="ctr"/>
                </a:tc>
                <a:tc hMerge="1">
                  <a:txBody>
                    <a:bodyPr/>
                    <a:lstStyle/>
                    <a:p>
                      <a:pPr algn="ctr"/>
                      <a:endParaRPr lang="cs-CZ" dirty="0"/>
                    </a:p>
                  </a:txBody>
                  <a:tcPr anchor="ctr"/>
                </a:tc>
                <a:tc gridSpan="2">
                  <a:txBody>
                    <a:bodyPr/>
                    <a:lstStyle/>
                    <a:p>
                      <a:pPr algn="ctr"/>
                      <a:r>
                        <a:rPr lang="cs-CZ" sz="1200" dirty="0">
                          <a:solidFill>
                            <a:schemeClr val="tx1"/>
                          </a:solidFill>
                        </a:rPr>
                        <a:t>Osobní společnosti</a:t>
                      </a:r>
                    </a:p>
                  </a:txBody>
                  <a:tcPr anchor="ctr"/>
                </a:tc>
                <a:tc hMerge="1">
                  <a:txBody>
                    <a:bodyPr/>
                    <a:lstStyle/>
                    <a:p>
                      <a:pPr algn="ctr"/>
                      <a:endParaRPr lang="cs-CZ" dirty="0"/>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0"/>
                  </a:ext>
                </a:extLst>
              </a:tr>
              <a:tr h="362858">
                <a:tc vMerge="1">
                  <a:txBody>
                    <a:bodyPr/>
                    <a:lstStyle/>
                    <a:p>
                      <a:endParaRPr lang="cs-CZ" dirty="0"/>
                    </a:p>
                  </a:txBody>
                  <a:tcPr/>
                </a:tc>
                <a:tc>
                  <a:txBody>
                    <a:bodyPr/>
                    <a:lstStyle/>
                    <a:p>
                      <a:pPr algn="ctr"/>
                      <a:r>
                        <a:rPr lang="cs-CZ" sz="1200" dirty="0">
                          <a:solidFill>
                            <a:schemeClr val="tx1"/>
                          </a:solidFill>
                        </a:rPr>
                        <a:t>a.s.</a:t>
                      </a:r>
                    </a:p>
                  </a:txBody>
                  <a:tcPr anchor="ctr"/>
                </a:tc>
                <a:tc>
                  <a:txBody>
                    <a:bodyPr/>
                    <a:lstStyle/>
                    <a:p>
                      <a:pPr algn="ctr"/>
                      <a:r>
                        <a:rPr lang="cs-CZ" sz="1200" dirty="0">
                          <a:solidFill>
                            <a:schemeClr val="tx1"/>
                          </a:solidFill>
                        </a:rPr>
                        <a:t>s.r.o.</a:t>
                      </a:r>
                    </a:p>
                  </a:txBody>
                  <a:tcPr anchor="ctr"/>
                </a:tc>
                <a:tc>
                  <a:txBody>
                    <a:bodyPr/>
                    <a:lstStyle/>
                    <a:p>
                      <a:pPr algn="ctr"/>
                      <a:r>
                        <a:rPr lang="cs-CZ" sz="1200" dirty="0">
                          <a:solidFill>
                            <a:schemeClr val="tx1"/>
                          </a:solidFill>
                        </a:rPr>
                        <a:t>v.o.s.</a:t>
                      </a:r>
                    </a:p>
                  </a:txBody>
                  <a:tcPr anchor="ctr"/>
                </a:tc>
                <a:tc>
                  <a:txBody>
                    <a:bodyPr/>
                    <a:lstStyle/>
                    <a:p>
                      <a:pPr algn="ctr"/>
                      <a:r>
                        <a:rPr lang="cs-CZ" sz="1200" b="1" dirty="0">
                          <a:solidFill>
                            <a:schemeClr val="tx1"/>
                          </a:solidFill>
                        </a:rPr>
                        <a:t>k.s.</a:t>
                      </a:r>
                    </a:p>
                  </a:txBody>
                  <a:tcPr anchor="ctr"/>
                </a:tc>
                <a:tc>
                  <a:txBody>
                    <a:bodyPr/>
                    <a:lstStyle/>
                    <a:p>
                      <a:pPr algn="ctr"/>
                      <a:r>
                        <a:rPr lang="cs-CZ" sz="1200" dirty="0">
                          <a:solidFill>
                            <a:schemeClr val="tx1"/>
                          </a:solidFill>
                        </a:rPr>
                        <a:t>družstvo</a:t>
                      </a:r>
                    </a:p>
                  </a:txBody>
                  <a:tcPr anchor="ctr"/>
                </a:tc>
                <a:extLst>
                  <a:ext uri="{0D108BD9-81ED-4DB2-BD59-A6C34878D82A}">
                    <a16:rowId xmlns:a16="http://schemas.microsoft.com/office/drawing/2014/main" val="10001"/>
                  </a:ext>
                </a:extLst>
              </a:tr>
              <a:tr h="759253">
                <a:tc>
                  <a:txBody>
                    <a:bodyPr/>
                    <a:lstStyle/>
                    <a:p>
                      <a:pPr algn="ctr"/>
                      <a:r>
                        <a:rPr lang="cs-CZ" sz="1200" dirty="0">
                          <a:solidFill>
                            <a:schemeClr val="tx1"/>
                          </a:solidFill>
                        </a:rPr>
                        <a:t>Základní kapitál</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 2014-2 mil. Kč</a:t>
                      </a:r>
                    </a:p>
                    <a:p>
                      <a:pPr algn="ctr"/>
                      <a:r>
                        <a:rPr lang="cs-CZ" sz="1200" dirty="0">
                          <a:solidFill>
                            <a:schemeClr val="tx1"/>
                          </a:solidFill>
                        </a:rPr>
                        <a:t>(2 mil. Kč/ 20 mil. Kč</a:t>
                      </a:r>
                      <a:r>
                        <a:rPr lang="cs-CZ" sz="1200" baseline="0" dirty="0">
                          <a:solidFill>
                            <a:schemeClr val="tx1"/>
                          </a:solidFill>
                        </a:rPr>
                        <a:t> </a:t>
                      </a:r>
                      <a:r>
                        <a:rPr lang="cs-CZ" sz="1200" dirty="0">
                          <a:solidFill>
                            <a:schemeClr val="tx1"/>
                          </a:solidFill>
                        </a:rPr>
                        <a:t>s veř. nabídkou akcií)</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 2014 .. 1 Kč</a:t>
                      </a:r>
                    </a:p>
                    <a:p>
                      <a:pPr algn="ctr"/>
                      <a:r>
                        <a:rPr lang="cs-CZ" sz="1200" dirty="0">
                          <a:solidFill>
                            <a:schemeClr val="tx1"/>
                          </a:solidFill>
                        </a:rPr>
                        <a:t>(200 000 Kč)</a:t>
                      </a:r>
                    </a:p>
                  </a:txBody>
                  <a:tcPr anchor="ctr"/>
                </a:tc>
                <a:tc>
                  <a:txBody>
                    <a:bodyPr/>
                    <a:lstStyle/>
                    <a:p>
                      <a:pPr algn="ctr"/>
                      <a:r>
                        <a:rPr lang="cs-CZ" sz="1200" dirty="0">
                          <a:solidFill>
                            <a:schemeClr val="tx1"/>
                          </a:solidFill>
                        </a:rPr>
                        <a:t>nestanoveno</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a:t>
                      </a:r>
                      <a:r>
                        <a:rPr lang="cs-CZ" sz="1200" b="1" baseline="0" dirty="0">
                          <a:solidFill>
                            <a:schemeClr val="tx1"/>
                          </a:solidFill>
                        </a:rPr>
                        <a:t> 2014 není stanoveno</a:t>
                      </a:r>
                      <a:endParaRPr lang="cs-CZ" sz="1200" b="1" dirty="0">
                        <a:solidFill>
                          <a:schemeClr val="tx1"/>
                        </a:solidFill>
                      </a:endParaRPr>
                    </a:p>
                    <a:p>
                      <a:pPr algn="ctr"/>
                      <a:r>
                        <a:rPr lang="cs-CZ" sz="1200" dirty="0">
                          <a:solidFill>
                            <a:schemeClr val="tx1"/>
                          </a:solidFill>
                        </a:rPr>
                        <a:t>(min 5 000 Kč/komanditista)</a:t>
                      </a: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2"/>
                  </a:ext>
                </a:extLst>
              </a:tr>
              <a:tr h="759253">
                <a:tc>
                  <a:txBody>
                    <a:bodyPr/>
                    <a:lstStyle/>
                    <a:p>
                      <a:pPr algn="ctr"/>
                      <a:r>
                        <a:rPr lang="cs-CZ" sz="1200" dirty="0">
                          <a:solidFill>
                            <a:schemeClr val="tx1"/>
                          </a:solidFill>
                        </a:rPr>
                        <a:t>Min. vklad 1 osoby</a:t>
                      </a:r>
                    </a:p>
                  </a:txBody>
                  <a:tcPr anchor="ctr"/>
                </a:tc>
                <a:tc>
                  <a:txBody>
                    <a:bodyPr/>
                    <a:lstStyle/>
                    <a:p>
                      <a:pPr algn="ctr"/>
                      <a:r>
                        <a:rPr lang="cs-CZ" sz="1200" dirty="0">
                          <a:solidFill>
                            <a:schemeClr val="tx1"/>
                          </a:solidFill>
                        </a:rPr>
                        <a:t>hodnota 1 akcie</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1 Kč</a:t>
                      </a:r>
                    </a:p>
                    <a:p>
                      <a:pPr marL="0" marR="0" indent="0" algn="ctr" defTabSz="457200" rtl="0" eaLnBrk="1" fontAlgn="auto" latinLnBrk="0" hangingPunct="1">
                        <a:lnSpc>
                          <a:spcPct val="100000"/>
                        </a:lnSpc>
                        <a:spcBef>
                          <a:spcPts val="0"/>
                        </a:spcBef>
                        <a:spcAft>
                          <a:spcPts val="0"/>
                        </a:spcAft>
                        <a:buClrTx/>
                        <a:buSzTx/>
                        <a:buFontTx/>
                        <a:buNone/>
                        <a:tabLst/>
                        <a:defRPr/>
                      </a:pPr>
                      <a:r>
                        <a:rPr lang="cs-CZ" sz="1200" dirty="0">
                          <a:solidFill>
                            <a:schemeClr val="tx1"/>
                          </a:solidFill>
                        </a:rPr>
                        <a:t> (20 000 Kč)</a:t>
                      </a:r>
                    </a:p>
                  </a:txBody>
                  <a:tcPr anchor="ctr"/>
                </a:tc>
                <a:tc>
                  <a:txBody>
                    <a:bodyPr/>
                    <a:lstStyle/>
                    <a:p>
                      <a:pPr algn="ctr"/>
                      <a:r>
                        <a:rPr lang="cs-CZ" sz="1200" dirty="0">
                          <a:solidFill>
                            <a:schemeClr val="tx1"/>
                          </a:solidFill>
                        </a:rPr>
                        <a:t>nestanoveno</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a:t>
                      </a:r>
                      <a:r>
                        <a:rPr lang="cs-CZ" sz="1200" b="1" baseline="0" dirty="0">
                          <a:solidFill>
                            <a:schemeClr val="tx1"/>
                          </a:solidFill>
                        </a:rPr>
                        <a:t> 2014 není stanoveno</a:t>
                      </a:r>
                      <a:endParaRPr lang="cs-CZ" sz="1200" b="1" dirty="0">
                        <a:solidFill>
                          <a:schemeClr val="tx1"/>
                        </a:solidFill>
                      </a:endParaRPr>
                    </a:p>
                    <a:p>
                      <a:pPr algn="ctr"/>
                      <a:r>
                        <a:rPr lang="cs-CZ" sz="1200" dirty="0">
                          <a:solidFill>
                            <a:schemeClr val="tx1"/>
                          </a:solidFill>
                        </a:rPr>
                        <a:t>(5 000 Kč/komanditista)</a:t>
                      </a: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3"/>
                  </a:ext>
                </a:extLst>
              </a:tr>
              <a:tr h="681667">
                <a:tc>
                  <a:txBody>
                    <a:bodyPr/>
                    <a:lstStyle/>
                    <a:p>
                      <a:pPr algn="ctr"/>
                      <a:r>
                        <a:rPr lang="cs-CZ" sz="1200" dirty="0">
                          <a:solidFill>
                            <a:schemeClr val="tx1"/>
                          </a:solidFill>
                        </a:rPr>
                        <a:t>Min/</a:t>
                      </a:r>
                      <a:r>
                        <a:rPr lang="cs-CZ" sz="1200" dirty="0" err="1">
                          <a:solidFill>
                            <a:schemeClr val="tx1"/>
                          </a:solidFill>
                        </a:rPr>
                        <a:t>max</a:t>
                      </a:r>
                      <a:r>
                        <a:rPr lang="cs-CZ" sz="1200" baseline="0" dirty="0">
                          <a:solidFill>
                            <a:schemeClr val="tx1"/>
                          </a:solidFill>
                        </a:rPr>
                        <a:t> počet zakladatelů</a:t>
                      </a:r>
                      <a:endParaRPr lang="cs-CZ" sz="1200" dirty="0">
                        <a:solidFill>
                          <a:schemeClr val="tx1"/>
                        </a:solidFill>
                      </a:endParaRPr>
                    </a:p>
                  </a:txBody>
                  <a:tcPr anchor="ctr"/>
                </a:tc>
                <a:tc>
                  <a:txBody>
                    <a:bodyPr/>
                    <a:lstStyle/>
                    <a:p>
                      <a:pPr algn="ctr"/>
                      <a:r>
                        <a:rPr lang="cs-CZ" sz="1200" dirty="0">
                          <a:solidFill>
                            <a:schemeClr val="tx1"/>
                          </a:solidFill>
                        </a:rPr>
                        <a:t>1 PO nebo 1 FO/neomezeno</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max.</a:t>
                      </a:r>
                      <a:r>
                        <a:rPr lang="cs-CZ" sz="1200" b="1" baseline="0" dirty="0">
                          <a:solidFill>
                            <a:schemeClr val="tx1"/>
                          </a:solidFill>
                        </a:rPr>
                        <a:t> neomezeno</a:t>
                      </a:r>
                      <a:endParaRPr lang="cs-CZ" sz="1200" b="1" dirty="0">
                        <a:solidFill>
                          <a:schemeClr val="tx1"/>
                        </a:solidFill>
                      </a:endParaRPr>
                    </a:p>
                    <a:p>
                      <a:pPr algn="ctr"/>
                      <a:r>
                        <a:rPr lang="cs-CZ" sz="1200" dirty="0">
                          <a:solidFill>
                            <a:schemeClr val="tx1"/>
                          </a:solidFill>
                        </a:rPr>
                        <a:t>(1 FO nebo 1 PO/50 osob)</a:t>
                      </a:r>
                    </a:p>
                  </a:txBody>
                  <a:tcPr anchor="ctr"/>
                </a:tc>
                <a:tc>
                  <a:txBody>
                    <a:bodyPr/>
                    <a:lstStyle/>
                    <a:p>
                      <a:pPr algn="ctr"/>
                      <a:r>
                        <a:rPr lang="cs-CZ" sz="1200" dirty="0">
                          <a:solidFill>
                            <a:schemeClr val="tx1"/>
                          </a:solidFill>
                        </a:rPr>
                        <a:t>2 </a:t>
                      </a:r>
                      <a:r>
                        <a:rPr lang="cs-CZ" sz="1200" dirty="0" err="1">
                          <a:solidFill>
                            <a:schemeClr val="tx1"/>
                          </a:solidFill>
                        </a:rPr>
                        <a:t>xO</a:t>
                      </a:r>
                      <a:r>
                        <a:rPr lang="cs-CZ" sz="1200" dirty="0">
                          <a:solidFill>
                            <a:schemeClr val="tx1"/>
                          </a:solidFill>
                        </a:rPr>
                        <a:t>/neomezeno</a:t>
                      </a:r>
                    </a:p>
                  </a:txBody>
                  <a:tcPr anchor="ctr"/>
                </a:tc>
                <a:tc>
                  <a:txBody>
                    <a:bodyPr/>
                    <a:lstStyle/>
                    <a:p>
                      <a:pPr algn="ctr"/>
                      <a:r>
                        <a:rPr lang="cs-CZ" sz="1200" dirty="0">
                          <a:solidFill>
                            <a:schemeClr val="tx1"/>
                          </a:solidFill>
                        </a:rPr>
                        <a:t>2 FO (komplementář a komanditista)/neomezeno</a:t>
                      </a: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4"/>
                  </a:ext>
                </a:extLst>
              </a:tr>
              <a:tr h="894613">
                <a:tc>
                  <a:txBody>
                    <a:bodyPr/>
                    <a:lstStyle/>
                    <a:p>
                      <a:pPr algn="ctr"/>
                      <a:r>
                        <a:rPr lang="cs-CZ" sz="1200" dirty="0">
                          <a:solidFill>
                            <a:schemeClr val="tx1"/>
                          </a:solidFill>
                        </a:rPr>
                        <a:t>Základní dokumenty</a:t>
                      </a:r>
                    </a:p>
                  </a:txBody>
                  <a:tcPr anchor="ctr"/>
                </a:tc>
                <a:tc>
                  <a:txBody>
                    <a:bodyPr/>
                    <a:lstStyle/>
                    <a:p>
                      <a:pPr algn="ctr"/>
                      <a:r>
                        <a:rPr lang="cs-CZ" sz="1200">
                          <a:solidFill>
                            <a:schemeClr val="tx1"/>
                          </a:solidFill>
                        </a:rPr>
                        <a:t>zakladatelská</a:t>
                      </a:r>
                      <a:r>
                        <a:rPr lang="cs-CZ" sz="1200" baseline="0">
                          <a:solidFill>
                            <a:schemeClr val="tx1"/>
                          </a:solidFill>
                        </a:rPr>
                        <a:t> listina (1 os.), zakladatelská smlouva (2 os.)</a:t>
                      </a:r>
                    </a:p>
                    <a:p>
                      <a:pPr algn="ctr"/>
                      <a:r>
                        <a:rPr lang="cs-CZ" sz="1200" baseline="0">
                          <a:solidFill>
                            <a:schemeClr val="tx1"/>
                          </a:solidFill>
                        </a:rPr>
                        <a:t>stanovy</a:t>
                      </a:r>
                      <a:endParaRPr lang="cs-CZ" sz="1200" baseline="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solidFill>
                            <a:schemeClr val="tx1"/>
                          </a:solidFill>
                        </a:rPr>
                        <a:t>zakladatelská</a:t>
                      </a:r>
                      <a:r>
                        <a:rPr lang="cs-CZ" sz="1200" baseline="0" dirty="0">
                          <a:solidFill>
                            <a:schemeClr val="tx1"/>
                          </a:solidFill>
                        </a:rPr>
                        <a:t> listina (1 os.), společenská smlouva (2 os.)</a:t>
                      </a:r>
                      <a:endParaRPr lang="cs-CZ" sz="1200" dirty="0">
                        <a:solidFill>
                          <a:schemeClr val="tx1"/>
                        </a:solidFill>
                      </a:endParaRPr>
                    </a:p>
                    <a:p>
                      <a:pPr algn="ctr"/>
                      <a:endParaRPr lang="cs-CZ" sz="1200" dirty="0">
                        <a:solidFill>
                          <a:schemeClr val="tx1"/>
                        </a:solidFill>
                      </a:endParaRPr>
                    </a:p>
                  </a:txBody>
                  <a:tcPr anchor="ctr"/>
                </a:tc>
                <a:tc>
                  <a:txBody>
                    <a:bodyPr/>
                    <a:lstStyle/>
                    <a:p>
                      <a:pPr algn="ctr"/>
                      <a:r>
                        <a:rPr lang="cs-CZ" sz="1200" dirty="0">
                          <a:solidFill>
                            <a:schemeClr val="tx1"/>
                          </a:solidFill>
                        </a:rPr>
                        <a:t>společenská smlouva</a:t>
                      </a:r>
                    </a:p>
                  </a:txBody>
                  <a:tcPr anchor="ctr"/>
                </a:tc>
                <a:tc>
                  <a:txBody>
                    <a:bodyPr/>
                    <a:lstStyle/>
                    <a:p>
                      <a:pPr algn="ctr"/>
                      <a:r>
                        <a:rPr lang="cs-CZ" sz="1200" dirty="0">
                          <a:solidFill>
                            <a:schemeClr val="tx1"/>
                          </a:solidFill>
                        </a:rPr>
                        <a:t>společenská smlouva</a:t>
                      </a: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5"/>
                  </a:ext>
                </a:extLst>
              </a:tr>
              <a:tr h="319557">
                <a:tc>
                  <a:txBody>
                    <a:bodyPr/>
                    <a:lstStyle/>
                    <a:p>
                      <a:pPr algn="ctr"/>
                      <a:r>
                        <a:rPr lang="cs-CZ" sz="1200" dirty="0">
                          <a:solidFill>
                            <a:schemeClr val="tx1"/>
                          </a:solidFill>
                        </a:rPr>
                        <a:t>Nejvyšší orgán</a:t>
                      </a:r>
                    </a:p>
                  </a:txBody>
                  <a:tcPr anchor="ctr"/>
                </a:tc>
                <a:tc>
                  <a:txBody>
                    <a:bodyPr/>
                    <a:lstStyle/>
                    <a:p>
                      <a:pPr algn="ctr"/>
                      <a:r>
                        <a:rPr lang="cs-CZ" sz="1200">
                          <a:solidFill>
                            <a:schemeClr val="tx1"/>
                          </a:solidFill>
                        </a:rPr>
                        <a:t>valná hromada</a:t>
                      </a:r>
                      <a:endParaRPr lang="cs-CZ" sz="1200" dirty="0">
                        <a:solidFill>
                          <a:schemeClr val="tx1"/>
                        </a:solidFill>
                      </a:endParaRPr>
                    </a:p>
                  </a:txBody>
                  <a:tcPr anchor="ctr"/>
                </a:tc>
                <a:tc>
                  <a:txBody>
                    <a:bodyPr/>
                    <a:lstStyle/>
                    <a:p>
                      <a:pPr algn="ctr"/>
                      <a:r>
                        <a:rPr lang="cs-CZ" sz="1200" dirty="0">
                          <a:solidFill>
                            <a:schemeClr val="tx1"/>
                          </a:solidFill>
                        </a:rPr>
                        <a:t>valná hromada</a:t>
                      </a:r>
                    </a:p>
                  </a:txBody>
                  <a:tcPr anchor="ctr"/>
                </a:tc>
                <a:tc>
                  <a:txBody>
                    <a:bodyPr/>
                    <a:lstStyle/>
                    <a:p>
                      <a:pPr algn="ctr"/>
                      <a:r>
                        <a:rPr lang="cs-CZ" sz="1200" dirty="0">
                          <a:solidFill>
                            <a:schemeClr val="tx1"/>
                          </a:solidFill>
                        </a:rPr>
                        <a:t>společníci</a:t>
                      </a:r>
                    </a:p>
                  </a:txBody>
                  <a:tcPr anchor="ctr"/>
                </a:tc>
                <a:tc>
                  <a:txBody>
                    <a:bodyPr/>
                    <a:lstStyle/>
                    <a:p>
                      <a:pPr algn="ctr"/>
                      <a:r>
                        <a:rPr lang="cs-CZ" sz="1200" dirty="0">
                          <a:solidFill>
                            <a:schemeClr val="tx1"/>
                          </a:solidFill>
                        </a:rPr>
                        <a:t>společníci</a:t>
                      </a: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6"/>
                  </a:ext>
                </a:extLst>
              </a:tr>
              <a:tr h="421807">
                <a:tc>
                  <a:txBody>
                    <a:bodyPr/>
                    <a:lstStyle/>
                    <a:p>
                      <a:pPr algn="ctr"/>
                      <a:r>
                        <a:rPr lang="cs-CZ" sz="1200" dirty="0">
                          <a:solidFill>
                            <a:schemeClr val="tx1"/>
                          </a:solidFill>
                        </a:rPr>
                        <a:t>Statutární orgán</a:t>
                      </a:r>
                    </a:p>
                  </a:txBody>
                  <a:tcPr anchor="ctr"/>
                </a:tc>
                <a:tc>
                  <a:txBody>
                    <a:bodyPr/>
                    <a:lstStyle/>
                    <a:p>
                      <a:pPr algn="ctr"/>
                      <a:r>
                        <a:rPr lang="cs-CZ" sz="1200">
                          <a:solidFill>
                            <a:schemeClr val="tx1"/>
                          </a:solidFill>
                        </a:rPr>
                        <a:t>Představenstvo</a:t>
                      </a:r>
                    </a:p>
                    <a:p>
                      <a:pPr algn="ctr"/>
                      <a:r>
                        <a:rPr lang="cs-CZ" sz="1200">
                          <a:solidFill>
                            <a:schemeClr val="tx1"/>
                          </a:solidFill>
                        </a:rPr>
                        <a:t>Správní rada</a:t>
                      </a:r>
                      <a:endParaRPr lang="cs-CZ" sz="1200" dirty="0">
                        <a:solidFill>
                          <a:schemeClr val="tx1"/>
                        </a:solidFill>
                      </a:endParaRPr>
                    </a:p>
                  </a:txBody>
                  <a:tcPr anchor="ctr"/>
                </a:tc>
                <a:tc>
                  <a:txBody>
                    <a:bodyPr/>
                    <a:lstStyle/>
                    <a:p>
                      <a:pPr algn="ctr"/>
                      <a:r>
                        <a:rPr lang="cs-CZ" sz="1200" dirty="0">
                          <a:solidFill>
                            <a:schemeClr val="tx1"/>
                          </a:solidFill>
                        </a:rPr>
                        <a:t>jednatel</a:t>
                      </a:r>
                    </a:p>
                  </a:txBody>
                  <a:tcPr anchor="ctr"/>
                </a:tc>
                <a:tc>
                  <a:txBody>
                    <a:bodyPr/>
                    <a:lstStyle/>
                    <a:p>
                      <a:pPr algn="ctr"/>
                      <a:r>
                        <a:rPr lang="cs-CZ" sz="1200" dirty="0">
                          <a:solidFill>
                            <a:schemeClr val="tx1"/>
                          </a:solidFill>
                        </a:rPr>
                        <a:t>společníci</a:t>
                      </a:r>
                    </a:p>
                  </a:txBody>
                  <a:tcPr anchor="ctr"/>
                </a:tc>
                <a:tc>
                  <a:txBody>
                    <a:bodyPr/>
                    <a:lstStyle/>
                    <a:p>
                      <a:pPr algn="ctr"/>
                      <a:r>
                        <a:rPr lang="cs-CZ" sz="1200" dirty="0">
                          <a:solidFill>
                            <a:schemeClr val="tx1"/>
                          </a:solidFill>
                        </a:rPr>
                        <a:t>komplementáři</a:t>
                      </a: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7"/>
                  </a:ext>
                </a:extLst>
              </a:tr>
              <a:tr h="421807">
                <a:tc>
                  <a:txBody>
                    <a:bodyPr/>
                    <a:lstStyle/>
                    <a:p>
                      <a:pPr algn="ctr"/>
                      <a:r>
                        <a:rPr lang="cs-CZ" sz="1200" dirty="0">
                          <a:solidFill>
                            <a:schemeClr val="tx1"/>
                          </a:solidFill>
                        </a:rPr>
                        <a:t>Dozorčí orgán</a:t>
                      </a:r>
                    </a:p>
                  </a:txBody>
                  <a:tcPr anchor="ctr"/>
                </a:tc>
                <a:tc>
                  <a:txBody>
                    <a:bodyPr/>
                    <a:lstStyle/>
                    <a:p>
                      <a:pPr algn="ctr"/>
                      <a:r>
                        <a:rPr lang="cs-CZ" sz="1200" dirty="0">
                          <a:solidFill>
                            <a:schemeClr val="tx1"/>
                          </a:solidFill>
                        </a:rPr>
                        <a:t>dozorčí rada </a:t>
                      </a:r>
                    </a:p>
                    <a:p>
                      <a:pPr algn="ctr"/>
                      <a:r>
                        <a:rPr lang="cs-CZ" sz="1200" dirty="0">
                          <a:solidFill>
                            <a:schemeClr val="tx1"/>
                          </a:solidFill>
                        </a:rPr>
                        <a:t>Správní rada</a:t>
                      </a:r>
                    </a:p>
                  </a:txBody>
                  <a:tcPr anchor="ctr"/>
                </a:tc>
                <a:tc>
                  <a:txBody>
                    <a:bodyPr/>
                    <a:lstStyle/>
                    <a:p>
                      <a:pPr algn="ctr"/>
                      <a:r>
                        <a:rPr lang="cs-CZ" sz="1200" dirty="0">
                          <a:solidFill>
                            <a:schemeClr val="tx1"/>
                          </a:solidFill>
                        </a:rPr>
                        <a:t>dozorčí rada (dobrovolně)</a:t>
                      </a:r>
                    </a:p>
                  </a:txBody>
                  <a:tcPr anchor="ctr"/>
                </a:tc>
                <a:tc>
                  <a:txBody>
                    <a:bodyPr/>
                    <a:lstStyle/>
                    <a:p>
                      <a:pPr algn="ctr"/>
                      <a:r>
                        <a:rPr lang="cs-CZ" sz="1200" dirty="0">
                          <a:solidFill>
                            <a:schemeClr val="tx1"/>
                          </a:solidFill>
                        </a:rPr>
                        <a:t>nestanoveno</a:t>
                      </a:r>
                    </a:p>
                  </a:txBody>
                  <a:tcPr anchor="ctr"/>
                </a:tc>
                <a:tc>
                  <a:txBody>
                    <a:bodyPr/>
                    <a:lstStyle/>
                    <a:p>
                      <a:pPr algn="ctr"/>
                      <a:r>
                        <a:rPr lang="cs-CZ" sz="1200" dirty="0">
                          <a:solidFill>
                            <a:schemeClr val="tx1"/>
                          </a:solidFill>
                        </a:rPr>
                        <a:t>komanditisté</a:t>
                      </a: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8"/>
                  </a:ext>
                </a:extLst>
              </a:tr>
              <a:tr h="458011">
                <a:tc>
                  <a:txBody>
                    <a:bodyPr/>
                    <a:lstStyle/>
                    <a:p>
                      <a:pPr algn="ctr"/>
                      <a:r>
                        <a:rPr lang="cs-CZ" sz="1200" dirty="0">
                          <a:solidFill>
                            <a:schemeClr val="tx1"/>
                          </a:solidFill>
                        </a:rPr>
                        <a:t>Ručení společnosti</a:t>
                      </a:r>
                    </a:p>
                  </a:txBody>
                  <a:tcPr anchor="ctr"/>
                </a:tc>
                <a:tc>
                  <a:txBody>
                    <a:bodyPr/>
                    <a:lstStyle/>
                    <a:p>
                      <a:pPr algn="ctr"/>
                      <a:r>
                        <a:rPr lang="cs-CZ" sz="1200" dirty="0">
                          <a:solidFill>
                            <a:schemeClr val="tx1"/>
                          </a:solidFill>
                        </a:rPr>
                        <a:t>celým majetkem</a:t>
                      </a:r>
                      <a:r>
                        <a:rPr lang="cs-CZ" sz="1200" baseline="0" dirty="0">
                          <a:solidFill>
                            <a:schemeClr val="tx1"/>
                          </a:solidFill>
                        </a:rPr>
                        <a:t> </a:t>
                      </a:r>
                      <a:endParaRPr lang="cs-CZ" sz="1200" dirty="0">
                        <a:solidFill>
                          <a:schemeClr val="tx1"/>
                        </a:solidFill>
                      </a:endParaRPr>
                    </a:p>
                  </a:txBody>
                  <a:tcPr anchor="ctr"/>
                </a:tc>
                <a:tc>
                  <a:txBody>
                    <a:bodyPr/>
                    <a:lstStyle/>
                    <a:p>
                      <a:pPr algn="ctr"/>
                      <a:r>
                        <a:rPr lang="cs-CZ" sz="1200" dirty="0">
                          <a:solidFill>
                            <a:schemeClr val="tx1"/>
                          </a:solidFill>
                        </a:rPr>
                        <a:t>celým majetkem</a:t>
                      </a:r>
                    </a:p>
                  </a:txBody>
                  <a:tcPr anchor="ctr"/>
                </a:tc>
                <a:tc>
                  <a:txBody>
                    <a:bodyPr/>
                    <a:lstStyle/>
                    <a:p>
                      <a:pPr algn="ctr"/>
                      <a:r>
                        <a:rPr lang="cs-CZ" sz="1200" dirty="0">
                          <a:solidFill>
                            <a:schemeClr val="tx1"/>
                          </a:solidFill>
                        </a:rPr>
                        <a:t>celým majetkem</a:t>
                      </a:r>
                    </a:p>
                  </a:txBody>
                  <a:tcPr anchor="ctr"/>
                </a:tc>
                <a:tc>
                  <a:txBody>
                    <a:bodyPr/>
                    <a:lstStyle/>
                    <a:p>
                      <a:pPr algn="ctr"/>
                      <a:r>
                        <a:rPr lang="cs-CZ" sz="1200" dirty="0">
                          <a:solidFill>
                            <a:schemeClr val="tx1"/>
                          </a:solidFill>
                        </a:rPr>
                        <a:t>celým majetkem</a:t>
                      </a: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9"/>
                  </a:ext>
                </a:extLst>
              </a:tr>
              <a:tr h="1096698">
                <a:tc>
                  <a:txBody>
                    <a:bodyPr/>
                    <a:lstStyle/>
                    <a:p>
                      <a:pPr algn="ctr"/>
                      <a:r>
                        <a:rPr lang="cs-CZ" sz="1200" dirty="0">
                          <a:solidFill>
                            <a:schemeClr val="tx1"/>
                          </a:solidFill>
                        </a:rPr>
                        <a:t>Ručení společníků</a:t>
                      </a:r>
                    </a:p>
                  </a:txBody>
                  <a:tcPr anchor="ctr"/>
                </a:tc>
                <a:tc>
                  <a:txBody>
                    <a:bodyPr/>
                    <a:lstStyle/>
                    <a:p>
                      <a:pPr algn="ctr"/>
                      <a:r>
                        <a:rPr lang="cs-CZ" sz="1200" dirty="0">
                          <a:solidFill>
                            <a:schemeClr val="tx1"/>
                          </a:solidFill>
                        </a:rPr>
                        <a:t>ne (mohou přijít o hodnotu svých akcií)</a:t>
                      </a:r>
                    </a:p>
                  </a:txBody>
                  <a:tcPr anchor="ctr"/>
                </a:tc>
                <a:tc>
                  <a:txBody>
                    <a:bodyPr/>
                    <a:lstStyle/>
                    <a:p>
                      <a:pPr algn="ctr"/>
                      <a:r>
                        <a:rPr lang="cs-CZ" sz="1200" dirty="0">
                          <a:solidFill>
                            <a:schemeClr val="tx1"/>
                          </a:solidFill>
                        </a:rPr>
                        <a:t>do výše nesplacených vkladů</a:t>
                      </a:r>
                    </a:p>
                  </a:txBody>
                  <a:tcPr anchor="ctr"/>
                </a:tc>
                <a:tc>
                  <a:txBody>
                    <a:bodyPr/>
                    <a:lstStyle/>
                    <a:p>
                      <a:pPr algn="ctr"/>
                      <a:r>
                        <a:rPr lang="cs-CZ" sz="1200" dirty="0">
                          <a:solidFill>
                            <a:schemeClr val="tx1"/>
                          </a:solidFill>
                        </a:rPr>
                        <a:t>celým majetkem</a:t>
                      </a:r>
                    </a:p>
                  </a:txBody>
                  <a:tcPr anchor="ctr"/>
                </a:tc>
                <a:tc>
                  <a:txBody>
                    <a:bodyPr/>
                    <a:lstStyle/>
                    <a:p>
                      <a:pPr algn="ctr"/>
                      <a:r>
                        <a:rPr lang="cs-CZ" sz="1200" dirty="0">
                          <a:solidFill>
                            <a:schemeClr val="tx1"/>
                          </a:solidFill>
                        </a:rPr>
                        <a:t>komplementáři celým majetkem, komanditisté do výše nesplaceného vkladu </a:t>
                      </a:r>
                      <a:r>
                        <a:rPr lang="cs-CZ" sz="1200" b="1" dirty="0">
                          <a:solidFill>
                            <a:schemeClr val="tx1"/>
                          </a:solidFill>
                        </a:rPr>
                        <a:t>nebo zapsané komanditní sumy</a:t>
                      </a:r>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4706912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3494512918"/>
              </p:ext>
            </p:extLst>
          </p:nvPr>
        </p:nvGraphicFramePr>
        <p:xfrm>
          <a:off x="-36512" y="33867"/>
          <a:ext cx="9180514" cy="6895898"/>
        </p:xfrm>
        <a:graphic>
          <a:graphicData uri="http://schemas.openxmlformats.org/drawingml/2006/table">
            <a:tbl>
              <a:tblPr firstRow="1" firstCol="1" bandCol="1">
                <a:tableStyleId>{5C22544A-7EE6-4342-B048-85BDC9FD1C3A}</a:tableStyleId>
              </a:tblPr>
              <a:tblGrid>
                <a:gridCol w="1434455">
                  <a:extLst>
                    <a:ext uri="{9D8B030D-6E8A-4147-A177-3AD203B41FA5}">
                      <a16:colId xmlns:a16="http://schemas.microsoft.com/office/drawing/2014/main" val="20000"/>
                    </a:ext>
                  </a:extLst>
                </a:gridCol>
                <a:gridCol w="1577901">
                  <a:extLst>
                    <a:ext uri="{9D8B030D-6E8A-4147-A177-3AD203B41FA5}">
                      <a16:colId xmlns:a16="http://schemas.microsoft.com/office/drawing/2014/main" val="20001"/>
                    </a:ext>
                  </a:extLst>
                </a:gridCol>
                <a:gridCol w="1596156">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656928">
                  <a:extLst>
                    <a:ext uri="{9D8B030D-6E8A-4147-A177-3AD203B41FA5}">
                      <a16:colId xmlns:a16="http://schemas.microsoft.com/office/drawing/2014/main" val="20004"/>
                    </a:ext>
                  </a:extLst>
                </a:gridCol>
                <a:gridCol w="1619674">
                  <a:extLst>
                    <a:ext uri="{9D8B030D-6E8A-4147-A177-3AD203B41FA5}">
                      <a16:colId xmlns:a16="http://schemas.microsoft.com/office/drawing/2014/main" val="20005"/>
                    </a:ext>
                  </a:extLst>
                </a:gridCol>
              </a:tblGrid>
              <a:tr h="370787">
                <a:tc rowSpan="2">
                  <a:txBody>
                    <a:bodyPr/>
                    <a:lstStyle/>
                    <a:p>
                      <a:pPr algn="ctr"/>
                      <a:r>
                        <a:rPr lang="cs-CZ" sz="1200" dirty="0">
                          <a:solidFill>
                            <a:schemeClr val="tx1"/>
                          </a:solidFill>
                        </a:rPr>
                        <a:t>Obchodní společnost</a:t>
                      </a:r>
                    </a:p>
                  </a:txBody>
                  <a:tcPr anchor="ctr"/>
                </a:tc>
                <a:tc gridSpan="2">
                  <a:txBody>
                    <a:bodyPr/>
                    <a:lstStyle/>
                    <a:p>
                      <a:pPr algn="ctr"/>
                      <a:r>
                        <a:rPr lang="cs-CZ" sz="1200" dirty="0">
                          <a:solidFill>
                            <a:schemeClr val="tx1"/>
                          </a:solidFill>
                        </a:rPr>
                        <a:t>Kapitálové společnosti</a:t>
                      </a:r>
                    </a:p>
                  </a:txBody>
                  <a:tcPr anchor="ctr"/>
                </a:tc>
                <a:tc hMerge="1">
                  <a:txBody>
                    <a:bodyPr/>
                    <a:lstStyle/>
                    <a:p>
                      <a:pPr algn="ctr"/>
                      <a:endParaRPr lang="cs-CZ" dirty="0"/>
                    </a:p>
                  </a:txBody>
                  <a:tcPr anchor="ctr"/>
                </a:tc>
                <a:tc gridSpan="2">
                  <a:txBody>
                    <a:bodyPr/>
                    <a:lstStyle/>
                    <a:p>
                      <a:pPr algn="ctr"/>
                      <a:r>
                        <a:rPr lang="cs-CZ" sz="1200" dirty="0">
                          <a:solidFill>
                            <a:schemeClr val="tx1"/>
                          </a:solidFill>
                        </a:rPr>
                        <a:t>Osobní společnosti</a:t>
                      </a:r>
                    </a:p>
                  </a:txBody>
                  <a:tcPr anchor="ctr"/>
                </a:tc>
                <a:tc hMerge="1">
                  <a:txBody>
                    <a:bodyPr/>
                    <a:lstStyle/>
                    <a:p>
                      <a:pPr algn="ctr"/>
                      <a:endParaRPr lang="cs-CZ" dirty="0"/>
                    </a:p>
                  </a:txBody>
                  <a:tcPr anchor="ctr"/>
                </a:tc>
                <a:tc>
                  <a:txBody>
                    <a:bodyPr/>
                    <a:lstStyle/>
                    <a:p>
                      <a:pPr algn="ctr"/>
                      <a:endParaRPr lang="cs-CZ" sz="1200" dirty="0">
                        <a:solidFill>
                          <a:schemeClr val="tx1"/>
                        </a:solidFill>
                      </a:endParaRPr>
                    </a:p>
                  </a:txBody>
                  <a:tcPr anchor="ctr"/>
                </a:tc>
                <a:extLst>
                  <a:ext uri="{0D108BD9-81ED-4DB2-BD59-A6C34878D82A}">
                    <a16:rowId xmlns:a16="http://schemas.microsoft.com/office/drawing/2014/main" val="10000"/>
                  </a:ext>
                </a:extLst>
              </a:tr>
              <a:tr h="370787">
                <a:tc vMerge="1">
                  <a:txBody>
                    <a:bodyPr/>
                    <a:lstStyle/>
                    <a:p>
                      <a:endParaRPr lang="cs-CZ" dirty="0"/>
                    </a:p>
                  </a:txBody>
                  <a:tcPr/>
                </a:tc>
                <a:tc>
                  <a:txBody>
                    <a:bodyPr/>
                    <a:lstStyle/>
                    <a:p>
                      <a:pPr algn="ctr"/>
                      <a:r>
                        <a:rPr lang="cs-CZ" sz="1200" dirty="0">
                          <a:solidFill>
                            <a:schemeClr val="tx1"/>
                          </a:solidFill>
                        </a:rPr>
                        <a:t>a.s.</a:t>
                      </a:r>
                    </a:p>
                  </a:txBody>
                  <a:tcPr anchor="ctr"/>
                </a:tc>
                <a:tc>
                  <a:txBody>
                    <a:bodyPr/>
                    <a:lstStyle/>
                    <a:p>
                      <a:pPr algn="ctr"/>
                      <a:r>
                        <a:rPr lang="cs-CZ" sz="1200" dirty="0">
                          <a:solidFill>
                            <a:schemeClr val="tx1"/>
                          </a:solidFill>
                        </a:rPr>
                        <a:t>s.r.o.</a:t>
                      </a:r>
                    </a:p>
                  </a:txBody>
                  <a:tcPr anchor="ctr"/>
                </a:tc>
                <a:tc>
                  <a:txBody>
                    <a:bodyPr/>
                    <a:lstStyle/>
                    <a:p>
                      <a:pPr algn="ctr"/>
                      <a:r>
                        <a:rPr lang="cs-CZ" sz="1200" dirty="0">
                          <a:solidFill>
                            <a:schemeClr val="tx1"/>
                          </a:solidFill>
                        </a:rPr>
                        <a:t>v.o.s.</a:t>
                      </a:r>
                    </a:p>
                  </a:txBody>
                  <a:tcPr anchor="ctr"/>
                </a:tc>
                <a:tc>
                  <a:txBody>
                    <a:bodyPr/>
                    <a:lstStyle/>
                    <a:p>
                      <a:pPr algn="ctr"/>
                      <a:r>
                        <a:rPr lang="cs-CZ" sz="1200" b="1" dirty="0">
                          <a:solidFill>
                            <a:schemeClr val="tx1"/>
                          </a:solidFill>
                        </a:rPr>
                        <a:t>k.s.</a:t>
                      </a:r>
                    </a:p>
                  </a:txBody>
                  <a:tcPr anchor="ctr"/>
                </a:tc>
                <a:tc>
                  <a:txBody>
                    <a:bodyPr/>
                    <a:lstStyle/>
                    <a:p>
                      <a:pPr algn="ctr"/>
                      <a:r>
                        <a:rPr lang="cs-CZ" sz="1200" b="1" dirty="0">
                          <a:solidFill>
                            <a:schemeClr val="tx1"/>
                          </a:solidFill>
                        </a:rPr>
                        <a:t>družstvo</a:t>
                      </a:r>
                    </a:p>
                  </a:txBody>
                  <a:tcPr anchor="ctr"/>
                </a:tc>
                <a:extLst>
                  <a:ext uri="{0D108BD9-81ED-4DB2-BD59-A6C34878D82A}">
                    <a16:rowId xmlns:a16="http://schemas.microsoft.com/office/drawing/2014/main" val="10001"/>
                  </a:ext>
                </a:extLst>
              </a:tr>
              <a:tr h="775844">
                <a:tc>
                  <a:txBody>
                    <a:bodyPr/>
                    <a:lstStyle/>
                    <a:p>
                      <a:pPr algn="ctr"/>
                      <a:r>
                        <a:rPr lang="cs-CZ" sz="1200" dirty="0">
                          <a:solidFill>
                            <a:schemeClr val="tx1"/>
                          </a:solidFill>
                        </a:rPr>
                        <a:t>Základní kapitál</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 2014-2 mil. Kč</a:t>
                      </a:r>
                    </a:p>
                    <a:p>
                      <a:pPr algn="ctr"/>
                      <a:r>
                        <a:rPr lang="cs-CZ" sz="1200" dirty="0">
                          <a:solidFill>
                            <a:schemeClr val="tx1"/>
                          </a:solidFill>
                        </a:rPr>
                        <a:t>(2 mil. Kč/ 20 mil. Kč</a:t>
                      </a:r>
                      <a:r>
                        <a:rPr lang="cs-CZ" sz="1200" baseline="0" dirty="0">
                          <a:solidFill>
                            <a:schemeClr val="tx1"/>
                          </a:solidFill>
                        </a:rPr>
                        <a:t> </a:t>
                      </a:r>
                      <a:r>
                        <a:rPr lang="cs-CZ" sz="1200" dirty="0">
                          <a:solidFill>
                            <a:schemeClr val="tx1"/>
                          </a:solidFill>
                        </a:rPr>
                        <a:t>s veř. nabídkou akcií)</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 2014 .. 1 Kč</a:t>
                      </a:r>
                    </a:p>
                    <a:p>
                      <a:pPr algn="ctr"/>
                      <a:r>
                        <a:rPr lang="cs-CZ" sz="1200" dirty="0">
                          <a:solidFill>
                            <a:schemeClr val="tx1"/>
                          </a:solidFill>
                        </a:rPr>
                        <a:t>(200 000 Kč)</a:t>
                      </a:r>
                    </a:p>
                  </a:txBody>
                  <a:tcPr anchor="ctr"/>
                </a:tc>
                <a:tc>
                  <a:txBody>
                    <a:bodyPr/>
                    <a:lstStyle/>
                    <a:p>
                      <a:pPr algn="ctr"/>
                      <a:r>
                        <a:rPr lang="cs-CZ" sz="1200" dirty="0">
                          <a:solidFill>
                            <a:schemeClr val="tx1"/>
                          </a:solidFill>
                        </a:rPr>
                        <a:t>nestanoveno</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a:t>
                      </a:r>
                      <a:r>
                        <a:rPr lang="cs-CZ" sz="1200" b="1" baseline="0" dirty="0">
                          <a:solidFill>
                            <a:schemeClr val="tx1"/>
                          </a:solidFill>
                        </a:rPr>
                        <a:t> 2014 není stanoveno</a:t>
                      </a:r>
                      <a:endParaRPr lang="cs-CZ" sz="1200" b="1" dirty="0">
                        <a:solidFill>
                          <a:schemeClr val="tx1"/>
                        </a:solidFill>
                      </a:endParaRPr>
                    </a:p>
                    <a:p>
                      <a:pPr algn="ctr"/>
                      <a:r>
                        <a:rPr lang="cs-CZ" sz="1200" dirty="0">
                          <a:solidFill>
                            <a:schemeClr val="tx1"/>
                          </a:solidFill>
                        </a:rPr>
                        <a:t>(min 5 000 Kč/komanditista)</a:t>
                      </a:r>
                    </a:p>
                  </a:txBody>
                  <a:tcPr anchor="ctr"/>
                </a:tc>
                <a:tc>
                  <a:txBody>
                    <a:bodyPr/>
                    <a:lstStyle/>
                    <a:p>
                      <a:pPr algn="ctr"/>
                      <a:r>
                        <a:rPr lang="cs-CZ" sz="1200" baseline="0" dirty="0">
                          <a:solidFill>
                            <a:schemeClr val="tx1"/>
                          </a:solidFill>
                        </a:rPr>
                        <a:t> nestanoven </a:t>
                      </a:r>
                      <a:endParaRPr lang="cs-CZ" sz="1200" dirty="0">
                        <a:solidFill>
                          <a:schemeClr val="tx1"/>
                        </a:solidFill>
                      </a:endParaRPr>
                    </a:p>
                  </a:txBody>
                  <a:tcPr anchor="ctr"/>
                </a:tc>
                <a:extLst>
                  <a:ext uri="{0D108BD9-81ED-4DB2-BD59-A6C34878D82A}">
                    <a16:rowId xmlns:a16="http://schemas.microsoft.com/office/drawing/2014/main" val="10002"/>
                  </a:ext>
                </a:extLst>
              </a:tr>
              <a:tr h="775844">
                <a:tc>
                  <a:txBody>
                    <a:bodyPr/>
                    <a:lstStyle/>
                    <a:p>
                      <a:pPr algn="ctr"/>
                      <a:r>
                        <a:rPr lang="cs-CZ" sz="1200" dirty="0">
                          <a:solidFill>
                            <a:schemeClr val="tx1"/>
                          </a:solidFill>
                        </a:rPr>
                        <a:t>Min. vklad 1 osoby</a:t>
                      </a:r>
                    </a:p>
                  </a:txBody>
                  <a:tcPr anchor="ctr"/>
                </a:tc>
                <a:tc>
                  <a:txBody>
                    <a:bodyPr/>
                    <a:lstStyle/>
                    <a:p>
                      <a:pPr algn="ctr"/>
                      <a:r>
                        <a:rPr lang="cs-CZ" sz="1200" dirty="0">
                          <a:solidFill>
                            <a:schemeClr val="tx1"/>
                          </a:solidFill>
                        </a:rPr>
                        <a:t>hodnota 1 akcie</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1 Kč</a:t>
                      </a:r>
                    </a:p>
                    <a:p>
                      <a:pPr marL="0" marR="0" indent="0" algn="ctr" defTabSz="457200" rtl="0" eaLnBrk="1" fontAlgn="auto" latinLnBrk="0" hangingPunct="1">
                        <a:lnSpc>
                          <a:spcPct val="100000"/>
                        </a:lnSpc>
                        <a:spcBef>
                          <a:spcPts val="0"/>
                        </a:spcBef>
                        <a:spcAft>
                          <a:spcPts val="0"/>
                        </a:spcAft>
                        <a:buClrTx/>
                        <a:buSzTx/>
                        <a:buFontTx/>
                        <a:buNone/>
                        <a:tabLst/>
                        <a:defRPr/>
                      </a:pPr>
                      <a:r>
                        <a:rPr lang="cs-CZ" sz="1200" dirty="0">
                          <a:solidFill>
                            <a:schemeClr val="tx1"/>
                          </a:solidFill>
                        </a:rPr>
                        <a:t> (20 000 Kč)</a:t>
                      </a:r>
                    </a:p>
                  </a:txBody>
                  <a:tcPr anchor="ctr"/>
                </a:tc>
                <a:tc>
                  <a:txBody>
                    <a:bodyPr/>
                    <a:lstStyle/>
                    <a:p>
                      <a:pPr algn="ctr"/>
                      <a:r>
                        <a:rPr lang="cs-CZ" sz="1200" dirty="0">
                          <a:solidFill>
                            <a:schemeClr val="tx1"/>
                          </a:solidFill>
                        </a:rPr>
                        <a:t>nestanoveno</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Od</a:t>
                      </a:r>
                      <a:r>
                        <a:rPr lang="cs-CZ" sz="1200" b="1" baseline="0" dirty="0">
                          <a:solidFill>
                            <a:schemeClr val="tx1"/>
                          </a:solidFill>
                        </a:rPr>
                        <a:t> 2014 není stanoveno</a:t>
                      </a:r>
                      <a:endParaRPr lang="cs-CZ" sz="1200" b="1" dirty="0">
                        <a:solidFill>
                          <a:schemeClr val="tx1"/>
                        </a:solidFill>
                      </a:endParaRPr>
                    </a:p>
                    <a:p>
                      <a:pPr algn="ctr"/>
                      <a:r>
                        <a:rPr lang="cs-CZ" sz="1200" dirty="0">
                          <a:solidFill>
                            <a:schemeClr val="tx1"/>
                          </a:solidFill>
                        </a:rPr>
                        <a:t>(5 000 Kč/komanditista)</a:t>
                      </a:r>
                    </a:p>
                  </a:txBody>
                  <a:tcPr anchor="ctr"/>
                </a:tc>
                <a:tc>
                  <a:txBody>
                    <a:bodyPr/>
                    <a:lstStyle/>
                    <a:p>
                      <a:pPr algn="ctr"/>
                      <a:r>
                        <a:rPr lang="cs-CZ" sz="1200" dirty="0">
                          <a:solidFill>
                            <a:schemeClr val="tx1"/>
                          </a:solidFill>
                        </a:rPr>
                        <a:t>nestanoveno</a:t>
                      </a:r>
                    </a:p>
                  </a:txBody>
                  <a:tcPr anchor="ctr"/>
                </a:tc>
                <a:extLst>
                  <a:ext uri="{0D108BD9-81ED-4DB2-BD59-A6C34878D82A}">
                    <a16:rowId xmlns:a16="http://schemas.microsoft.com/office/drawing/2014/main" val="10003"/>
                  </a:ext>
                </a:extLst>
              </a:tr>
              <a:tr h="696562">
                <a:tc>
                  <a:txBody>
                    <a:bodyPr/>
                    <a:lstStyle/>
                    <a:p>
                      <a:pPr algn="ctr"/>
                      <a:r>
                        <a:rPr lang="cs-CZ" sz="1200" dirty="0">
                          <a:solidFill>
                            <a:schemeClr val="tx1"/>
                          </a:solidFill>
                        </a:rPr>
                        <a:t>Min/</a:t>
                      </a:r>
                      <a:r>
                        <a:rPr lang="cs-CZ" sz="1200" dirty="0" err="1">
                          <a:solidFill>
                            <a:schemeClr val="tx1"/>
                          </a:solidFill>
                        </a:rPr>
                        <a:t>max</a:t>
                      </a:r>
                      <a:r>
                        <a:rPr lang="cs-CZ" sz="1200" baseline="0" dirty="0">
                          <a:solidFill>
                            <a:schemeClr val="tx1"/>
                          </a:solidFill>
                        </a:rPr>
                        <a:t> počet zakladatelů</a:t>
                      </a:r>
                      <a:endParaRPr lang="cs-CZ" sz="1200" dirty="0">
                        <a:solidFill>
                          <a:schemeClr val="tx1"/>
                        </a:solidFill>
                      </a:endParaRPr>
                    </a:p>
                  </a:txBody>
                  <a:tcPr anchor="ctr"/>
                </a:tc>
                <a:tc>
                  <a:txBody>
                    <a:bodyPr/>
                    <a:lstStyle/>
                    <a:p>
                      <a:pPr algn="ctr"/>
                      <a:r>
                        <a:rPr lang="cs-CZ" sz="1200" dirty="0">
                          <a:solidFill>
                            <a:schemeClr val="tx1"/>
                          </a:solidFill>
                        </a:rPr>
                        <a:t>1 PO nebo 1 FO/neomezeno</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s-CZ" sz="1200" b="1" dirty="0">
                          <a:solidFill>
                            <a:schemeClr val="tx1"/>
                          </a:solidFill>
                        </a:rPr>
                        <a:t>max.</a:t>
                      </a:r>
                      <a:r>
                        <a:rPr lang="cs-CZ" sz="1200" b="1" baseline="0" dirty="0">
                          <a:solidFill>
                            <a:schemeClr val="tx1"/>
                          </a:solidFill>
                        </a:rPr>
                        <a:t> neomezeno</a:t>
                      </a:r>
                      <a:endParaRPr lang="cs-CZ" sz="1200" b="1" dirty="0">
                        <a:solidFill>
                          <a:schemeClr val="tx1"/>
                        </a:solidFill>
                      </a:endParaRPr>
                    </a:p>
                    <a:p>
                      <a:pPr algn="ctr"/>
                      <a:r>
                        <a:rPr lang="cs-CZ" sz="1200" dirty="0">
                          <a:solidFill>
                            <a:schemeClr val="tx1"/>
                          </a:solidFill>
                        </a:rPr>
                        <a:t>(1 FO nebo 1 PO/50 osob)</a:t>
                      </a:r>
                    </a:p>
                  </a:txBody>
                  <a:tcPr anchor="ctr"/>
                </a:tc>
                <a:tc>
                  <a:txBody>
                    <a:bodyPr/>
                    <a:lstStyle/>
                    <a:p>
                      <a:pPr algn="ctr"/>
                      <a:r>
                        <a:rPr lang="cs-CZ" sz="1200" dirty="0">
                          <a:solidFill>
                            <a:schemeClr val="tx1"/>
                          </a:solidFill>
                        </a:rPr>
                        <a:t>2 </a:t>
                      </a:r>
                      <a:r>
                        <a:rPr lang="cs-CZ" sz="1200" dirty="0" err="1">
                          <a:solidFill>
                            <a:schemeClr val="tx1"/>
                          </a:solidFill>
                        </a:rPr>
                        <a:t>xO</a:t>
                      </a:r>
                      <a:r>
                        <a:rPr lang="cs-CZ" sz="1200" dirty="0">
                          <a:solidFill>
                            <a:schemeClr val="tx1"/>
                          </a:solidFill>
                        </a:rPr>
                        <a:t>/neomezeno</a:t>
                      </a:r>
                    </a:p>
                  </a:txBody>
                  <a:tcPr anchor="ctr"/>
                </a:tc>
                <a:tc>
                  <a:txBody>
                    <a:bodyPr/>
                    <a:lstStyle/>
                    <a:p>
                      <a:pPr algn="ctr"/>
                      <a:r>
                        <a:rPr lang="cs-CZ" sz="1200" dirty="0">
                          <a:solidFill>
                            <a:schemeClr val="tx1"/>
                          </a:solidFill>
                        </a:rPr>
                        <a:t>2 FO (komplementář a komanditista)/neomezeno</a:t>
                      </a:r>
                    </a:p>
                  </a:txBody>
                  <a:tcPr anchor="ctr"/>
                </a:tc>
                <a:tc>
                  <a:txBody>
                    <a:bodyPr/>
                    <a:lstStyle/>
                    <a:p>
                      <a:pPr algn="ctr"/>
                      <a:r>
                        <a:rPr lang="cs-CZ" sz="1200" dirty="0">
                          <a:solidFill>
                            <a:schemeClr val="tx1"/>
                          </a:solidFill>
                        </a:rPr>
                        <a:t>Min. 3/neomezeno</a:t>
                      </a:r>
                    </a:p>
                  </a:txBody>
                  <a:tcPr anchor="ctr"/>
                </a:tc>
                <a:extLst>
                  <a:ext uri="{0D108BD9-81ED-4DB2-BD59-A6C34878D82A}">
                    <a16:rowId xmlns:a16="http://schemas.microsoft.com/office/drawing/2014/main" val="10004"/>
                  </a:ext>
                </a:extLst>
              </a:tr>
              <a:tr h="914162">
                <a:tc>
                  <a:txBody>
                    <a:bodyPr/>
                    <a:lstStyle/>
                    <a:p>
                      <a:pPr algn="ctr"/>
                      <a:r>
                        <a:rPr lang="cs-CZ" sz="1200" dirty="0">
                          <a:solidFill>
                            <a:schemeClr val="tx1"/>
                          </a:solidFill>
                        </a:rPr>
                        <a:t>Základní dokumenty</a:t>
                      </a:r>
                    </a:p>
                  </a:txBody>
                  <a:tcPr anchor="ctr"/>
                </a:tc>
                <a:tc>
                  <a:txBody>
                    <a:bodyPr/>
                    <a:lstStyle/>
                    <a:p>
                      <a:pPr algn="ctr"/>
                      <a:r>
                        <a:rPr lang="cs-CZ" sz="1200">
                          <a:solidFill>
                            <a:schemeClr val="tx1"/>
                          </a:solidFill>
                        </a:rPr>
                        <a:t>zakladatelská</a:t>
                      </a:r>
                      <a:r>
                        <a:rPr lang="cs-CZ" sz="1200" baseline="0">
                          <a:solidFill>
                            <a:schemeClr val="tx1"/>
                          </a:solidFill>
                        </a:rPr>
                        <a:t> listina (1 os.), zakladatelská smlouva (2 os.)</a:t>
                      </a:r>
                    </a:p>
                    <a:p>
                      <a:pPr algn="ctr"/>
                      <a:r>
                        <a:rPr lang="cs-CZ" sz="1200" baseline="0">
                          <a:solidFill>
                            <a:schemeClr val="tx1"/>
                          </a:solidFill>
                        </a:rPr>
                        <a:t>stanovy</a:t>
                      </a:r>
                      <a:endParaRPr lang="cs-CZ" sz="1200" baseline="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solidFill>
                            <a:schemeClr val="tx1"/>
                          </a:solidFill>
                        </a:rPr>
                        <a:t>zakladatelská</a:t>
                      </a:r>
                      <a:r>
                        <a:rPr lang="cs-CZ" sz="1200" baseline="0" dirty="0">
                          <a:solidFill>
                            <a:schemeClr val="tx1"/>
                          </a:solidFill>
                        </a:rPr>
                        <a:t> listina (1 os.), společenská smlouva (2 os.)</a:t>
                      </a:r>
                      <a:endParaRPr lang="cs-CZ" sz="1200" dirty="0">
                        <a:solidFill>
                          <a:schemeClr val="tx1"/>
                        </a:solidFill>
                      </a:endParaRPr>
                    </a:p>
                    <a:p>
                      <a:pPr algn="ctr"/>
                      <a:endParaRPr lang="cs-CZ" sz="1200" dirty="0">
                        <a:solidFill>
                          <a:schemeClr val="tx1"/>
                        </a:solidFill>
                      </a:endParaRPr>
                    </a:p>
                  </a:txBody>
                  <a:tcPr anchor="ctr"/>
                </a:tc>
                <a:tc>
                  <a:txBody>
                    <a:bodyPr/>
                    <a:lstStyle/>
                    <a:p>
                      <a:pPr algn="ctr"/>
                      <a:r>
                        <a:rPr lang="cs-CZ" sz="1200" dirty="0">
                          <a:solidFill>
                            <a:schemeClr val="tx1"/>
                          </a:solidFill>
                        </a:rPr>
                        <a:t>společenská smlouva</a:t>
                      </a:r>
                    </a:p>
                  </a:txBody>
                  <a:tcPr anchor="ctr"/>
                </a:tc>
                <a:tc>
                  <a:txBody>
                    <a:bodyPr/>
                    <a:lstStyle/>
                    <a:p>
                      <a:pPr algn="ctr"/>
                      <a:r>
                        <a:rPr lang="cs-CZ" sz="1200" dirty="0">
                          <a:solidFill>
                            <a:schemeClr val="tx1"/>
                          </a:solidFill>
                        </a:rPr>
                        <a:t>společenská smlouva</a:t>
                      </a:r>
                    </a:p>
                  </a:txBody>
                  <a:tcPr anchor="ctr"/>
                </a:tc>
                <a:tc>
                  <a:txBody>
                    <a:bodyPr/>
                    <a:lstStyle/>
                    <a:p>
                      <a:pPr algn="ctr"/>
                      <a:r>
                        <a:rPr lang="cs-CZ" sz="1200" dirty="0">
                          <a:solidFill>
                            <a:schemeClr val="tx1"/>
                          </a:solidFill>
                        </a:rPr>
                        <a:t>stanovy</a:t>
                      </a:r>
                    </a:p>
                  </a:txBody>
                  <a:tcPr anchor="ctr"/>
                </a:tc>
                <a:extLst>
                  <a:ext uri="{0D108BD9-81ED-4DB2-BD59-A6C34878D82A}">
                    <a16:rowId xmlns:a16="http://schemas.microsoft.com/office/drawing/2014/main" val="10005"/>
                  </a:ext>
                </a:extLst>
              </a:tr>
              <a:tr h="326540">
                <a:tc>
                  <a:txBody>
                    <a:bodyPr/>
                    <a:lstStyle/>
                    <a:p>
                      <a:pPr algn="ctr"/>
                      <a:r>
                        <a:rPr lang="cs-CZ" sz="1200" dirty="0">
                          <a:solidFill>
                            <a:schemeClr val="tx1"/>
                          </a:solidFill>
                        </a:rPr>
                        <a:t>Nejvyšší orgán</a:t>
                      </a:r>
                    </a:p>
                  </a:txBody>
                  <a:tcPr anchor="ctr"/>
                </a:tc>
                <a:tc>
                  <a:txBody>
                    <a:bodyPr/>
                    <a:lstStyle/>
                    <a:p>
                      <a:pPr algn="ctr"/>
                      <a:r>
                        <a:rPr lang="cs-CZ" sz="1200">
                          <a:solidFill>
                            <a:schemeClr val="tx1"/>
                          </a:solidFill>
                        </a:rPr>
                        <a:t>valná hromada</a:t>
                      </a:r>
                      <a:endParaRPr lang="cs-CZ" sz="1200" dirty="0">
                        <a:solidFill>
                          <a:schemeClr val="tx1"/>
                        </a:solidFill>
                      </a:endParaRPr>
                    </a:p>
                  </a:txBody>
                  <a:tcPr anchor="ctr"/>
                </a:tc>
                <a:tc>
                  <a:txBody>
                    <a:bodyPr/>
                    <a:lstStyle/>
                    <a:p>
                      <a:pPr algn="ctr"/>
                      <a:r>
                        <a:rPr lang="cs-CZ" sz="1200" dirty="0">
                          <a:solidFill>
                            <a:schemeClr val="tx1"/>
                          </a:solidFill>
                        </a:rPr>
                        <a:t>valná hromada</a:t>
                      </a:r>
                    </a:p>
                  </a:txBody>
                  <a:tcPr anchor="ctr"/>
                </a:tc>
                <a:tc>
                  <a:txBody>
                    <a:bodyPr/>
                    <a:lstStyle/>
                    <a:p>
                      <a:pPr algn="ctr"/>
                      <a:r>
                        <a:rPr lang="cs-CZ" sz="1200" dirty="0">
                          <a:solidFill>
                            <a:schemeClr val="tx1"/>
                          </a:solidFill>
                        </a:rPr>
                        <a:t>společníci</a:t>
                      </a:r>
                    </a:p>
                  </a:txBody>
                  <a:tcPr anchor="ctr"/>
                </a:tc>
                <a:tc>
                  <a:txBody>
                    <a:bodyPr/>
                    <a:lstStyle/>
                    <a:p>
                      <a:pPr algn="ctr"/>
                      <a:r>
                        <a:rPr lang="cs-CZ" sz="1200" dirty="0">
                          <a:solidFill>
                            <a:schemeClr val="tx1"/>
                          </a:solidFill>
                        </a:rPr>
                        <a:t>společníci</a:t>
                      </a:r>
                    </a:p>
                  </a:txBody>
                  <a:tcPr anchor="ctr"/>
                </a:tc>
                <a:tc>
                  <a:txBody>
                    <a:bodyPr/>
                    <a:lstStyle/>
                    <a:p>
                      <a:pPr algn="ctr"/>
                      <a:r>
                        <a:rPr lang="cs-CZ" sz="1200" dirty="0">
                          <a:solidFill>
                            <a:schemeClr val="tx1"/>
                          </a:solidFill>
                        </a:rPr>
                        <a:t>členská schůze</a:t>
                      </a:r>
                    </a:p>
                  </a:txBody>
                  <a:tcPr anchor="ctr"/>
                </a:tc>
                <a:extLst>
                  <a:ext uri="{0D108BD9-81ED-4DB2-BD59-A6C34878D82A}">
                    <a16:rowId xmlns:a16="http://schemas.microsoft.com/office/drawing/2014/main" val="10006"/>
                  </a:ext>
                </a:extLst>
              </a:tr>
              <a:tr h="431024">
                <a:tc>
                  <a:txBody>
                    <a:bodyPr/>
                    <a:lstStyle/>
                    <a:p>
                      <a:pPr algn="ctr"/>
                      <a:r>
                        <a:rPr lang="cs-CZ" sz="1200" dirty="0">
                          <a:solidFill>
                            <a:schemeClr val="tx1"/>
                          </a:solidFill>
                        </a:rPr>
                        <a:t>Statutární orgán</a:t>
                      </a:r>
                    </a:p>
                  </a:txBody>
                  <a:tcPr anchor="ctr"/>
                </a:tc>
                <a:tc>
                  <a:txBody>
                    <a:bodyPr/>
                    <a:lstStyle/>
                    <a:p>
                      <a:pPr algn="ctr"/>
                      <a:r>
                        <a:rPr lang="cs-CZ" sz="1200">
                          <a:solidFill>
                            <a:schemeClr val="tx1"/>
                          </a:solidFill>
                        </a:rPr>
                        <a:t>Představenstvo</a:t>
                      </a:r>
                    </a:p>
                    <a:p>
                      <a:pPr algn="ctr"/>
                      <a:r>
                        <a:rPr lang="cs-CZ" sz="1200">
                          <a:solidFill>
                            <a:schemeClr val="tx1"/>
                          </a:solidFill>
                        </a:rPr>
                        <a:t>Správní rada</a:t>
                      </a:r>
                      <a:endParaRPr lang="cs-CZ" sz="1200" dirty="0">
                        <a:solidFill>
                          <a:schemeClr val="tx1"/>
                        </a:solidFill>
                      </a:endParaRPr>
                    </a:p>
                  </a:txBody>
                  <a:tcPr anchor="ctr"/>
                </a:tc>
                <a:tc>
                  <a:txBody>
                    <a:bodyPr/>
                    <a:lstStyle/>
                    <a:p>
                      <a:pPr algn="ctr"/>
                      <a:r>
                        <a:rPr lang="cs-CZ" sz="1200" dirty="0">
                          <a:solidFill>
                            <a:schemeClr val="tx1"/>
                          </a:solidFill>
                        </a:rPr>
                        <a:t>jednatel</a:t>
                      </a:r>
                    </a:p>
                  </a:txBody>
                  <a:tcPr anchor="ctr"/>
                </a:tc>
                <a:tc>
                  <a:txBody>
                    <a:bodyPr/>
                    <a:lstStyle/>
                    <a:p>
                      <a:pPr algn="ctr"/>
                      <a:r>
                        <a:rPr lang="cs-CZ" sz="1200" dirty="0">
                          <a:solidFill>
                            <a:schemeClr val="tx1"/>
                          </a:solidFill>
                        </a:rPr>
                        <a:t>společníci</a:t>
                      </a:r>
                    </a:p>
                  </a:txBody>
                  <a:tcPr anchor="ctr"/>
                </a:tc>
                <a:tc>
                  <a:txBody>
                    <a:bodyPr/>
                    <a:lstStyle/>
                    <a:p>
                      <a:pPr algn="ctr"/>
                      <a:r>
                        <a:rPr lang="cs-CZ" sz="1200" dirty="0">
                          <a:solidFill>
                            <a:schemeClr val="tx1"/>
                          </a:solidFill>
                        </a:rPr>
                        <a:t>komplementáři</a:t>
                      </a:r>
                    </a:p>
                  </a:txBody>
                  <a:tcPr anchor="ctr"/>
                </a:tc>
                <a:tc>
                  <a:txBody>
                    <a:bodyPr/>
                    <a:lstStyle/>
                    <a:p>
                      <a:pPr algn="ctr"/>
                      <a:r>
                        <a:rPr lang="cs-CZ" sz="1200" dirty="0">
                          <a:solidFill>
                            <a:schemeClr val="tx1"/>
                          </a:solidFill>
                        </a:rPr>
                        <a:t>představenstvo</a:t>
                      </a:r>
                    </a:p>
                  </a:txBody>
                  <a:tcPr anchor="ctr"/>
                </a:tc>
                <a:extLst>
                  <a:ext uri="{0D108BD9-81ED-4DB2-BD59-A6C34878D82A}">
                    <a16:rowId xmlns:a16="http://schemas.microsoft.com/office/drawing/2014/main" val="10007"/>
                  </a:ext>
                </a:extLst>
              </a:tr>
              <a:tr h="431024">
                <a:tc>
                  <a:txBody>
                    <a:bodyPr/>
                    <a:lstStyle/>
                    <a:p>
                      <a:pPr algn="ctr"/>
                      <a:r>
                        <a:rPr lang="cs-CZ" sz="1200" dirty="0">
                          <a:solidFill>
                            <a:schemeClr val="tx1"/>
                          </a:solidFill>
                        </a:rPr>
                        <a:t>Dozorčí orgán</a:t>
                      </a:r>
                    </a:p>
                  </a:txBody>
                  <a:tcPr anchor="ctr"/>
                </a:tc>
                <a:tc>
                  <a:txBody>
                    <a:bodyPr/>
                    <a:lstStyle/>
                    <a:p>
                      <a:pPr algn="ctr"/>
                      <a:r>
                        <a:rPr lang="cs-CZ" sz="1200" dirty="0">
                          <a:solidFill>
                            <a:schemeClr val="tx1"/>
                          </a:solidFill>
                        </a:rPr>
                        <a:t>dozorčí rada </a:t>
                      </a:r>
                    </a:p>
                    <a:p>
                      <a:pPr algn="ctr"/>
                      <a:r>
                        <a:rPr lang="cs-CZ" sz="1200" dirty="0">
                          <a:solidFill>
                            <a:schemeClr val="tx1"/>
                          </a:solidFill>
                        </a:rPr>
                        <a:t>Správní rada</a:t>
                      </a:r>
                    </a:p>
                  </a:txBody>
                  <a:tcPr anchor="ctr"/>
                </a:tc>
                <a:tc>
                  <a:txBody>
                    <a:bodyPr/>
                    <a:lstStyle/>
                    <a:p>
                      <a:pPr algn="ctr"/>
                      <a:r>
                        <a:rPr lang="cs-CZ" sz="1200" dirty="0">
                          <a:solidFill>
                            <a:schemeClr val="tx1"/>
                          </a:solidFill>
                        </a:rPr>
                        <a:t>dozorčí rada (dobrovolně)</a:t>
                      </a:r>
                    </a:p>
                  </a:txBody>
                  <a:tcPr anchor="ctr"/>
                </a:tc>
                <a:tc>
                  <a:txBody>
                    <a:bodyPr/>
                    <a:lstStyle/>
                    <a:p>
                      <a:pPr algn="ctr"/>
                      <a:r>
                        <a:rPr lang="cs-CZ" sz="1200" dirty="0">
                          <a:solidFill>
                            <a:schemeClr val="tx1"/>
                          </a:solidFill>
                        </a:rPr>
                        <a:t>nestanoveno</a:t>
                      </a:r>
                    </a:p>
                  </a:txBody>
                  <a:tcPr anchor="ctr"/>
                </a:tc>
                <a:tc>
                  <a:txBody>
                    <a:bodyPr/>
                    <a:lstStyle/>
                    <a:p>
                      <a:pPr algn="ctr"/>
                      <a:r>
                        <a:rPr lang="cs-CZ" sz="1200" dirty="0">
                          <a:solidFill>
                            <a:schemeClr val="tx1"/>
                          </a:solidFill>
                        </a:rPr>
                        <a:t>komanditisté</a:t>
                      </a:r>
                    </a:p>
                  </a:txBody>
                  <a:tcPr anchor="ctr"/>
                </a:tc>
                <a:tc>
                  <a:txBody>
                    <a:bodyPr/>
                    <a:lstStyle/>
                    <a:p>
                      <a:pPr algn="ctr"/>
                      <a:r>
                        <a:rPr lang="cs-CZ" sz="1200" dirty="0">
                          <a:solidFill>
                            <a:schemeClr val="tx1"/>
                          </a:solidFill>
                        </a:rPr>
                        <a:t>kontrolní komise (povinně)</a:t>
                      </a:r>
                    </a:p>
                  </a:txBody>
                  <a:tcPr anchor="ctr"/>
                </a:tc>
                <a:extLst>
                  <a:ext uri="{0D108BD9-81ED-4DB2-BD59-A6C34878D82A}">
                    <a16:rowId xmlns:a16="http://schemas.microsoft.com/office/drawing/2014/main" val="10008"/>
                  </a:ext>
                </a:extLst>
              </a:tr>
              <a:tr h="468020">
                <a:tc>
                  <a:txBody>
                    <a:bodyPr/>
                    <a:lstStyle/>
                    <a:p>
                      <a:pPr algn="ctr"/>
                      <a:r>
                        <a:rPr lang="cs-CZ" sz="1200" dirty="0">
                          <a:solidFill>
                            <a:schemeClr val="tx1"/>
                          </a:solidFill>
                        </a:rPr>
                        <a:t>Ručení společnosti</a:t>
                      </a:r>
                    </a:p>
                  </a:txBody>
                  <a:tcPr anchor="ctr"/>
                </a:tc>
                <a:tc>
                  <a:txBody>
                    <a:bodyPr/>
                    <a:lstStyle/>
                    <a:p>
                      <a:pPr algn="ctr"/>
                      <a:r>
                        <a:rPr lang="cs-CZ" sz="1200" dirty="0">
                          <a:solidFill>
                            <a:schemeClr val="tx1"/>
                          </a:solidFill>
                        </a:rPr>
                        <a:t>celým majetkem</a:t>
                      </a:r>
                      <a:r>
                        <a:rPr lang="cs-CZ" sz="1200" baseline="0" dirty="0">
                          <a:solidFill>
                            <a:schemeClr val="tx1"/>
                          </a:solidFill>
                        </a:rPr>
                        <a:t> </a:t>
                      </a:r>
                      <a:endParaRPr lang="cs-CZ" sz="1200" dirty="0">
                        <a:solidFill>
                          <a:schemeClr val="tx1"/>
                        </a:solidFill>
                      </a:endParaRPr>
                    </a:p>
                  </a:txBody>
                  <a:tcPr anchor="ctr"/>
                </a:tc>
                <a:tc>
                  <a:txBody>
                    <a:bodyPr/>
                    <a:lstStyle/>
                    <a:p>
                      <a:pPr algn="ctr"/>
                      <a:r>
                        <a:rPr lang="cs-CZ" sz="1200" dirty="0">
                          <a:solidFill>
                            <a:schemeClr val="tx1"/>
                          </a:solidFill>
                        </a:rPr>
                        <a:t>celým majetkem</a:t>
                      </a:r>
                    </a:p>
                  </a:txBody>
                  <a:tcPr anchor="ctr"/>
                </a:tc>
                <a:tc>
                  <a:txBody>
                    <a:bodyPr/>
                    <a:lstStyle/>
                    <a:p>
                      <a:pPr algn="ctr"/>
                      <a:r>
                        <a:rPr lang="cs-CZ" sz="1200" dirty="0">
                          <a:solidFill>
                            <a:schemeClr val="tx1"/>
                          </a:solidFill>
                        </a:rPr>
                        <a:t>celým majetkem</a:t>
                      </a:r>
                    </a:p>
                  </a:txBody>
                  <a:tcPr anchor="ctr"/>
                </a:tc>
                <a:tc>
                  <a:txBody>
                    <a:bodyPr/>
                    <a:lstStyle/>
                    <a:p>
                      <a:pPr algn="ctr"/>
                      <a:r>
                        <a:rPr lang="cs-CZ" sz="1200" dirty="0">
                          <a:solidFill>
                            <a:schemeClr val="tx1"/>
                          </a:solidFill>
                        </a:rPr>
                        <a:t>celým majetkem</a:t>
                      </a:r>
                    </a:p>
                  </a:txBody>
                  <a:tcPr anchor="ctr"/>
                </a:tc>
                <a:tc>
                  <a:txBody>
                    <a:bodyPr/>
                    <a:lstStyle/>
                    <a:p>
                      <a:pPr algn="ctr"/>
                      <a:r>
                        <a:rPr lang="cs-CZ" sz="1200" dirty="0">
                          <a:solidFill>
                            <a:schemeClr val="tx1"/>
                          </a:solidFill>
                        </a:rPr>
                        <a:t>celým majetkem</a:t>
                      </a:r>
                    </a:p>
                  </a:txBody>
                  <a:tcPr anchor="ctr"/>
                </a:tc>
                <a:extLst>
                  <a:ext uri="{0D108BD9-81ED-4DB2-BD59-A6C34878D82A}">
                    <a16:rowId xmlns:a16="http://schemas.microsoft.com/office/drawing/2014/main" val="10009"/>
                  </a:ext>
                </a:extLst>
              </a:tr>
              <a:tr h="1120663">
                <a:tc>
                  <a:txBody>
                    <a:bodyPr/>
                    <a:lstStyle/>
                    <a:p>
                      <a:pPr algn="ctr"/>
                      <a:r>
                        <a:rPr lang="cs-CZ" sz="1200" dirty="0">
                          <a:solidFill>
                            <a:schemeClr val="tx1"/>
                          </a:solidFill>
                        </a:rPr>
                        <a:t>Ručení společníků</a:t>
                      </a:r>
                    </a:p>
                  </a:txBody>
                  <a:tcPr anchor="ctr"/>
                </a:tc>
                <a:tc>
                  <a:txBody>
                    <a:bodyPr/>
                    <a:lstStyle/>
                    <a:p>
                      <a:pPr algn="ctr"/>
                      <a:r>
                        <a:rPr lang="cs-CZ" sz="1200" dirty="0">
                          <a:solidFill>
                            <a:schemeClr val="tx1"/>
                          </a:solidFill>
                        </a:rPr>
                        <a:t>ne (mohou přijít o hodnotu svých akcií)</a:t>
                      </a:r>
                    </a:p>
                  </a:txBody>
                  <a:tcPr anchor="ctr"/>
                </a:tc>
                <a:tc>
                  <a:txBody>
                    <a:bodyPr/>
                    <a:lstStyle/>
                    <a:p>
                      <a:pPr algn="ctr"/>
                      <a:r>
                        <a:rPr lang="cs-CZ" sz="1200" dirty="0">
                          <a:solidFill>
                            <a:schemeClr val="tx1"/>
                          </a:solidFill>
                        </a:rPr>
                        <a:t>do výše nesplacených vkladů</a:t>
                      </a:r>
                    </a:p>
                  </a:txBody>
                  <a:tcPr anchor="ctr"/>
                </a:tc>
                <a:tc>
                  <a:txBody>
                    <a:bodyPr/>
                    <a:lstStyle/>
                    <a:p>
                      <a:pPr algn="ctr"/>
                      <a:r>
                        <a:rPr lang="cs-CZ" sz="1200" dirty="0">
                          <a:solidFill>
                            <a:schemeClr val="tx1"/>
                          </a:solidFill>
                        </a:rPr>
                        <a:t>celým majetkem</a:t>
                      </a:r>
                    </a:p>
                  </a:txBody>
                  <a:tcPr anchor="ctr"/>
                </a:tc>
                <a:tc>
                  <a:txBody>
                    <a:bodyPr/>
                    <a:lstStyle/>
                    <a:p>
                      <a:pPr algn="ctr"/>
                      <a:r>
                        <a:rPr lang="cs-CZ" sz="1200" dirty="0">
                          <a:solidFill>
                            <a:schemeClr val="tx1"/>
                          </a:solidFill>
                        </a:rPr>
                        <a:t>komplementáři celým majetkem, komanditisté do výše nesplaceného vkladu </a:t>
                      </a:r>
                      <a:r>
                        <a:rPr lang="cs-CZ" sz="1200" b="1" dirty="0">
                          <a:solidFill>
                            <a:schemeClr val="tx1"/>
                          </a:solidFill>
                        </a:rPr>
                        <a:t>nebo zapsané komanditní sumy</a:t>
                      </a:r>
                    </a:p>
                  </a:txBody>
                  <a:tcPr anchor="ctr"/>
                </a:tc>
                <a:tc>
                  <a:txBody>
                    <a:bodyPr/>
                    <a:lstStyle/>
                    <a:p>
                      <a:pPr algn="ctr"/>
                      <a:r>
                        <a:rPr lang="cs-CZ" sz="1200" dirty="0">
                          <a:solidFill>
                            <a:schemeClr val="tx1"/>
                          </a:solidFill>
                        </a:rPr>
                        <a:t>Nestanoveno</a:t>
                      </a:r>
                    </a:p>
                    <a:p>
                      <a:pPr algn="ctr"/>
                      <a:r>
                        <a:rPr lang="cs-CZ" sz="1200" dirty="0">
                          <a:solidFill>
                            <a:schemeClr val="tx1"/>
                          </a:solidFill>
                        </a:rPr>
                        <a:t>(úhrada</a:t>
                      </a:r>
                      <a:r>
                        <a:rPr lang="cs-CZ" sz="1200" baseline="0" dirty="0">
                          <a:solidFill>
                            <a:schemeClr val="tx1"/>
                          </a:solidFill>
                        </a:rPr>
                        <a:t> ztráty-pokud je ve stanovách-na základě rozhodnutí členské schůze –max.3xzákl.čl.vklad)</a:t>
                      </a:r>
                      <a:endParaRPr lang="cs-CZ" sz="1200" dirty="0">
                        <a:solidFill>
                          <a:schemeClr val="tx1"/>
                        </a:solidFill>
                      </a:endParaRPr>
                    </a:p>
                  </a:txBody>
                  <a:tcPr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6306950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9387" y="392906"/>
            <a:ext cx="8892480" cy="785813"/>
          </a:xfrm>
        </p:spPr>
        <p:txBody>
          <a:bodyPr/>
          <a:lstStyle/>
          <a:p>
            <a:r>
              <a:rPr lang="cs-CZ" sz="3000" b="1" dirty="0">
                <a:solidFill>
                  <a:srgbClr val="D10202"/>
                </a:solidFill>
              </a:rPr>
              <a:t>Společnost s ručením omezeným od roku 2014</a:t>
            </a:r>
            <a:endParaRPr lang="cs-CZ" altLang="cs-CZ" sz="3000" b="1" dirty="0">
              <a:solidFill>
                <a:srgbClr val="D10202"/>
              </a:solidFill>
            </a:endParaRPr>
          </a:p>
        </p:txBody>
      </p:sp>
      <p:sp>
        <p:nvSpPr>
          <p:cNvPr id="7171" name="Rectangle 3"/>
          <p:cNvSpPr>
            <a:spLocks noGrp="1" noChangeArrowheads="1"/>
          </p:cNvSpPr>
          <p:nvPr>
            <p:ph type="body" idx="1"/>
          </p:nvPr>
        </p:nvSpPr>
        <p:spPr>
          <a:xfrm>
            <a:off x="179387" y="1268760"/>
            <a:ext cx="8964613" cy="5876925"/>
          </a:xfrm>
        </p:spPr>
        <p:txBody>
          <a:bodyPr/>
          <a:lstStyle/>
          <a:p>
            <a:pPr marL="0" indent="0">
              <a:buNone/>
              <a:defRPr/>
            </a:pPr>
            <a:r>
              <a:rPr lang="cs-CZ" sz="2400" u="sng"/>
              <a:t>Větší flexibilita</a:t>
            </a:r>
            <a:r>
              <a:rPr lang="cs-CZ" sz="2400" u="sng" dirty="0"/>
              <a:t>:</a:t>
            </a:r>
            <a:endParaRPr lang="pl-PL" sz="2400" u="sng" dirty="0"/>
          </a:p>
          <a:p>
            <a:pPr>
              <a:defRPr/>
            </a:pPr>
            <a:r>
              <a:rPr lang="cs-CZ" sz="2400" dirty="0"/>
              <a:t>Podíl je možné vtělit do tzv. </a:t>
            </a:r>
            <a:r>
              <a:rPr lang="cs-CZ" sz="2400" b="1" dirty="0"/>
              <a:t>kmenového listu, tj. cenného papíru na řad. </a:t>
            </a:r>
          </a:p>
          <a:p>
            <a:pPr>
              <a:defRPr/>
            </a:pPr>
            <a:r>
              <a:rPr lang="cs-CZ" sz="2400" dirty="0"/>
              <a:t>S jednotlivými podíly je možné </a:t>
            </a:r>
            <a:r>
              <a:rPr lang="cs-CZ" sz="2400" b="1" dirty="0"/>
              <a:t>spojit různá práva </a:t>
            </a:r>
            <a:r>
              <a:rPr lang="cs-CZ" sz="2400" dirty="0"/>
              <a:t>– např. jinou váhu hlasů, přednostní </a:t>
            </a:r>
            <a:r>
              <a:rPr lang="pl-PL" sz="2400" dirty="0"/>
              <a:t>právo na výplatu zisku apod.</a:t>
            </a:r>
          </a:p>
          <a:p>
            <a:pPr>
              <a:defRPr/>
            </a:pPr>
            <a:r>
              <a:rPr lang="cs-CZ" sz="2400" dirty="0"/>
              <a:t>Zavádí se možnost</a:t>
            </a:r>
            <a:r>
              <a:rPr lang="cs-CZ" sz="2400"/>
              <a:t>, aby </a:t>
            </a:r>
            <a:r>
              <a:rPr lang="cs-CZ" sz="2400" dirty="0"/>
              <a:t>společník ze společnosti </a:t>
            </a:r>
            <a:r>
              <a:rPr lang="cs-CZ" sz="2400" b="1" dirty="0"/>
              <a:t>jednostranně vystoupil </a:t>
            </a:r>
            <a:r>
              <a:rPr lang="cs-CZ" sz="2400" dirty="0"/>
              <a:t>– např</a:t>
            </a:r>
            <a:r>
              <a:rPr lang="cs-CZ" sz="2400"/>
              <a:t>. nebude-li </a:t>
            </a:r>
            <a:r>
              <a:rPr lang="cs-CZ" sz="2400" dirty="0"/>
              <a:t>souhlasit s rozhodnutím valné hromady o změně povahy podnikání či příplatkové povinnosti.</a:t>
            </a:r>
          </a:p>
        </p:txBody>
      </p:sp>
    </p:spTree>
    <p:extLst>
      <p:ext uri="{BB962C8B-B14F-4D97-AF65-F5344CB8AC3E}">
        <p14:creationId xmlns:p14="http://schemas.microsoft.com/office/powerpoint/2010/main" val="3438723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2088107"/>
            <a:ext cx="8229600" cy="4297363"/>
          </a:xfrm>
        </p:spPr>
        <p:txBody>
          <a:bodyPr>
            <a:normAutofit/>
          </a:bodyPr>
          <a:lstStyle/>
          <a:p>
            <a:r>
              <a:rPr lang="cs-CZ" sz="2400" dirty="0">
                <a:latin typeface="Arial" pitchFamily="34" charset="0"/>
                <a:cs typeface="Arial" pitchFamily="34" charset="0"/>
              </a:rPr>
              <a:t>Předmět činnosti</a:t>
            </a:r>
          </a:p>
          <a:p>
            <a:endParaRPr lang="cs-CZ" sz="2400" dirty="0">
              <a:latin typeface="Arial" pitchFamily="34" charset="0"/>
              <a:cs typeface="Arial" pitchFamily="34" charset="0"/>
            </a:endParaRPr>
          </a:p>
          <a:p>
            <a:r>
              <a:rPr lang="cs-CZ" sz="2400" dirty="0">
                <a:latin typeface="Arial" pitchFamily="34" charset="0"/>
                <a:cs typeface="Arial" pitchFamily="34" charset="0"/>
              </a:rPr>
              <a:t>Potřeba finančních a jiných prostředků a jejich dostupnost (strategický plán)</a:t>
            </a:r>
          </a:p>
          <a:p>
            <a:endParaRPr lang="cs-CZ" sz="2400" dirty="0">
              <a:latin typeface="Arial" pitchFamily="34" charset="0"/>
              <a:cs typeface="Arial" pitchFamily="34" charset="0"/>
            </a:endParaRPr>
          </a:p>
          <a:p>
            <a:r>
              <a:rPr lang="cs-CZ" sz="2400" dirty="0">
                <a:latin typeface="Arial" pitchFamily="34" charset="0"/>
                <a:cs typeface="Arial" pitchFamily="34" charset="0"/>
              </a:rPr>
              <a:t>Sociálně psychologické předpoklady pro podnikání</a:t>
            </a:r>
          </a:p>
          <a:p>
            <a:endParaRPr lang="cs-CZ" sz="2400" dirty="0">
              <a:latin typeface="Arial" pitchFamily="34" charset="0"/>
              <a:cs typeface="Arial" pitchFamily="34" charset="0"/>
            </a:endParaRPr>
          </a:p>
          <a:p>
            <a:r>
              <a:rPr lang="cs-CZ" sz="2400" dirty="0">
                <a:latin typeface="Arial" pitchFamily="34" charset="0"/>
                <a:cs typeface="Arial" pitchFamily="34" charset="0"/>
              </a:rPr>
              <a:t>Doplnění dalších znalostí</a:t>
            </a:r>
          </a:p>
        </p:txBody>
      </p:sp>
      <p:sp>
        <p:nvSpPr>
          <p:cNvPr id="3" name="Nadpis 2"/>
          <p:cNvSpPr>
            <a:spLocks noGrp="1"/>
          </p:cNvSpPr>
          <p:nvPr>
            <p:ph type="title"/>
          </p:nvPr>
        </p:nvSpPr>
        <p:spPr>
          <a:xfrm>
            <a:off x="636608" y="754039"/>
            <a:ext cx="8229600" cy="1143000"/>
          </a:xfrm>
        </p:spPr>
        <p:txBody>
          <a:bodyPr>
            <a:normAutofit fontScale="90000"/>
          </a:bodyPr>
          <a:lstStyle/>
          <a:p>
            <a:r>
              <a:rPr lang="cs-CZ" b="1" dirty="0">
                <a:solidFill>
                  <a:srgbClr val="FF0000"/>
                </a:solidFill>
              </a:rPr>
              <a:t>Činnosti související se založením podniku</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9387" y="470107"/>
            <a:ext cx="8892480" cy="785813"/>
          </a:xfrm>
        </p:spPr>
        <p:txBody>
          <a:bodyPr/>
          <a:lstStyle/>
          <a:p>
            <a:r>
              <a:rPr lang="cs-CZ" sz="3000" b="1" dirty="0">
                <a:solidFill>
                  <a:srgbClr val="D10202"/>
                </a:solidFill>
              </a:rPr>
              <a:t>Společnost s ručením omezeným od roku 2014</a:t>
            </a:r>
            <a:endParaRPr lang="cs-CZ" altLang="cs-CZ" sz="3000" b="1" dirty="0">
              <a:solidFill>
                <a:srgbClr val="D10202"/>
              </a:solidFill>
            </a:endParaRPr>
          </a:p>
        </p:txBody>
      </p:sp>
      <p:sp>
        <p:nvSpPr>
          <p:cNvPr id="7171" name="Rectangle 3"/>
          <p:cNvSpPr>
            <a:spLocks noGrp="1" noChangeArrowheads="1"/>
          </p:cNvSpPr>
          <p:nvPr>
            <p:ph type="body" idx="1"/>
          </p:nvPr>
        </p:nvSpPr>
        <p:spPr>
          <a:xfrm>
            <a:off x="179387" y="1268760"/>
            <a:ext cx="8964613" cy="5876925"/>
          </a:xfrm>
        </p:spPr>
        <p:txBody>
          <a:bodyPr/>
          <a:lstStyle/>
          <a:p>
            <a:pPr>
              <a:defRPr/>
            </a:pPr>
            <a:r>
              <a:rPr lang="cs-CZ" sz="2400" kern="1200" dirty="0"/>
              <a:t>Společnost, za jejíž dluhy ručí společníci společně a nerozdílně do výše svých nesplacených vkladů.</a:t>
            </a:r>
            <a:endParaRPr lang="cs-CZ" sz="2400" dirty="0"/>
          </a:p>
          <a:p>
            <a:pPr>
              <a:defRPr/>
            </a:pPr>
            <a:r>
              <a:rPr lang="cs-CZ" sz="2400" dirty="0"/>
              <a:t>Představuje nejpoužívanější </a:t>
            </a:r>
            <a:r>
              <a:rPr lang="cs-CZ" sz="2400"/>
              <a:t>formu obchodní </a:t>
            </a:r>
            <a:r>
              <a:rPr lang="pl-PL" sz="2400" dirty="0"/>
              <a:t>společnosti u nás – malí a střední podnikatelé. </a:t>
            </a:r>
          </a:p>
          <a:p>
            <a:pPr>
              <a:defRPr/>
            </a:pPr>
            <a:r>
              <a:rPr lang="pl-PL" sz="2400" dirty="0"/>
              <a:t>V ZOK prodělala s. r. o. nejvíce změn.</a:t>
            </a:r>
          </a:p>
          <a:p>
            <a:pPr>
              <a:defRPr/>
            </a:pPr>
            <a:r>
              <a:rPr lang="pl-PL" sz="2400" u="sng"/>
              <a:t>Méně bariér</a:t>
            </a:r>
            <a:r>
              <a:rPr lang="pl-PL" sz="2400" u="sng" dirty="0"/>
              <a:t>:</a:t>
            </a:r>
          </a:p>
          <a:p>
            <a:pPr lvl="1">
              <a:defRPr/>
            </a:pPr>
            <a:r>
              <a:rPr lang="cs-CZ" sz="2000" dirty="0"/>
              <a:t>Opouští se povinnost vytvářet ZK ve výši 200 tis. Kč, </a:t>
            </a:r>
            <a:r>
              <a:rPr lang="cs-CZ" sz="2000"/>
              <a:t>nově bude </a:t>
            </a:r>
            <a:r>
              <a:rPr lang="cs-CZ" sz="2000" dirty="0"/>
              <a:t>stačit i </a:t>
            </a:r>
            <a:r>
              <a:rPr lang="cs-CZ" sz="2000" b="1" dirty="0"/>
              <a:t>1 Kč</a:t>
            </a:r>
            <a:r>
              <a:rPr lang="cs-CZ" sz="2000" dirty="0"/>
              <a:t>.</a:t>
            </a:r>
          </a:p>
          <a:p>
            <a:pPr lvl="1">
              <a:defRPr/>
            </a:pPr>
            <a:r>
              <a:rPr lang="cs-CZ" sz="2000" b="1" dirty="0"/>
              <a:t>Ruší se povinnost vytvářet rezervní fond</a:t>
            </a:r>
            <a:r>
              <a:rPr lang="cs-CZ" sz="2000" dirty="0"/>
              <a:t>.</a:t>
            </a:r>
          </a:p>
          <a:p>
            <a:pPr lvl="1">
              <a:defRPr/>
            </a:pPr>
            <a:r>
              <a:rPr lang="cs-CZ" sz="2000" b="1" dirty="0"/>
              <a:t>Zrušen max. počet společníků.</a:t>
            </a:r>
          </a:p>
          <a:p>
            <a:pPr lvl="1">
              <a:defRPr/>
            </a:pPr>
            <a:r>
              <a:rPr lang="pl-PL" sz="2000" b="1" dirty="0">
                <a:ea typeface="+mn-ea"/>
                <a:cs typeface="+mn-cs"/>
              </a:rPr>
              <a:t>Odpadá zákaz řetězení </a:t>
            </a:r>
            <a:r>
              <a:rPr lang="pl-PL" sz="2000" dirty="0">
                <a:ea typeface="+mn-ea"/>
                <a:cs typeface="+mn-cs"/>
              </a:rPr>
              <a:t>– </a:t>
            </a:r>
            <a:r>
              <a:rPr lang="pl-PL" sz="2000" b="1">
                <a:ea typeface="+mn-ea"/>
                <a:cs typeface="+mn-cs"/>
              </a:rPr>
              <a:t>jedna osoba může být </a:t>
            </a:r>
            <a:r>
              <a:rPr lang="pl-PL" sz="2000" b="1" dirty="0">
                <a:ea typeface="+mn-ea"/>
                <a:cs typeface="+mn-cs"/>
              </a:rPr>
              <a:t>jediným společníkem </a:t>
            </a:r>
            <a:r>
              <a:rPr lang="cs-CZ" sz="2000" b="1" dirty="0">
                <a:ea typeface="+mn-ea"/>
                <a:cs typeface="+mn-cs"/>
              </a:rPr>
              <a:t>v neomezeném množství společností s ručením omezeným.</a:t>
            </a:r>
            <a:endParaRPr lang="pl-PL" sz="6600" b="1" dirty="0">
              <a:ea typeface="+mn-ea"/>
              <a:cs typeface="+mn-cs"/>
            </a:endParaRPr>
          </a:p>
          <a:p>
            <a:pPr lvl="1">
              <a:defRPr/>
            </a:pPr>
            <a:r>
              <a:rPr lang="cs-CZ" sz="2000" b="1" dirty="0"/>
              <a:t>Jeden společník může vlastnit více než jeden podíl.</a:t>
            </a:r>
          </a:p>
          <a:p>
            <a:pPr lvl="1">
              <a:defRPr/>
            </a:pPr>
            <a:r>
              <a:rPr lang="pl-PL" sz="2000" dirty="0">
                <a:ea typeface="+mn-ea"/>
                <a:cs typeface="+mn-cs"/>
              </a:rPr>
              <a:t>Při převodu majetku ze společníka </a:t>
            </a:r>
            <a:r>
              <a:rPr lang="cs-CZ" sz="2000" dirty="0">
                <a:ea typeface="+mn-ea"/>
                <a:cs typeface="+mn-cs"/>
              </a:rPr>
              <a:t>na společnost </a:t>
            </a:r>
            <a:r>
              <a:rPr lang="cs-CZ" sz="2000">
                <a:ea typeface="+mn-ea"/>
                <a:cs typeface="+mn-cs"/>
              </a:rPr>
              <a:t>není třeba </a:t>
            </a:r>
            <a:r>
              <a:rPr lang="cs-CZ" sz="2000" dirty="0">
                <a:ea typeface="+mn-ea"/>
                <a:cs typeface="+mn-cs"/>
              </a:rPr>
              <a:t>vypracovávat znalecký posudek.</a:t>
            </a:r>
          </a:p>
        </p:txBody>
      </p:sp>
    </p:spTree>
    <p:extLst>
      <p:ext uri="{BB962C8B-B14F-4D97-AF65-F5344CB8AC3E}">
        <p14:creationId xmlns:p14="http://schemas.microsoft.com/office/powerpoint/2010/main" val="12093542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9387" y="392906"/>
            <a:ext cx="8892480" cy="785813"/>
          </a:xfrm>
        </p:spPr>
        <p:txBody>
          <a:bodyPr>
            <a:normAutofit fontScale="90000"/>
          </a:bodyPr>
          <a:lstStyle/>
          <a:p>
            <a:r>
              <a:rPr lang="cs-CZ" sz="3000" b="1" dirty="0">
                <a:solidFill>
                  <a:srgbClr val="D10202"/>
                </a:solidFill>
              </a:rPr>
              <a:t>Cena založení společnosti s ručením omezeným od roku 2015</a:t>
            </a:r>
            <a:endParaRPr lang="cs-CZ" altLang="cs-CZ" sz="3000" b="1" dirty="0">
              <a:solidFill>
                <a:srgbClr val="D10202"/>
              </a:solidFill>
            </a:endParaRPr>
          </a:p>
        </p:txBody>
      </p:sp>
      <p:sp>
        <p:nvSpPr>
          <p:cNvPr id="7171" name="Rectangle 3"/>
          <p:cNvSpPr>
            <a:spLocks noGrp="1" noChangeArrowheads="1"/>
          </p:cNvSpPr>
          <p:nvPr>
            <p:ph type="body" idx="1"/>
          </p:nvPr>
        </p:nvSpPr>
        <p:spPr>
          <a:xfrm>
            <a:off x="0" y="981075"/>
            <a:ext cx="9071867" cy="5876925"/>
          </a:xfrm>
          <a:solidFill>
            <a:schemeClr val="bg1"/>
          </a:solidFill>
        </p:spPr>
        <p:txBody>
          <a:bodyPr>
            <a:normAutofit lnSpcReduction="10000"/>
          </a:bodyPr>
          <a:lstStyle/>
          <a:p>
            <a:pPr marL="0" indent="0">
              <a:buNone/>
              <a:defRPr/>
            </a:pPr>
            <a:r>
              <a:rPr lang="cs-CZ" sz="2000" b="1" u="sng" dirty="0"/>
              <a:t>Cena úkonů spojených se založením a vznikem S.R.O.</a:t>
            </a:r>
          </a:p>
          <a:p>
            <a:pPr>
              <a:defRPr/>
            </a:pPr>
            <a:r>
              <a:rPr lang="cs-CZ" sz="2000" dirty="0"/>
              <a:t>Sepsání společenské smlouvy u notáře (</a:t>
            </a:r>
            <a:r>
              <a:rPr lang="cs-CZ" sz="2000" b="1" dirty="0"/>
              <a:t>cena za zakladatelské právní jedná</a:t>
            </a:r>
            <a:r>
              <a:rPr lang="cs-CZ" sz="2000" dirty="0"/>
              <a:t>ní…….… </a:t>
            </a:r>
            <a:r>
              <a:rPr lang="cs-CZ" sz="2000" b="1" dirty="0"/>
              <a:t>4 000 </a:t>
            </a:r>
            <a:r>
              <a:rPr lang="cs-CZ" sz="2000" b="1" dirty="0" err="1"/>
              <a:t>Kč+DPH</a:t>
            </a:r>
            <a:r>
              <a:rPr lang="cs-CZ" sz="2000" b="1" dirty="0"/>
              <a:t> </a:t>
            </a:r>
            <a:r>
              <a:rPr lang="cs-CZ" sz="2000" dirty="0"/>
              <a:t>(snad </a:t>
            </a:r>
            <a:r>
              <a:rPr lang="cs-CZ" sz="2000"/>
              <a:t>v budoucnu </a:t>
            </a:r>
            <a:r>
              <a:rPr lang="cs-CZ" sz="2000" dirty="0"/>
              <a:t>pouze 2000 Kč)</a:t>
            </a:r>
            <a:endParaRPr lang="cs-CZ" sz="2000" b="1" dirty="0"/>
          </a:p>
          <a:p>
            <a:pPr marL="0" indent="0">
              <a:buNone/>
              <a:defRPr/>
            </a:pPr>
            <a:r>
              <a:rPr lang="cs-CZ" sz="2000" dirty="0"/>
              <a:t>+ náklady na vyhotovení stejnopisů, opisů a další poplatky účtované notářem (např. za ověření listin)</a:t>
            </a:r>
          </a:p>
          <a:p>
            <a:pPr marL="0" indent="0">
              <a:buNone/>
              <a:defRPr/>
            </a:pPr>
            <a:r>
              <a:rPr lang="cs-CZ" sz="2000" dirty="0"/>
              <a:t>+ Kolek na živnostenské oprávnění … </a:t>
            </a:r>
            <a:r>
              <a:rPr lang="cs-CZ" sz="2000" b="1" dirty="0"/>
              <a:t>1 000 Kč</a:t>
            </a:r>
          </a:p>
          <a:p>
            <a:pPr marL="0" indent="0">
              <a:buNone/>
              <a:defRPr/>
            </a:pPr>
            <a:r>
              <a:rPr lang="cs-CZ" sz="2000" dirty="0"/>
              <a:t>+ Zápis </a:t>
            </a:r>
            <a:r>
              <a:rPr lang="cs-CZ" sz="2000"/>
              <a:t>do obchodního </a:t>
            </a:r>
            <a:r>
              <a:rPr lang="cs-CZ" sz="2000" dirty="0"/>
              <a:t>rejstříků … </a:t>
            </a:r>
            <a:r>
              <a:rPr lang="cs-CZ" sz="2000" b="1" dirty="0"/>
              <a:t>původně 6 000 Kč</a:t>
            </a:r>
            <a:r>
              <a:rPr lang="cs-CZ" sz="2000" dirty="0"/>
              <a:t>, nyní mají notáři přímý přístup do rejstříků – zápis </a:t>
            </a:r>
            <a:r>
              <a:rPr lang="cs-CZ" sz="2000" b="1" dirty="0"/>
              <a:t>2 700 Kč</a:t>
            </a:r>
          </a:p>
          <a:p>
            <a:pPr marL="0" indent="0">
              <a:buNone/>
              <a:defRPr/>
            </a:pPr>
            <a:r>
              <a:rPr lang="cs-CZ" sz="2000" b="1" dirty="0"/>
              <a:t>+ notářský zápis o osvědčení pro zápis do OR … 1 000 </a:t>
            </a:r>
            <a:r>
              <a:rPr lang="cs-CZ" sz="2000" b="1" dirty="0" err="1"/>
              <a:t>Kč+DPH</a:t>
            </a:r>
            <a:endParaRPr lang="cs-CZ" sz="2000" b="1" dirty="0"/>
          </a:p>
          <a:p>
            <a:pPr marL="0" indent="0">
              <a:buNone/>
              <a:defRPr/>
            </a:pPr>
            <a:r>
              <a:rPr lang="cs-CZ" sz="2000" b="1" dirty="0"/>
              <a:t>+ samotný úkon zápisu do rejstříku …. 300 Kč + DPH</a:t>
            </a:r>
          </a:p>
          <a:p>
            <a:pPr marL="0" indent="0">
              <a:buNone/>
              <a:defRPr/>
            </a:pPr>
            <a:r>
              <a:rPr lang="cs-CZ" sz="2000" b="1" dirty="0"/>
              <a:t>+ cena za výpisy z rejstříku trestů či katastrů nemovitostí</a:t>
            </a:r>
          </a:p>
          <a:p>
            <a:pPr marL="0" indent="0">
              <a:buNone/>
              <a:defRPr/>
            </a:pPr>
            <a:r>
              <a:rPr lang="cs-CZ" sz="2000" b="1" dirty="0"/>
              <a:t>Celkem tedy úspora cca 1500 Kč oproti předchozímu stavu</a:t>
            </a:r>
          </a:p>
          <a:p>
            <a:pPr marL="0" indent="0">
              <a:buNone/>
              <a:defRPr/>
            </a:pPr>
            <a:r>
              <a:rPr lang="cs-CZ" sz="2000" b="1" dirty="0"/>
              <a:t>Založení trvá v průměru cca 19 dní!</a:t>
            </a:r>
          </a:p>
          <a:p>
            <a:pPr marL="0" indent="0">
              <a:buNone/>
              <a:defRPr/>
            </a:pPr>
            <a:r>
              <a:rPr lang="cs-CZ" sz="2000" b="1" dirty="0"/>
              <a:t>Notáři se však teprve připojují k novému systému přímého zápisu do OR.</a:t>
            </a:r>
          </a:p>
          <a:p>
            <a:pPr marL="0" indent="0">
              <a:buNone/>
              <a:defRPr/>
            </a:pPr>
            <a:r>
              <a:rPr lang="cs-CZ" sz="2000" b="1" dirty="0"/>
              <a:t>Notář je schopen ověřit správnost a přijatelnost názvu firmy (v případě zápisu do OR toto </a:t>
            </a:r>
            <a:r>
              <a:rPr lang="cs-CZ" sz="2000" b="1"/>
              <a:t>je obtížné</a:t>
            </a:r>
            <a:r>
              <a:rPr lang="cs-CZ" sz="2000" b="1" dirty="0"/>
              <a:t>)</a:t>
            </a:r>
          </a:p>
          <a:p>
            <a:pPr marL="0" indent="0">
              <a:buNone/>
              <a:defRPr/>
            </a:pPr>
            <a:r>
              <a:rPr lang="cs-CZ" sz="2000" b="1" dirty="0"/>
              <a:t>I tak však zakladatel stráví cca 24 h přípravou podkladů a dokumentů</a:t>
            </a:r>
            <a:r>
              <a:rPr lang="cs-CZ" sz="2000" b="1"/>
              <a:t>! Obtížnost </a:t>
            </a:r>
            <a:r>
              <a:rPr lang="cs-CZ" sz="2000" b="1" dirty="0"/>
              <a:t>a složitost založení s.r.o. nás řadí na 110 místo na světě </a:t>
            </a:r>
            <a:r>
              <a:rPr lang="cs-CZ" sz="2000" b="1" dirty="0">
                <a:sym typeface="Wingdings" panose="05000000000000000000" pitchFamily="2" charset="2"/>
              </a:rPr>
              <a:t></a:t>
            </a:r>
            <a:endParaRPr lang="cs-CZ" sz="2000" b="1" dirty="0"/>
          </a:p>
        </p:txBody>
      </p:sp>
    </p:spTree>
    <p:extLst>
      <p:ext uri="{BB962C8B-B14F-4D97-AF65-F5344CB8AC3E}">
        <p14:creationId xmlns:p14="http://schemas.microsoft.com/office/powerpoint/2010/main" val="8116262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637952"/>
            <a:ext cx="8675687" cy="558800"/>
          </a:xfrm>
        </p:spPr>
        <p:txBody>
          <a:bodyPr>
            <a:normAutofit fontScale="90000"/>
          </a:bodyPr>
          <a:lstStyle/>
          <a:p>
            <a:r>
              <a:rPr lang="cs-CZ" b="1" dirty="0">
                <a:solidFill>
                  <a:srgbClr val="D10202"/>
                </a:solidFill>
              </a:rPr>
              <a:t>Akciová společnost – nově od 2014</a:t>
            </a:r>
            <a:endParaRPr lang="cs-CZ" altLang="cs-CZ" b="1" dirty="0">
              <a:solidFill>
                <a:srgbClr val="D10202"/>
              </a:solidFill>
            </a:endParaRPr>
          </a:p>
        </p:txBody>
      </p:sp>
      <p:sp>
        <p:nvSpPr>
          <p:cNvPr id="7171" name="Rectangle 3"/>
          <p:cNvSpPr>
            <a:spLocks noGrp="1" noChangeArrowheads="1"/>
          </p:cNvSpPr>
          <p:nvPr>
            <p:ph type="body" idx="1"/>
          </p:nvPr>
        </p:nvSpPr>
        <p:spPr>
          <a:xfrm>
            <a:off x="0" y="1196752"/>
            <a:ext cx="8929688" cy="5661248"/>
          </a:xfrm>
        </p:spPr>
        <p:txBody>
          <a:bodyPr/>
          <a:lstStyle/>
          <a:p>
            <a:pPr>
              <a:defRPr/>
            </a:pPr>
            <a:r>
              <a:rPr lang="cs-CZ" sz="2200" kern="1200" dirty="0">
                <a:solidFill>
                  <a:schemeClr val="dk1"/>
                </a:solidFill>
              </a:rPr>
              <a:t>Společnost, jejíž ZK je rozvržen na určitý počet akcií.</a:t>
            </a:r>
            <a:endParaRPr lang="cs-CZ" sz="2200" dirty="0"/>
          </a:p>
          <a:p>
            <a:pPr>
              <a:defRPr/>
            </a:pPr>
            <a:r>
              <a:rPr lang="cs-CZ" sz="2200" dirty="0"/>
              <a:t>Z velké části regulována evropským právem, a proto je nejméně přístupná úpravám. I přes tyto limity však ZOK přináší celou řadu změn:</a:t>
            </a:r>
          </a:p>
          <a:p>
            <a:pPr>
              <a:defRPr/>
            </a:pPr>
            <a:r>
              <a:rPr lang="pl-PL" sz="2200" u="sng" dirty="0"/>
              <a:t>Investorská otevřenost:</a:t>
            </a:r>
          </a:p>
          <a:p>
            <a:pPr lvl="1">
              <a:defRPr/>
            </a:pPr>
            <a:r>
              <a:rPr lang="cs-CZ" sz="2200" dirty="0">
                <a:ea typeface="+mn-ea"/>
                <a:cs typeface="+mn-cs"/>
              </a:rPr>
              <a:t>Stejně jako u s. r. o. je </a:t>
            </a:r>
            <a:r>
              <a:rPr lang="cs-CZ" sz="2200">
                <a:ea typeface="+mn-ea"/>
                <a:cs typeface="+mn-cs"/>
              </a:rPr>
              <a:t>rozšířena variabilita </a:t>
            </a:r>
            <a:r>
              <a:rPr lang="cs-CZ" sz="2200" dirty="0">
                <a:ea typeface="+mn-ea"/>
                <a:cs typeface="+mn-cs"/>
              </a:rPr>
              <a:t>co do druhu jednotlivých podílů, resp. akcií. Kromě kmenových akcií je možné vydat i akcie se zvláštními právy spočívajícími například </a:t>
            </a:r>
            <a:r>
              <a:rPr lang="pl-PL" sz="2200" dirty="0">
                <a:ea typeface="+mn-ea"/>
                <a:cs typeface="+mn-cs"/>
              </a:rPr>
              <a:t>v rozdílném podílu na zisku </a:t>
            </a:r>
            <a:r>
              <a:rPr lang="pl-PL" sz="2200">
                <a:ea typeface="+mn-ea"/>
                <a:cs typeface="+mn-cs"/>
              </a:rPr>
              <a:t>či způsobu </a:t>
            </a:r>
            <a:r>
              <a:rPr lang="pl-PL" sz="2200" dirty="0">
                <a:ea typeface="+mn-ea"/>
                <a:cs typeface="+mn-cs"/>
              </a:rPr>
              <a:t>jeho vyplácení.</a:t>
            </a:r>
          </a:p>
          <a:p>
            <a:pPr lvl="1">
              <a:defRPr/>
            </a:pPr>
            <a:r>
              <a:rPr lang="cs-CZ" sz="2200" dirty="0">
                <a:ea typeface="+mn-ea"/>
                <a:cs typeface="+mn-cs"/>
              </a:rPr>
              <a:t>Novinkou jsou i tzv. </a:t>
            </a:r>
            <a:r>
              <a:rPr lang="cs-CZ" sz="2200" b="1" dirty="0">
                <a:ea typeface="+mn-ea"/>
                <a:cs typeface="+mn-cs"/>
              </a:rPr>
              <a:t>kusové akcie</a:t>
            </a:r>
            <a:r>
              <a:rPr lang="cs-CZ" sz="2200" dirty="0">
                <a:ea typeface="+mn-ea"/>
                <a:cs typeface="+mn-cs"/>
              </a:rPr>
              <a:t>, které nemají jmenovitou hodnotu, ale pouze hodnotu </a:t>
            </a:r>
            <a:r>
              <a:rPr lang="pl-PL" sz="2200" dirty="0">
                <a:ea typeface="+mn-ea"/>
                <a:cs typeface="+mn-cs"/>
              </a:rPr>
              <a:t>odvíjející se od počtu jejich vydání.</a:t>
            </a:r>
          </a:p>
          <a:p>
            <a:pPr lvl="1">
              <a:defRPr/>
            </a:pPr>
            <a:r>
              <a:rPr lang="cs-CZ" sz="2200" dirty="0"/>
              <a:t>Je možné zavést systém tzv. kumulativního hlasování, který posiluje vliv minoritních akcionářů.</a:t>
            </a:r>
          </a:p>
          <a:p>
            <a:pPr>
              <a:defRPr/>
            </a:pPr>
            <a:r>
              <a:rPr lang="cs-CZ" sz="2200" b="1" dirty="0"/>
              <a:t>Změna výše ZK – min. 2 mil. Kč</a:t>
            </a:r>
          </a:p>
        </p:txBody>
      </p:sp>
    </p:spTree>
    <p:extLst>
      <p:ext uri="{BB962C8B-B14F-4D97-AF65-F5344CB8AC3E}">
        <p14:creationId xmlns:p14="http://schemas.microsoft.com/office/powerpoint/2010/main" val="15938076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7504" y="616830"/>
            <a:ext cx="8675687" cy="558800"/>
          </a:xfrm>
        </p:spPr>
        <p:txBody>
          <a:bodyPr>
            <a:normAutofit fontScale="90000"/>
          </a:bodyPr>
          <a:lstStyle/>
          <a:p>
            <a:r>
              <a:rPr lang="cs-CZ" b="1" dirty="0">
                <a:solidFill>
                  <a:srgbClr val="D10202"/>
                </a:solidFill>
              </a:rPr>
              <a:t>Akciová společnost – nově od 2014</a:t>
            </a:r>
            <a:endParaRPr lang="cs-CZ" altLang="cs-CZ" b="1" dirty="0">
              <a:solidFill>
                <a:srgbClr val="D10202"/>
              </a:solidFill>
            </a:endParaRPr>
          </a:p>
        </p:txBody>
      </p:sp>
      <p:sp>
        <p:nvSpPr>
          <p:cNvPr id="7171" name="Rectangle 3"/>
          <p:cNvSpPr>
            <a:spLocks noGrp="1" noChangeArrowheads="1"/>
          </p:cNvSpPr>
          <p:nvPr>
            <p:ph type="body" idx="1"/>
          </p:nvPr>
        </p:nvSpPr>
        <p:spPr>
          <a:xfrm>
            <a:off x="107504" y="1196752"/>
            <a:ext cx="8857109" cy="5661248"/>
          </a:xfrm>
        </p:spPr>
        <p:txBody>
          <a:bodyPr/>
          <a:lstStyle/>
          <a:p>
            <a:pPr>
              <a:defRPr/>
            </a:pPr>
            <a:r>
              <a:rPr lang="pl-PL" sz="2400" u="sng" dirty="0"/>
              <a:t>Levnější provoz:</a:t>
            </a:r>
          </a:p>
          <a:p>
            <a:pPr lvl="1">
              <a:defRPr/>
            </a:pPr>
            <a:r>
              <a:rPr lang="cs-CZ" sz="2000" dirty="0"/>
              <a:t>Orgány akciové společnosti </a:t>
            </a:r>
            <a:r>
              <a:rPr lang="cs-CZ" sz="2000"/>
              <a:t>mohou být </a:t>
            </a:r>
            <a:r>
              <a:rPr lang="cs-CZ" sz="2000" dirty="0"/>
              <a:t>pouze </a:t>
            </a:r>
            <a:r>
              <a:rPr lang="cs-CZ" sz="2000" b="1" dirty="0"/>
              <a:t>jednočlenné</a:t>
            </a:r>
            <a:r>
              <a:rPr lang="cs-CZ" sz="2000" dirty="0"/>
              <a:t>!</a:t>
            </a:r>
          </a:p>
          <a:p>
            <a:pPr lvl="1">
              <a:defRPr/>
            </a:pPr>
            <a:r>
              <a:rPr lang="cs-CZ" sz="2000" dirty="0">
                <a:ea typeface="+mn-ea"/>
                <a:cs typeface="+mn-cs"/>
              </a:rPr>
              <a:t>Zakladatelé mají </a:t>
            </a:r>
            <a:r>
              <a:rPr lang="cs-CZ" sz="2000">
                <a:ea typeface="+mn-ea"/>
                <a:cs typeface="+mn-cs"/>
              </a:rPr>
              <a:t>na výběr </a:t>
            </a:r>
            <a:r>
              <a:rPr lang="cs-CZ" sz="2000" dirty="0">
                <a:ea typeface="+mn-ea"/>
                <a:cs typeface="+mn-cs"/>
              </a:rPr>
              <a:t>mezi dualistickou a </a:t>
            </a:r>
            <a:r>
              <a:rPr lang="cs-CZ" sz="2000" b="1" dirty="0">
                <a:ea typeface="+mn-ea"/>
                <a:cs typeface="+mn-cs"/>
              </a:rPr>
              <a:t>monistickou strukturou řídících orgánů.</a:t>
            </a:r>
            <a:r>
              <a:rPr lang="cs-CZ" sz="2000" dirty="0">
                <a:ea typeface="+mn-ea"/>
                <a:cs typeface="+mn-cs"/>
              </a:rPr>
              <a:t> </a:t>
            </a:r>
          </a:p>
          <a:p>
            <a:pPr lvl="1">
              <a:defRPr/>
            </a:pPr>
            <a:r>
              <a:rPr lang="cs-CZ" sz="2000" b="1" dirty="0">
                <a:ea typeface="+mn-ea"/>
                <a:cs typeface="+mn-cs"/>
              </a:rPr>
              <a:t>Dualistická:</a:t>
            </a:r>
            <a:r>
              <a:rPr lang="cs-CZ" sz="2000" dirty="0">
                <a:ea typeface="+mn-ea"/>
                <a:cs typeface="+mn-cs"/>
              </a:rPr>
              <a:t> </a:t>
            </a:r>
            <a:r>
              <a:rPr lang="it-IT" sz="2000" dirty="0">
                <a:ea typeface="+mn-ea"/>
                <a:cs typeface="+mn-cs"/>
              </a:rPr>
              <a:t>vedle valn</a:t>
            </a:r>
            <a:r>
              <a:rPr lang="cs-CZ" sz="2000" dirty="0">
                <a:ea typeface="+mn-ea"/>
                <a:cs typeface="+mn-cs"/>
              </a:rPr>
              <a:t>é</a:t>
            </a:r>
            <a:r>
              <a:rPr lang="it-IT" sz="2000" dirty="0">
                <a:ea typeface="+mn-ea"/>
                <a:cs typeface="+mn-cs"/>
              </a:rPr>
              <a:t> hromady </a:t>
            </a:r>
            <a:r>
              <a:rPr lang="cs-CZ" sz="2000" dirty="0">
                <a:ea typeface="+mn-ea"/>
                <a:cs typeface="+mn-cs"/>
              </a:rPr>
              <a:t>se </a:t>
            </a:r>
            <a:r>
              <a:rPr lang="it-IT" sz="2000" dirty="0">
                <a:ea typeface="+mn-ea"/>
                <a:cs typeface="+mn-cs"/>
              </a:rPr>
              <a:t>zřizuje představenstvo a dozorč</a:t>
            </a:r>
            <a:r>
              <a:rPr lang="cs-CZ" sz="2000" dirty="0">
                <a:ea typeface="+mn-ea"/>
                <a:cs typeface="+mn-cs"/>
              </a:rPr>
              <a:t>í</a:t>
            </a:r>
            <a:r>
              <a:rPr lang="it-IT" sz="2000" dirty="0">
                <a:ea typeface="+mn-ea"/>
                <a:cs typeface="+mn-cs"/>
              </a:rPr>
              <a:t> rada</a:t>
            </a:r>
            <a:r>
              <a:rPr lang="cs-CZ" sz="2000" dirty="0">
                <a:ea typeface="+mn-ea"/>
                <a:cs typeface="+mn-cs"/>
              </a:rPr>
              <a:t>.</a:t>
            </a:r>
          </a:p>
          <a:p>
            <a:pPr lvl="1">
              <a:defRPr/>
            </a:pPr>
            <a:r>
              <a:rPr lang="cs-CZ" sz="2000" b="1" dirty="0">
                <a:ea typeface="+mn-ea"/>
                <a:cs typeface="+mn-cs"/>
              </a:rPr>
              <a:t>Monistická:</a:t>
            </a:r>
            <a:r>
              <a:rPr lang="it-IT" sz="2000" dirty="0">
                <a:ea typeface="+mn-ea"/>
                <a:cs typeface="+mn-cs"/>
              </a:rPr>
              <a:t> </a:t>
            </a:r>
            <a:r>
              <a:rPr lang="it-IT" sz="2000" dirty="0"/>
              <a:t>vedle valn</a:t>
            </a:r>
            <a:r>
              <a:rPr lang="cs-CZ" sz="2000" dirty="0"/>
              <a:t>é</a:t>
            </a:r>
            <a:r>
              <a:rPr lang="it-IT" sz="2000" dirty="0"/>
              <a:t> hromady </a:t>
            </a:r>
            <a:r>
              <a:rPr lang="cs-CZ" sz="2000" dirty="0">
                <a:ea typeface="+mn-ea"/>
                <a:cs typeface="+mn-cs"/>
              </a:rPr>
              <a:t>postačí pouze správní rada doplněná o statutárního ředitele.</a:t>
            </a:r>
          </a:p>
          <a:p>
            <a:pPr lvl="1">
              <a:defRPr/>
            </a:pPr>
            <a:r>
              <a:rPr lang="cs-CZ" sz="2000" dirty="0"/>
              <a:t>Odpadá </a:t>
            </a:r>
            <a:r>
              <a:rPr lang="cs-CZ" sz="2000"/>
              <a:t>povinnost volby </a:t>
            </a:r>
            <a:r>
              <a:rPr lang="cs-CZ" sz="2000" dirty="0"/>
              <a:t>časti členů dozorčí rady zaměstnanci.</a:t>
            </a:r>
            <a:r>
              <a:rPr lang="pl-PL" u="sng" dirty="0"/>
              <a:t> </a:t>
            </a:r>
          </a:p>
          <a:p>
            <a:pPr>
              <a:defRPr/>
            </a:pPr>
            <a:r>
              <a:rPr lang="pl-PL" sz="2400" u="sng" dirty="0"/>
              <a:t>Větší komfort:</a:t>
            </a:r>
          </a:p>
          <a:p>
            <a:pPr lvl="1">
              <a:defRPr/>
            </a:pPr>
            <a:r>
              <a:rPr lang="cs-CZ" sz="2000" dirty="0">
                <a:ea typeface="+mn-ea"/>
                <a:cs typeface="+mn-cs"/>
              </a:rPr>
              <a:t>Členy představenstva </a:t>
            </a:r>
            <a:r>
              <a:rPr lang="cs-CZ" sz="2000">
                <a:ea typeface="+mn-ea"/>
                <a:cs typeface="+mn-cs"/>
              </a:rPr>
              <a:t>není třeba </a:t>
            </a:r>
            <a:r>
              <a:rPr lang="cs-CZ" sz="2000" dirty="0">
                <a:ea typeface="+mn-ea"/>
                <a:cs typeface="+mn-cs"/>
              </a:rPr>
              <a:t>volit každých 5 let. Délku </a:t>
            </a:r>
            <a:r>
              <a:rPr lang="cs-CZ" sz="2000">
                <a:ea typeface="+mn-ea"/>
                <a:cs typeface="+mn-cs"/>
              </a:rPr>
              <a:t>funkčního období </a:t>
            </a:r>
            <a:r>
              <a:rPr lang="cs-CZ" sz="2000" dirty="0">
                <a:ea typeface="+mn-ea"/>
                <a:cs typeface="+mn-cs"/>
              </a:rPr>
              <a:t>je možné</a:t>
            </a:r>
            <a:r>
              <a:rPr lang="cs-CZ" sz="2000" dirty="0"/>
              <a:t> </a:t>
            </a:r>
            <a:r>
              <a:rPr lang="cs-CZ" sz="2000">
                <a:ea typeface="+mn-ea"/>
                <a:cs typeface="+mn-cs"/>
              </a:rPr>
              <a:t>nastavit libovolně</a:t>
            </a:r>
            <a:r>
              <a:rPr lang="cs-CZ" sz="2000" dirty="0">
                <a:ea typeface="+mn-ea"/>
                <a:cs typeface="+mn-cs"/>
              </a:rPr>
              <a:t>.</a:t>
            </a:r>
          </a:p>
          <a:p>
            <a:pPr lvl="1">
              <a:defRPr/>
            </a:pPr>
            <a:r>
              <a:rPr lang="cs-CZ" sz="2000" dirty="0"/>
              <a:t>Je umožněno rozhodovat mimo valnou hromadu (tzv. </a:t>
            </a:r>
            <a:r>
              <a:rPr lang="cs-CZ" sz="2000" b="1" dirty="0"/>
              <a:t>per </a:t>
            </a:r>
            <a:r>
              <a:rPr lang="cs-CZ" sz="2000" b="1" dirty="0" err="1"/>
              <a:t>rollam</a:t>
            </a:r>
            <a:r>
              <a:rPr lang="cs-CZ" sz="2000" dirty="0"/>
              <a:t>).</a:t>
            </a:r>
            <a:endParaRPr lang="pl-PL" sz="2000" u="sng" dirty="0">
              <a:ea typeface="+mn-ea"/>
              <a:cs typeface="+mn-cs"/>
            </a:endParaRPr>
          </a:p>
          <a:p>
            <a:pPr lvl="1">
              <a:defRPr/>
            </a:pPr>
            <a:endParaRPr lang="cs-CZ" sz="2000" dirty="0"/>
          </a:p>
        </p:txBody>
      </p:sp>
    </p:spTree>
    <p:extLst>
      <p:ext uri="{BB962C8B-B14F-4D97-AF65-F5344CB8AC3E}">
        <p14:creationId xmlns:p14="http://schemas.microsoft.com/office/powerpoint/2010/main" val="23166624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2712" y="408750"/>
            <a:ext cx="8229600" cy="1143000"/>
          </a:xfrm>
        </p:spPr>
        <p:txBody>
          <a:bodyPr/>
          <a:lstStyle/>
          <a:p>
            <a:r>
              <a:rPr lang="cs-CZ" b="1" dirty="0">
                <a:solidFill>
                  <a:srgbClr val="FF0000"/>
                </a:solidFill>
              </a:rPr>
              <a:t>Vyplácení zisků</a:t>
            </a:r>
          </a:p>
        </p:txBody>
      </p:sp>
      <p:sp>
        <p:nvSpPr>
          <p:cNvPr id="3" name="Zástupný symbol pro obsah 2"/>
          <p:cNvSpPr>
            <a:spLocks noGrp="1"/>
          </p:cNvSpPr>
          <p:nvPr>
            <p:ph idx="1"/>
          </p:nvPr>
        </p:nvSpPr>
        <p:spPr>
          <a:xfrm>
            <a:off x="362712" y="1432878"/>
            <a:ext cx="8418576" cy="4525963"/>
          </a:xfrm>
        </p:spPr>
        <p:txBody>
          <a:bodyPr>
            <a:normAutofit lnSpcReduction="10000"/>
          </a:bodyPr>
          <a:lstStyle/>
          <a:p>
            <a:pPr algn="just"/>
            <a:r>
              <a:rPr lang="cs-CZ" dirty="0"/>
              <a:t>Nově se v zákoně o obchodních korporacích vytvořilo omezení při vyplácení podílu na zisku </a:t>
            </a:r>
            <a:r>
              <a:rPr lang="cs-CZ" b="1" dirty="0"/>
              <a:t>testem solventnosti a testem úpadku</a:t>
            </a:r>
            <a:r>
              <a:rPr lang="cs-CZ" dirty="0"/>
              <a:t> (viz </a:t>
            </a:r>
            <a:r>
              <a:rPr lang="cs-CZ" dirty="0" err="1"/>
              <a:t>ust</a:t>
            </a:r>
            <a:r>
              <a:rPr lang="cs-CZ" dirty="0"/>
              <a:t>. § 40 ZOK). </a:t>
            </a:r>
          </a:p>
          <a:p>
            <a:pPr algn="just"/>
            <a:r>
              <a:rPr lang="cs-CZ" dirty="0"/>
              <a:t>Obchodní korporace </a:t>
            </a:r>
            <a:r>
              <a:rPr lang="cs-CZ" b="1" dirty="0"/>
              <a:t>nesmí vyplatit zisk nebo jiné prostředky z vlastních zdrojů</a:t>
            </a:r>
            <a:r>
              <a:rPr lang="cs-CZ" dirty="0"/>
              <a:t>, pokud by si tím přivodila úpadek. Toto omezení platí </a:t>
            </a:r>
            <a:r>
              <a:rPr lang="cs-CZ" b="1" dirty="0"/>
              <a:t>vůči všem obchodním korporacím</a:t>
            </a:r>
            <a:r>
              <a:rPr lang="cs-CZ" dirty="0"/>
              <a:t>, neurčí-li jejich speciální úprava jinak.</a:t>
            </a:r>
          </a:p>
        </p:txBody>
      </p:sp>
    </p:spTree>
    <p:extLst>
      <p:ext uri="{BB962C8B-B14F-4D97-AF65-F5344CB8AC3E}">
        <p14:creationId xmlns:p14="http://schemas.microsoft.com/office/powerpoint/2010/main" val="13171704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9496"/>
            <a:ext cx="8229600" cy="1143000"/>
          </a:xfrm>
        </p:spPr>
        <p:txBody>
          <a:bodyPr>
            <a:normAutofit fontScale="90000"/>
          </a:bodyPr>
          <a:lstStyle/>
          <a:p>
            <a:r>
              <a:rPr lang="cs-CZ" b="1" dirty="0">
                <a:solidFill>
                  <a:srgbClr val="FF0000"/>
                </a:solidFill>
              </a:rPr>
              <a:t>Omezení výplaty </a:t>
            </a:r>
            <a:r>
              <a:rPr lang="cs-CZ" b="1">
                <a:solidFill>
                  <a:srgbClr val="FF0000"/>
                </a:solidFill>
              </a:rPr>
              <a:t>zisku nebo </a:t>
            </a:r>
            <a:r>
              <a:rPr lang="cs-CZ" b="1" dirty="0">
                <a:solidFill>
                  <a:srgbClr val="FF0000"/>
                </a:solidFill>
              </a:rPr>
              <a:t>jiných vlastních zdrojů § 40</a:t>
            </a:r>
          </a:p>
        </p:txBody>
      </p:sp>
      <p:sp>
        <p:nvSpPr>
          <p:cNvPr id="3" name="Zástupný symbol pro obsah 2"/>
          <p:cNvSpPr>
            <a:spLocks noGrp="1"/>
          </p:cNvSpPr>
          <p:nvPr>
            <p:ph idx="1"/>
          </p:nvPr>
        </p:nvSpPr>
        <p:spPr>
          <a:xfrm>
            <a:off x="0" y="1682496"/>
            <a:ext cx="9144000" cy="5175504"/>
          </a:xfrm>
          <a:solidFill>
            <a:schemeClr val="bg1"/>
          </a:solidFill>
        </p:spPr>
        <p:txBody>
          <a:bodyPr>
            <a:noAutofit/>
          </a:bodyPr>
          <a:lstStyle/>
          <a:p>
            <a:pPr marL="514350" indent="-514350" algn="just">
              <a:buAutoNum type="arabicParenBoth"/>
            </a:pPr>
            <a:r>
              <a:rPr lang="cs-CZ" sz="2400" dirty="0"/>
              <a:t>Obchodní korporace nesmí vyplatit zisk nebo prostředky z jiných vlastních zdrojů, ani na ně vyplácet zálohy, pokud by si tím přivodila úpadek podle jiného právního předpisu.</a:t>
            </a:r>
            <a:br>
              <a:rPr lang="cs-CZ" sz="2400" dirty="0"/>
            </a:br>
            <a:endParaRPr lang="cs-CZ" sz="2400" dirty="0"/>
          </a:p>
          <a:p>
            <a:pPr marL="514350" indent="-514350" algn="just">
              <a:buAutoNum type="arabicParenBoth"/>
            </a:pPr>
            <a:r>
              <a:rPr lang="cs-CZ" sz="2400" b="1" dirty="0"/>
              <a:t>Zálohu na výplatu podílu na zisku lze vyplácet jen na základě mezitímní účetní závěrky, ze které vyplyne, že obchodní korporace má dostatek prostředků na rozdělení zisku</a:t>
            </a:r>
            <a:r>
              <a:rPr lang="cs-CZ" sz="2400" dirty="0"/>
              <a:t>. Výše zálohy na výplatu zisku nemůže být vyšší, než kolik činí součet výsledku hospodaření běžného účetního období, nerozděleného zisku z minulých let a ostatních fondů ze zisku snížený o neuhrazenou ztrátu z minulých let a povinný příděl do rezervního fondu. K výplatě zálohy nelze použít rezervních fondů, které jsou vytvořeny k jiným účelům, ani vlastních zdrojů, jež jsou účelově vázány a jejichž účel není obchodní korporace oprávněna měnit.</a:t>
            </a:r>
          </a:p>
        </p:txBody>
      </p:sp>
    </p:spTree>
    <p:extLst>
      <p:ext uri="{BB962C8B-B14F-4D97-AF65-F5344CB8AC3E}">
        <p14:creationId xmlns:p14="http://schemas.microsoft.com/office/powerpoint/2010/main" val="171079182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5622" y="1483555"/>
            <a:ext cx="7858124" cy="776074"/>
          </a:xfrm>
        </p:spPr>
        <p:txBody>
          <a:bodyPr lIns="0" tIns="0" rIns="0" bIns="0" anchor="t" anchorCtr="0">
            <a:normAutofit/>
          </a:bodyPr>
          <a:lstStyle/>
          <a:p>
            <a:r>
              <a:rPr lang="cs-CZ" sz="4800" b="1" dirty="0">
                <a:solidFill>
                  <a:srgbClr val="FF0000"/>
                </a:solidFill>
              </a:rPr>
              <a:t>DĚKUJI ZA VAŠI POZORNOST</a:t>
            </a:r>
            <a:endParaRPr lang="cs-CZ" sz="4800" dirty="0">
              <a:solidFill>
                <a:srgbClr val="FF0000"/>
              </a:solidFill>
            </a:endParaRPr>
          </a:p>
        </p:txBody>
      </p:sp>
      <p:sp>
        <p:nvSpPr>
          <p:cNvPr id="4" name="Title 1"/>
          <p:cNvSpPr txBox="1">
            <a:spLocks/>
          </p:cNvSpPr>
          <p:nvPr/>
        </p:nvSpPr>
        <p:spPr>
          <a:xfrm>
            <a:off x="1015622" y="2963413"/>
            <a:ext cx="7858124" cy="77607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cs-CZ" sz="4000" b="1" i="0" u="none" strike="noStrike" kern="1200" cap="none" spc="0" normalizeH="0" baseline="0" noProof="0" dirty="0">
                <a:ln>
                  <a:noFill/>
                </a:ln>
                <a:solidFill>
                  <a:srgbClr val="FF0000"/>
                </a:solidFill>
                <a:effectLst/>
                <a:uLnTx/>
                <a:uFillTx/>
                <a:latin typeface="+mj-lt"/>
                <a:ea typeface="+mj-ea"/>
                <a:cs typeface="+mj-cs"/>
              </a:rPr>
              <a:t>DOTAZY …</a:t>
            </a:r>
            <a:endParaRPr kumimoji="0" lang="cs-CZ" sz="4000" b="0" i="0" u="none" strike="noStrike" kern="1200" cap="none" spc="0" normalizeH="0" baseline="0" noProof="0" dirty="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val="1735084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Nadpis 1"/>
          <p:cNvSpPr>
            <a:spLocks noGrp="1"/>
          </p:cNvSpPr>
          <p:nvPr>
            <p:ph type="title"/>
          </p:nvPr>
        </p:nvSpPr>
        <p:spPr/>
        <p:txBody>
          <a:bodyPr/>
          <a:lstStyle/>
          <a:p>
            <a:pPr eaLnBrk="1" hangingPunct="1"/>
            <a:r>
              <a:rPr lang="cs-CZ" altLang="cs-CZ" b="1" dirty="0">
                <a:solidFill>
                  <a:srgbClr val="FF0000"/>
                </a:solidFill>
              </a:rPr>
              <a:t>Založení podniku</a:t>
            </a:r>
          </a:p>
        </p:txBody>
      </p:sp>
      <p:sp>
        <p:nvSpPr>
          <p:cNvPr id="159747" name="Zástupný symbol pro obsah 2"/>
          <p:cNvSpPr>
            <a:spLocks noGrp="1"/>
          </p:cNvSpPr>
          <p:nvPr>
            <p:ph idx="1"/>
          </p:nvPr>
        </p:nvSpPr>
        <p:spPr>
          <a:xfrm>
            <a:off x="289368" y="1417638"/>
            <a:ext cx="8675246" cy="5180012"/>
          </a:xfrm>
        </p:spPr>
        <p:txBody>
          <a:bodyPr/>
          <a:lstStyle/>
          <a:p>
            <a:pPr eaLnBrk="1" hangingPunct="1"/>
            <a:r>
              <a:rPr lang="cs-CZ" altLang="cs-CZ" sz="1800" b="1" dirty="0"/>
              <a:t>cílevědomý řízený proces člověkem, vlastníkem a podnikatelem</a:t>
            </a:r>
          </a:p>
          <a:p>
            <a:pPr eaLnBrk="1" hangingPunct="1"/>
            <a:r>
              <a:rPr lang="cs-CZ" altLang="cs-CZ" sz="1800" b="1" dirty="0"/>
              <a:t>věcné předpoklady podnikatelské činnosti:</a:t>
            </a:r>
          </a:p>
          <a:p>
            <a:pPr lvl="1" eaLnBrk="1" hangingPunct="1"/>
            <a:r>
              <a:rPr lang="cs-CZ" altLang="cs-CZ" sz="1800" dirty="0"/>
              <a:t>zajištění potřebného stavu pracovních sil  s odpovídající kvalifikací,</a:t>
            </a:r>
          </a:p>
          <a:p>
            <a:pPr lvl="1" eaLnBrk="1" hangingPunct="1"/>
            <a:r>
              <a:rPr lang="cs-CZ" altLang="cs-CZ" sz="1800" dirty="0"/>
              <a:t>vytvoření takové majetkové báze, která zajistí nezbytnou výrobní kapacitu,</a:t>
            </a:r>
          </a:p>
          <a:p>
            <a:pPr lvl="1" eaLnBrk="1" hangingPunct="1"/>
            <a:r>
              <a:rPr lang="cs-CZ" altLang="cs-CZ" sz="1800" dirty="0"/>
              <a:t>pořízení materiálu pro zajištění plynulosti výroby.</a:t>
            </a:r>
          </a:p>
          <a:p>
            <a:pPr eaLnBrk="1" hangingPunct="1"/>
            <a:r>
              <a:rPr lang="cs-CZ" altLang="cs-CZ" sz="1800" b="1" dirty="0"/>
              <a:t>řídící předpoklady (to platí především pro větší podniky):</a:t>
            </a:r>
          </a:p>
          <a:p>
            <a:pPr lvl="1" eaLnBrk="1" hangingPunct="1"/>
            <a:r>
              <a:rPr lang="cs-CZ" altLang="cs-CZ" sz="1800" dirty="0"/>
              <a:t> vytvoření skupiny vrcholového řízení podniku (managementu), </a:t>
            </a:r>
          </a:p>
          <a:p>
            <a:pPr lvl="1" eaLnBrk="1" hangingPunct="1"/>
            <a:r>
              <a:rPr lang="cs-CZ" altLang="cs-CZ" sz="1800" dirty="0"/>
              <a:t>zajištění výkonu základních funkcí managementu, tj. vytýčení cílů, plánování, rozhodování, realizace, analýza a kontrola, </a:t>
            </a:r>
          </a:p>
          <a:p>
            <a:pPr lvl="1" eaLnBrk="1" hangingPunct="1"/>
            <a:r>
              <a:rPr lang="cs-CZ" altLang="cs-CZ" sz="1800" dirty="0"/>
              <a:t>vytvoření nástrojů řízení, </a:t>
            </a:r>
          </a:p>
          <a:p>
            <a:pPr lvl="1" eaLnBrk="1" hangingPunct="1"/>
            <a:r>
              <a:rPr lang="cs-CZ" altLang="cs-CZ" sz="1800" dirty="0"/>
              <a:t>vymezení dělby pravomoci a odpovědnosti, </a:t>
            </a:r>
          </a:p>
          <a:p>
            <a:pPr lvl="1" eaLnBrk="1" hangingPunct="1"/>
            <a:r>
              <a:rPr lang="cs-CZ" altLang="cs-CZ" sz="1800" dirty="0"/>
              <a:t>vytvoření adekvátní organizační struktury, </a:t>
            </a:r>
          </a:p>
          <a:p>
            <a:pPr lvl="1" eaLnBrk="1" hangingPunct="1"/>
            <a:r>
              <a:rPr lang="cs-CZ" altLang="cs-CZ" sz="1800" dirty="0"/>
              <a:t>kontrola. </a:t>
            </a:r>
          </a:p>
          <a:p>
            <a:pPr eaLnBrk="1" hangingPunct="1">
              <a:buFont typeface="Wingdings" panose="05000000000000000000" pitchFamily="2" charset="2"/>
              <a:buNone/>
            </a:pPr>
            <a:endParaRPr lang="cs-CZ" altLang="cs-CZ" sz="1800" dirty="0"/>
          </a:p>
          <a:p>
            <a:pPr eaLnBrk="1" hangingPunct="1"/>
            <a:endParaRPr lang="cs-CZ" altLang="cs-CZ" sz="1800" dirty="0"/>
          </a:p>
        </p:txBody>
      </p:sp>
    </p:spTree>
    <p:extLst>
      <p:ext uri="{BB962C8B-B14F-4D97-AF65-F5344CB8AC3E}">
        <p14:creationId xmlns:p14="http://schemas.microsoft.com/office/powerpoint/2010/main" val="450916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Nadpis 1"/>
          <p:cNvSpPr>
            <a:spLocks noGrp="1"/>
          </p:cNvSpPr>
          <p:nvPr>
            <p:ph type="title"/>
          </p:nvPr>
        </p:nvSpPr>
        <p:spPr>
          <a:xfrm>
            <a:off x="457200" y="436683"/>
            <a:ext cx="8229600" cy="1143000"/>
          </a:xfrm>
        </p:spPr>
        <p:txBody>
          <a:bodyPr/>
          <a:lstStyle/>
          <a:p>
            <a:pPr eaLnBrk="1" hangingPunct="1"/>
            <a:r>
              <a:rPr lang="cs-CZ" altLang="cs-CZ" b="1" dirty="0">
                <a:solidFill>
                  <a:srgbClr val="FF0000"/>
                </a:solidFill>
              </a:rPr>
              <a:t>Založení podniku</a:t>
            </a:r>
          </a:p>
        </p:txBody>
      </p:sp>
      <p:sp>
        <p:nvSpPr>
          <p:cNvPr id="160771" name="Zástupný symbol pro obsah 2"/>
          <p:cNvSpPr>
            <a:spLocks noGrp="1"/>
          </p:cNvSpPr>
          <p:nvPr>
            <p:ph idx="1"/>
          </p:nvPr>
        </p:nvSpPr>
        <p:spPr>
          <a:xfrm>
            <a:off x="312516" y="1460521"/>
            <a:ext cx="8652097" cy="5180012"/>
          </a:xfrm>
        </p:spPr>
        <p:txBody>
          <a:bodyPr/>
          <a:lstStyle/>
          <a:p>
            <a:pPr eaLnBrk="1" hangingPunct="1">
              <a:buFont typeface="Wingdings" panose="05000000000000000000" pitchFamily="2" charset="2"/>
              <a:buNone/>
            </a:pPr>
            <a:r>
              <a:rPr lang="cs-CZ" altLang="cs-CZ" sz="2000" dirty="0">
                <a:latin typeface="Arial" panose="020B0604020202020204" pitchFamily="34" charset="0"/>
              </a:rPr>
              <a:t>	Dalším, co je při rozhodování o založení podniku zásadní,  je zvažování o </a:t>
            </a:r>
            <a:r>
              <a:rPr lang="cs-CZ" altLang="cs-CZ" sz="2000" b="1" dirty="0">
                <a:latin typeface="Arial" panose="020B0604020202020204" pitchFamily="34" charset="0"/>
              </a:rPr>
              <a:t>umístění podniku</a:t>
            </a:r>
            <a:r>
              <a:rPr lang="cs-CZ" altLang="cs-CZ" sz="2000" dirty="0">
                <a:latin typeface="Arial" panose="020B0604020202020204" pitchFamily="34" charset="0"/>
              </a:rPr>
              <a:t>, přičemž správné umístění (lokalizace) je důležitým a dlouhodobým činitelem mající podstatný vliv na budoucí výkonnost podniku. Podnikatel zvažuje tzv. faktory lokalizace:</a:t>
            </a:r>
          </a:p>
          <a:p>
            <a:pPr eaLnBrk="1" hangingPunct="1"/>
            <a:r>
              <a:rPr lang="cs-CZ" altLang="cs-CZ" sz="2000" dirty="0"/>
              <a:t>rozsah a kvalita zdrojů pracovních sil + náklady spojené s využíváním pracovníků;</a:t>
            </a:r>
          </a:p>
          <a:p>
            <a:pPr eaLnBrk="1" hangingPunct="1"/>
            <a:r>
              <a:rPr lang="cs-CZ" altLang="cs-CZ" sz="2000" dirty="0"/>
              <a:t>přístup k surovinovým zdrojům + s nimi spojené </a:t>
            </a:r>
            <a:r>
              <a:rPr lang="cs-CZ" altLang="cs-CZ" sz="2000" dirty="0" err="1"/>
              <a:t>dopr</a:t>
            </a:r>
            <a:r>
              <a:rPr lang="cs-CZ" altLang="cs-CZ" sz="2000" dirty="0"/>
              <a:t>. náklady;</a:t>
            </a:r>
          </a:p>
          <a:p>
            <a:pPr eaLnBrk="1" hangingPunct="1"/>
            <a:r>
              <a:rPr lang="cs-CZ" altLang="cs-CZ" sz="2000" dirty="0"/>
              <a:t>nejbližší zdroje energie a možnosti dopravních spojení;</a:t>
            </a:r>
          </a:p>
          <a:p>
            <a:pPr eaLnBrk="1" hangingPunct="1"/>
            <a:r>
              <a:rPr lang="cs-CZ" altLang="cs-CZ" sz="2000" dirty="0"/>
              <a:t>možnosti odbytu;</a:t>
            </a:r>
          </a:p>
          <a:p>
            <a:pPr eaLnBrk="1" hangingPunct="1"/>
            <a:r>
              <a:rPr lang="cs-CZ" altLang="cs-CZ" sz="2000" dirty="0"/>
              <a:t>případné možnosti využití investičních pobídek v souvislosti s podporou státu;</a:t>
            </a:r>
          </a:p>
          <a:p>
            <a:pPr eaLnBrk="1" hangingPunct="1"/>
            <a:r>
              <a:rPr lang="cs-CZ" altLang="cs-CZ" sz="2000" dirty="0"/>
              <a:t>daňové úlevy v dané lokalitě;</a:t>
            </a:r>
          </a:p>
          <a:p>
            <a:pPr eaLnBrk="1" hangingPunct="1"/>
            <a:r>
              <a:rPr lang="cs-CZ" altLang="cs-CZ" sz="2000" dirty="0"/>
              <a:t>ekologie a ochrana životního prostředí.</a:t>
            </a:r>
          </a:p>
          <a:p>
            <a:pPr eaLnBrk="1" hangingPunct="1"/>
            <a:endParaRPr lang="cs-CZ" altLang="cs-CZ" sz="2000" dirty="0"/>
          </a:p>
        </p:txBody>
      </p:sp>
    </p:spTree>
    <p:extLst>
      <p:ext uri="{BB962C8B-B14F-4D97-AF65-F5344CB8AC3E}">
        <p14:creationId xmlns:p14="http://schemas.microsoft.com/office/powerpoint/2010/main" val="4214082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1379</TotalTime>
  <Words>6985</Words>
  <Application>Microsoft Office PowerPoint</Application>
  <PresentationFormat>Předvádění na obrazovce (4:3)</PresentationFormat>
  <Paragraphs>1049</Paragraphs>
  <Slides>76</Slides>
  <Notes>14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76</vt:i4>
      </vt:variant>
    </vt:vector>
  </HeadingPairs>
  <TitlesOfParts>
    <vt:vector size="82" baseType="lpstr">
      <vt:lpstr>Arial</vt:lpstr>
      <vt:lpstr>Calibri</vt:lpstr>
      <vt:lpstr>Times New Roman</vt:lpstr>
      <vt:lpstr>Verdana</vt:lpstr>
      <vt:lpstr>Wingdings</vt:lpstr>
      <vt:lpstr>Office Theme</vt:lpstr>
      <vt:lpstr>2. Blok </vt:lpstr>
      <vt:lpstr>Podnik a jeho založení</vt:lpstr>
      <vt:lpstr>Specifikace podnikatelských subjektů</vt:lpstr>
      <vt:lpstr>Specifikace podnikatelských subjektů</vt:lpstr>
      <vt:lpstr>MODEL ŽIVOTNÍHO CYKLU PODNIKU</vt:lpstr>
      <vt:lpstr>Životní cyklus podniku</vt:lpstr>
      <vt:lpstr>Činnosti související se založením podniku</vt:lpstr>
      <vt:lpstr>Založení podniku</vt:lpstr>
      <vt:lpstr>Založení podniku</vt:lpstr>
      <vt:lpstr>Založení právnické osoby (PO) – obchodní společnosti</vt:lpstr>
      <vt:lpstr>Obchodní rejstřík</vt:lpstr>
      <vt:lpstr>Obchodní rejstřík</vt:lpstr>
      <vt:lpstr>Založení podniku</vt:lpstr>
      <vt:lpstr>Prezentace aplikace PowerPoint</vt:lpstr>
      <vt:lpstr>Živnostenský zákon</vt:lpstr>
      <vt:lpstr>Živnostenský list</vt:lpstr>
      <vt:lpstr>Živnost (dle živnostenského zákona)</vt:lpstr>
      <vt:lpstr>Založení FO ČINNOSTI SOUVISEJÍCÍ SE ZALOŽENÍM PODNIKU</vt:lpstr>
      <vt:lpstr>Založení FO ČINNOSTI SOUVISEJÍCÍ SE ZALOŽENÍM PODNIKU</vt:lpstr>
      <vt:lpstr>Založení FO ČINNOSTI SOUVISEJÍCÍ SE ZALOŽENÍM PODNIKU</vt:lpstr>
      <vt:lpstr>Založení FO ČINNOSTI SOUVISEJÍCÍ SE ZALOŽENÍM PODNIKU</vt:lpstr>
      <vt:lpstr>Založení FO ČINNOSTI SOUVISEJÍCÍ SE ZALOŽENÍM PODNIKU</vt:lpstr>
      <vt:lpstr>Rozdělení živností</vt:lpstr>
      <vt:lpstr>Rozdělení živností</vt:lpstr>
      <vt:lpstr>Počty (aktivních) živnostníků</vt:lpstr>
      <vt:lpstr>Počty živnostníků</vt:lpstr>
      <vt:lpstr>Počty živnostníků</vt:lpstr>
      <vt:lpstr>Rozdělení živností</vt:lpstr>
      <vt:lpstr>Postup při založení živnosti</vt:lpstr>
      <vt:lpstr>Postup při založení živnosti </vt:lpstr>
      <vt:lpstr>Postup při založení živnosti </vt:lpstr>
      <vt:lpstr>Postup při založení živnosti </vt:lpstr>
      <vt:lpstr>Pomocí JRF jsou možné tyto přihlášky do evidencí:</vt:lpstr>
      <vt:lpstr>Dílčí úkol na příští soustředění – 2 b k zápočtu</vt:lpstr>
      <vt:lpstr>Postup při zakládání podniku</vt:lpstr>
      <vt:lpstr>Ohlašovací a registrační povinnost</vt:lpstr>
      <vt:lpstr>Prezentace aplikace PowerPoint</vt:lpstr>
      <vt:lpstr>Postup při založení živnosti </vt:lpstr>
      <vt:lpstr>Postup při založení živnosti</vt:lpstr>
      <vt:lpstr>Odpovědný zástupce </vt:lpstr>
      <vt:lpstr>Živnostenský rejstřík </vt:lpstr>
      <vt:lpstr>Provozování živnosti  - různé pohledy</vt:lpstr>
      <vt:lpstr>Příjmy z podnikání a daňové přiznání </vt:lpstr>
      <vt:lpstr>Právní formy podniku - charakteristika</vt:lpstr>
      <vt:lpstr>Právní formy podniku – zástupci, jednatelé, …</vt:lpstr>
      <vt:lpstr>Právní forma podniku – kritéria rozhodování</vt:lpstr>
      <vt:lpstr>Podnikatel</vt:lpstr>
      <vt:lpstr>Založení podniku</vt:lpstr>
      <vt:lpstr>Podnikatelské prostředí v ČR – právní formy – do roku 2013</vt:lpstr>
      <vt:lpstr>Podnikatelské prostředí v ČR – právní formy – změny od r. 2014</vt:lpstr>
      <vt:lpstr>Obchodní korporace dle ZOK</vt:lpstr>
      <vt:lpstr>Struktura národního hospodářství</vt:lpstr>
      <vt:lpstr>Ekonomické subjekty podle převažující činnosti k 31. 12. 2007</vt:lpstr>
      <vt:lpstr>Domácí úkol</vt:lpstr>
      <vt:lpstr>Obchodní společnosti podle právních forem k 30.6.2011</vt:lpstr>
      <vt:lpstr>Obchodní společnosti podle právních forem</vt:lpstr>
      <vt:lpstr>Právnické osoby</vt:lpstr>
      <vt:lpstr>Právnické osoby</vt:lpstr>
      <vt:lpstr>Právnické osoby</vt:lpstr>
      <vt:lpstr>Prezentace aplikace PowerPoint</vt:lpstr>
      <vt:lpstr>Prezentace aplikace PowerPoint</vt:lpstr>
      <vt:lpstr>Postup při založení společnosti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Společnost s ručením omezeným od roku 2014</vt:lpstr>
      <vt:lpstr>Společnost s ručením omezeným od roku 2014</vt:lpstr>
      <vt:lpstr>Cena založení společnosti s ručením omezeným od roku 2015</vt:lpstr>
      <vt:lpstr>Akciová společnost – nově od 2014</vt:lpstr>
      <vt:lpstr>Akciová společnost – nově od 2014</vt:lpstr>
      <vt:lpstr>Vyplácení zisků</vt:lpstr>
      <vt:lpstr>Omezení výplaty zisku nebo jiných vlastních zdrojů § 40</vt:lpstr>
      <vt:lpstr>DĚKUJI ZA VAŠI POZORNOST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L9087</dc:creator>
  <cp:lastModifiedBy>Petr Novák</cp:lastModifiedBy>
  <cp:revision>273</cp:revision>
  <dcterms:created xsi:type="dcterms:W3CDTF">2012-07-19T22:32:54Z</dcterms:created>
  <dcterms:modified xsi:type="dcterms:W3CDTF">2024-02-19T20:20:34Z</dcterms:modified>
</cp:coreProperties>
</file>