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FBD0D824-3A93-4654-B050-01034C07DB55}" type="slidenum">
              <a:t>&lt;#&gt;</a:t>
            </a:fld>
          </a:p>
        </p:txBody>
      </p:sp>
      <p:sp>
        <p:nvSpPr>
          <p:cNvPr id="4" name="PlaceHolder 3"/>
          <p:cNvSpPr>
            <a:spLocks noGrp="1"/>
          </p:cNvSpPr>
          <p:nvPr>
            <p:ph type="dt" idx="1"/>
          </p:nvPr>
        </p:nvSpPr>
        <p:spPr/>
        <p:txBody>
          <a:bodyPr/>
          <a:p>
            <a:r>
              <a:rPr lang="cs-CZ"/>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FFDB4B47-E99F-448E-9E50-C0A086C0EB92}" type="slidenum">
              <a:t>&lt;#&gt;</a:t>
            </a:fld>
          </a:p>
        </p:txBody>
      </p:sp>
      <p:sp>
        <p:nvSpPr>
          <p:cNvPr id="7" name="PlaceHolder 6"/>
          <p:cNvSpPr>
            <a:spLocks noGrp="1"/>
          </p:cNvSpPr>
          <p:nvPr>
            <p:ph type="dt" idx="1"/>
          </p:nvPr>
        </p:nvSpPr>
        <p:spPr/>
        <p:txBody>
          <a:bodyPr/>
          <a:p>
            <a:r>
              <a:rPr lang="cs-CZ"/>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51E248F0-06BC-4BAA-B169-E9BFB59785C1}" type="slidenum">
              <a:t>&lt;#&gt;</a:t>
            </a:fld>
          </a:p>
        </p:txBody>
      </p:sp>
      <p:sp>
        <p:nvSpPr>
          <p:cNvPr id="9" name="PlaceHolder 8"/>
          <p:cNvSpPr>
            <a:spLocks noGrp="1"/>
          </p:cNvSpPr>
          <p:nvPr>
            <p:ph type="dt" idx="1"/>
          </p:nvPr>
        </p:nvSpPr>
        <p:spPr/>
        <p:txBody>
          <a:bodyPr/>
          <a:p>
            <a:r>
              <a:rPr lang="cs-CZ"/>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6EB1925C-AEF0-46A9-A248-8E7A6B6163B1}" type="slidenum">
              <a:t>&lt;#&gt;</a:t>
            </a:fld>
          </a:p>
        </p:txBody>
      </p:sp>
      <p:sp>
        <p:nvSpPr>
          <p:cNvPr id="11" name="PlaceHolder 10"/>
          <p:cNvSpPr>
            <a:spLocks noGrp="1"/>
          </p:cNvSpPr>
          <p:nvPr>
            <p:ph type="dt" idx="1"/>
          </p:nvPr>
        </p:nvSpPr>
        <p:spPr/>
        <p:txBody>
          <a:bodyPr/>
          <a:p>
            <a:r>
              <a:rPr lang="cs-CZ"/>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1228ECCB-80E0-4351-BF46-8B93BCDAC7FF}" type="slidenum">
              <a:t>&lt;#&gt;</a:t>
            </a:fld>
          </a:p>
        </p:txBody>
      </p:sp>
      <p:sp>
        <p:nvSpPr>
          <p:cNvPr id="4" name="PlaceHolder 3"/>
          <p:cNvSpPr>
            <a:spLocks noGrp="1"/>
          </p:cNvSpPr>
          <p:nvPr>
            <p:ph type="dt" idx="4"/>
          </p:nvPr>
        </p:nvSpPr>
        <p:spPr/>
        <p:txBody>
          <a:bodyPr/>
          <a:p>
            <a:r>
              <a:rPr lang="cs-CZ"/>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indent="0" algn="ctr">
              <a:buNone/>
            </a:pPr>
            <a:endParaRPr b="0" lang="cs-CZ" sz="32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FA3AA167-F99E-4A9A-8C5E-51AE8A671FC9}" type="slidenum">
              <a:t>&lt;#&gt;</a:t>
            </a:fld>
          </a:p>
        </p:txBody>
      </p:sp>
      <p:sp>
        <p:nvSpPr>
          <p:cNvPr id="6" name="PlaceHolder 5"/>
          <p:cNvSpPr>
            <a:spLocks noGrp="1"/>
          </p:cNvSpPr>
          <p:nvPr>
            <p:ph type="dt" idx="4"/>
          </p:nvPr>
        </p:nvSpPr>
        <p:spPr/>
        <p:txBody>
          <a:bodyPr/>
          <a:p>
            <a:r>
              <a:rPr lang="cs-CZ"/>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49"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B5EF2987-2776-4865-9651-774F9AFC0335}" type="slidenum">
              <a:t>&lt;#&gt;</a:t>
            </a:fld>
          </a:p>
        </p:txBody>
      </p:sp>
      <p:sp>
        <p:nvSpPr>
          <p:cNvPr id="6" name="PlaceHolder 5"/>
          <p:cNvSpPr>
            <a:spLocks noGrp="1"/>
          </p:cNvSpPr>
          <p:nvPr>
            <p:ph type="dt" idx="4"/>
          </p:nvPr>
        </p:nvSpPr>
        <p:spPr/>
        <p:txBody>
          <a:bodyPr/>
          <a:p>
            <a:r>
              <a:rPr lang="cs-CZ"/>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5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2"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A3D549DA-773E-49FD-9E92-6A91AA8CBB36}" type="slidenum">
              <a:t>&lt;#&gt;</a:t>
            </a:fld>
          </a:p>
        </p:txBody>
      </p:sp>
      <p:sp>
        <p:nvSpPr>
          <p:cNvPr id="7" name="PlaceHolder 6"/>
          <p:cNvSpPr>
            <a:spLocks noGrp="1"/>
          </p:cNvSpPr>
          <p:nvPr>
            <p:ph type="dt" idx="4"/>
          </p:nvPr>
        </p:nvSpPr>
        <p:spPr/>
        <p:txBody>
          <a:bodyPr/>
          <a:p>
            <a:r>
              <a:rPr lang="cs-CZ"/>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7F99CA98-F97C-48D5-AF62-9A451CF44080}" type="slidenum">
              <a:t>&lt;#&gt;</a:t>
            </a:fld>
          </a:p>
        </p:txBody>
      </p:sp>
      <p:sp>
        <p:nvSpPr>
          <p:cNvPr id="5" name="PlaceHolder 4"/>
          <p:cNvSpPr>
            <a:spLocks noGrp="1"/>
          </p:cNvSpPr>
          <p:nvPr>
            <p:ph type="dt" idx="4"/>
          </p:nvPr>
        </p:nvSpPr>
        <p:spPr/>
        <p:txBody>
          <a:bodyPr/>
          <a:p>
            <a:r>
              <a:rPr lang="cs-CZ"/>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endParaRPr b="0" lang="cs-CZ" sz="32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690DD1F6-ABC7-4300-871C-146ED587F106}" type="slidenum">
              <a:t>&lt;#&gt;</a:t>
            </a:fld>
          </a:p>
        </p:txBody>
      </p:sp>
      <p:sp>
        <p:nvSpPr>
          <p:cNvPr id="5" name="PlaceHolder 4"/>
          <p:cNvSpPr>
            <a:spLocks noGrp="1"/>
          </p:cNvSpPr>
          <p:nvPr>
            <p:ph type="dt" idx="4"/>
          </p:nvPr>
        </p:nvSpPr>
        <p:spPr/>
        <p:txBody>
          <a:bodyPr/>
          <a:p>
            <a:r>
              <a:rPr lang="cs-CZ"/>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56"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7"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8"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4BF6FE5C-B8C5-4A54-972F-8D1F567C2AE8}" type="slidenum">
              <a:t>&lt;#&gt;</a:t>
            </a:fld>
          </a:p>
        </p:txBody>
      </p:sp>
      <p:sp>
        <p:nvSpPr>
          <p:cNvPr id="8" name="PlaceHolder 7"/>
          <p:cNvSpPr>
            <a:spLocks noGrp="1"/>
          </p:cNvSpPr>
          <p:nvPr>
            <p:ph type="dt" idx="4"/>
          </p:nvPr>
        </p:nvSpPr>
        <p:spPr/>
        <p:txBody>
          <a:bodyPr/>
          <a:p>
            <a:r>
              <a:rPr lang="cs-CZ"/>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indent="0" algn="ctr">
              <a:buNone/>
            </a:pPr>
            <a:endParaRPr b="0" lang="cs-CZ"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6804A781-6B5C-4C11-B728-4E37CA905698}" type="slidenum">
              <a:t>&lt;#&gt;</a:t>
            </a:fld>
          </a:p>
        </p:txBody>
      </p:sp>
      <p:sp>
        <p:nvSpPr>
          <p:cNvPr id="6" name="PlaceHolder 5"/>
          <p:cNvSpPr>
            <a:spLocks noGrp="1"/>
          </p:cNvSpPr>
          <p:nvPr>
            <p:ph type="dt" idx="1"/>
          </p:nvPr>
        </p:nvSpPr>
        <p:spPr/>
        <p:txBody>
          <a:bodyPr/>
          <a:p>
            <a:r>
              <a:rPr lang="cs-CZ"/>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2"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3AC25095-E5CC-4349-A36B-1BCAE77C82C3}" type="slidenum">
              <a:t>&lt;#&gt;</a:t>
            </a:fld>
          </a:p>
        </p:txBody>
      </p:sp>
      <p:sp>
        <p:nvSpPr>
          <p:cNvPr id="8" name="PlaceHolder 7"/>
          <p:cNvSpPr>
            <a:spLocks noGrp="1"/>
          </p:cNvSpPr>
          <p:nvPr>
            <p:ph type="dt" idx="4"/>
          </p:nvPr>
        </p:nvSpPr>
        <p:spPr/>
        <p:txBody>
          <a:bodyPr/>
          <a:p>
            <a:r>
              <a:rPr lang="cs-CZ"/>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6"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6629EC90-4D65-4322-867D-C9CEF49BEA51}" type="slidenum">
              <a:t>&lt;#&gt;</a:t>
            </a:fld>
          </a:p>
        </p:txBody>
      </p:sp>
      <p:sp>
        <p:nvSpPr>
          <p:cNvPr id="8" name="PlaceHolder 7"/>
          <p:cNvSpPr>
            <a:spLocks noGrp="1"/>
          </p:cNvSpPr>
          <p:nvPr>
            <p:ph type="dt" idx="4"/>
          </p:nvPr>
        </p:nvSpPr>
        <p:spPr/>
        <p:txBody>
          <a:bodyPr/>
          <a:p>
            <a:r>
              <a:rPr lang="cs-CZ"/>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8"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9"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72F5AA77-B2E9-4130-8EDC-B7550A65B6D7}" type="slidenum">
              <a:t>&lt;#&gt;</a:t>
            </a:fld>
          </a:p>
        </p:txBody>
      </p:sp>
      <p:sp>
        <p:nvSpPr>
          <p:cNvPr id="7" name="PlaceHolder 6"/>
          <p:cNvSpPr>
            <a:spLocks noGrp="1"/>
          </p:cNvSpPr>
          <p:nvPr>
            <p:ph type="dt" idx="4"/>
          </p:nvPr>
        </p:nvSpPr>
        <p:spPr/>
        <p:txBody>
          <a:bodyPr/>
          <a:p>
            <a:r>
              <a:rPr lang="cs-CZ"/>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71"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3"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4"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8E25738D-9839-412A-A90B-FEBF0ADDA03C}" type="slidenum">
              <a:t>&lt;#&gt;</a:t>
            </a:fld>
          </a:p>
        </p:txBody>
      </p:sp>
      <p:sp>
        <p:nvSpPr>
          <p:cNvPr id="9" name="PlaceHolder 8"/>
          <p:cNvSpPr>
            <a:spLocks noGrp="1"/>
          </p:cNvSpPr>
          <p:nvPr>
            <p:ph type="dt" idx="4"/>
          </p:nvPr>
        </p:nvSpPr>
        <p:spPr/>
        <p:txBody>
          <a:bodyPr/>
          <a:p>
            <a:r>
              <a:rPr lang="cs-CZ"/>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76"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7"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8"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9"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80"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81"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C5F723D7-4E04-4CB2-9873-9BAB6CC975FC}" type="slidenum">
              <a:t>&lt;#&gt;</a:t>
            </a:fld>
          </a:p>
        </p:txBody>
      </p:sp>
      <p:sp>
        <p:nvSpPr>
          <p:cNvPr id="11" name="PlaceHolder 10"/>
          <p:cNvSpPr>
            <a:spLocks noGrp="1"/>
          </p:cNvSpPr>
          <p:nvPr>
            <p:ph type="dt" idx="4"/>
          </p:nvPr>
        </p:nvSpPr>
        <p:spPr/>
        <p:txBody>
          <a:bodyPr/>
          <a:p>
            <a:r>
              <a:rPr lang="cs-CZ"/>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8366F93-9FF8-43DA-974B-9E54E0DE8589}" type="slidenum">
              <a:t>&lt;#&gt;</a:t>
            </a:fld>
          </a:p>
        </p:txBody>
      </p:sp>
      <p:sp>
        <p:nvSpPr>
          <p:cNvPr id="6" name="PlaceHolder 5"/>
          <p:cNvSpPr>
            <a:spLocks noGrp="1"/>
          </p:cNvSpPr>
          <p:nvPr>
            <p:ph type="dt" idx="1"/>
          </p:nvPr>
        </p:nvSpPr>
        <p:spPr/>
        <p:txBody>
          <a:bodyPr/>
          <a:p>
            <a:r>
              <a:rPr lang="cs-CZ"/>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F86E98D-DC40-4955-B8FA-CE7B768DB68F}" type="slidenum">
              <a:t>&lt;#&gt;</a:t>
            </a:fld>
          </a:p>
        </p:txBody>
      </p:sp>
      <p:sp>
        <p:nvSpPr>
          <p:cNvPr id="7" name="PlaceHolder 6"/>
          <p:cNvSpPr>
            <a:spLocks noGrp="1"/>
          </p:cNvSpPr>
          <p:nvPr>
            <p:ph type="dt" idx="1"/>
          </p:nvPr>
        </p:nvSpPr>
        <p:spPr/>
        <p:txBody>
          <a:bodyPr/>
          <a:p>
            <a:r>
              <a:rPr lang="cs-CZ"/>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B9721489-A0C2-410D-99A7-A1107D7AC87C}" type="slidenum">
              <a:t>&lt;#&gt;</a:t>
            </a:fld>
          </a:p>
        </p:txBody>
      </p:sp>
      <p:sp>
        <p:nvSpPr>
          <p:cNvPr id="5" name="PlaceHolder 4"/>
          <p:cNvSpPr>
            <a:spLocks noGrp="1"/>
          </p:cNvSpPr>
          <p:nvPr>
            <p:ph type="dt" idx="1"/>
          </p:nvPr>
        </p:nvSpPr>
        <p:spPr/>
        <p:txBody>
          <a:bodyPr/>
          <a:p>
            <a:r>
              <a:rPr lang="cs-CZ"/>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endParaRPr b="0" lang="cs-CZ"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A4708C4C-73B4-4EC4-BADD-3F1EE8D8CF57}" type="slidenum">
              <a:t>&lt;#&gt;</a:t>
            </a:fld>
          </a:p>
        </p:txBody>
      </p:sp>
      <p:sp>
        <p:nvSpPr>
          <p:cNvPr id="5" name="PlaceHolder 4"/>
          <p:cNvSpPr>
            <a:spLocks noGrp="1"/>
          </p:cNvSpPr>
          <p:nvPr>
            <p:ph type="dt" idx="1"/>
          </p:nvPr>
        </p:nvSpPr>
        <p:spPr/>
        <p:txBody>
          <a:bodyPr/>
          <a:p>
            <a:r>
              <a:rPr lang="cs-CZ"/>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0BF9E8B-6C9A-4829-852E-5E75E582169C}" type="slidenum">
              <a:t>&lt;#&gt;</a:t>
            </a:fld>
          </a:p>
        </p:txBody>
      </p:sp>
      <p:sp>
        <p:nvSpPr>
          <p:cNvPr id="8" name="PlaceHolder 7"/>
          <p:cNvSpPr>
            <a:spLocks noGrp="1"/>
          </p:cNvSpPr>
          <p:nvPr>
            <p:ph type="dt" idx="1"/>
          </p:nvPr>
        </p:nvSpPr>
        <p:spPr/>
        <p:txBody>
          <a:bodyPr/>
          <a:p>
            <a:r>
              <a:rPr lang="cs-CZ"/>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E87681A-8B79-40D2-9BBF-707DAA37D635}" type="slidenum">
              <a:t>&lt;#&gt;</a:t>
            </a:fld>
          </a:p>
        </p:txBody>
      </p:sp>
      <p:sp>
        <p:nvSpPr>
          <p:cNvPr id="8" name="PlaceHolder 7"/>
          <p:cNvSpPr>
            <a:spLocks noGrp="1"/>
          </p:cNvSpPr>
          <p:nvPr>
            <p:ph type="dt" idx="1"/>
          </p:nvPr>
        </p:nvSpPr>
        <p:spPr/>
        <p:txBody>
          <a:bodyPr/>
          <a:p>
            <a:r>
              <a:rPr lang="cs-CZ"/>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572362B-BDC2-4962-8DAC-21823B646CCB}" type="slidenum">
              <a:t>&lt;#&gt;</a:t>
            </a:fld>
          </a:p>
        </p:txBody>
      </p:sp>
      <p:sp>
        <p:nvSpPr>
          <p:cNvPr id="8" name="PlaceHolder 7"/>
          <p:cNvSpPr>
            <a:spLocks noGrp="1"/>
          </p:cNvSpPr>
          <p:nvPr>
            <p:ph type="dt" idx="1"/>
          </p:nvPr>
        </p:nvSpPr>
        <p:spPr/>
        <p:txBody>
          <a:bodyPr/>
          <a:p>
            <a:r>
              <a:rPr lang="cs-CZ"/>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indent="0" algn="ctr">
              <a:lnSpc>
                <a:spcPct val="90000"/>
              </a:lnSpc>
              <a:buNone/>
            </a:pPr>
            <a:r>
              <a:rPr b="0" lang="cs-CZ" sz="6000" spc="-1" strike="noStrike">
                <a:solidFill>
                  <a:srgbClr val="000000"/>
                </a:solidFill>
                <a:latin typeface="Calibri Light"/>
              </a:rPr>
              <a:t>Kliknutím lze upravit styl.</a:t>
            </a:r>
            <a:endParaRPr b="0" lang="cs-CZ"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indent="0">
              <a:lnSpc>
                <a:spcPct val="100000"/>
              </a:lnSpc>
              <a:buNone/>
              <a:defRPr b="0" lang="cs-CZ" sz="1200" spc="-1" strike="noStrike">
                <a:solidFill>
                  <a:srgbClr val="8b8b8b"/>
                </a:solidFill>
                <a:latin typeface="Calibri"/>
              </a:defRPr>
            </a:lvl1pPr>
          </a:lstStyle>
          <a:p>
            <a:pPr indent="0">
              <a:lnSpc>
                <a:spcPct val="100000"/>
              </a:lnSpc>
              <a:buNone/>
            </a:pPr>
            <a:r>
              <a:rPr b="0" lang="cs-CZ" sz="1200" spc="-1" strike="noStrike">
                <a:solidFill>
                  <a:srgbClr val="8b8b8b"/>
                </a:solidFill>
                <a:latin typeface="Calibri"/>
              </a:rPr>
              <a:t>&lt;datum/čas&gt;</a:t>
            </a:r>
            <a:endParaRPr b="0" lang="cs-CZ" sz="1200" spc="-1" strike="noStrike">
              <a:solidFill>
                <a:srgbClr val="000000"/>
              </a:solidFill>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indent="0" algn="ctr">
              <a:buNone/>
              <a:defRPr b="0" lang="cs-CZ" sz="1400" spc="-1" strike="noStrike">
                <a:solidFill>
                  <a:srgbClr val="000000"/>
                </a:solidFill>
                <a:latin typeface="Times New Roman"/>
              </a:defRPr>
            </a:lvl1pPr>
          </a:lstStyle>
          <a:p>
            <a:pPr indent="0" algn="ctr">
              <a:buNone/>
            </a:pPr>
            <a:r>
              <a:rPr b="0" lang="cs-CZ" sz="1400" spc="-1" strike="noStrike">
                <a:solidFill>
                  <a:srgbClr val="000000"/>
                </a:solidFill>
                <a:latin typeface="Times New Roman"/>
              </a:rPr>
              <a:t>&lt;zápatí&gt;</a:t>
            </a:r>
            <a:endParaRPr b="0" lang="cs-CZ" sz="1400" spc="-1" strike="noStrike">
              <a:solidFill>
                <a:srgbClr val="000000"/>
              </a:solidFill>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indent="0" algn="r">
              <a:lnSpc>
                <a:spcPct val="100000"/>
              </a:lnSpc>
              <a:buNone/>
              <a:defRPr b="0" lang="cs-CZ" sz="1200" spc="-1" strike="noStrike">
                <a:solidFill>
                  <a:srgbClr val="8b8b8b"/>
                </a:solidFill>
                <a:latin typeface="Calibri"/>
              </a:defRPr>
            </a:lvl1pPr>
          </a:lstStyle>
          <a:p>
            <a:pPr indent="0" algn="r">
              <a:lnSpc>
                <a:spcPct val="100000"/>
              </a:lnSpc>
              <a:buNone/>
            </a:pPr>
            <a:fld id="{1B661527-AA63-4810-9BC1-88E8B81BDFBF}" type="slidenum">
              <a:rPr b="0" lang="cs-CZ" sz="1200" spc="-1" strike="noStrike">
                <a:solidFill>
                  <a:srgbClr val="8b8b8b"/>
                </a:solidFill>
                <a:latin typeface="Calibri"/>
              </a:rPr>
              <a:t>&lt;číslo&gt;</a:t>
            </a:fld>
            <a:endParaRPr b="0" lang="cs-CZ" sz="1200" spc="-1" strike="noStrike">
              <a:solidFill>
                <a:srgbClr val="000000"/>
              </a:solidFill>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cs-CZ" sz="2800" spc="-1" strike="noStrike">
                <a:solidFill>
                  <a:srgbClr val="000000"/>
                </a:solidFill>
                <a:latin typeface="Calibri"/>
              </a:rPr>
              <a:t>Klikněte pro úpravu formátu textu osnovy</a:t>
            </a:r>
            <a:endParaRPr b="0" lang="cs-CZ"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cs-CZ" sz="2000" spc="-1" strike="noStrike">
                <a:solidFill>
                  <a:srgbClr val="000000"/>
                </a:solidFill>
                <a:latin typeface="Calibri"/>
              </a:rPr>
              <a:t>Druhá úroveň</a:t>
            </a:r>
            <a:endParaRPr b="0" lang="cs-CZ"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cs-CZ" sz="1800" spc="-1" strike="noStrike">
                <a:solidFill>
                  <a:srgbClr val="000000"/>
                </a:solidFill>
                <a:latin typeface="Calibri"/>
              </a:rPr>
              <a:t>Třetí úroveň</a:t>
            </a:r>
            <a:endParaRPr b="0" lang="cs-CZ"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cs-CZ" sz="1800" spc="-1" strike="noStrike">
                <a:solidFill>
                  <a:srgbClr val="000000"/>
                </a:solidFill>
                <a:latin typeface="Calibri"/>
              </a:rPr>
              <a:t>Čtvrtá úroveň osnovy</a:t>
            </a:r>
            <a:endParaRPr b="0" lang="cs-CZ"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cs-CZ" sz="2000" spc="-1" strike="noStrike">
                <a:solidFill>
                  <a:srgbClr val="000000"/>
                </a:solidFill>
                <a:latin typeface="Calibri"/>
              </a:rPr>
              <a:t>Pátá úroveň osnovy</a:t>
            </a:r>
            <a:endParaRPr b="0" lang="cs-CZ"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cs-CZ" sz="2000" spc="-1" strike="noStrike">
                <a:solidFill>
                  <a:srgbClr val="000000"/>
                </a:solidFill>
                <a:latin typeface="Calibri"/>
              </a:rPr>
              <a:t>Šestá úroveň</a:t>
            </a:r>
            <a:endParaRPr b="0" lang="cs-CZ"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cs-CZ" sz="2000" spc="-1" strike="noStrike">
                <a:solidFill>
                  <a:srgbClr val="000000"/>
                </a:solidFill>
                <a:latin typeface="Calibri"/>
              </a:rPr>
              <a:t>Sedmá úroveň</a:t>
            </a:r>
            <a:endParaRPr b="0" lang="cs-CZ"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Kliknutím lze upravit styl.</a:t>
            </a:r>
            <a:endParaRPr b="0" lang="cs-CZ"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Kliknutím lze upravit styly předlohy textu.</a:t>
            </a:r>
            <a:endParaRPr b="0" lang="cs-CZ"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cs-CZ" sz="2400" spc="-1" strike="noStrike">
                <a:solidFill>
                  <a:srgbClr val="000000"/>
                </a:solidFill>
                <a:latin typeface="Calibri"/>
              </a:rPr>
              <a:t>Druhá úroveň</a:t>
            </a:r>
            <a:endParaRPr b="0" lang="cs-CZ"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cs-CZ" sz="2000" spc="-1" strike="noStrike">
                <a:solidFill>
                  <a:srgbClr val="000000"/>
                </a:solidFill>
                <a:latin typeface="Calibri"/>
              </a:rPr>
              <a:t>Třetí úroveň</a:t>
            </a:r>
            <a:endParaRPr b="0" lang="cs-CZ"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cs-CZ" sz="1800" spc="-1" strike="noStrike">
                <a:solidFill>
                  <a:srgbClr val="000000"/>
                </a:solidFill>
                <a:latin typeface="Calibri"/>
              </a:rPr>
              <a:t>Čtvrtá úroveň</a:t>
            </a:r>
            <a:endParaRPr b="0" lang="cs-CZ"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cs-CZ" sz="1800" spc="-1" strike="noStrike">
                <a:solidFill>
                  <a:srgbClr val="000000"/>
                </a:solidFill>
                <a:latin typeface="Calibri"/>
              </a:rPr>
              <a:t>Pátá úroveň</a:t>
            </a:r>
            <a:endParaRPr b="0" lang="cs-CZ" sz="1800" spc="-1" strike="noStrike">
              <a:solidFill>
                <a:srgbClr val="000000"/>
              </a:solidFill>
              <a:latin typeface="Calibri"/>
            </a:endParaRPr>
          </a:p>
        </p:txBody>
      </p:sp>
      <p:sp>
        <p:nvSpPr>
          <p:cNvPr id="43"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indent="0">
              <a:lnSpc>
                <a:spcPct val="100000"/>
              </a:lnSpc>
              <a:buNone/>
              <a:defRPr b="0" lang="cs-CZ" sz="1200" spc="-1" strike="noStrike">
                <a:solidFill>
                  <a:srgbClr val="8b8b8b"/>
                </a:solidFill>
                <a:latin typeface="Calibri"/>
              </a:defRPr>
            </a:lvl1pPr>
          </a:lstStyle>
          <a:p>
            <a:pPr indent="0">
              <a:lnSpc>
                <a:spcPct val="100000"/>
              </a:lnSpc>
              <a:buNone/>
            </a:pPr>
            <a:r>
              <a:rPr b="0" lang="cs-CZ" sz="1200" spc="-1" strike="noStrike">
                <a:solidFill>
                  <a:srgbClr val="8b8b8b"/>
                </a:solidFill>
                <a:latin typeface="Calibri"/>
              </a:rPr>
              <a:t>&lt;datum/čas&gt;</a:t>
            </a:r>
            <a:endParaRPr b="0" lang="cs-CZ" sz="1200" spc="-1" strike="noStrike">
              <a:solidFill>
                <a:srgbClr val="000000"/>
              </a:solidFill>
              <a:latin typeface="Times New Roman"/>
            </a:endParaRPr>
          </a:p>
        </p:txBody>
      </p:sp>
      <p:sp>
        <p:nvSpPr>
          <p:cNvPr id="44" name="PlaceHolder 4"/>
          <p:cNvSpPr>
            <a:spLocks noGrp="1"/>
          </p:cNvSpPr>
          <p:nvPr>
            <p:ph type="ftr" idx="5"/>
          </p:nvPr>
        </p:nvSpPr>
        <p:spPr>
          <a:xfrm>
            <a:off x="4038480" y="6356520"/>
            <a:ext cx="4114440" cy="364680"/>
          </a:xfrm>
          <a:prstGeom prst="rect">
            <a:avLst/>
          </a:prstGeom>
          <a:noFill/>
          <a:ln w="0">
            <a:noFill/>
          </a:ln>
        </p:spPr>
        <p:txBody>
          <a:bodyPr anchor="ctr">
            <a:noAutofit/>
          </a:bodyPr>
          <a:lstStyle>
            <a:lvl1pPr indent="0" algn="ctr">
              <a:buNone/>
              <a:defRPr b="0" lang="cs-CZ" sz="1400" spc="-1" strike="noStrike">
                <a:solidFill>
                  <a:srgbClr val="000000"/>
                </a:solidFill>
                <a:latin typeface="Times New Roman"/>
              </a:defRPr>
            </a:lvl1pPr>
          </a:lstStyle>
          <a:p>
            <a:pPr indent="0" algn="ctr">
              <a:buNone/>
            </a:pPr>
            <a:r>
              <a:rPr b="0" lang="cs-CZ" sz="1400" spc="-1" strike="noStrike">
                <a:solidFill>
                  <a:srgbClr val="000000"/>
                </a:solidFill>
                <a:latin typeface="Times New Roman"/>
              </a:rPr>
              <a:t>&lt;zápatí&gt;</a:t>
            </a:r>
            <a:endParaRPr b="0" lang="cs-CZ" sz="1400" spc="-1" strike="noStrike">
              <a:solidFill>
                <a:srgbClr val="000000"/>
              </a:solidFill>
              <a:latin typeface="Times New Roman"/>
            </a:endParaRPr>
          </a:p>
        </p:txBody>
      </p:sp>
      <p:sp>
        <p:nvSpPr>
          <p:cNvPr id="45" name="PlaceHolder 5"/>
          <p:cNvSpPr>
            <a:spLocks noGrp="1"/>
          </p:cNvSpPr>
          <p:nvPr>
            <p:ph type="sldNum" idx="6"/>
          </p:nvPr>
        </p:nvSpPr>
        <p:spPr>
          <a:xfrm>
            <a:off x="8610480" y="6356520"/>
            <a:ext cx="2742840" cy="364680"/>
          </a:xfrm>
          <a:prstGeom prst="rect">
            <a:avLst/>
          </a:prstGeom>
          <a:noFill/>
          <a:ln w="0">
            <a:noFill/>
          </a:ln>
        </p:spPr>
        <p:txBody>
          <a:bodyPr anchor="ctr">
            <a:noAutofit/>
          </a:bodyPr>
          <a:lstStyle>
            <a:lvl1pPr indent="0" algn="r">
              <a:lnSpc>
                <a:spcPct val="100000"/>
              </a:lnSpc>
              <a:buNone/>
              <a:defRPr b="0" lang="cs-CZ" sz="1200" spc="-1" strike="noStrike">
                <a:solidFill>
                  <a:srgbClr val="8b8b8b"/>
                </a:solidFill>
                <a:latin typeface="Calibri"/>
              </a:defRPr>
            </a:lvl1pPr>
          </a:lstStyle>
          <a:p>
            <a:pPr indent="0" algn="r">
              <a:lnSpc>
                <a:spcPct val="100000"/>
              </a:lnSpc>
              <a:buNone/>
            </a:pPr>
            <a:fld id="{B34B04CE-3CCA-4443-A0E4-5D7D4D6383D6}" type="slidenum">
              <a:rPr b="0" lang="cs-CZ" sz="1200" spc="-1" strike="noStrike">
                <a:solidFill>
                  <a:srgbClr val="8b8b8b"/>
                </a:solidFill>
                <a:latin typeface="Calibri"/>
              </a:rPr>
              <a:t>&lt;číslo&gt;</a:t>
            </a:fld>
            <a:endParaRPr b="0" lang="cs-CZ"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1523880" y="1122480"/>
            <a:ext cx="9143640" cy="2387160"/>
          </a:xfrm>
          <a:prstGeom prst="rect">
            <a:avLst/>
          </a:prstGeom>
          <a:noFill/>
          <a:ln w="0">
            <a:noFill/>
          </a:ln>
        </p:spPr>
        <p:txBody>
          <a:bodyPr anchor="b">
            <a:noAutofit/>
          </a:bodyPr>
          <a:p>
            <a:pPr indent="0" algn="ctr">
              <a:lnSpc>
                <a:spcPct val="90000"/>
              </a:lnSpc>
              <a:buNone/>
            </a:pPr>
            <a:r>
              <a:rPr b="0" lang="cs-CZ" sz="6000" spc="-1" strike="noStrike">
                <a:solidFill>
                  <a:srgbClr val="000000"/>
                </a:solidFill>
                <a:latin typeface="Calibri Light"/>
              </a:rPr>
              <a:t>Ochranná známka</a:t>
            </a:r>
            <a:endParaRPr b="0" lang="cs-CZ" sz="6000" spc="-1" strike="noStrike">
              <a:solidFill>
                <a:srgbClr val="000000"/>
              </a:solidFill>
              <a:latin typeface="Calibri"/>
            </a:endParaRPr>
          </a:p>
        </p:txBody>
      </p:sp>
      <p:sp>
        <p:nvSpPr>
          <p:cNvPr id="83" name="PlaceHolder 2"/>
          <p:cNvSpPr>
            <a:spLocks noGrp="1"/>
          </p:cNvSpPr>
          <p:nvPr>
            <p:ph type="subTitle"/>
          </p:nvPr>
        </p:nvSpPr>
        <p:spPr>
          <a:xfrm>
            <a:off x="1523880" y="3602160"/>
            <a:ext cx="9143640" cy="1655280"/>
          </a:xfrm>
          <a:prstGeom prst="rect">
            <a:avLst/>
          </a:prstGeom>
          <a:noFill/>
          <a:ln w="0">
            <a:noFill/>
          </a:ln>
        </p:spPr>
        <p:txBody>
          <a:bodyPr anchor="t">
            <a:noAutofit/>
          </a:bodyPr>
          <a:p>
            <a:pPr indent="0" algn="ctr">
              <a:lnSpc>
                <a:spcPct val="90000"/>
              </a:lnSpc>
              <a:spcBef>
                <a:spcPts val="1001"/>
              </a:spcBef>
              <a:buNone/>
              <a:tabLst>
                <a:tab algn="l" pos="0"/>
              </a:tabLst>
            </a:pPr>
            <a:r>
              <a:rPr b="0" lang="cs-CZ" sz="2400" spc="-1" strike="noStrike">
                <a:solidFill>
                  <a:srgbClr val="000000"/>
                </a:solidFill>
                <a:latin typeface="Calibri"/>
              </a:rPr>
              <a:t>JUDr. Zuzana Vylegalová</a:t>
            </a:r>
            <a:endParaRPr b="0" lang="cs-CZ"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Nedistinktivní označení</a:t>
            </a:r>
            <a:endParaRPr b="0" lang="cs-CZ" sz="4400" spc="-1" strike="noStrike">
              <a:solidFill>
                <a:srgbClr val="000000"/>
              </a:solidFill>
              <a:latin typeface="Calibri"/>
            </a:endParaRPr>
          </a:p>
        </p:txBody>
      </p:sp>
      <p:sp>
        <p:nvSpPr>
          <p:cNvPr id="108" name="PlaceHolder 2"/>
          <p:cNvSpPr>
            <a:spLocks noGrp="1"/>
          </p:cNvSpPr>
          <p:nvPr>
            <p:ph/>
          </p:nvPr>
        </p:nvSpPr>
        <p:spPr>
          <a:xfrm>
            <a:off x="838080" y="1825560"/>
            <a:ext cx="10515240" cy="4350960"/>
          </a:xfrm>
          <a:prstGeom prst="rect">
            <a:avLst/>
          </a:prstGeom>
          <a:noFill/>
          <a:ln w="0">
            <a:noFill/>
          </a:ln>
        </p:spPr>
        <p:txBody>
          <a:bodyPr anchor="t">
            <a:normAutofit fontScale="81000"/>
          </a:bodyPr>
          <a:p>
            <a:pPr marL="217800" indent="-217800">
              <a:lnSpc>
                <a:spcPct val="90000"/>
              </a:lnSpc>
              <a:spcBef>
                <a:spcPts val="1001"/>
              </a:spcBef>
              <a:buClr>
                <a:srgbClr val="000000"/>
              </a:buClr>
              <a:buFont typeface="Arial"/>
              <a:buChar char="•"/>
            </a:pPr>
            <a:r>
              <a:rPr b="0" lang="cs-CZ" sz="2800" spc="-1" strike="noStrike">
                <a:solidFill>
                  <a:srgbClr val="000000"/>
                </a:solidFill>
                <a:latin typeface="Calibri"/>
              </a:rPr>
              <a:t>označeními, která jsou negací skupiny druhé. </a:t>
            </a:r>
            <a:endParaRPr b="0" lang="cs-CZ" sz="2800" spc="-1" strike="noStrike">
              <a:solidFill>
                <a:srgbClr val="000000"/>
              </a:solidFill>
              <a:latin typeface="Calibri"/>
            </a:endParaRPr>
          </a:p>
          <a:p>
            <a:pPr marL="217800" indent="-217800">
              <a:lnSpc>
                <a:spcPct val="90000"/>
              </a:lnSpc>
              <a:spcBef>
                <a:spcPts val="1001"/>
              </a:spcBef>
              <a:buClr>
                <a:srgbClr val="000000"/>
              </a:buClr>
              <a:buFont typeface="Arial"/>
              <a:buChar char="•"/>
            </a:pPr>
            <a:r>
              <a:rPr b="0" lang="cs-CZ" sz="2800" spc="-1" strike="noStrike">
                <a:solidFill>
                  <a:srgbClr val="000000"/>
                </a:solidFill>
                <a:latin typeface="Calibri"/>
              </a:rPr>
              <a:t>taková označení, která rovněž nejsou fantazijní, v běžném jazyce jsou používána, ale na rozdíl od skupiny druhé jejich běžný význam přímo koresponduje s výrobky a službami, pro které mají být zapsána. Zde ale vždy záleží na okolnostech daného případu, zda je dané označení spíše popisné/deskriptivní nebo sugestivní povahy. Příkladem označení typicky popisného by bylo již shora uvedené „APPLE“, přihlašované pro skutečná jablka. </a:t>
            </a:r>
            <a:endParaRPr b="0" lang="cs-CZ" sz="2800" spc="-1" strike="noStrike">
              <a:solidFill>
                <a:srgbClr val="000000"/>
              </a:solidFill>
              <a:latin typeface="Calibri"/>
            </a:endParaRPr>
          </a:p>
          <a:p>
            <a:pPr marL="217800" indent="-217800">
              <a:lnSpc>
                <a:spcPct val="90000"/>
              </a:lnSpc>
              <a:spcBef>
                <a:spcPts val="1001"/>
              </a:spcBef>
              <a:buClr>
                <a:srgbClr val="000000"/>
              </a:buClr>
              <a:buFont typeface="Arial"/>
              <a:buChar char="•"/>
            </a:pPr>
            <a:r>
              <a:rPr b="0" lang="cs-CZ" sz="2800" spc="-1" strike="noStrike">
                <a:solidFill>
                  <a:srgbClr val="000000"/>
                </a:solidFill>
                <a:latin typeface="Calibri"/>
              </a:rPr>
              <a:t>Tato by pro svou popisnost ve vztahu k druhu výrobků a neschopnost ve vztahu k běžnému spotřebiteli rozlišit výrobky daného druhu Úřadem průmyslového vlastnictví s určitostí zamítnuta. Nutno dodat, že rozlišování označení na deskriptivní a distinktivní činí v běžné praxi největší obtíže, poněvadž další typicky popisné označení, tentokrát ale s převažujícím prvkem distinktivním je mimo jiné i „NEALKO OLOMOUC, a.s.“, které je jako slovní ochranná známka zapsáno. </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Generická a popisná označení </a:t>
            </a:r>
            <a:endParaRPr b="0" lang="cs-CZ" sz="4400" spc="-1" strike="noStrike">
              <a:solidFill>
                <a:srgbClr val="000000"/>
              </a:solidFill>
              <a:latin typeface="Calibri"/>
            </a:endParaRPr>
          </a:p>
        </p:txBody>
      </p:sp>
      <p:sp>
        <p:nvSpPr>
          <p:cNvPr id="110" name="PlaceHolder 2"/>
          <p:cNvSpPr>
            <a:spLocks noGrp="1"/>
          </p:cNvSpPr>
          <p:nvPr>
            <p:ph/>
          </p:nvPr>
        </p:nvSpPr>
        <p:spPr>
          <a:xfrm>
            <a:off x="838080" y="1825560"/>
            <a:ext cx="10515240" cy="4350960"/>
          </a:xfrm>
          <a:prstGeom prst="rect">
            <a:avLst/>
          </a:prstGeom>
          <a:noFill/>
          <a:ln w="0">
            <a:noFill/>
          </a:ln>
        </p:spPr>
        <p:txBody>
          <a:bodyPr anchor="t">
            <a:normAutofit fontScale="94000"/>
          </a:bodyPr>
          <a:p>
            <a:pPr marL="231840" indent="-231840">
              <a:lnSpc>
                <a:spcPct val="90000"/>
              </a:lnSpc>
              <a:spcBef>
                <a:spcPts val="1001"/>
              </a:spcBef>
              <a:buClr>
                <a:srgbClr val="000000"/>
              </a:buClr>
              <a:buFont typeface="Arial"/>
              <a:buChar char="•"/>
            </a:pPr>
            <a:r>
              <a:rPr b="0" lang="cs-CZ" sz="2800" spc="-1" strike="noStrike">
                <a:solidFill>
                  <a:srgbClr val="000000"/>
                </a:solidFill>
                <a:latin typeface="Calibri"/>
              </a:rPr>
              <a:t>Označení tvořená výlučně označeními nebo údaji, které slouží v obchodě k určení druhu, jakosti, množství, účelu, hodnoty, zeměpisného původu nebo doby výroby výrobků nebo poskytnutí služby nebo k označení jiných jejich vlastností jsou zákonem ze z jejich zápisu jako ochranné známky výslovně vyloučena. příklad popisného označení by krom již obecně známých označení „EXTRA DRY“ nebo „SELECTED. </a:t>
            </a:r>
            <a:endParaRPr b="0" lang="cs-CZ" sz="2800" spc="-1" strike="noStrike">
              <a:solidFill>
                <a:srgbClr val="000000"/>
              </a:solidFill>
              <a:latin typeface="Calibri"/>
            </a:endParaRPr>
          </a:p>
          <a:p>
            <a:pPr marL="231840" indent="-231840">
              <a:lnSpc>
                <a:spcPct val="90000"/>
              </a:lnSpc>
              <a:spcBef>
                <a:spcPts val="1001"/>
              </a:spcBef>
              <a:buClr>
                <a:srgbClr val="000000"/>
              </a:buClr>
              <a:buFont typeface="Arial"/>
              <a:buChar char="•"/>
            </a:pPr>
            <a:r>
              <a:rPr b="0" lang="cs-CZ" sz="2800" spc="-1" strike="noStrike">
                <a:solidFill>
                  <a:srgbClr val="000000"/>
                </a:solidFill>
                <a:latin typeface="Calibri"/>
              </a:rPr>
              <a:t>Jako typický příklad popisného označení výrobku lze užít označení „WALKMAN“, kdy svým rozhodnutím ze dne 18. 11. 1998 (č. přihlášky O-106963) Úřad obdobně konstatoval: </a:t>
            </a:r>
            <a:endParaRPr b="0" lang="cs-CZ" sz="2800" spc="-1" strike="noStrike">
              <a:solidFill>
                <a:srgbClr val="000000"/>
              </a:solidFill>
              <a:latin typeface="Calibri"/>
            </a:endParaRPr>
          </a:p>
          <a:p>
            <a:pPr marL="231840" indent="-231840">
              <a:lnSpc>
                <a:spcPct val="90000"/>
              </a:lnSpc>
              <a:spcBef>
                <a:spcPts val="1001"/>
              </a:spcBef>
              <a:buClr>
                <a:srgbClr val="000000"/>
              </a:buClr>
              <a:buFont typeface="Arial"/>
              <a:buChar char="•"/>
            </a:pPr>
            <a:r>
              <a:rPr b="0" lang="cs-CZ" sz="2800" spc="-1" strike="noStrike">
                <a:solidFill>
                  <a:srgbClr val="000000"/>
                </a:solidFill>
                <a:latin typeface="Calibri"/>
              </a:rPr>
              <a:t>…“</a:t>
            </a:r>
            <a:r>
              <a:rPr b="0" lang="cs-CZ" sz="2800" spc="-1" strike="noStrike">
                <a:solidFill>
                  <a:srgbClr val="000000"/>
                </a:solidFill>
                <a:latin typeface="Calibri"/>
              </a:rPr>
              <a:t>Toto označení je však nutno považovat za druhové, neboť je běžně používáno v obchodě k označování kapesních magnetofonů.“ </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3600" spc="-1" strike="noStrike">
                <a:solidFill>
                  <a:srgbClr val="000000"/>
                </a:solidFill>
                <a:latin typeface="Calibri Light"/>
              </a:rPr>
              <a:t>Označení tvořená výlučně označeními nebo údaji, jež se staly obvyklými v běžném jazyce nebo v poctivých obchodních zvyklostech</a:t>
            </a:r>
            <a:br>
              <a:rPr sz="3600"/>
            </a:br>
            <a:endParaRPr b="0" lang="cs-CZ" sz="3600" spc="-1" strike="noStrike">
              <a:solidFill>
                <a:srgbClr val="000000"/>
              </a:solidFill>
              <a:latin typeface="Calibri"/>
            </a:endParaRPr>
          </a:p>
        </p:txBody>
      </p:sp>
      <p:sp>
        <p:nvSpPr>
          <p:cNvPr id="112"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 </a:t>
            </a:r>
            <a:r>
              <a:rPr b="0" lang="cs-CZ" sz="2800" spc="-1" strike="noStrike">
                <a:solidFill>
                  <a:srgbClr val="000000"/>
                </a:solidFill>
                <a:latin typeface="Calibri"/>
              </a:rPr>
              <a:t>označení, která v minulosti měla schopnost rozlišit výrobky nebo služby, tuto svou rozlišovací schopnost svým častým užíváním ztratila a stala se běžnou součástí jazyka, není možno jako ochrannou známku zapsat. Typickým příkladem takového označení bude zřejmě „ PVC“, „IGELIT“, apod.. </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838080" y="365040"/>
            <a:ext cx="10515240" cy="3046320"/>
          </a:xfrm>
          <a:prstGeom prst="rect">
            <a:avLst/>
          </a:prstGeom>
          <a:noFill/>
          <a:ln w="0">
            <a:noFill/>
          </a:ln>
        </p:spPr>
        <p:txBody>
          <a:bodyPr anchor="ctr">
            <a:normAutofit fontScale="88000"/>
          </a:bodyPr>
          <a:p>
            <a:pPr indent="0">
              <a:lnSpc>
                <a:spcPct val="90000"/>
              </a:lnSpc>
              <a:buNone/>
            </a:pPr>
            <a:r>
              <a:rPr b="0" lang="cs-CZ" sz="4400" spc="-1" strike="noStrike">
                <a:solidFill>
                  <a:srgbClr val="000000"/>
                </a:solidFill>
                <a:latin typeface="Calibri Light"/>
              </a:rPr>
              <a:t>Označení tvořená výlučně tvarem, který vyplývá z povahy samotného výrobku nebo který </a:t>
            </a:r>
            <a:br>
              <a:rPr sz="4400"/>
            </a:br>
            <a:r>
              <a:rPr b="0" lang="cs-CZ" sz="4400" spc="-1" strike="noStrike">
                <a:solidFill>
                  <a:srgbClr val="000000"/>
                </a:solidFill>
                <a:latin typeface="Calibri Light"/>
              </a:rPr>
              <a:t>je nezbytný pro dosažení technického výsledku anebo </a:t>
            </a:r>
            <a:r>
              <a:rPr b="0" lang="cs-CZ" sz="1800" spc="-1" strike="noStrike">
                <a:solidFill>
                  <a:srgbClr val="000000"/>
                </a:solidFill>
                <a:latin typeface="Calibri Light"/>
              </a:rPr>
              <a:t>který</a:t>
            </a:r>
            <a:r>
              <a:rPr b="0" lang="cs-CZ" sz="4400" spc="-1" strike="noStrike">
                <a:solidFill>
                  <a:srgbClr val="000000"/>
                </a:solidFill>
                <a:latin typeface="Calibri Light"/>
              </a:rPr>
              <a:t> dává výrobku podstatnou užitnou hodnotu</a:t>
            </a:r>
            <a:br>
              <a:rPr sz="4400"/>
            </a:br>
            <a:endParaRPr b="0" lang="cs-CZ" sz="4400" spc="-1" strike="noStrike">
              <a:solidFill>
                <a:srgbClr val="000000"/>
              </a:solidFill>
              <a:latin typeface="Calibri"/>
            </a:endParaRPr>
          </a:p>
        </p:txBody>
      </p:sp>
      <p:sp>
        <p:nvSpPr>
          <p:cNvPr id="114" name="PlaceHolder 2"/>
          <p:cNvSpPr>
            <a:spLocks noGrp="1"/>
          </p:cNvSpPr>
          <p:nvPr>
            <p:ph/>
          </p:nvPr>
        </p:nvSpPr>
        <p:spPr>
          <a:xfrm>
            <a:off x="838080" y="1825560"/>
            <a:ext cx="10515240" cy="4350960"/>
          </a:xfrm>
          <a:prstGeom prst="rect">
            <a:avLst/>
          </a:prstGeom>
          <a:noFill/>
          <a:ln w="0">
            <a:noFill/>
          </a:ln>
        </p:spPr>
        <p:txBody>
          <a:bodyPr anchor="t">
            <a:normAutofit/>
          </a:bodyPr>
          <a:p>
            <a:pPr indent="0">
              <a:lnSpc>
                <a:spcPct val="90000"/>
              </a:lnSpc>
              <a:spcBef>
                <a:spcPts val="1001"/>
              </a:spcBef>
              <a:buNone/>
              <a:tabLst>
                <a:tab algn="l" pos="0"/>
              </a:tabLst>
            </a:pPr>
            <a:endParaRPr b="0" lang="cs-CZ" sz="2800" spc="-1" strike="noStrike">
              <a:solidFill>
                <a:srgbClr val="000000"/>
              </a:solidFill>
              <a:latin typeface="Calibri"/>
            </a:endParaRPr>
          </a:p>
          <a:p>
            <a:pPr indent="0">
              <a:lnSpc>
                <a:spcPct val="90000"/>
              </a:lnSpc>
              <a:spcBef>
                <a:spcPts val="1001"/>
              </a:spcBef>
              <a:buNone/>
              <a:tabLst>
                <a:tab algn="l" pos="0"/>
              </a:tabLst>
            </a:pPr>
            <a:endParaRPr b="0" lang="cs-CZ" sz="2800" spc="-1" strike="noStrike">
              <a:solidFill>
                <a:srgbClr val="000000"/>
              </a:solidFill>
              <a:latin typeface="Calibri"/>
            </a:endParaRPr>
          </a:p>
          <a:p>
            <a:pPr indent="0">
              <a:lnSpc>
                <a:spcPct val="90000"/>
              </a:lnSpc>
              <a:spcBef>
                <a:spcPts val="1001"/>
              </a:spcBef>
              <a:buNone/>
              <a:tabLst>
                <a:tab algn="l" pos="0"/>
              </a:tabLst>
            </a:pPr>
            <a:endParaRPr b="0" lang="cs-CZ" sz="2800" spc="-1" strike="noStrike">
              <a:solidFill>
                <a:srgbClr val="000000"/>
              </a:solidFill>
              <a:latin typeface="Calibri"/>
            </a:endParaRPr>
          </a:p>
          <a:p>
            <a:pPr indent="0">
              <a:lnSpc>
                <a:spcPct val="90000"/>
              </a:lnSpc>
              <a:spcBef>
                <a:spcPts val="1001"/>
              </a:spcBef>
              <a:buNone/>
              <a:tabLst>
                <a:tab algn="l" pos="0"/>
              </a:tabLst>
            </a:pPr>
            <a:r>
              <a:rPr b="0" lang="cs-CZ" sz="2800" spc="-1" strike="noStrike">
                <a:solidFill>
                  <a:srgbClr val="000000"/>
                </a:solidFill>
                <a:latin typeface="Calibri"/>
              </a:rPr>
              <a:t>Ze známkové ochrany jsou z tohoto důvodu vyloučena především prostorová označení mající tvar běžného výrobku, neboť jako taková nemají způsobilost rozlišit výrobky různých výrobců. Typickým příkladem takového označení bude i oválná léková tableta, jejíž přihláška podaná pro třídu (5) –farmaceutické výrobky byla rozhodnutím Úřadu ze dne 18. 11.1997 bez dalšího zamítnuta</a:t>
            </a:r>
            <a:endParaRPr b="0" lang="cs-CZ" sz="2800" spc="-1" strike="noStrike">
              <a:solidFill>
                <a:srgbClr val="000000"/>
              </a:solidFill>
              <a:latin typeface="Calibri"/>
            </a:endParaRPr>
          </a:p>
          <a:p>
            <a:pPr indent="0">
              <a:lnSpc>
                <a:spcPct val="90000"/>
              </a:lnSpc>
              <a:spcBef>
                <a:spcPts val="1001"/>
              </a:spcBef>
              <a:buNone/>
              <a:tabLst>
                <a:tab algn="l" pos="0"/>
              </a:tabLst>
            </a:pPr>
            <a:endParaRPr b="0" lang="cs-CZ" sz="2800" spc="-1" strike="noStrike">
              <a:solidFill>
                <a:srgbClr val="000000"/>
              </a:solidFill>
              <a:latin typeface="Calibri"/>
            </a:endParaRPr>
          </a:p>
          <a:p>
            <a:pPr indent="0">
              <a:lnSpc>
                <a:spcPct val="90000"/>
              </a:lnSpc>
              <a:spcBef>
                <a:spcPts val="1001"/>
              </a:spcBef>
              <a:buNone/>
              <a:tabLst>
                <a:tab algn="l" pos="0"/>
              </a:tabLst>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Označení v rozporu s veřejným pořádkem nebo dobrými mravy</a:t>
            </a:r>
            <a:endParaRPr b="0" lang="cs-CZ" sz="4400" spc="-1" strike="noStrike">
              <a:solidFill>
                <a:srgbClr val="000000"/>
              </a:solidFill>
              <a:latin typeface="Calibri"/>
            </a:endParaRPr>
          </a:p>
        </p:txBody>
      </p:sp>
      <p:sp>
        <p:nvSpPr>
          <p:cNvPr id="116"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různé vulgarizmy, výrazy pornografické jiné obdobné výrazy. </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Slovní výraz „SVASTIKA“ sice ve svém prvovýznamu jistě vulgární není, ale pro svou obecně hanlivou povahu a jednoznačný rozpor jak s obecně uznávanými normami, potažmo dobrými mravy, zřejmě nikdy jako ochranná známka zapsán nebude</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Do výluky zápisu schopnosti pro rozpor s veřejným pořádkem můžeme řadit i názvy státních činitelů nebo státních orgánů.</a:t>
            </a: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Klamavá označení </a:t>
            </a:r>
            <a:endParaRPr b="0" lang="cs-CZ" sz="4400" spc="-1" strike="noStrike">
              <a:solidFill>
                <a:srgbClr val="000000"/>
              </a:solidFill>
              <a:latin typeface="Calibri"/>
            </a:endParaRPr>
          </a:p>
        </p:txBody>
      </p:sp>
      <p:sp>
        <p:nvSpPr>
          <p:cNvPr id="118" name="PlaceHolder 2"/>
          <p:cNvSpPr>
            <a:spLocks noGrp="1"/>
          </p:cNvSpPr>
          <p:nvPr>
            <p:ph/>
          </p:nvPr>
        </p:nvSpPr>
        <p:spPr>
          <a:xfrm>
            <a:off x="838080" y="1825560"/>
            <a:ext cx="10515240" cy="4350960"/>
          </a:xfrm>
          <a:prstGeom prst="rect">
            <a:avLst/>
          </a:prstGeom>
          <a:noFill/>
          <a:ln w="0">
            <a:noFill/>
          </a:ln>
        </p:spPr>
        <p:txBody>
          <a:bodyPr anchor="t">
            <a:normAutofit fontScale="90000"/>
          </a:bodyPr>
          <a:p>
            <a:pPr marL="222120" indent="-222120">
              <a:lnSpc>
                <a:spcPct val="90000"/>
              </a:lnSpc>
              <a:spcBef>
                <a:spcPts val="1001"/>
              </a:spcBef>
              <a:buClr>
                <a:srgbClr val="000000"/>
              </a:buClr>
              <a:buFont typeface="Arial"/>
              <a:buChar char="•"/>
            </a:pPr>
            <a:r>
              <a:rPr b="0" lang="cs-CZ" sz="2800" spc="-1" strike="noStrike">
                <a:solidFill>
                  <a:srgbClr val="000000"/>
                </a:solidFill>
                <a:latin typeface="Calibri"/>
              </a:rPr>
              <a:t>Za klamavá jsou zákonem i Úřadem považována ta označení, která s ohledem na jakost, povahu nebo zeměpisný původ výrobku, který označují, ve vztahu ke spotřebiteli nemají náležitou vypovídací hodnotu. </a:t>
            </a:r>
            <a:endParaRPr b="0" lang="cs-CZ" sz="2800" spc="-1" strike="noStrike">
              <a:solidFill>
                <a:srgbClr val="000000"/>
              </a:solidFill>
              <a:latin typeface="Calibri"/>
            </a:endParaRPr>
          </a:p>
          <a:p>
            <a:pPr marL="222120" indent="-222120">
              <a:lnSpc>
                <a:spcPct val="90000"/>
              </a:lnSpc>
              <a:spcBef>
                <a:spcPts val="1001"/>
              </a:spcBef>
              <a:buClr>
                <a:srgbClr val="000000"/>
              </a:buClr>
              <a:buFont typeface="Arial"/>
              <a:buChar char="•"/>
            </a:pPr>
            <a:r>
              <a:rPr b="0" lang="cs-CZ" sz="2800" spc="-1" strike="noStrike">
                <a:solidFill>
                  <a:srgbClr val="000000"/>
                </a:solidFill>
                <a:latin typeface="Calibri"/>
              </a:rPr>
              <a:t>Pakliže si totiž blíže nespecifikovaný spotřebitel koupí „HOŘICKÉ“ trubičky nebo „OLOMOUCKÉ“ tvarůžky, má neoddiskutovatelné právo předpokládat, že jím konzumované potraviny jsou vyráběny v Hořicích a na Olomoucku. Kdyby tedy někdo zamýšlel registraci ochranné známky „BRNĚNSKÁ FEFERONKA“ a měl provozovnu v Hradci Králové, respektive v jakékoli mimo brněnské oblasti, a řádně neprokázal vztah přihlašovaného označení k brněnskému regionu, bude jeho přihláška s jistotou zamítnuta nejméně pro neodstranitelný rozpor s ustanovením § 4 písm. g) zákona o ochranných známkách.</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838080" y="365040"/>
            <a:ext cx="10515240" cy="1325160"/>
          </a:xfrm>
          <a:prstGeom prst="rect">
            <a:avLst/>
          </a:prstGeom>
          <a:noFill/>
          <a:ln w="0">
            <a:noFill/>
          </a:ln>
        </p:spPr>
        <p:txBody>
          <a:bodyPr anchor="ctr">
            <a:normAutofit fontScale="69000"/>
          </a:bodyPr>
          <a:p>
            <a:pPr indent="0">
              <a:lnSpc>
                <a:spcPct val="90000"/>
              </a:lnSpc>
              <a:buNone/>
            </a:pPr>
            <a:r>
              <a:rPr b="0" lang="cs-CZ" sz="4400" spc="-1" strike="noStrike">
                <a:solidFill>
                  <a:srgbClr val="000000"/>
                </a:solidFill>
                <a:latin typeface="Calibri Light"/>
              </a:rPr>
              <a:t>Označení přihlašovaná pro vína či lihoviny obsahující zeměpisné označení, aniž by víno či lihovina měly takovýto zeměpisný původ</a:t>
            </a:r>
            <a:endParaRPr b="0" lang="cs-CZ" sz="4400" spc="-1" strike="noStrike">
              <a:solidFill>
                <a:srgbClr val="000000"/>
              </a:solidFill>
              <a:latin typeface="Calibri"/>
            </a:endParaRPr>
          </a:p>
        </p:txBody>
      </p:sp>
      <p:sp>
        <p:nvSpPr>
          <p:cNvPr id="120" name="PlaceHolder 2"/>
          <p:cNvSpPr>
            <a:spLocks noGrp="1"/>
          </p:cNvSpPr>
          <p:nvPr>
            <p:ph/>
          </p:nvPr>
        </p:nvSpPr>
        <p:spPr>
          <a:xfrm>
            <a:off x="838080" y="1825560"/>
            <a:ext cx="10515240" cy="4350960"/>
          </a:xfrm>
          <a:prstGeom prst="rect">
            <a:avLst/>
          </a:prstGeom>
          <a:noFill/>
          <a:ln w="0">
            <a:noFill/>
          </a:ln>
        </p:spPr>
        <p:txBody>
          <a:bodyPr anchor="t">
            <a:normAutofit/>
          </a:bodyPr>
          <a:p>
            <a:pPr indent="0">
              <a:lnSpc>
                <a:spcPct val="90000"/>
              </a:lnSpc>
              <a:spcBef>
                <a:spcPts val="1001"/>
              </a:spcBef>
              <a:buNone/>
            </a:pP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Takováto označení jsou do určité míry podobná těm z předchozího odstavce. V tomto případě se však musí jednat o označení v souvislosti s lihovinami či víny. </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Jejich typickým příkladem by byly logo „FINSKÁ VODKA“, pro  lihoviny, ve skutečnosti jsou vyráběná na Svatém Kopečku u Olomouce, nebo označení „KUBÁNSKÝ RUM“ ve skutečnosti vyráběný v Božkově. </a:t>
            </a: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Zápis a práva z ochranné známky</a:t>
            </a:r>
            <a:endParaRPr b="0" lang="cs-CZ" sz="4400" spc="-1" strike="noStrike">
              <a:solidFill>
                <a:srgbClr val="000000"/>
              </a:solidFill>
              <a:latin typeface="Calibri"/>
            </a:endParaRPr>
          </a:p>
        </p:txBody>
      </p:sp>
      <p:sp>
        <p:nvSpPr>
          <p:cNvPr id="122"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Úřad </a:t>
            </a:r>
            <a:r>
              <a:rPr b="0" lang="cs-CZ" sz="2800" spc="-1" strike="noStrike" u="sng">
                <a:solidFill>
                  <a:srgbClr val="000000"/>
                </a:solidFill>
                <a:uFillTx/>
                <a:latin typeface="Calibri"/>
              </a:rPr>
              <a:t>zapíše </a:t>
            </a:r>
            <a:r>
              <a:rPr b="0" lang="cs-CZ" sz="2800" spc="-1" strike="noStrike">
                <a:solidFill>
                  <a:srgbClr val="000000"/>
                </a:solidFill>
                <a:latin typeface="Calibri"/>
              </a:rPr>
              <a:t>ochrannou známku do rejstříku a vydá vlastníkovi známky osvědčení o zápisu do rejstříku.</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 </a:t>
            </a:r>
            <a:r>
              <a:rPr b="0" lang="cs-CZ" sz="2800" spc="-1" strike="noStrike">
                <a:solidFill>
                  <a:srgbClr val="000000"/>
                </a:solidFill>
                <a:latin typeface="Calibri"/>
              </a:rPr>
              <a:t>Zápis ochranné známky do rejstříku </a:t>
            </a:r>
            <a:r>
              <a:rPr b="0" lang="cs-CZ" sz="2800" spc="-1" strike="noStrike" u="sng">
                <a:solidFill>
                  <a:srgbClr val="000000"/>
                </a:solidFill>
                <a:uFillTx/>
                <a:latin typeface="Calibri"/>
              </a:rPr>
              <a:t>oznámí</a:t>
            </a:r>
            <a:r>
              <a:rPr b="0" lang="cs-CZ" sz="2800" spc="-1" strike="noStrike">
                <a:solidFill>
                  <a:srgbClr val="000000"/>
                </a:solidFill>
                <a:latin typeface="Calibri"/>
              </a:rPr>
              <a:t> Úřad ve Věstníku průmyslového vlastnictví, přičemž účinky zápisu ochranné známky nastávají dnem zápisu do rejstříku. Zápisem do rejstříku získává vlastník ochranné známky výlučné právo na její užívání.</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u="sng">
                <a:solidFill>
                  <a:srgbClr val="000000"/>
                </a:solidFill>
                <a:uFillTx/>
                <a:latin typeface="Calibri"/>
              </a:rPr>
              <a:t>Platnost ochranné známky je 10 let </a:t>
            </a:r>
            <a:r>
              <a:rPr b="0" lang="cs-CZ" sz="2800" spc="-1" strike="noStrike">
                <a:solidFill>
                  <a:srgbClr val="000000"/>
                </a:solidFill>
                <a:latin typeface="Calibri"/>
              </a:rPr>
              <a:t>od data podání přihlášky ochranné známky. Platnost lze prodlužovat vždy o dalších 10 let na základě žádosti o obnovu ochranné známky podané v zákonné lhůtě.</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Práva z ochranné známky</a:t>
            </a:r>
            <a:endParaRPr b="0" lang="cs-CZ" sz="4400" spc="-1" strike="noStrike">
              <a:solidFill>
                <a:srgbClr val="000000"/>
              </a:solidFill>
              <a:latin typeface="Calibri"/>
            </a:endParaRPr>
          </a:p>
        </p:txBody>
      </p:sp>
      <p:sp>
        <p:nvSpPr>
          <p:cNvPr id="124" name="PlaceHolder 2"/>
          <p:cNvSpPr>
            <a:spLocks noGrp="1"/>
          </p:cNvSpPr>
          <p:nvPr>
            <p:ph/>
          </p:nvPr>
        </p:nvSpPr>
        <p:spPr>
          <a:xfrm>
            <a:off x="838080" y="1825560"/>
            <a:ext cx="10515240" cy="4350960"/>
          </a:xfrm>
          <a:prstGeom prst="rect">
            <a:avLst/>
          </a:prstGeom>
          <a:noFill/>
          <a:ln w="0">
            <a:noFill/>
          </a:ln>
        </p:spPr>
        <p:txBody>
          <a:bodyPr anchor="t">
            <a:normAutofit fontScale="80000"/>
          </a:bodyPr>
          <a:p>
            <a:pPr marL="214920" indent="-214920">
              <a:lnSpc>
                <a:spcPct val="90000"/>
              </a:lnSpc>
              <a:spcBef>
                <a:spcPts val="1001"/>
              </a:spcBef>
              <a:buClr>
                <a:srgbClr val="000000"/>
              </a:buClr>
              <a:buFont typeface="Arial"/>
              <a:buChar char="•"/>
            </a:pPr>
            <a:r>
              <a:rPr b="0" lang="cs-CZ" sz="2800" spc="-1" strike="noStrike">
                <a:solidFill>
                  <a:srgbClr val="000000"/>
                </a:solidFill>
                <a:latin typeface="Calibri"/>
              </a:rPr>
              <a:t>Základním právem majitele ochranné známky je výlučné právo vlastníka </a:t>
            </a:r>
            <a:r>
              <a:rPr b="0" lang="cs-CZ" sz="2800" spc="-1" strike="noStrike" u="sng">
                <a:solidFill>
                  <a:srgbClr val="000000"/>
                </a:solidFill>
                <a:uFillTx/>
                <a:latin typeface="Calibri"/>
              </a:rPr>
              <a:t>označovat své výrobky nebo služby ochrannou známkou</a:t>
            </a:r>
            <a:r>
              <a:rPr b="0" lang="cs-CZ" sz="2800" spc="-1" strike="noStrike">
                <a:solidFill>
                  <a:srgbClr val="000000"/>
                </a:solidFill>
                <a:latin typeface="Calibri"/>
              </a:rPr>
              <a:t>, pro které je zapsána, nebo </a:t>
            </a:r>
            <a:r>
              <a:rPr b="0" lang="cs-CZ" sz="2800" spc="-1" strike="noStrike" u="sng">
                <a:solidFill>
                  <a:srgbClr val="000000"/>
                </a:solidFill>
                <a:uFillTx/>
                <a:latin typeface="Calibri"/>
              </a:rPr>
              <a:t>je užívat ve spojení s těmito výrobky nebo služba</a:t>
            </a:r>
            <a:r>
              <a:rPr b="0" lang="cs-CZ" sz="2800" spc="-1" strike="noStrike">
                <a:solidFill>
                  <a:srgbClr val="000000"/>
                </a:solidFill>
                <a:latin typeface="Calibri"/>
              </a:rPr>
              <a:t>mi. Tomu odpovídá právo vlastníka, že bez jeho souhlasu nesmí žádná další osoba užívat označení shodné nebo zaměnitelné s ochranou známkou pro stejné nebo podobné výrobky nebo služby, pro které je známka zapsána. </a:t>
            </a:r>
            <a:endParaRPr b="0" lang="cs-CZ" sz="2800" spc="-1" strike="noStrike">
              <a:solidFill>
                <a:srgbClr val="000000"/>
              </a:solidFill>
              <a:latin typeface="Calibri"/>
            </a:endParaRPr>
          </a:p>
          <a:p>
            <a:pPr marL="214920" indent="-214920">
              <a:lnSpc>
                <a:spcPct val="90000"/>
              </a:lnSpc>
              <a:spcBef>
                <a:spcPts val="1001"/>
              </a:spcBef>
              <a:buClr>
                <a:srgbClr val="000000"/>
              </a:buClr>
              <a:buFont typeface="Arial"/>
              <a:buChar char="•"/>
            </a:pPr>
            <a:r>
              <a:rPr b="0" lang="cs-CZ" sz="2800" spc="-1" strike="noStrike">
                <a:solidFill>
                  <a:srgbClr val="000000"/>
                </a:solidFill>
                <a:latin typeface="Calibri"/>
              </a:rPr>
              <a:t>Dále jsou v zákoně uvedena </a:t>
            </a:r>
            <a:r>
              <a:rPr b="0" lang="cs-CZ" sz="2800" spc="-1" strike="noStrike" u="sng">
                <a:solidFill>
                  <a:srgbClr val="000000"/>
                </a:solidFill>
                <a:uFillTx/>
                <a:latin typeface="Calibri"/>
              </a:rPr>
              <a:t>oprávnění, která vlastník má při porušení jeho práv</a:t>
            </a:r>
            <a:r>
              <a:rPr b="0" lang="cs-CZ" sz="2800" spc="-1" strike="noStrike">
                <a:solidFill>
                  <a:srgbClr val="000000"/>
                </a:solidFill>
                <a:latin typeface="Calibri"/>
              </a:rPr>
              <a:t>. Má zejména právo domáhat se u soudu toho, aby porušování práva bylo </a:t>
            </a:r>
            <a:r>
              <a:rPr b="0" lang="cs-CZ" sz="2800" spc="-1" strike="noStrike" u="sng">
                <a:solidFill>
                  <a:srgbClr val="000000"/>
                </a:solidFill>
                <a:uFillTx/>
                <a:latin typeface="Calibri"/>
              </a:rPr>
              <a:t>zakázáno, </a:t>
            </a:r>
            <a:r>
              <a:rPr b="0" lang="cs-CZ" sz="2800" spc="-1" strike="noStrike">
                <a:solidFill>
                  <a:srgbClr val="000000"/>
                </a:solidFill>
                <a:latin typeface="Calibri"/>
              </a:rPr>
              <a:t>a aby následky porušení byly </a:t>
            </a:r>
            <a:r>
              <a:rPr b="0" lang="cs-CZ" sz="2800" spc="-1" strike="noStrike" u="sng">
                <a:solidFill>
                  <a:srgbClr val="000000"/>
                </a:solidFill>
                <a:uFillTx/>
                <a:latin typeface="Calibri"/>
              </a:rPr>
              <a:t>odstraněny</a:t>
            </a:r>
            <a:r>
              <a:rPr b="0" lang="cs-CZ" sz="2800" spc="-1" strike="noStrike">
                <a:solidFill>
                  <a:srgbClr val="000000"/>
                </a:solidFill>
                <a:latin typeface="Calibri"/>
              </a:rPr>
              <a:t>. Může se domáhat přiměřeného </a:t>
            </a:r>
            <a:r>
              <a:rPr b="0" lang="cs-CZ" sz="2800" spc="-1" strike="noStrike" u="sng">
                <a:solidFill>
                  <a:srgbClr val="000000"/>
                </a:solidFill>
                <a:uFillTx/>
                <a:latin typeface="Calibri"/>
              </a:rPr>
              <a:t>zadostiučinění</a:t>
            </a:r>
            <a:r>
              <a:rPr b="0" lang="cs-CZ" sz="2800" spc="-1" strike="noStrike">
                <a:solidFill>
                  <a:srgbClr val="000000"/>
                </a:solidFill>
                <a:latin typeface="Calibri"/>
              </a:rPr>
              <a:t>, a to i v penězích, a má právo na vydání </a:t>
            </a:r>
            <a:r>
              <a:rPr b="0" lang="cs-CZ" sz="2800" spc="-1" strike="noStrike" u="sng">
                <a:solidFill>
                  <a:srgbClr val="000000"/>
                </a:solidFill>
                <a:uFillTx/>
                <a:latin typeface="Calibri"/>
              </a:rPr>
              <a:t>bezdůvodného obohacení příp. na náhradu škody</a:t>
            </a:r>
            <a:r>
              <a:rPr b="0" lang="cs-CZ" sz="2800" spc="-1" strike="noStrike">
                <a:solidFill>
                  <a:srgbClr val="000000"/>
                </a:solidFill>
                <a:latin typeface="Calibri"/>
              </a:rPr>
              <a:t>. Zadostiučinění a náhrady škody se přitom může vlastník domáhat již po zveřejnění přihlášky ochranné známky, přičemž soud o věci rozhodne až po zápisu ochranné známky do rejstříku.</a:t>
            </a:r>
            <a:endParaRPr b="0" lang="cs-CZ" sz="2800" spc="-1" strike="noStrike">
              <a:solidFill>
                <a:srgbClr val="000000"/>
              </a:solidFill>
              <a:latin typeface="Calibri"/>
            </a:endParaRPr>
          </a:p>
          <a:p>
            <a:pPr indent="0">
              <a:lnSpc>
                <a:spcPct val="90000"/>
              </a:lnSpc>
              <a:spcBef>
                <a:spcPts val="1001"/>
              </a:spcBef>
              <a:buNone/>
              <a:tabLst>
                <a:tab algn="l" pos="0"/>
              </a:tabLst>
            </a:pPr>
            <a:r>
              <a:rPr b="0" lang="cs-CZ" sz="2800" spc="-1" strike="noStrike">
                <a:solidFill>
                  <a:srgbClr val="000000"/>
                </a:solidFill>
                <a:latin typeface="Calibri"/>
              </a:rPr>
              <a:t> </a:t>
            </a: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Změna vlastníka ochranné známky </a:t>
            </a:r>
            <a:endParaRPr b="0" lang="cs-CZ" sz="4400" spc="-1" strike="noStrike">
              <a:solidFill>
                <a:srgbClr val="000000"/>
              </a:solidFill>
              <a:latin typeface="Calibri"/>
            </a:endParaRPr>
          </a:p>
        </p:txBody>
      </p:sp>
      <p:sp>
        <p:nvSpPr>
          <p:cNvPr id="126"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Ochranná známka může být nezávisle na převodu podniku </a:t>
            </a:r>
            <a:r>
              <a:rPr b="0" lang="cs-CZ" sz="2800" spc="-1" strike="noStrike" u="sng">
                <a:solidFill>
                  <a:srgbClr val="000000"/>
                </a:solidFill>
                <a:uFillTx/>
                <a:latin typeface="Calibri"/>
              </a:rPr>
              <a:t>převedena, </a:t>
            </a:r>
            <a:r>
              <a:rPr b="0" lang="cs-CZ" sz="2800" spc="-1" strike="noStrike">
                <a:solidFill>
                  <a:srgbClr val="000000"/>
                </a:solidFill>
                <a:latin typeface="Calibri"/>
              </a:rPr>
              <a:t>a to pro všechny výrobky nebo služby, pro které je zapsána, nebo jen pro některé z nich. Převod ochranné známky musí být učiněn písemnou smlouvou.</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Převod, popřípadě přechod ochranné známky je </a:t>
            </a:r>
            <a:r>
              <a:rPr b="0" lang="cs-CZ" sz="2800" spc="-1" strike="noStrike" u="sng">
                <a:solidFill>
                  <a:srgbClr val="000000"/>
                </a:solidFill>
                <a:uFillTx/>
                <a:latin typeface="Calibri"/>
              </a:rPr>
              <a:t>účinný vůči třetím osobám zápisem do rejstříku</a:t>
            </a:r>
            <a:r>
              <a:rPr b="0" lang="cs-CZ" sz="2800" spc="-1" strike="noStrike">
                <a:solidFill>
                  <a:srgbClr val="000000"/>
                </a:solidFill>
                <a:latin typeface="Calibri"/>
              </a:rPr>
              <a:t>; nabyvatel ochranné známky může vůči Úřadu činit úkony po doručení žádosti o zápis převodu či přechodu práv k ochranné známce. O zápis převodu či přechodu do rejstříku je oprávněna požádat kterákoli ze smluvních stran, v případě přechodu právní nástupce původního vlastníka. </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Co je to ochranná známka</a:t>
            </a:r>
            <a:endParaRPr b="0" lang="cs-CZ" sz="4400" spc="-1" strike="noStrike">
              <a:solidFill>
                <a:srgbClr val="000000"/>
              </a:solidFill>
              <a:latin typeface="Calibri"/>
            </a:endParaRPr>
          </a:p>
        </p:txBody>
      </p:sp>
      <p:sp>
        <p:nvSpPr>
          <p:cNvPr id="85" name="PlaceHolder 2"/>
          <p:cNvSpPr>
            <a:spLocks noGrp="1"/>
          </p:cNvSpPr>
          <p:nvPr>
            <p:ph/>
          </p:nvPr>
        </p:nvSpPr>
        <p:spPr>
          <a:xfrm>
            <a:off x="838080" y="1825560"/>
            <a:ext cx="10515240" cy="4350960"/>
          </a:xfrm>
          <a:prstGeom prst="rect">
            <a:avLst/>
          </a:prstGeom>
          <a:noFill/>
          <a:ln w="0">
            <a:noFill/>
          </a:ln>
        </p:spPr>
        <p:txBody>
          <a:bodyPr anchor="t">
            <a:normAutofit fontScale="92000"/>
          </a:bodyPr>
          <a:p>
            <a:pPr marL="227160" indent="-227160">
              <a:lnSpc>
                <a:spcPct val="90000"/>
              </a:lnSpc>
              <a:spcBef>
                <a:spcPts val="1001"/>
              </a:spcBef>
              <a:buClr>
                <a:srgbClr val="000000"/>
              </a:buClr>
              <a:buFont typeface="Arial"/>
              <a:buChar char="•"/>
            </a:pPr>
            <a:r>
              <a:rPr b="0" lang="cs-CZ" sz="2800" spc="-1" strike="noStrike">
                <a:solidFill>
                  <a:srgbClr val="000000"/>
                </a:solidFill>
                <a:latin typeface="Calibri"/>
              </a:rPr>
              <a:t>Ochranná známka je právní nástroj ochrany značky, pomocí které firmy identifikují samy sebe, své výrobky a služby a tím se pro zákazníky odlišují od ostatních firem, které na trh přinášejí stejné nebo podobné výrobky a služby.</a:t>
            </a:r>
            <a:endParaRPr b="0" lang="cs-CZ" sz="2800" spc="-1" strike="noStrike">
              <a:solidFill>
                <a:srgbClr val="000000"/>
              </a:solidFill>
              <a:latin typeface="Calibri"/>
            </a:endParaRPr>
          </a:p>
          <a:p>
            <a:pPr marL="227160" indent="-227160">
              <a:lnSpc>
                <a:spcPct val="90000"/>
              </a:lnSpc>
              <a:spcBef>
                <a:spcPts val="1001"/>
              </a:spcBef>
              <a:buClr>
                <a:srgbClr val="000000"/>
              </a:buClr>
              <a:buFont typeface="Arial"/>
              <a:buChar char="•"/>
            </a:pPr>
            <a:r>
              <a:rPr b="0" lang="cs-CZ" sz="2800" spc="-1" strike="noStrike">
                <a:solidFill>
                  <a:srgbClr val="000000"/>
                </a:solidFill>
                <a:latin typeface="Calibri"/>
              </a:rPr>
              <a:t>Ochrannou známkou může být za splnění podmínek stanovených příslušným právním předpisem jakékoli označení schopné grafického znázornění, tvoří ji například slovo, fráze nebo logo, kterým se označuje vyrobené zboží, barvy, tvar výrobku či obalu, nebo kombinace předchozích způsobů.</a:t>
            </a:r>
            <a:endParaRPr b="0" lang="cs-CZ" sz="2800" spc="-1" strike="noStrike">
              <a:solidFill>
                <a:srgbClr val="000000"/>
              </a:solidFill>
              <a:latin typeface="Calibri"/>
            </a:endParaRPr>
          </a:p>
          <a:p>
            <a:pPr marL="227160" indent="-227160">
              <a:lnSpc>
                <a:spcPct val="90000"/>
              </a:lnSpc>
              <a:spcBef>
                <a:spcPts val="1001"/>
              </a:spcBef>
              <a:buClr>
                <a:srgbClr val="000000"/>
              </a:buClr>
              <a:buFont typeface="Arial"/>
              <a:buChar char="•"/>
            </a:pPr>
            <a:r>
              <a:rPr b="0" lang="cs-CZ" sz="2800" spc="-1" strike="noStrike">
                <a:solidFill>
                  <a:srgbClr val="000000"/>
                </a:solidFill>
                <a:latin typeface="Calibri"/>
              </a:rPr>
              <a:t>Žádný obchodní název, obchodní značka ani brand se ochrannou známkou nestávají automaticky, ale až zápisem do příslušného rejstříku ochranných známek.</a:t>
            </a: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Licence k ochranné známce</a:t>
            </a:r>
            <a:endParaRPr b="0" lang="cs-CZ" sz="4400" spc="-1" strike="noStrike">
              <a:solidFill>
                <a:srgbClr val="000000"/>
              </a:solidFill>
              <a:latin typeface="Calibri"/>
            </a:endParaRPr>
          </a:p>
        </p:txBody>
      </p:sp>
      <p:sp>
        <p:nvSpPr>
          <p:cNvPr id="128" name="PlaceHolder 2"/>
          <p:cNvSpPr>
            <a:spLocks noGrp="1"/>
          </p:cNvSpPr>
          <p:nvPr>
            <p:ph/>
          </p:nvPr>
        </p:nvSpPr>
        <p:spPr>
          <a:xfrm>
            <a:off x="838080" y="1825560"/>
            <a:ext cx="10515240" cy="4350960"/>
          </a:xfrm>
          <a:prstGeom prst="rect">
            <a:avLst/>
          </a:prstGeom>
          <a:noFill/>
          <a:ln w="0">
            <a:noFill/>
          </a:ln>
        </p:spPr>
        <p:txBody>
          <a:bodyPr anchor="t">
            <a:normAutofit fontScale="94000"/>
          </a:bodyPr>
          <a:p>
            <a:pPr marL="214560" indent="-214560">
              <a:lnSpc>
                <a:spcPct val="90000"/>
              </a:lnSpc>
              <a:spcBef>
                <a:spcPts val="1001"/>
              </a:spcBef>
              <a:buClr>
                <a:srgbClr val="000000"/>
              </a:buClr>
              <a:buFont typeface="Arial"/>
              <a:buChar char="•"/>
            </a:pPr>
            <a:r>
              <a:rPr b="0" lang="cs-CZ" sz="2800" spc="-1" strike="noStrike">
                <a:solidFill>
                  <a:srgbClr val="000000"/>
                </a:solidFill>
                <a:latin typeface="Calibri"/>
              </a:rPr>
              <a:t>Právo užívat ochrannou známku může být </a:t>
            </a:r>
            <a:r>
              <a:rPr b="0" lang="cs-CZ" sz="2800" spc="-1" strike="noStrike" u="sng">
                <a:solidFill>
                  <a:srgbClr val="000000"/>
                </a:solidFill>
                <a:uFillTx/>
                <a:latin typeface="Calibri"/>
              </a:rPr>
              <a:t>poskytnuto na základě licenční smlouvy </a:t>
            </a:r>
            <a:r>
              <a:rPr b="0" lang="cs-CZ" sz="2800" spc="-1" strike="noStrike">
                <a:solidFill>
                  <a:srgbClr val="000000"/>
                </a:solidFill>
                <a:latin typeface="Calibri"/>
              </a:rPr>
              <a:t>uzavřené podle zvláštního právního předpisu pro všechny výrobky nebo služby, pro které byla ochranná známka zapsána, nebo pro některé z nich. Licence může být poskytnuta jako výlučná nebo nevýlučná.</a:t>
            </a:r>
            <a:endParaRPr b="0" lang="cs-CZ" sz="2800" spc="-1" strike="noStrike">
              <a:solidFill>
                <a:srgbClr val="000000"/>
              </a:solidFill>
              <a:latin typeface="Calibri"/>
            </a:endParaRPr>
          </a:p>
          <a:p>
            <a:pPr marL="214560" indent="-214560">
              <a:lnSpc>
                <a:spcPct val="90000"/>
              </a:lnSpc>
              <a:spcBef>
                <a:spcPts val="1001"/>
              </a:spcBef>
              <a:buClr>
                <a:srgbClr val="000000"/>
              </a:buClr>
              <a:buFont typeface="Arial"/>
              <a:buChar char="•"/>
            </a:pPr>
            <a:r>
              <a:rPr b="0" lang="cs-CZ" sz="2800" spc="-1" strike="noStrike">
                <a:solidFill>
                  <a:srgbClr val="000000"/>
                </a:solidFill>
                <a:latin typeface="Calibri"/>
              </a:rPr>
              <a:t>Vlastník ochranné známky se může </a:t>
            </a:r>
            <a:r>
              <a:rPr b="0" lang="cs-CZ" sz="2800" spc="-1" strike="noStrike" u="sng">
                <a:solidFill>
                  <a:srgbClr val="000000"/>
                </a:solidFill>
                <a:uFillTx/>
                <a:latin typeface="Calibri"/>
              </a:rPr>
              <a:t>dovolávat svých práv z ochranné známky vůči nabyvateli licence, </a:t>
            </a:r>
            <a:r>
              <a:rPr b="0" lang="cs-CZ" sz="2800" spc="-1" strike="noStrike">
                <a:solidFill>
                  <a:srgbClr val="000000"/>
                </a:solidFill>
                <a:latin typeface="Calibri"/>
              </a:rPr>
              <a:t>který porušil ustanovení licenční smlouvy, pokud jde o dobu trvání licence, podobu, ve které může být ochranná známka užívána, rozsah výrobků nebo služeb, pro které byla licence poskytnuta, území, na kterém může být ochranná známka užívána, nebo jakost výrobků nebo služeb vyráběných či poskytovaných nabyvatelem licence</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type="title"/>
          </p:nvPr>
        </p:nvSpPr>
        <p:spPr>
          <a:xfrm>
            <a:off x="838080" y="365040"/>
            <a:ext cx="10515240" cy="1325160"/>
          </a:xfrm>
          <a:prstGeom prst="rect">
            <a:avLst/>
          </a:prstGeom>
          <a:noFill/>
          <a:ln w="0">
            <a:noFill/>
          </a:ln>
        </p:spPr>
        <p:txBody>
          <a:bodyPr anchor="ctr">
            <a:normAutofit fontScale="65000"/>
          </a:bodyPr>
          <a:p>
            <a:pPr indent="0">
              <a:lnSpc>
                <a:spcPct val="90000"/>
              </a:lnSpc>
              <a:buNone/>
            </a:pPr>
            <a:r>
              <a:rPr b="0" lang="cs-CZ" sz="4400" spc="-1" strike="noStrike">
                <a:solidFill>
                  <a:srgbClr val="000000"/>
                </a:solidFill>
                <a:latin typeface="Calibri Light"/>
              </a:rPr>
              <a:t>Vzdání se, zrušení práv k ochranné </a:t>
            </a:r>
            <a:br>
              <a:rPr sz="4400"/>
            </a:br>
            <a:r>
              <a:rPr b="0" lang="cs-CZ" sz="4400" spc="-1" strike="noStrike">
                <a:solidFill>
                  <a:srgbClr val="000000"/>
                </a:solidFill>
                <a:latin typeface="Calibri Light"/>
              </a:rPr>
              <a:t>známce</a:t>
            </a:r>
            <a:br>
              <a:rPr sz="4400"/>
            </a:br>
            <a:endParaRPr b="0" lang="cs-CZ" sz="4400" spc="-1" strike="noStrike">
              <a:solidFill>
                <a:srgbClr val="000000"/>
              </a:solidFill>
              <a:latin typeface="Calibri"/>
            </a:endParaRPr>
          </a:p>
        </p:txBody>
      </p:sp>
      <p:sp>
        <p:nvSpPr>
          <p:cNvPr id="130"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Vlastník se může u Úřadu průmyslového vlastnictví písemným prohlášením </a:t>
            </a:r>
            <a:r>
              <a:rPr b="0" lang="cs-CZ" sz="2800" spc="-1" strike="noStrike" u="sng">
                <a:solidFill>
                  <a:srgbClr val="000000"/>
                </a:solidFill>
                <a:uFillTx/>
                <a:latin typeface="Calibri"/>
              </a:rPr>
              <a:t>vzdát práv k ochranné známce v rozsahu všech výrobků či služeb, </a:t>
            </a:r>
            <a:r>
              <a:rPr b="0" lang="cs-CZ" sz="2800" spc="-1" strike="noStrike">
                <a:solidFill>
                  <a:srgbClr val="000000"/>
                </a:solidFill>
                <a:latin typeface="Calibri"/>
              </a:rPr>
              <a:t>pro které byla zapsána, nebo některých z nich; účinky tohoto prohlášení nastávají dnem doručení prohlášení vlastníka ochranné známky Úřadu a nelze je vzít zpět. Úřad vyznačí vzdání se práv k ochranné známce v rejstříku a oznámí je ve Věstníku. Vlastník může u Úřadu písemným prohlášením omezit rozsah ochrany ve vztahu k prvku ochranné známky. O tomto omezení rozsahu ochrany Úřad rozhodne s ohledem na splnění podmínek stanovených tímto zákonem.</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Zrušení ochranné známky </a:t>
            </a:r>
            <a:endParaRPr b="0" lang="cs-CZ" sz="4400" spc="-1" strike="noStrike">
              <a:solidFill>
                <a:srgbClr val="000000"/>
              </a:solidFill>
              <a:latin typeface="Calibri"/>
            </a:endParaRPr>
          </a:p>
        </p:txBody>
      </p:sp>
      <p:sp>
        <p:nvSpPr>
          <p:cNvPr id="132" name="PlaceHolder 2"/>
          <p:cNvSpPr>
            <a:spLocks noGrp="1"/>
          </p:cNvSpPr>
          <p:nvPr>
            <p:ph/>
          </p:nvPr>
        </p:nvSpPr>
        <p:spPr>
          <a:xfrm>
            <a:off x="838080" y="1825560"/>
            <a:ext cx="10515240" cy="4350960"/>
          </a:xfrm>
          <a:prstGeom prst="rect">
            <a:avLst/>
          </a:prstGeom>
          <a:noFill/>
          <a:ln w="0">
            <a:noFill/>
          </a:ln>
        </p:spPr>
        <p:txBody>
          <a:bodyPr anchor="t">
            <a:normAutofit fontScale="84000"/>
          </a:bodyPr>
          <a:p>
            <a:pPr indent="0">
              <a:lnSpc>
                <a:spcPct val="90000"/>
              </a:lnSpc>
              <a:spcBef>
                <a:spcPts val="1001"/>
              </a:spcBef>
              <a:buNone/>
              <a:tabLst>
                <a:tab algn="l" pos="0"/>
              </a:tabLst>
            </a:pPr>
            <a:r>
              <a:rPr b="0" lang="cs-CZ" sz="2800" spc="-1" strike="noStrike">
                <a:solidFill>
                  <a:srgbClr val="000000"/>
                </a:solidFill>
                <a:latin typeface="Calibri"/>
              </a:rPr>
              <a:t>• </a:t>
            </a:r>
            <a:r>
              <a:rPr b="0" lang="cs-CZ" sz="2800" spc="-1" strike="noStrike">
                <a:solidFill>
                  <a:srgbClr val="000000"/>
                </a:solidFill>
                <a:latin typeface="Calibri"/>
              </a:rPr>
              <a:t>ochranná známka </a:t>
            </a:r>
            <a:r>
              <a:rPr b="0" lang="cs-CZ" sz="2800" spc="-1" strike="noStrike" u="sng">
                <a:solidFill>
                  <a:srgbClr val="000000"/>
                </a:solidFill>
                <a:uFillTx/>
                <a:latin typeface="Calibri"/>
              </a:rPr>
              <a:t>nebyla po nepřetržitou dobu 5 let řádně užívána </a:t>
            </a:r>
            <a:r>
              <a:rPr b="0" lang="cs-CZ" sz="2800" spc="-1" strike="noStrike">
                <a:solidFill>
                  <a:srgbClr val="000000"/>
                </a:solidFill>
                <a:latin typeface="Calibri"/>
              </a:rPr>
              <a:t>pro výrobky nebo služby, pro které je zapsána, a pro neužívání neexistují řádné důvody; k užívání, které bylo zahájeno, popřípadě, v němž bylo pokračováno po pětiletém neužívání ochranné známky ve lhůtě 3 měsíců před podáním návrhu, se nepřihlíží, pokud přípravy pro započetí užívání nebo pokračování v užívání nastaly až poté, co se vlastník dozvěděl o tom, že by mohl být podán návrh na zrušení ochranné známky,</a:t>
            </a:r>
            <a:endParaRPr b="0" lang="cs-CZ" sz="2800" spc="-1" strike="noStrike">
              <a:solidFill>
                <a:srgbClr val="000000"/>
              </a:solidFill>
              <a:latin typeface="Calibri"/>
            </a:endParaRPr>
          </a:p>
          <a:p>
            <a:pPr indent="0">
              <a:lnSpc>
                <a:spcPct val="90000"/>
              </a:lnSpc>
              <a:spcBef>
                <a:spcPts val="1001"/>
              </a:spcBef>
              <a:buNone/>
              <a:tabLst>
                <a:tab algn="l" pos="0"/>
              </a:tabLst>
            </a:pPr>
            <a:r>
              <a:rPr b="0" lang="cs-CZ" sz="2800" spc="-1" strike="noStrike">
                <a:solidFill>
                  <a:srgbClr val="000000"/>
                </a:solidFill>
                <a:latin typeface="Calibri"/>
              </a:rPr>
              <a:t>• </a:t>
            </a:r>
            <a:r>
              <a:rPr b="0" lang="cs-CZ" sz="2800" spc="-1" strike="noStrike">
                <a:solidFill>
                  <a:srgbClr val="000000"/>
                </a:solidFill>
                <a:latin typeface="Calibri"/>
              </a:rPr>
              <a:t>se ochranná známka stala pro výrobky nebo služby, pro které je zapsána, v důsledku činnosti nebo nečinnosti svého vlastníka</a:t>
            </a:r>
            <a:r>
              <a:rPr b="0" lang="cs-CZ" sz="2800" spc="-1" strike="noStrike" u="sng">
                <a:solidFill>
                  <a:srgbClr val="000000"/>
                </a:solidFill>
                <a:uFillTx/>
                <a:latin typeface="Calibri"/>
              </a:rPr>
              <a:t>, označením, které je v obchodě obvyklé,</a:t>
            </a:r>
            <a:endParaRPr b="0" lang="cs-CZ" sz="2800" spc="-1" strike="noStrike">
              <a:solidFill>
                <a:srgbClr val="000000"/>
              </a:solidFill>
              <a:latin typeface="Calibri"/>
            </a:endParaRPr>
          </a:p>
          <a:p>
            <a:pPr indent="0">
              <a:lnSpc>
                <a:spcPct val="90000"/>
              </a:lnSpc>
              <a:spcBef>
                <a:spcPts val="1001"/>
              </a:spcBef>
              <a:buNone/>
              <a:tabLst>
                <a:tab algn="l" pos="0"/>
              </a:tabLst>
            </a:pPr>
            <a:r>
              <a:rPr b="0" lang="cs-CZ" sz="2800" spc="-1" strike="noStrike">
                <a:solidFill>
                  <a:srgbClr val="000000"/>
                </a:solidFill>
                <a:latin typeface="Calibri"/>
              </a:rPr>
              <a:t>• </a:t>
            </a:r>
            <a:r>
              <a:rPr b="0" lang="cs-CZ" sz="2800" spc="-1" strike="noStrike">
                <a:solidFill>
                  <a:srgbClr val="000000"/>
                </a:solidFill>
                <a:latin typeface="Calibri"/>
              </a:rPr>
              <a:t>ochranná známka po dni jejího zápisu v důsledku užívání svým vlastníkem nebo s jeho souhlasem pro výrobky nebo služby, pro které byla zapsána, </a:t>
            </a:r>
            <a:r>
              <a:rPr b="0" lang="cs-CZ" sz="2800" spc="-1" strike="noStrike" u="sng">
                <a:solidFill>
                  <a:srgbClr val="000000"/>
                </a:solidFill>
                <a:uFillTx/>
                <a:latin typeface="Calibri"/>
              </a:rPr>
              <a:t>může vést ke klamání veřejnosti,</a:t>
            </a:r>
            <a:r>
              <a:rPr b="0" lang="cs-CZ" sz="2800" spc="-1" strike="noStrike">
                <a:solidFill>
                  <a:srgbClr val="000000"/>
                </a:solidFill>
                <a:latin typeface="Calibri"/>
              </a:rPr>
              <a:t> zejména pokud jde o povahu, jakost nebo zeměpisný původ těchto výrobků nebo služeb.</a:t>
            </a:r>
            <a:endParaRPr b="0" lang="cs-CZ" sz="2800" spc="-1" strike="noStrike">
              <a:solidFill>
                <a:srgbClr val="000000"/>
              </a:solidFill>
              <a:latin typeface="Calibri"/>
            </a:endParaRPr>
          </a:p>
          <a:p>
            <a:pPr indent="0">
              <a:lnSpc>
                <a:spcPct val="90000"/>
              </a:lnSpc>
              <a:spcBef>
                <a:spcPts val="1001"/>
              </a:spcBef>
              <a:buNone/>
              <a:tabLst>
                <a:tab algn="l" pos="0"/>
              </a:tabLst>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Ochranná známka</a:t>
            </a:r>
            <a:endParaRPr b="0" lang="cs-CZ" sz="4400" spc="-1" strike="noStrike">
              <a:solidFill>
                <a:srgbClr val="000000"/>
              </a:solidFill>
              <a:latin typeface="Calibri"/>
            </a:endParaRPr>
          </a:p>
        </p:txBody>
      </p:sp>
      <p:pic>
        <p:nvPicPr>
          <p:cNvPr id="87" name="Zástupný symbol pro obsah 3" descr=""/>
          <p:cNvPicPr/>
          <p:nvPr/>
        </p:nvPicPr>
        <p:blipFill>
          <a:blip r:embed="rId1"/>
          <a:stretch/>
        </p:blipFill>
        <p:spPr>
          <a:xfrm>
            <a:off x="4586400" y="3243960"/>
            <a:ext cx="3018960" cy="1514160"/>
          </a:xfrm>
          <a:prstGeom prst="rect">
            <a:avLst/>
          </a:prstGeom>
          <a:ln w="0">
            <a:noFill/>
          </a:ln>
        </p:spPr>
      </p:pic>
      <p:pic>
        <p:nvPicPr>
          <p:cNvPr id="88" name="Obrázek 4" descr=""/>
          <p:cNvPicPr/>
          <p:nvPr/>
        </p:nvPicPr>
        <p:blipFill>
          <a:blip r:embed="rId2"/>
          <a:stretch/>
        </p:blipFill>
        <p:spPr>
          <a:xfrm>
            <a:off x="737640" y="2262240"/>
            <a:ext cx="3018960" cy="1514160"/>
          </a:xfrm>
          <a:prstGeom prst="rect">
            <a:avLst/>
          </a:prstGeom>
          <a:ln w="0">
            <a:noFill/>
          </a:ln>
        </p:spPr>
      </p:pic>
      <p:pic>
        <p:nvPicPr>
          <p:cNvPr id="89" name="Obrázek 5" descr=""/>
          <p:cNvPicPr/>
          <p:nvPr/>
        </p:nvPicPr>
        <p:blipFill>
          <a:blip r:embed="rId3"/>
          <a:stretch/>
        </p:blipFill>
        <p:spPr>
          <a:xfrm>
            <a:off x="8434800" y="3019680"/>
            <a:ext cx="2838240" cy="1609200"/>
          </a:xfrm>
          <a:prstGeom prst="rect">
            <a:avLst/>
          </a:prstGeom>
          <a:ln w="0">
            <a:noFill/>
          </a:ln>
        </p:spPr>
      </p:pic>
      <p:pic>
        <p:nvPicPr>
          <p:cNvPr id="90" name="Obrázek 6" descr=""/>
          <p:cNvPicPr/>
          <p:nvPr/>
        </p:nvPicPr>
        <p:blipFill>
          <a:blip r:embed="rId4"/>
          <a:stretch/>
        </p:blipFill>
        <p:spPr>
          <a:xfrm>
            <a:off x="4475520" y="1543320"/>
            <a:ext cx="2476080" cy="184752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Druhy ochranných známek</a:t>
            </a:r>
            <a:endParaRPr b="0" lang="cs-CZ" sz="4400" spc="-1" strike="noStrike">
              <a:solidFill>
                <a:srgbClr val="000000"/>
              </a:solidFill>
              <a:latin typeface="Calibri"/>
            </a:endParaRPr>
          </a:p>
        </p:txBody>
      </p:sp>
      <p:sp>
        <p:nvSpPr>
          <p:cNvPr id="92"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Slovní např. Nestlé</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Slovní grafická</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Obrazová</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Kombinovaná</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Prostorová</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Barva</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Zvuková  </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pic>
        <p:nvPicPr>
          <p:cNvPr id="93" name="Obrázek 3" descr=""/>
          <p:cNvPicPr/>
          <p:nvPr/>
        </p:nvPicPr>
        <p:blipFill>
          <a:blip r:embed="rId1"/>
          <a:stretch/>
        </p:blipFill>
        <p:spPr>
          <a:xfrm>
            <a:off x="4080600" y="2156760"/>
            <a:ext cx="1540800" cy="1022760"/>
          </a:xfrm>
          <a:prstGeom prst="rect">
            <a:avLst/>
          </a:prstGeom>
          <a:ln w="0">
            <a:noFill/>
          </a:ln>
        </p:spPr>
      </p:pic>
      <p:pic>
        <p:nvPicPr>
          <p:cNvPr id="94" name="Obrázek 4" descr=""/>
          <p:cNvPicPr/>
          <p:nvPr/>
        </p:nvPicPr>
        <p:blipFill>
          <a:blip r:embed="rId2"/>
          <a:stretch/>
        </p:blipFill>
        <p:spPr>
          <a:xfrm>
            <a:off x="6455880" y="2862720"/>
            <a:ext cx="3018960" cy="1514160"/>
          </a:xfrm>
          <a:prstGeom prst="rect">
            <a:avLst/>
          </a:prstGeom>
          <a:ln w="0">
            <a:noFill/>
          </a:ln>
        </p:spPr>
      </p:pic>
      <p:pic>
        <p:nvPicPr>
          <p:cNvPr id="95" name="Obrázek 5" descr=""/>
          <p:cNvPicPr/>
          <p:nvPr/>
        </p:nvPicPr>
        <p:blipFill>
          <a:blip r:embed="rId3"/>
          <a:stretch/>
        </p:blipFill>
        <p:spPr>
          <a:xfrm>
            <a:off x="4518360" y="4755600"/>
            <a:ext cx="1961640" cy="1317240"/>
          </a:xfrm>
          <a:prstGeom prst="rect">
            <a:avLst/>
          </a:prstGeom>
          <a:ln w="0">
            <a:noFill/>
          </a:ln>
        </p:spPr>
      </p:pic>
      <p:pic>
        <p:nvPicPr>
          <p:cNvPr id="96" name="Obrázek 6" descr=""/>
          <p:cNvPicPr/>
          <p:nvPr/>
        </p:nvPicPr>
        <p:blipFill>
          <a:blip r:embed="rId4"/>
          <a:stretch/>
        </p:blipFill>
        <p:spPr>
          <a:xfrm>
            <a:off x="4080600" y="3419280"/>
            <a:ext cx="2531520" cy="126864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Proč ochranná známka</a:t>
            </a:r>
            <a:endParaRPr b="0" lang="cs-CZ" sz="4400" spc="-1" strike="noStrike">
              <a:solidFill>
                <a:srgbClr val="000000"/>
              </a:solidFill>
              <a:latin typeface="Calibri"/>
            </a:endParaRPr>
          </a:p>
        </p:txBody>
      </p:sp>
      <p:sp>
        <p:nvSpPr>
          <p:cNvPr id="98" name="PlaceHolder 2"/>
          <p:cNvSpPr>
            <a:spLocks noGrp="1"/>
          </p:cNvSpPr>
          <p:nvPr>
            <p:ph/>
          </p:nvPr>
        </p:nvSpPr>
        <p:spPr>
          <a:xfrm>
            <a:off x="838080" y="1825560"/>
            <a:ext cx="10515240" cy="4350960"/>
          </a:xfrm>
          <a:prstGeom prst="rect">
            <a:avLst/>
          </a:prstGeom>
          <a:noFill/>
          <a:ln w="0">
            <a:noFill/>
          </a:ln>
        </p:spPr>
        <p:txBody>
          <a:bodyPr anchor="t">
            <a:normAutofit fontScale="80000"/>
          </a:bodyPr>
          <a:p>
            <a:pPr marL="214920" indent="-214920">
              <a:lnSpc>
                <a:spcPct val="90000"/>
              </a:lnSpc>
              <a:spcBef>
                <a:spcPts val="1001"/>
              </a:spcBef>
              <a:buClr>
                <a:srgbClr val="000000"/>
              </a:buClr>
              <a:buFont typeface="Arial"/>
              <a:buChar char="•"/>
            </a:pPr>
            <a:r>
              <a:rPr b="0" lang="cs-CZ" sz="2800" spc="-1" strike="noStrike">
                <a:solidFill>
                  <a:srgbClr val="000000"/>
                </a:solidFill>
                <a:latin typeface="Calibri"/>
              </a:rPr>
              <a:t>Jde o označení, které umožňuje rozlišit shodné výrobky, pocházející od různých výrobců, kteří tyto výrobky vyrábějí, nebo s nimi obchodují, a shodné služby, které jsou poskytovány odlišnými subjekty v oblasti terciární sféry. </a:t>
            </a:r>
            <a:endParaRPr b="0" lang="cs-CZ" sz="2800" spc="-1" strike="noStrike">
              <a:solidFill>
                <a:srgbClr val="000000"/>
              </a:solidFill>
              <a:latin typeface="Calibri"/>
            </a:endParaRPr>
          </a:p>
          <a:p>
            <a:pPr marL="214920" indent="-214920">
              <a:lnSpc>
                <a:spcPct val="90000"/>
              </a:lnSpc>
              <a:spcBef>
                <a:spcPts val="1001"/>
              </a:spcBef>
              <a:buClr>
                <a:srgbClr val="000000"/>
              </a:buClr>
              <a:buFont typeface="Arial"/>
              <a:buChar char="•"/>
            </a:pPr>
            <a:r>
              <a:rPr b="0" lang="cs-CZ" sz="2800" spc="-1" strike="noStrike">
                <a:solidFill>
                  <a:srgbClr val="000000"/>
                </a:solidFill>
                <a:latin typeface="Calibri"/>
              </a:rPr>
              <a:t>Podnikatel má tak určitou záruku toho, že jeho výrobky a služby vstoupily do povědomí spotřebitele, který se bude lépe orientovat v široké nabídce zboží a služeb. Působení ochranné známky a její vliv na zákazníka zajišťuje současně i odbyt produktů a služeb na trhu, spolu s využitím dobré pověsti, popř. všeobecné známosti takového označení.</a:t>
            </a:r>
            <a:endParaRPr b="0" lang="cs-CZ" sz="2800" spc="-1" strike="noStrike">
              <a:solidFill>
                <a:srgbClr val="000000"/>
              </a:solidFill>
              <a:latin typeface="Calibri"/>
            </a:endParaRPr>
          </a:p>
          <a:p>
            <a:pPr marL="214920" indent="-214920">
              <a:lnSpc>
                <a:spcPct val="90000"/>
              </a:lnSpc>
              <a:spcBef>
                <a:spcPts val="1001"/>
              </a:spcBef>
              <a:buClr>
                <a:srgbClr val="000000"/>
              </a:buClr>
              <a:buFont typeface="Arial"/>
              <a:buChar char="•"/>
            </a:pPr>
            <a:r>
              <a:rPr b="0" lang="cs-CZ" sz="2800" spc="-1" strike="noStrike">
                <a:solidFill>
                  <a:srgbClr val="000000"/>
                </a:solidFill>
                <a:latin typeface="Calibri"/>
              </a:rPr>
              <a:t>K tomu, aby označení přihlašované jako ochranná známka plnilo svůj účel pro spotřebitele, ale i pro podnikatelské subjekty, platí určitá kritéria, která spočívají zejména v úzké vazbě známky na podnikatelské aktivity subjektu, který ji přihlašuje, na dobré způsobilosti odlišit přihlašované označení od již zapsaných ochranných známek zavedených na trhu a na fantazijnosti, originalitě a nevšednosti takového označení, včetně jeho výraznosti a snadné zapamatovatelnosti</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Definice ochranné známky</a:t>
            </a:r>
            <a:endParaRPr b="0" lang="cs-CZ" sz="4400" spc="-1" strike="noStrike">
              <a:solidFill>
                <a:srgbClr val="000000"/>
              </a:solidFill>
              <a:latin typeface="Calibri"/>
            </a:endParaRPr>
          </a:p>
        </p:txBody>
      </p:sp>
      <p:sp>
        <p:nvSpPr>
          <p:cNvPr id="100"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Podle zákona se ochrannou známkou rozumí „označení tvořené slovy, písmeny, číslicemi, kresbou nebo tvarem výrobku nebo jeho obalu, popř. jejich kombinací, určené k rozlišení výrobků nebo služeb, pocházejících od různých podnikatelů a zapsané do rejstříku ochranných známek vedeného Úřadem průmyslového vlastnictví“.</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Přihlašovatelem a následně majitelem ochranné známky v současnosti nemusí být pouze podnikatel, nýbrž rovněž i fyzická nebo právnická osoba od podnikatele odlišná. </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Zákonná úprava zákon č. 441/2003 Sb., o ochranných známkách</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Výluky ze zápisu</a:t>
            </a:r>
            <a:endParaRPr b="0" lang="cs-CZ" sz="4400" spc="-1" strike="noStrike">
              <a:solidFill>
                <a:srgbClr val="000000"/>
              </a:solidFill>
              <a:latin typeface="Calibri"/>
            </a:endParaRPr>
          </a:p>
        </p:txBody>
      </p:sp>
      <p:sp>
        <p:nvSpPr>
          <p:cNvPr id="102"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Absolutní důvody (z moci úřední): přihlašované označení musí mít schopnost plnit funkci ochranné známky</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Relativní důvody (na návrh třetí osoby): označení nesmí být v konfliktu se starším právem jiné osoby</a:t>
            </a: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Absolutní důvody odmítnutí</a:t>
            </a:r>
            <a:endParaRPr b="0" lang="cs-CZ" sz="4400" spc="-1" strike="noStrike">
              <a:solidFill>
                <a:srgbClr val="000000"/>
              </a:solidFill>
              <a:latin typeface="Calibri"/>
            </a:endParaRPr>
          </a:p>
        </p:txBody>
      </p:sp>
      <p:sp>
        <p:nvSpPr>
          <p:cNvPr id="104" name="PlaceHolder 2"/>
          <p:cNvSpPr>
            <a:spLocks noGrp="1"/>
          </p:cNvSpPr>
          <p:nvPr>
            <p:ph/>
          </p:nvPr>
        </p:nvSpPr>
        <p:spPr>
          <a:xfrm>
            <a:off x="838080" y="1825560"/>
            <a:ext cx="10515240" cy="4350960"/>
          </a:xfrm>
          <a:prstGeom prst="rect">
            <a:avLst/>
          </a:prstGeom>
          <a:noFill/>
          <a:ln w="0">
            <a:noFill/>
          </a:ln>
        </p:spPr>
        <p:txBody>
          <a:bodyPr anchor="t">
            <a:normAutofit/>
          </a:bodyPr>
          <a:p>
            <a:pPr indent="0">
              <a:lnSpc>
                <a:spcPct val="90000"/>
              </a:lnSpc>
              <a:spcBef>
                <a:spcPts val="1001"/>
              </a:spcBef>
              <a:buNone/>
              <a:tabLst>
                <a:tab algn="l" pos="0"/>
              </a:tabLst>
            </a:pPr>
            <a:r>
              <a:rPr b="0" lang="cs-CZ" sz="2800" spc="-1" strike="noStrike">
                <a:solidFill>
                  <a:srgbClr val="000000"/>
                </a:solidFill>
                <a:latin typeface="Calibri"/>
              </a:rPr>
              <a:t>• </a:t>
            </a:r>
            <a:r>
              <a:rPr b="0" lang="cs-CZ" sz="2800" spc="-1" strike="noStrike">
                <a:solidFill>
                  <a:srgbClr val="000000"/>
                </a:solidFill>
                <a:latin typeface="Calibri"/>
              </a:rPr>
              <a:t>Označení, která nemohou tvořit ochrannou známku ve smyslu její pozitivní definice - musí splňovat zde stanovené náležitosti. </a:t>
            </a:r>
            <a:endParaRPr b="0" lang="cs-CZ" sz="2800" spc="-1" strike="noStrike">
              <a:solidFill>
                <a:srgbClr val="000000"/>
              </a:solidFill>
              <a:latin typeface="Calibri"/>
            </a:endParaRPr>
          </a:p>
          <a:p>
            <a:pPr indent="0">
              <a:lnSpc>
                <a:spcPct val="90000"/>
              </a:lnSpc>
              <a:spcBef>
                <a:spcPts val="1001"/>
              </a:spcBef>
              <a:buNone/>
              <a:tabLst>
                <a:tab algn="l" pos="0"/>
              </a:tabLst>
            </a:pPr>
            <a:r>
              <a:rPr b="0" lang="cs-CZ" sz="2800" spc="-1" strike="noStrike">
                <a:solidFill>
                  <a:srgbClr val="000000"/>
                </a:solidFill>
                <a:latin typeface="Calibri"/>
              </a:rPr>
              <a:t>- Označení bez rozlišovací schopnosti</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cs-CZ" sz="2800" spc="-1" strike="noStrike">
                <a:solidFill>
                  <a:srgbClr val="000000"/>
                </a:solidFill>
                <a:latin typeface="Calibri"/>
              </a:rPr>
              <a:t>Označení popisná, druhová, obvyklá</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cs-CZ" sz="2800" spc="-1" strike="noStrike">
                <a:solidFill>
                  <a:srgbClr val="000000"/>
                </a:solidFill>
                <a:latin typeface="Calibri"/>
              </a:rPr>
              <a:t>Označení klamavá</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cs-CZ" sz="2800" spc="-1" strike="noStrike">
                <a:solidFill>
                  <a:srgbClr val="000000"/>
                </a:solidFill>
                <a:latin typeface="Calibri"/>
              </a:rPr>
              <a:t>Označení v rozporu s dobrými mravy, veřejným pořádkem</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cs-CZ" sz="2800" spc="-1" strike="noStrike">
                <a:solidFill>
                  <a:srgbClr val="000000"/>
                </a:solidFill>
                <a:latin typeface="Calibri"/>
              </a:rPr>
              <a:t>Atd.</a:t>
            </a: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Nedistinktivní označení</a:t>
            </a:r>
            <a:endParaRPr b="0" lang="cs-CZ" sz="4400" spc="-1" strike="noStrike">
              <a:solidFill>
                <a:srgbClr val="000000"/>
              </a:solidFill>
              <a:latin typeface="Calibri"/>
            </a:endParaRPr>
          </a:p>
        </p:txBody>
      </p:sp>
      <p:sp>
        <p:nvSpPr>
          <p:cNvPr id="106" name="PlaceHolder 2"/>
          <p:cNvSpPr>
            <a:spLocks noGrp="1"/>
          </p:cNvSpPr>
          <p:nvPr>
            <p:ph/>
          </p:nvPr>
        </p:nvSpPr>
        <p:spPr>
          <a:xfrm>
            <a:off x="838080" y="1825560"/>
            <a:ext cx="10515240" cy="4350960"/>
          </a:xfrm>
          <a:prstGeom prst="rect">
            <a:avLst/>
          </a:prstGeom>
          <a:noFill/>
          <a:ln w="0">
            <a:noFill/>
          </a:ln>
        </p:spPr>
        <p:txBody>
          <a:bodyPr anchor="t">
            <a:normAutofit fontScale="85000"/>
          </a:bodyPr>
          <a:p>
            <a:pPr marL="209880" indent="-209880">
              <a:lnSpc>
                <a:spcPct val="90000"/>
              </a:lnSpc>
              <a:spcBef>
                <a:spcPts val="1001"/>
              </a:spcBef>
              <a:buClr>
                <a:srgbClr val="000000"/>
              </a:buClr>
              <a:buFont typeface="Arial"/>
              <a:buChar char="•"/>
            </a:pPr>
            <a:r>
              <a:rPr b="0" lang="cs-CZ" sz="2800" spc="-1" strike="noStrike">
                <a:solidFill>
                  <a:srgbClr val="000000"/>
                </a:solidFill>
                <a:latin typeface="Calibri"/>
              </a:rPr>
              <a:t>označení </a:t>
            </a:r>
            <a:r>
              <a:rPr b="1" lang="cs-CZ" sz="2800" spc="-1" strike="noStrike">
                <a:solidFill>
                  <a:srgbClr val="000000"/>
                </a:solidFill>
                <a:latin typeface="Calibri"/>
              </a:rPr>
              <a:t>fantazijní, </a:t>
            </a:r>
            <a:r>
              <a:rPr b="0" lang="cs-CZ" sz="2800" spc="-1" strike="noStrike">
                <a:solidFill>
                  <a:srgbClr val="000000"/>
                </a:solidFill>
                <a:latin typeface="Calibri"/>
              </a:rPr>
              <a:t>jejichž typickým příkladem bude ochranná známka „ADIDAS“. Taková označení jsou smyšlená, ve svém prvovýznamu vůbec na specifický druh výrobku nebo zboží neasociují a k získání jejich distinktivnosti je většinou zpočátku za potřebí vynaložení nemalých finančních nákladů na promotion a marketink.</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a:p>
            <a:pPr marL="209880" indent="-209880">
              <a:lnSpc>
                <a:spcPct val="90000"/>
              </a:lnSpc>
              <a:spcBef>
                <a:spcPts val="1001"/>
              </a:spcBef>
              <a:buClr>
                <a:srgbClr val="000000"/>
              </a:buClr>
              <a:buFont typeface="Arial"/>
              <a:buChar char="•"/>
            </a:pPr>
            <a:r>
              <a:rPr b="0" lang="cs-CZ" sz="2800" spc="-1" strike="noStrike">
                <a:solidFill>
                  <a:srgbClr val="000000"/>
                </a:solidFill>
                <a:latin typeface="Calibri"/>
              </a:rPr>
              <a:t>Druhou skupinou označení jsou pak taková, která jsou </a:t>
            </a:r>
            <a:r>
              <a:rPr b="1" lang="cs-CZ" sz="2800" spc="-1" strike="noStrike">
                <a:solidFill>
                  <a:srgbClr val="000000"/>
                </a:solidFill>
                <a:latin typeface="Calibri"/>
              </a:rPr>
              <a:t>užívána v běžném jazyce,</a:t>
            </a:r>
            <a:r>
              <a:rPr b="0" lang="cs-CZ" sz="2800" spc="-1" strike="noStrike">
                <a:solidFill>
                  <a:srgbClr val="000000"/>
                </a:solidFill>
                <a:latin typeface="Calibri"/>
              </a:rPr>
              <a:t> cílem jejich užívání je vytvoření pozitivní asociace na specifický výrobek, ale jejich význam v běžném jazyce s chráněnými výrobky a službami vůbec nekoresponduje. Takováto označení fantazijní charakter sice postrádají, ale stejně jako označení fantazijní mohou mít velkou rozlišovací způsobilost. Jejich typickým příkladem bude slovní nebo obrazová ochranná známka „APPLE“ </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Motiv Office">
  <a:themeElements>
    <a:clrScheme name="Kancelář">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Motiv Office">
  <a:themeElements>
    <a:clrScheme name="Kancelář">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2078</TotalTime>
  <Application>LibreOffice/7.4.7.2$Windows_X86_64 LibreOffice_project/723314e595e8007d3cf785c16538505a1c878ca5</Application>
  <AppVersion>15.0000</AppVersion>
  <Words>2484</Words>
  <Paragraphs>100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2021-03-21T11:28:25Z</dcterms:created>
  <dc:creator>Účet Microsoft</dc:creator>
  <dc:description/>
  <dc:language>cs-CZ</dc:language>
  <cp:lastModifiedBy/>
  <dcterms:modified xsi:type="dcterms:W3CDTF">2025-02-20T11:02:12Z</dcterms:modified>
  <cp:revision>39</cp:revision>
  <dc:subject/>
  <dc:title>Ochranná známka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Širokoúhlá obrazovka</vt:lpwstr>
  </property>
  <property fmtid="{D5CDD505-2E9C-101B-9397-08002B2CF9AE}" pid="3" name="Slides">
    <vt:i4>26</vt:i4>
  </property>
</Properties>
</file>