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71" r:id="rId6"/>
    <p:sldId id="259" r:id="rId7"/>
    <p:sldId id="264" r:id="rId8"/>
    <p:sldId id="272" r:id="rId9"/>
    <p:sldId id="273" r:id="rId10"/>
    <p:sldId id="268" r:id="rId11"/>
    <p:sldId id="265" r:id="rId12"/>
    <p:sldId id="266" r:id="rId13"/>
    <p:sldId id="267" r:id="rId14"/>
    <p:sldId id="274" r:id="rId15"/>
    <p:sldId id="275" r:id="rId16"/>
    <p:sldId id="261" r:id="rId17"/>
  </p:sldIdLst>
  <p:sldSz cx="9144000" cy="6858000" type="screen4x3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CCS%20-%20podklady\Moje\Predik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CCS%20-%20podklady\Moje\Predik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CCS%20-%20podklady\Moje\Predik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CCS%20-%20podklady\Moje\Predik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CCS%20-%20podklady\Moje\Predik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72440944881891E-2"/>
          <c:y val="7.1588366890380312E-2"/>
          <c:w val="0.88818044619422576"/>
          <c:h val="0.8524384787472035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List1!$K$2:$K$21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List1!$L$2:$L$21</c:f>
              <c:numCache>
                <c:formatCode>General</c:formatCode>
                <c:ptCount val="20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C1-4C21-B84B-1EAC53AC6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953688"/>
        <c:axId val="472962544"/>
      </c:scatterChart>
      <c:valAx>
        <c:axId val="47295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962544"/>
        <c:crosses val="autoZero"/>
        <c:crossBetween val="midCat"/>
      </c:valAx>
      <c:valAx>
        <c:axId val="47296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953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List1!$K$26:$K$45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List1!$L$26:$L$45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A9-45F5-B362-0D3BAC0A8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0805584"/>
        <c:axId val="1470781584"/>
      </c:scatterChart>
      <c:valAx>
        <c:axId val="147080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0781584"/>
        <c:crosses val="autoZero"/>
        <c:crossBetween val="midCat"/>
      </c:valAx>
      <c:valAx>
        <c:axId val="147078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0805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Sklizeň (t)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List3!$B$2:$B$18</c:f>
              <c:numCache>
                <c:formatCode>General</c:formatCode>
                <c:ptCount val="17"/>
                <c:pt idx="0">
                  <c:v>573769</c:v>
                </c:pt>
                <c:pt idx="1">
                  <c:v>655258</c:v>
                </c:pt>
                <c:pt idx="2">
                  <c:v>671860</c:v>
                </c:pt>
                <c:pt idx="3">
                  <c:v>696220</c:v>
                </c:pt>
                <c:pt idx="4">
                  <c:v>622600</c:v>
                </c:pt>
                <c:pt idx="5">
                  <c:v>583560</c:v>
                </c:pt>
                <c:pt idx="6">
                  <c:v>688970</c:v>
                </c:pt>
                <c:pt idx="7">
                  <c:v>699605</c:v>
                </c:pt>
                <c:pt idx="8">
                  <c:v>504955</c:v>
                </c:pt>
                <c:pt idx="9">
                  <c:v>697539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B-4E0F-BEB0-894C3CB3A1D7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Prognóza(Sklizeň (t))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List3!$A$2:$A$18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List3!$C$2:$C$18</c:f>
              <c:numCache>
                <c:formatCode>General</c:formatCode>
                <c:ptCount val="17"/>
                <c:pt idx="9">
                  <c:v>697539</c:v>
                </c:pt>
                <c:pt idx="10">
                  <c:v>640064.65331608988</c:v>
                </c:pt>
                <c:pt idx="11">
                  <c:v>641135.78861202672</c:v>
                </c:pt>
                <c:pt idx="12">
                  <c:v>642206.92390796344</c:v>
                </c:pt>
                <c:pt idx="13">
                  <c:v>643278.05920390028</c:v>
                </c:pt>
                <c:pt idx="14">
                  <c:v>644349.194499837</c:v>
                </c:pt>
                <c:pt idx="15">
                  <c:v>645420.32979577372</c:v>
                </c:pt>
                <c:pt idx="16">
                  <c:v>646491.46509171056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BB-4E0F-BEB0-894C3CB3A1D7}"/>
            </c:ext>
          </c:extLst>
        </c:ser>
        <c:ser>
          <c:idx val="2"/>
          <c:order val="2"/>
          <c:tx>
            <c:strRef>
              <c:f>List3!$D$1</c:f>
              <c:strCache>
                <c:ptCount val="1"/>
                <c:pt idx="0">
                  <c:v>Dolní hranice spolehlivosti(Sklizeň (t))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List3!$A$2:$A$18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List3!$D$2:$D$18</c:f>
              <c:numCache>
                <c:formatCode>General</c:formatCode>
                <c:ptCount val="17"/>
                <c:pt idx="9" formatCode="0.00">
                  <c:v>697539</c:v>
                </c:pt>
                <c:pt idx="10" formatCode="0.00">
                  <c:v>490187.75456640421</c:v>
                </c:pt>
                <c:pt idx="11" formatCode="0.00">
                  <c:v>486609.79862013506</c:v>
                </c:pt>
                <c:pt idx="12" formatCode="0.00">
                  <c:v>483132.17003806552</c:v>
                </c:pt>
                <c:pt idx="13" formatCode="0.00">
                  <c:v>479746.35918101075</c:v>
                </c:pt>
                <c:pt idx="14" formatCode="0.00">
                  <c:v>476444.92031371954</c:v>
                </c:pt>
                <c:pt idx="15" formatCode="0.00">
                  <c:v>473221.29560071824</c:v>
                </c:pt>
                <c:pt idx="16" formatCode="0.00">
                  <c:v>470069.67476586986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BB-4E0F-BEB0-894C3CB3A1D7}"/>
            </c:ext>
          </c:extLst>
        </c:ser>
        <c:ser>
          <c:idx val="3"/>
          <c:order val="3"/>
          <c:tx>
            <c:strRef>
              <c:f>List3!$E$1</c:f>
              <c:strCache>
                <c:ptCount val="1"/>
                <c:pt idx="0">
                  <c:v>Horní hranice spolehlivosti(Sklizeň (t))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List3!$A$2:$A$18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List3!$E$2:$E$18</c:f>
              <c:numCache>
                <c:formatCode>General</c:formatCode>
                <c:ptCount val="17"/>
                <c:pt idx="9" formatCode="0.00">
                  <c:v>697539</c:v>
                </c:pt>
                <c:pt idx="10" formatCode="0.00">
                  <c:v>789941.5520657755</c:v>
                </c:pt>
                <c:pt idx="11" formatCode="0.00">
                  <c:v>795661.77860391838</c:v>
                </c:pt>
                <c:pt idx="12" formatCode="0.00">
                  <c:v>801281.67777786136</c:v>
                </c:pt>
                <c:pt idx="13" formatCode="0.00">
                  <c:v>806809.75922678981</c:v>
                </c:pt>
                <c:pt idx="14" formatCode="0.00">
                  <c:v>812253.46868595446</c:v>
                </c:pt>
                <c:pt idx="15" formatCode="0.00">
                  <c:v>817619.36399082921</c:v>
                </c:pt>
                <c:pt idx="16" formatCode="0.00">
                  <c:v>822913.25541755126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BB-4E0F-BEB0-894C3CB3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036888"/>
        <c:axId val="513036232"/>
      </c:lineChart>
      <c:catAx>
        <c:axId val="51303688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3036232"/>
        <c:crosses val="autoZero"/>
        <c:auto val="1"/>
        <c:lblAlgn val="ctr"/>
        <c:lblOffset val="100"/>
        <c:noMultiLvlLbl val="0"/>
      </c:catAx>
      <c:valAx>
        <c:axId val="51303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303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List5!$B$1</c:f>
              <c:strCache>
                <c:ptCount val="1"/>
                <c:pt idx="0">
                  <c:v>Cena 1kg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List5!$B$2:$B$22</c:f>
              <c:numCache>
                <c:formatCode>General</c:formatCode>
                <c:ptCount val="21"/>
                <c:pt idx="0">
                  <c:v>9.9</c:v>
                </c:pt>
                <c:pt idx="1">
                  <c:v>15.7</c:v>
                </c:pt>
                <c:pt idx="2">
                  <c:v>8.9</c:v>
                </c:pt>
                <c:pt idx="3">
                  <c:v>12.5</c:v>
                </c:pt>
                <c:pt idx="4">
                  <c:v>17.600000000000001</c:v>
                </c:pt>
                <c:pt idx="5">
                  <c:v>11</c:v>
                </c:pt>
                <c:pt idx="6">
                  <c:v>15.9</c:v>
                </c:pt>
                <c:pt idx="7">
                  <c:v>15.1</c:v>
                </c:pt>
                <c:pt idx="8">
                  <c:v>13.5</c:v>
                </c:pt>
                <c:pt idx="9">
                  <c:v>20.5</c:v>
                </c:pt>
                <c:pt idx="10">
                  <c:v>19</c:v>
                </c:pt>
                <c:pt idx="11">
                  <c:v>12.7</c:v>
                </c:pt>
                <c:pt idx="12">
                  <c:v>14.3</c:v>
                </c:pt>
                <c:pt idx="13">
                  <c:v>17.2</c:v>
                </c:pt>
                <c:pt idx="1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B0-414E-8601-F3534ADC113F}"/>
            </c:ext>
          </c:extLst>
        </c:ser>
        <c:ser>
          <c:idx val="1"/>
          <c:order val="1"/>
          <c:tx>
            <c:strRef>
              <c:f>List5!$C$1</c:f>
              <c:strCache>
                <c:ptCount val="1"/>
                <c:pt idx="0">
                  <c:v>Prognóza(Cena 1kg)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List5!$A$2:$A$22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List5!$C$2:$C$22</c:f>
              <c:numCache>
                <c:formatCode>General</c:formatCode>
                <c:ptCount val="21"/>
                <c:pt idx="14">
                  <c:v>22</c:v>
                </c:pt>
                <c:pt idx="15">
                  <c:v>18.979700353043718</c:v>
                </c:pt>
                <c:pt idx="16">
                  <c:v>19.498592991327943</c:v>
                </c:pt>
                <c:pt idx="17">
                  <c:v>20.017485629612171</c:v>
                </c:pt>
                <c:pt idx="18">
                  <c:v>20.536378267896396</c:v>
                </c:pt>
                <c:pt idx="19">
                  <c:v>21.055270906180624</c:v>
                </c:pt>
                <c:pt idx="20">
                  <c:v>21.574163544464849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B0-414E-8601-F3534ADC113F}"/>
            </c:ext>
          </c:extLst>
        </c:ser>
        <c:ser>
          <c:idx val="2"/>
          <c:order val="2"/>
          <c:tx>
            <c:strRef>
              <c:f>List5!$D$1</c:f>
              <c:strCache>
                <c:ptCount val="1"/>
                <c:pt idx="0">
                  <c:v>Dolní hranice spolehlivosti(Cena 1kg)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List5!$A$2:$A$22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List5!$D$2:$D$22</c:f>
              <c:numCache>
                <c:formatCode>General</c:formatCode>
                <c:ptCount val="21"/>
                <c:pt idx="14" formatCode="0.00">
                  <c:v>22</c:v>
                </c:pt>
                <c:pt idx="15" formatCode="0.00">
                  <c:v>12.644032912267358</c:v>
                </c:pt>
                <c:pt idx="16" formatCode="0.00">
                  <c:v>13.112035939300364</c:v>
                </c:pt>
                <c:pt idx="17" formatCode="0.00">
                  <c:v>13.579646247382886</c:v>
                </c:pt>
                <c:pt idx="18" formatCode="0.00">
                  <c:v>14.046866961240482</c:v>
                </c:pt>
                <c:pt idx="19" formatCode="0.00">
                  <c:v>14.513701176852281</c:v>
                </c:pt>
                <c:pt idx="20" formatCode="0.00">
                  <c:v>14.980151960755281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B0-414E-8601-F3534ADC113F}"/>
            </c:ext>
          </c:extLst>
        </c:ser>
        <c:ser>
          <c:idx val="3"/>
          <c:order val="3"/>
          <c:tx>
            <c:strRef>
              <c:f>List5!$E$1</c:f>
              <c:strCache>
                <c:ptCount val="1"/>
                <c:pt idx="0">
                  <c:v>Horní hranice spolehlivosti(Cena 1kg)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List5!$A$2:$A$22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List5!$E$2:$E$22</c:f>
              <c:numCache>
                <c:formatCode>General</c:formatCode>
                <c:ptCount val="21"/>
                <c:pt idx="14" formatCode="0.00">
                  <c:v>22</c:v>
                </c:pt>
                <c:pt idx="15" formatCode="0.00">
                  <c:v>25.31536779382008</c:v>
                </c:pt>
                <c:pt idx="16" formatCode="0.00">
                  <c:v>25.885150043355523</c:v>
                </c:pt>
                <c:pt idx="17" formatCode="0.00">
                  <c:v>26.455325011841456</c:v>
                </c:pt>
                <c:pt idx="18" formatCode="0.00">
                  <c:v>27.025889574552309</c:v>
                </c:pt>
                <c:pt idx="19" formatCode="0.00">
                  <c:v>27.596840635508968</c:v>
                </c:pt>
                <c:pt idx="20" formatCode="0.00">
                  <c:v>28.168175128174418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B0-414E-8601-F3534ADC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625944"/>
        <c:axId val="403622336"/>
      </c:lineChart>
      <c:catAx>
        <c:axId val="403625944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622336"/>
        <c:crosses val="autoZero"/>
        <c:auto val="1"/>
        <c:lblAlgn val="ctr"/>
        <c:lblOffset val="100"/>
        <c:noMultiLvlLbl val="0"/>
      </c:catAx>
      <c:valAx>
        <c:axId val="4036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62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List7!$B$1</c:f>
              <c:strCache>
                <c:ptCount val="1"/>
                <c:pt idx="0">
                  <c:v>Cena másla 1kg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List7!$B$2:$B$20</c:f>
              <c:numCache>
                <c:formatCode>General</c:formatCode>
                <c:ptCount val="19"/>
                <c:pt idx="0">
                  <c:v>112.7</c:v>
                </c:pt>
                <c:pt idx="1">
                  <c:v>134.9</c:v>
                </c:pt>
                <c:pt idx="2">
                  <c:v>145.5</c:v>
                </c:pt>
                <c:pt idx="3">
                  <c:v>146.19999999999999</c:v>
                </c:pt>
                <c:pt idx="4">
                  <c:v>164.7</c:v>
                </c:pt>
                <c:pt idx="5">
                  <c:v>159.80000000000001</c:v>
                </c:pt>
                <c:pt idx="6">
                  <c:v>145.30000000000001</c:v>
                </c:pt>
                <c:pt idx="7">
                  <c:v>172.7</c:v>
                </c:pt>
                <c:pt idx="8">
                  <c:v>202.7</c:v>
                </c:pt>
                <c:pt idx="9">
                  <c:v>196.7</c:v>
                </c:pt>
                <c:pt idx="10">
                  <c:v>170.1</c:v>
                </c:pt>
                <c:pt idx="11">
                  <c:v>154.5</c:v>
                </c:pt>
                <c:pt idx="12">
                  <c:v>172.9</c:v>
                </c:pt>
                <c:pt idx="13">
                  <c:v>205.1</c:v>
                </c:pt>
                <c:pt idx="14">
                  <c:v>175.3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FD-4BDA-9C04-23D4D54011EB}"/>
            </c:ext>
          </c:extLst>
        </c:ser>
        <c:ser>
          <c:idx val="1"/>
          <c:order val="1"/>
          <c:tx>
            <c:strRef>
              <c:f>List7!$C$1</c:f>
              <c:strCache>
                <c:ptCount val="1"/>
                <c:pt idx="0">
                  <c:v>Prognóza(Cena másla 1kg)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List7!$A$2:$A$20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List7!$C$2:$C$20</c:f>
              <c:numCache>
                <c:formatCode>General</c:formatCode>
                <c:ptCount val="19"/>
                <c:pt idx="14">
                  <c:v>175.3</c:v>
                </c:pt>
                <c:pt idx="15">
                  <c:v>167.96265113747933</c:v>
                </c:pt>
                <c:pt idx="16">
                  <c:v>161.8419790897002</c:v>
                </c:pt>
                <c:pt idx="17">
                  <c:v>180.42844977395586</c:v>
                </c:pt>
                <c:pt idx="18">
                  <c:v>197.35185732200512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FD-4BDA-9C04-23D4D54011EB}"/>
            </c:ext>
          </c:extLst>
        </c:ser>
        <c:ser>
          <c:idx val="2"/>
          <c:order val="2"/>
          <c:tx>
            <c:strRef>
              <c:f>List7!$D$1</c:f>
              <c:strCache>
                <c:ptCount val="1"/>
                <c:pt idx="0">
                  <c:v>Dolní hranice spolehlivosti(Cena másla 1kg)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List7!$A$2:$A$20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List7!$D$2:$D$20</c:f>
              <c:numCache>
                <c:formatCode>General</c:formatCode>
                <c:ptCount val="19"/>
                <c:pt idx="14" formatCode="0.00">
                  <c:v>175.3</c:v>
                </c:pt>
                <c:pt idx="15" formatCode="0.00">
                  <c:v>137.66876143577767</c:v>
                </c:pt>
                <c:pt idx="16" formatCode="0.00">
                  <c:v>121.0654470317362</c:v>
                </c:pt>
                <c:pt idx="17" formatCode="0.00">
                  <c:v>131.34295264084545</c:v>
                </c:pt>
                <c:pt idx="18" formatCode="0.00">
                  <c:v>141.15841486570378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D-4BDA-9C04-23D4D54011EB}"/>
            </c:ext>
          </c:extLst>
        </c:ser>
        <c:ser>
          <c:idx val="3"/>
          <c:order val="3"/>
          <c:tx>
            <c:strRef>
              <c:f>List7!$E$1</c:f>
              <c:strCache>
                <c:ptCount val="1"/>
                <c:pt idx="0">
                  <c:v>Horní hranice spolehlivosti(Cena másla 1kg)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List7!$A$2:$A$20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List7!$E$2:$E$20</c:f>
              <c:numCache>
                <c:formatCode>General</c:formatCode>
                <c:ptCount val="19"/>
                <c:pt idx="14" formatCode="0.00">
                  <c:v>175.3</c:v>
                </c:pt>
                <c:pt idx="15" formatCode="0.00">
                  <c:v>198.25654083918099</c:v>
                </c:pt>
                <c:pt idx="16" formatCode="0.00">
                  <c:v>202.61851114766421</c:v>
                </c:pt>
                <c:pt idx="17" formatCode="0.00">
                  <c:v>229.51394690706627</c:v>
                </c:pt>
                <c:pt idx="18" formatCode="0.00">
                  <c:v>253.54529977830646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FD-4BDA-9C04-23D4D540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695072"/>
        <c:axId val="680419488"/>
      </c:lineChart>
      <c:catAx>
        <c:axId val="74469507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0419488"/>
        <c:crosses val="autoZero"/>
        <c:auto val="1"/>
        <c:lblAlgn val="ctr"/>
        <c:lblOffset val="100"/>
        <c:noMultiLvlLbl val="0"/>
      </c:catAx>
      <c:valAx>
        <c:axId val="6804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69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54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9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414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04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43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9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68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4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44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13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96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Náklady, kalkulace a ceny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6C0D8A-F771-4318-8D74-F424DEF7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9" t="21719" r="59123" b="55685"/>
          <a:stretch/>
        </p:blipFill>
        <p:spPr>
          <a:xfrm>
            <a:off x="641785" y="1836986"/>
            <a:ext cx="7608380" cy="34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965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8119EF-5D1D-4A3E-8101-451701A72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t="11333" r="59711" b="60407"/>
          <a:stretch/>
        </p:blipFill>
        <p:spPr>
          <a:xfrm>
            <a:off x="189571" y="2286082"/>
            <a:ext cx="4113008" cy="22858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253F4D6-7B4D-4BE8-A75D-7656491EA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25" t="40667" r="57192" b="18632"/>
          <a:stretch/>
        </p:blipFill>
        <p:spPr>
          <a:xfrm>
            <a:off x="4417246" y="1705089"/>
            <a:ext cx="4470276" cy="3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1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BD0B03-6E6D-4D7A-9FC2-62B007304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1" t="12740" r="57720" b="56807"/>
          <a:stretch/>
        </p:blipFill>
        <p:spPr>
          <a:xfrm>
            <a:off x="256478" y="1299576"/>
            <a:ext cx="4384505" cy="25505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B0C396-94E6-418B-A67E-4C0B62A72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5" t="30280" r="58333" b="25649"/>
          <a:stretch/>
        </p:blipFill>
        <p:spPr>
          <a:xfrm>
            <a:off x="5320498" y="2260892"/>
            <a:ext cx="3633931" cy="3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08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E25FDD-41ED-4C5E-82EB-D94A5CF68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1" t="12740" r="57544" b="45579"/>
          <a:stretch/>
        </p:blipFill>
        <p:spPr>
          <a:xfrm>
            <a:off x="189570" y="1756692"/>
            <a:ext cx="4223289" cy="33446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6D2A09-848C-4383-886E-31D3836CF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65" t="57930" r="59561" b="12739"/>
          <a:stretch/>
        </p:blipFill>
        <p:spPr>
          <a:xfrm>
            <a:off x="4477289" y="2077535"/>
            <a:ext cx="4345803" cy="27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283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97029" y="1140505"/>
            <a:ext cx="3714264" cy="23766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6A775D-D562-630E-E903-E7ED22039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750" y="1417638"/>
            <a:ext cx="4568050" cy="168677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70974"/>
              </p:ext>
            </p:extLst>
          </p:nvPr>
        </p:nvGraphicFramePr>
        <p:xfrm>
          <a:off x="218285" y="3471883"/>
          <a:ext cx="3929179" cy="237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BA65580-0E04-1AD6-4930-CF5C8316725A}"/>
              </a:ext>
            </a:extLst>
          </p:cNvPr>
          <p:cNvSpPr txBox="1"/>
          <p:nvPr/>
        </p:nvSpPr>
        <p:spPr>
          <a:xfrm>
            <a:off x="256478" y="5923694"/>
            <a:ext cx="83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 = -1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4B7A953-179D-96A3-103D-AF47FECED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351238"/>
              </p:ext>
            </p:extLst>
          </p:nvPr>
        </p:nvGraphicFramePr>
        <p:xfrm>
          <a:off x="4254922" y="3428675"/>
          <a:ext cx="4090307" cy="249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CA5C02-04E9-2B33-B5FC-ECA053E1CB03}"/>
              </a:ext>
            </a:extLst>
          </p:cNvPr>
          <p:cNvSpPr txBox="1"/>
          <p:nvPr/>
        </p:nvSpPr>
        <p:spPr>
          <a:xfrm>
            <a:off x="4322647" y="5923693"/>
            <a:ext cx="83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 = 1</a:t>
            </a:r>
          </a:p>
        </p:txBody>
      </p:sp>
    </p:spTree>
    <p:extLst>
      <p:ext uri="{BB962C8B-B14F-4D97-AF65-F5344CB8AC3E}">
        <p14:creationId xmlns:p14="http://schemas.microsoft.com/office/powerpoint/2010/main" val="226930419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338067"/>
              </p:ext>
            </p:extLst>
          </p:nvPr>
        </p:nvGraphicFramePr>
        <p:xfrm>
          <a:off x="549696" y="1118507"/>
          <a:ext cx="4170158" cy="26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96395"/>
              </p:ext>
            </p:extLst>
          </p:nvPr>
        </p:nvGraphicFramePr>
        <p:xfrm>
          <a:off x="4653643" y="1151133"/>
          <a:ext cx="4033157" cy="276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FB6146C-519C-7B43-B1BB-096885D2E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933472"/>
              </p:ext>
            </p:extLst>
          </p:nvPr>
        </p:nvGraphicFramePr>
        <p:xfrm>
          <a:off x="2351209" y="3916135"/>
          <a:ext cx="4441582" cy="233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976327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Kontakt</a:t>
            </a:r>
            <a:endParaRPr b="1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cs-CZ" b="1" dirty="0"/>
              <a:t>Ústav: UEHR </a:t>
            </a:r>
            <a:r>
              <a:rPr lang="cs-CZ" dirty="0"/>
              <a:t>(Ústav ekonomie a hospodářství regionu)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cs-CZ" b="1" dirty="0"/>
              <a:t>Kontakt: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dirty="0"/>
              <a:t>přes e-mail., popř. konzultační hodiny.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cs-CZ" b="1" dirty="0"/>
              <a:t>Konzultační hodiny: 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Úterý: 09:00 - 11:00 </a:t>
            </a: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(dle dohody – e-mailem)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Čtvrtek: 09:00 - 11:00 </a:t>
            </a: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(dle dohody – e-mailem)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Konzultační hodiny jsou platné v době výuky 10.2.2025 – 10.5.2025</a:t>
            </a:r>
            <a:endParaRPr lang="cs-CZ" dirty="0"/>
          </a:p>
          <a:p>
            <a:pPr marL="342900" lvl="0">
              <a:spcBef>
                <a:spcPts val="640"/>
              </a:spcBef>
              <a:buSzPts val="3200"/>
            </a:pPr>
            <a:r>
              <a:rPr lang="cs-CZ" dirty="0"/>
              <a:t>Veškeré informace budou poslány přes </a:t>
            </a:r>
            <a:r>
              <a:rPr lang="cs-CZ" b="1" dirty="0"/>
              <a:t>hromadnou korespondenci</a:t>
            </a:r>
            <a:r>
              <a:rPr lang="cs-CZ" dirty="0"/>
              <a:t>.</a:t>
            </a: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Metody hodnocení: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Zápočet zahrnuje: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Semestrální projekt – práce ve skupinách (2-3 studenti);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/>
              <a:t>Výběr firmy/společnosti – reálná nebo fiktivní.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pl-PL" dirty="0"/>
              <a:t>Podnikatelský záměr – stručný plán, co podnik nabízí a jak funguje.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/>
              <a:t>Postupné zpracování úkolů – podle pracovních listů.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/>
              <a:t>Prezentace projektu – v semináři (možnost použít šablonu MVŠO nebo vlastní formát, např. </a:t>
            </a:r>
            <a:r>
              <a:rPr lang="cs-CZ" dirty="0" err="1"/>
              <a:t>Prezi</a:t>
            </a:r>
            <a:r>
              <a:rPr lang="cs-CZ" dirty="0"/>
              <a:t>)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Zápočtový test;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Celkem 10 otázek typu: </a:t>
            </a:r>
            <a:r>
              <a:rPr lang="cs-CZ" dirty="0" err="1">
                <a:solidFill>
                  <a:schemeClr val="tx1"/>
                </a:solidFill>
              </a:rPr>
              <a:t>a,b,c</a:t>
            </a:r>
            <a:r>
              <a:rPr lang="cs-CZ" dirty="0">
                <a:solidFill>
                  <a:schemeClr val="tx1"/>
                </a:solidFill>
              </a:rPr>
              <a:t> a jedna odpověď bude správně;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Test od 5. 5. do 9. 5. v systému IS MVŠO.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70 % docházka na cvičení.</a:t>
            </a:r>
          </a:p>
          <a:p>
            <a:pPr marL="914400" lvl="2" indent="0">
              <a:spcBef>
                <a:spcPts val="560"/>
              </a:spcBef>
              <a:buSzPts val="2800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164922"/>
            <a:ext cx="8229600" cy="50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b="1" dirty="0"/>
              <a:t>Doporučený postup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Výběr podnikání a analýza trhu;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Charakterizujte trh a zákazníky.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Určete vývojové trendy.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Odhadněte příjmy a náklady ve třech scénářích (reálný, optimistický, pesimistický).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Finanční plánování a náklad;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Stanovení fixních a variabilních nákladů.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Výpočet bodu zvratu.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Výpočet rentability nákladů a tržeb.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Predikce a analýzy;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Korelační analýza mezi objemem prodeje a náklady.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Prognóza vývoje tržeb a zákazníků na příští rok v Excelu.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Vytvoření bodového grafu.</a:t>
            </a: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8921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164922"/>
            <a:ext cx="8229600" cy="50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Doporučený postup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Cenová strategie a marketing;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Stanovte cenu na základě nákladů, konkurence a poptávky.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Vytvořte marketingový mix (4P nebo 7P).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Vytvoření cenové strategie pro nový produkt/službu.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Finalizace a prezentace;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Časový harmonogram podnikatelského záměru.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Pilotní dotazník na testování poptávky.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Příprava prezentace.</a:t>
            </a: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54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Témata přednášek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1. Vymezení a pojetí nákladů finanční, manažerské a hodnotové.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2. Klasifikace nákladů podle druhu, účelu a vztahu ke změně objemu výkonů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3. Vybrané metody stanovení nákladových funkcí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4. Využití analýzy bodu zvratu při řízení nákladů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5. Význam a využití kalkulací v podniku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6. Druhy kalkulací a jejich funkce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7. Vymezení a využití kalkulačního vzorce a kalkulačních technik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8. Tvorba kalkulací ve výrobním podniku a podniku služeb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9. Ceny a jejich legislativní úprava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10. Cenová strategie a cenová politika podniku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11. Metody stanovení cen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12. Přístupy k tvorbě ceny u nového výrobku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r>
              <a:rPr lang="cs-CZ" sz="2000" b="1" dirty="0">
                <a:solidFill>
                  <a:schemeClr val="tx1"/>
                </a:solidFill>
              </a:rPr>
              <a:t>Reálný odhad příjmů: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3C7CCB-139B-4E5C-9B09-E7C804349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7" t="41255" r="59035" b="31095"/>
          <a:stretch/>
        </p:blipFill>
        <p:spPr>
          <a:xfrm>
            <a:off x="641682" y="1772652"/>
            <a:ext cx="7475183" cy="41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041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r>
              <a:rPr lang="cs-CZ" sz="2000" b="1" dirty="0">
                <a:solidFill>
                  <a:schemeClr val="tx1"/>
                </a:solidFill>
              </a:rPr>
              <a:t>Optimistický odhad příjmů: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3CA89-9647-251E-C3B3-F2044BA9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1" y="1719588"/>
            <a:ext cx="7018621" cy="39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69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Semestrální projekt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r>
              <a:rPr lang="cs-CZ" sz="2000" b="1" dirty="0">
                <a:solidFill>
                  <a:schemeClr val="tx1"/>
                </a:solidFill>
              </a:rPr>
              <a:t>Pesimistický odhad příjmů: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8AD31F-BB8B-630F-39BC-4937D429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2" y="1685012"/>
            <a:ext cx="7581052" cy="42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22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490</Words>
  <Application>Microsoft Office PowerPoint</Application>
  <PresentationFormat>Předvádění na obrazovce (4:3)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 Theme</vt:lpstr>
      <vt:lpstr>Náklady, kalkulace a ceny XNKC</vt:lpstr>
      <vt:lpstr>Kontakt</vt:lpstr>
      <vt:lpstr>Podmínky</vt:lpstr>
      <vt:lpstr>Podmínky</vt:lpstr>
      <vt:lpstr>Podmínky</vt:lpstr>
      <vt:lpstr>Témata přednášek</vt:lpstr>
      <vt:lpstr>Semestrální projekt</vt:lpstr>
      <vt:lpstr>Semestrální projekt</vt:lpstr>
      <vt:lpstr>Semestrální projekt</vt:lpstr>
      <vt:lpstr>Semestrální projekt</vt:lpstr>
      <vt:lpstr>Semestrální projekt</vt:lpstr>
      <vt:lpstr>Semestrální projekt</vt:lpstr>
      <vt:lpstr>Semestrální projekt</vt:lpstr>
      <vt:lpstr>Semestrální projekt</vt:lpstr>
      <vt:lpstr>Semestrální projekt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16</cp:revision>
  <cp:lastPrinted>2024-02-13T13:53:59Z</cp:lastPrinted>
  <dcterms:modified xsi:type="dcterms:W3CDTF">2025-02-06T08:17:53Z</dcterms:modified>
</cp:coreProperties>
</file>