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9" r:id="rId4"/>
    <p:sldId id="29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65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89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17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88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5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7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2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60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9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60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711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0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0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17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4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85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86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3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841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41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17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0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0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18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5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4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Vymezení a pojetí nákladů finanční, manažerské a hodnotové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 </a:t>
            </a:r>
            <a:r>
              <a:rPr lang="cs-CZ" dirty="0"/>
              <a:t>vyjádřené ve </a:t>
            </a:r>
            <a:r>
              <a:rPr lang="cs-CZ" b="1" dirty="0"/>
              <a:t>vnitropodnikovém účetnictví</a:t>
            </a:r>
            <a:r>
              <a:rPr lang="cs-CZ" dirty="0"/>
              <a:t> vždy předpokládají těsný (příčinný) vztah k produkovaným výkonům (výrobkům, pracím, službám).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Neznamená to však, že by se manažerské účetnictví vůbec nezajímalo o takové nákladové položky, jakými jsou </a:t>
            </a:r>
            <a:r>
              <a:rPr lang="cs-CZ" b="1" dirty="0"/>
              <a:t>např. placené nesmluvní pokuty nebo manka a škody</a:t>
            </a:r>
            <a:r>
              <a:rPr lang="cs-CZ" dirty="0"/>
              <a:t>, tedy položky, kterým chybí racionalita a účelový vztah k výkonům.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však založeno na prevenci vzniku těchto nákladů nebo na dodatečném odstraňování jejich následků.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Smyslem řízení těchto mimořádných nákladů je </a:t>
            </a:r>
            <a:r>
              <a:rPr lang="cs-CZ" b="1" dirty="0"/>
              <a:t>především včas zavádět taková opatření</a:t>
            </a:r>
            <a:r>
              <a:rPr lang="cs-CZ" dirty="0"/>
              <a:t>, aby tyto náklady (výdaje) vůbec nevznikaly, v běžném řízení snižovat případná rizika dopadu těchto nákladů na činnost podniku a následně zjišťovat odpovědnost pracovníků, kteří vznik těchto případů zavinili.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Tím by měly být negativní důsledky těchto případů minimalizovány.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Náklady z pohledu manažerského účetnictví jsou vždy spojeny s </a:t>
            </a:r>
            <a:r>
              <a:rPr lang="cs-CZ" b="1" dirty="0"/>
              <a:t>určitou podnikatelskou aktivitou a s jejími výsledky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Neexistují náklady bez aktivity a zároveň aktivita je nemyslitelná bez vynaložení nákladů.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Činnost podniku je velmi rozmanitá a proto je nutné sledovat, </a:t>
            </a:r>
            <a:r>
              <a:rPr lang="cs-CZ" b="1" dirty="0"/>
              <a:t>analyzovat</a:t>
            </a:r>
            <a:r>
              <a:rPr lang="cs-CZ" dirty="0"/>
              <a:t> a </a:t>
            </a:r>
            <a:r>
              <a:rPr lang="cs-CZ" b="1" dirty="0"/>
              <a:t>vyhodnocovat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z různých stránek.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účetnictví (obecně) se historicky vyvinuly tři základní oblasti sledování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kvantifikace nákladů vynaložených na zajištění jednotlivých složek majetku</a:t>
            </a:r>
            <a:r>
              <a:rPr lang="cs-CZ" dirty="0"/>
              <a:t>, která je nepostradatelná při jejich vykazování a oceňování ve finančním účetnictví,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běžná kontrola</a:t>
            </a:r>
            <a:r>
              <a:rPr lang="cs-CZ" dirty="0"/>
              <a:t>, hodnocení a řízení nákladů v aktivitách realizovaných uvnitř podniku,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rozhodování o výběru optimální varianty při uskutečňování konkrétních aktivit</a:t>
            </a:r>
            <a:r>
              <a:rPr lang="cs-CZ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Každá z těchto oblastí je založena na specifické </a:t>
            </a:r>
            <a:r>
              <a:rPr lang="cs-CZ" b="1" dirty="0"/>
              <a:t>interpretaci pojmu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Jak již bylo uvedeno výše, odlišnost v pojetí nákladů z hlediska </a:t>
            </a:r>
            <a:r>
              <a:rPr lang="cs-CZ" b="1" dirty="0"/>
              <a:t>finančního</a:t>
            </a:r>
            <a:r>
              <a:rPr lang="cs-CZ" dirty="0"/>
              <a:t> a </a:t>
            </a:r>
            <a:r>
              <a:rPr lang="cs-CZ" b="1" dirty="0"/>
              <a:t>manažerského</a:t>
            </a:r>
            <a:r>
              <a:rPr lang="cs-CZ" dirty="0"/>
              <a:t> účetnictví je ovlivněna kromě jiného i </a:t>
            </a:r>
            <a:r>
              <a:rPr lang="cs-CZ" b="1" dirty="0"/>
              <a:t>způsobem vyjádření a ocenění nákladů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0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této souvislosti účetnictví rozlišuje následující způsoby pojetí nákladů: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finanční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hodnotové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ekonomické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 </a:t>
            </a:r>
            <a:r>
              <a:rPr lang="cs-CZ" b="1" dirty="0"/>
              <a:t>finančním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se nejčastěji uplatňuje </a:t>
            </a:r>
            <a:r>
              <a:rPr lang="cs-CZ" b="1" dirty="0"/>
              <a:t>finanční pojetí nákladů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Tradičním </a:t>
            </a:r>
            <a:r>
              <a:rPr lang="cs-CZ" b="1" dirty="0"/>
              <a:t>úkolem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kvantifikovat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</a:t>
            </a:r>
            <a:r>
              <a:rPr lang="cs-CZ" b="1" dirty="0"/>
              <a:t>pro potřeby vykazování </a:t>
            </a:r>
            <a:r>
              <a:rPr lang="cs-CZ" dirty="0"/>
              <a:t>a </a:t>
            </a:r>
            <a:r>
              <a:rPr lang="cs-CZ" b="1" dirty="0"/>
              <a:t>oceňování</a:t>
            </a:r>
            <a:r>
              <a:rPr lang="cs-CZ" dirty="0"/>
              <a:t> </a:t>
            </a:r>
            <a:r>
              <a:rPr lang="cs-CZ" b="1" dirty="0"/>
              <a:t>složek majetku v rozvaze </a:t>
            </a:r>
            <a:r>
              <a:rPr lang="cs-CZ" dirty="0"/>
              <a:t>a v konečném důsledku i při </a:t>
            </a:r>
            <a:r>
              <a:rPr lang="cs-CZ" b="1" dirty="0"/>
              <a:t>vyčíslení výsledku hospodaření ve výsledovce </a:t>
            </a:r>
            <a:r>
              <a:rPr lang="cs-CZ" dirty="0"/>
              <a:t>finančního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Obsah nákladů </a:t>
            </a:r>
            <a:r>
              <a:rPr lang="cs-CZ" dirty="0"/>
              <a:t>a jejich kvantifikace jsou v tomto případě podřízeny pravidlům platným pro finanční účetnictví za předpokladu, že činnost podniku bude nepřetržitě pokračovat.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Finanční pojetí nákladů vychází z toho, že projevem nákladů je </a:t>
            </a:r>
            <a:r>
              <a:rPr lang="cs-CZ" b="1" dirty="0"/>
              <a:t>tržně ověřené vynaložení peněz a konečným smyslem vynaložených nákladů je odpovídající tržně ověřená peněžní náhrada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se tak chápou jako </a:t>
            </a:r>
            <a:r>
              <a:rPr lang="cs-CZ" b="1" dirty="0"/>
              <a:t>peníze investované do určitých výkonů</a:t>
            </a:r>
            <a:r>
              <a:rPr lang="cs-CZ" dirty="0"/>
              <a:t>, které při své realizaci na trhu zajišťují tržbami náhradu těchto peněz v jejich původní výši.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To je základem koncepce zachování peněžního kapitálu v jeho nominální výši, teprve případný přebytek představuje zisk.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Znaky finančního pojetí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„Jako spotřebované ekonomické zdroje mohou být předmětem zobrazení pouze takové náklady, které jsou podloženy reálným výdejem peněz.“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Jedná se např. o </a:t>
            </a:r>
            <a:r>
              <a:rPr lang="cs-CZ" b="1" dirty="0"/>
              <a:t>mzdové náklady</a:t>
            </a:r>
            <a:r>
              <a:rPr lang="cs-CZ" dirty="0"/>
              <a:t>, které byly uhrazeny v peněžní formě bezprostředně nebo o náklady o</a:t>
            </a:r>
            <a:r>
              <a:rPr lang="cs-CZ" b="1" dirty="0"/>
              <a:t>dpovídající spotřebě</a:t>
            </a:r>
            <a:r>
              <a:rPr lang="cs-CZ" dirty="0"/>
              <a:t> nebo </a:t>
            </a:r>
            <a:r>
              <a:rPr lang="cs-CZ" b="1" dirty="0"/>
              <a:t>využití hmotných zdrojů</a:t>
            </a:r>
            <a:r>
              <a:rPr lang="cs-CZ" dirty="0"/>
              <a:t>, které byly spojeny s výdejem peněz v předcházejícím období (</a:t>
            </a:r>
            <a:r>
              <a:rPr lang="cs-CZ" b="1" dirty="0"/>
              <a:t>spotřeba materiálu, odpisy dlouhodobého hmotného majetku</a:t>
            </a:r>
            <a:r>
              <a:rPr lang="cs-CZ" dirty="0"/>
              <a:t>).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Spotřebované ekonomické zdroje jsou oceněny skutečnými (historickými) pořizovacími cenami.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U vynaložených nákladů se vždy očekává jejich návratnost tím, že podnik získá tržby za realizované výkony.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0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 výše uvedených znaků finančního pojetí nákladů vyplývá, že </a:t>
            </a:r>
            <a:r>
              <a:rPr lang="cs-CZ" b="1" i="1" dirty="0"/>
              <a:t>náklady jsou chápány pouze jako peníze investované do výkonů, které mají zajistit úhradu těchto peněžních prostředků v jejich původní výši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lze obecně definovat jako </a:t>
            </a:r>
            <a:r>
              <a:rPr lang="cs-CZ" b="1" dirty="0"/>
              <a:t>hodnotově vyjádřenou spotřebu hospodářských prostředků </a:t>
            </a:r>
            <a:r>
              <a:rPr lang="cs-CZ" dirty="0"/>
              <a:t>a práce v </a:t>
            </a:r>
            <a:r>
              <a:rPr lang="cs-CZ" b="1" dirty="0"/>
              <a:t>průběhu hospodářské činnosti </a:t>
            </a:r>
            <a:r>
              <a:rPr lang="cs-CZ" dirty="0"/>
              <a:t>účetní jednotky za </a:t>
            </a:r>
            <a:r>
              <a:rPr lang="cs-CZ" b="1" dirty="0"/>
              <a:t>určité období</a:t>
            </a:r>
            <a:r>
              <a:rPr lang="cs-CZ" dirty="0"/>
              <a:t>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Finanční účetnictví považuje za náklad jakékoli </a:t>
            </a:r>
            <a:r>
              <a:rPr lang="cs-CZ" b="1" dirty="0"/>
              <a:t>odčerpání vlastního kapitálu, což snižuje dosažený výnos</a:t>
            </a:r>
            <a:r>
              <a:rPr lang="cs-CZ" dirty="0"/>
              <a:t>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Použití </a:t>
            </a:r>
            <a:r>
              <a:rPr lang="cs-CZ" b="1" dirty="0"/>
              <a:t>finančního pojetí nákladů </a:t>
            </a:r>
            <a:r>
              <a:rPr lang="cs-CZ" dirty="0"/>
              <a:t>pro potřeby manažerského účetnictví je omezené a nedostačující z následujících důvodů: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jako spotřebované ekonomické zdroje mohou být zobrazeny pouze takové náklady, které jsou vždy podloženy reálným výdejem peněžních prostředků (bezprostředně nebo v předchozích obdobích),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ocenění spotřebovaných ekonomických zdrojů je provedeno formou skutečných (historických) pořizovacích 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Zobrazení nákladového procesu uvnitř podniku, které je předmětem</a:t>
            </a:r>
            <a:r>
              <a:rPr lang="cs-CZ" b="1" dirty="0"/>
              <a:t> manažerského účetnictví</a:t>
            </a:r>
            <a:r>
              <a:rPr lang="cs-CZ" dirty="0"/>
              <a:t>, je však založeno i na odlišných principech, kterým lépe vyhovují </a:t>
            </a:r>
            <a:r>
              <a:rPr lang="cs-CZ" i="1" dirty="0"/>
              <a:t>hodnotové</a:t>
            </a:r>
            <a:r>
              <a:rPr lang="cs-CZ" dirty="0"/>
              <a:t> a </a:t>
            </a:r>
            <a:r>
              <a:rPr lang="cs-CZ" i="1" dirty="0"/>
              <a:t>ekonomické</a:t>
            </a:r>
            <a:r>
              <a:rPr lang="cs-CZ" dirty="0"/>
              <a:t>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Hodnotové pojetí nákladů </a:t>
            </a:r>
            <a:r>
              <a:rPr lang="cs-CZ" dirty="0"/>
              <a:t>se rozvinulo především v souvislosti se vznikem a vývojem vnitropodnikového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Úkolem </a:t>
            </a:r>
            <a:r>
              <a:rPr lang="cs-CZ" b="1" dirty="0"/>
              <a:t>nákladového účetnictví </a:t>
            </a:r>
            <a:r>
              <a:rPr lang="cs-CZ" dirty="0"/>
              <a:t>je </a:t>
            </a:r>
            <a:r>
              <a:rPr lang="cs-CZ" i="1" dirty="0"/>
              <a:t>poskytovat</a:t>
            </a:r>
            <a:r>
              <a:rPr lang="cs-CZ" dirty="0"/>
              <a:t> </a:t>
            </a:r>
            <a:r>
              <a:rPr lang="cs-CZ" i="1" dirty="0"/>
              <a:t>informace pro běžné řízení </a:t>
            </a:r>
            <a:r>
              <a:rPr lang="cs-CZ" dirty="0"/>
              <a:t>a </a:t>
            </a:r>
            <a:r>
              <a:rPr lang="cs-CZ" i="1" dirty="0"/>
              <a:t>kontrolu procesů probíhajících uvnitř podniku po linii výkonů nebo po linii útvarů či procesů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hodnotovém pojetí zde </a:t>
            </a:r>
            <a:r>
              <a:rPr lang="cs-CZ" b="1" dirty="0"/>
              <a:t>nevystupují</a:t>
            </a:r>
            <a:r>
              <a:rPr lang="cs-CZ" dirty="0"/>
              <a:t> jako </a:t>
            </a:r>
            <a:r>
              <a:rPr lang="cs-CZ" b="1" dirty="0"/>
              <a:t>náklady</a:t>
            </a:r>
            <a:r>
              <a:rPr lang="cs-CZ" dirty="0"/>
              <a:t> pouze </a:t>
            </a:r>
            <a:r>
              <a:rPr lang="cs-CZ" b="1" dirty="0"/>
              <a:t>ekonomické zdroje</a:t>
            </a:r>
            <a:r>
              <a:rPr lang="cs-CZ" dirty="0"/>
              <a:t>, které jsou fakticky podloženy </a:t>
            </a:r>
            <a:r>
              <a:rPr lang="cs-CZ" b="1" dirty="0"/>
              <a:t>výdejem peněz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v hodnotovém pojetí jsou v nákladovém účetnictví </a:t>
            </a:r>
            <a:r>
              <a:rPr lang="cs-CZ" b="1" dirty="0"/>
              <a:t>považovány</a:t>
            </a:r>
            <a:r>
              <a:rPr lang="cs-CZ" dirty="0"/>
              <a:t> i </a:t>
            </a:r>
            <a:r>
              <a:rPr lang="cs-CZ" b="1" dirty="0"/>
              <a:t>takové</a:t>
            </a:r>
            <a:r>
              <a:rPr lang="cs-CZ" dirty="0"/>
              <a:t> </a:t>
            </a:r>
            <a:r>
              <a:rPr lang="cs-CZ" b="1" dirty="0"/>
              <a:t>vstupy</a:t>
            </a:r>
            <a:r>
              <a:rPr lang="cs-CZ" dirty="0"/>
              <a:t>, které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spojeny</a:t>
            </a:r>
            <a:r>
              <a:rPr lang="cs-CZ" dirty="0"/>
              <a:t> s </a:t>
            </a:r>
            <a:r>
              <a:rPr lang="cs-CZ" b="1" dirty="0"/>
              <a:t>úbytkem</a:t>
            </a:r>
            <a:r>
              <a:rPr lang="cs-CZ" dirty="0"/>
              <a:t> </a:t>
            </a:r>
            <a:r>
              <a:rPr lang="cs-CZ" b="1" dirty="0"/>
              <a:t>peněžních prostředků</a:t>
            </a:r>
            <a:r>
              <a:rPr lang="cs-CZ" dirty="0"/>
              <a:t>, ale ve svém důsledku mají </a:t>
            </a:r>
            <a:r>
              <a:rPr lang="cs-CZ" b="1" dirty="0"/>
              <a:t>vliv na racionální průběh sledované vnitropodnikové aktivity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Protože se k </a:t>
            </a:r>
            <a:r>
              <a:rPr lang="cs-CZ" b="1" dirty="0"/>
              <a:t>nákladům dodatečně přiřazují</a:t>
            </a:r>
            <a:r>
              <a:rPr lang="cs-CZ" dirty="0"/>
              <a:t>, bývají označovány jako </a:t>
            </a:r>
            <a:r>
              <a:rPr lang="cs-CZ" b="1" dirty="0"/>
              <a:t>dodatkové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Tyto </a:t>
            </a:r>
            <a:r>
              <a:rPr lang="cs-CZ" b="1" dirty="0"/>
              <a:t>náklady</a:t>
            </a:r>
            <a:r>
              <a:rPr lang="cs-CZ" dirty="0"/>
              <a:t> jsou z hlediska finančního účetnictví považovány pouze za </a:t>
            </a:r>
            <a:r>
              <a:rPr lang="cs-CZ" b="1" dirty="0"/>
              <a:t>náklady fiktivní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Příkladem těchto nákladů jsou tzv. </a:t>
            </a:r>
            <a:r>
              <a:rPr lang="cs-CZ" b="1" dirty="0"/>
              <a:t>kalkulační náklady</a:t>
            </a:r>
            <a:r>
              <a:rPr lang="cs-CZ" dirty="0"/>
              <a:t>, jejichž existence je typickým znakem </a:t>
            </a:r>
            <a:r>
              <a:rPr lang="cs-CZ" b="1" dirty="0"/>
              <a:t>hodnotového pojetí nákladů </a:t>
            </a:r>
            <a:r>
              <a:rPr lang="cs-CZ" dirty="0"/>
              <a:t>(</a:t>
            </a:r>
            <a:r>
              <a:rPr lang="cs-CZ" i="1" dirty="0"/>
              <a:t>kalkulační úroky, mzda vlastníka firmy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o </a:t>
            </a:r>
            <a:r>
              <a:rPr lang="cs-CZ" b="1" dirty="0"/>
              <a:t>implicitní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, tedy o položky, které nebyly fakticky zaznamenány na účtech, ale přesto je třeba je do nákladů vnitropodnikových útvarů započítat.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</a:t>
            </a:r>
            <a:r>
              <a:rPr lang="cs-CZ" b="1" dirty="0"/>
              <a:t>existuje</a:t>
            </a:r>
            <a:r>
              <a:rPr lang="cs-CZ" dirty="0"/>
              <a:t> </a:t>
            </a:r>
            <a:r>
              <a:rPr lang="cs-CZ" b="1" dirty="0"/>
              <a:t>shoda</a:t>
            </a:r>
            <a:r>
              <a:rPr lang="cs-CZ" dirty="0"/>
              <a:t> </a:t>
            </a:r>
            <a:r>
              <a:rPr lang="cs-CZ" b="1" dirty="0"/>
              <a:t>pouze</a:t>
            </a:r>
            <a:r>
              <a:rPr lang="cs-CZ" dirty="0"/>
              <a:t> v případě, že rozsah vydaných peněz souhlasí s hodnotou ekonomických zdrojů použitých v příslušných aktivitách.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Tak je tomu obvykle v </a:t>
            </a:r>
            <a:r>
              <a:rPr lang="cs-CZ" b="1" dirty="0"/>
              <a:t>položkách</a:t>
            </a:r>
            <a:r>
              <a:rPr lang="cs-CZ" dirty="0"/>
              <a:t> </a:t>
            </a:r>
            <a:r>
              <a:rPr lang="cs-CZ" b="1" dirty="0"/>
              <a:t>mzdových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nebo v položce </a:t>
            </a:r>
            <a:r>
              <a:rPr lang="cs-CZ" b="1" dirty="0"/>
              <a:t>spotřeba</a:t>
            </a:r>
            <a:r>
              <a:rPr lang="cs-CZ" dirty="0"/>
              <a:t> </a:t>
            </a:r>
            <a:r>
              <a:rPr lang="cs-CZ" b="1" dirty="0"/>
              <a:t>materiálu</a:t>
            </a:r>
            <a:r>
              <a:rPr lang="cs-CZ" dirty="0"/>
              <a:t>, pokud se </a:t>
            </a:r>
            <a:r>
              <a:rPr lang="cs-CZ" b="1" dirty="0"/>
              <a:t>neliší historická cena </a:t>
            </a:r>
            <a:r>
              <a:rPr lang="cs-CZ" dirty="0"/>
              <a:t>a současné reprodukční </a:t>
            </a:r>
            <a:r>
              <a:rPr lang="cs-CZ" b="1" dirty="0"/>
              <a:t>náklady pořízení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Dalším </a:t>
            </a:r>
            <a:r>
              <a:rPr lang="cs-CZ" b="1" dirty="0"/>
              <a:t>příkladem</a:t>
            </a:r>
            <a:r>
              <a:rPr lang="cs-CZ" dirty="0"/>
              <a:t> </a:t>
            </a:r>
            <a:r>
              <a:rPr lang="cs-CZ" b="1" dirty="0"/>
              <a:t>shody</a:t>
            </a:r>
            <a:r>
              <a:rPr lang="cs-CZ" dirty="0"/>
              <a:t> mezi </a:t>
            </a:r>
            <a:r>
              <a:rPr lang="cs-CZ" b="1" dirty="0"/>
              <a:t>úrovní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ve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vnitropodnikovém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rozúčtování</a:t>
            </a:r>
            <a:r>
              <a:rPr lang="cs-CZ" dirty="0"/>
              <a:t> </a:t>
            </a:r>
            <a:r>
              <a:rPr lang="cs-CZ" b="1" dirty="0"/>
              <a:t>prvotních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přebíraných z finančního účetnictví do nákladů vnitropodnikových středisek.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řadě nákladových položek jsou však náklady v </a:t>
            </a:r>
            <a:r>
              <a:rPr lang="cs-CZ" b="1" dirty="0"/>
              <a:t>nákladovém účetnictví </a:t>
            </a:r>
            <a:r>
              <a:rPr lang="cs-CZ" dirty="0"/>
              <a:t>(hodnotové pojetí) vykazovány v jiné výši než v účetnictví finančním (finanční pojetí) – např. </a:t>
            </a:r>
            <a:r>
              <a:rPr lang="cs-CZ" b="1" dirty="0"/>
              <a:t>kalkulační odpisy </a:t>
            </a:r>
            <a:r>
              <a:rPr lang="cs-CZ" dirty="0"/>
              <a:t>vykazované v nákladovém účetnictví se liší od odpisů zaúčtovaných ve finančním účetnictví na základě odpisového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Některé nákladové položky </a:t>
            </a:r>
            <a:r>
              <a:rPr lang="cs-CZ" b="1" dirty="0"/>
              <a:t>nejsou ve finančním účetnictví vykazovány vůbec</a:t>
            </a:r>
            <a:r>
              <a:rPr lang="cs-CZ" dirty="0"/>
              <a:t>, protože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založeny</a:t>
            </a:r>
            <a:r>
              <a:rPr lang="cs-CZ" dirty="0"/>
              <a:t> na </a:t>
            </a:r>
            <a:r>
              <a:rPr lang="cs-CZ" b="1" dirty="0"/>
              <a:t>výdeji</a:t>
            </a:r>
            <a:r>
              <a:rPr lang="cs-CZ" dirty="0"/>
              <a:t> peněz (další kalkulační náklady vyjádřené v reprodukčních cenách, druhotné náklady vyplývající z </a:t>
            </a:r>
            <a:r>
              <a:rPr lang="cs-CZ" dirty="0" err="1"/>
              <a:t>mezistřediskové</a:t>
            </a:r>
            <a:r>
              <a:rPr lang="cs-CZ" dirty="0"/>
              <a:t> kooperace vyčíslené ve vnitropodnikových cenách apod.).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Vztah 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z hlediska jejich vyjádření ve finančním a manažerském účetnictví je uveden v tabulce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1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Vztah mezi náklady ve finančním a manažerském účetnictví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7A0D94-D9B8-4FB3-901B-1B942A7D9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23815" r="63596" b="41368"/>
          <a:stretch/>
        </p:blipFill>
        <p:spPr>
          <a:xfrm>
            <a:off x="2083888" y="1691416"/>
            <a:ext cx="5342824" cy="45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základním úkolům nákladového účetnictví patří vyjádřit náklady vznikající </a:t>
            </a:r>
            <a:r>
              <a:rPr lang="cs-CZ" sz="2800" b="1" dirty="0"/>
              <a:t>v reálně probíhajících procesech v podniku za situace</a:t>
            </a:r>
            <a:r>
              <a:rPr lang="cs-CZ" sz="2800" dirty="0"/>
              <a:t>, kdy o alokaci </a:t>
            </a:r>
            <a:r>
              <a:rPr lang="cs-CZ" sz="2800" b="1" dirty="0"/>
              <a:t>vstupních faktorů </a:t>
            </a:r>
            <a:r>
              <a:rPr lang="cs-CZ" sz="2800" dirty="0"/>
              <a:t>již bylo rozhodnuto.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cs-CZ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vyčíslení reálných nákladů </a:t>
            </a:r>
            <a:r>
              <a:rPr lang="cs-CZ" sz="2800" b="1" dirty="0"/>
              <a:t>spotřebovaných</a:t>
            </a:r>
            <a:r>
              <a:rPr lang="cs-CZ" sz="2800" dirty="0"/>
              <a:t> při </a:t>
            </a:r>
            <a:r>
              <a:rPr lang="cs-CZ" sz="2800" b="1" dirty="0"/>
              <a:t>výrobě konkrétních výkonů</a:t>
            </a:r>
            <a:r>
              <a:rPr lang="cs-CZ" sz="2800" dirty="0"/>
              <a:t>, </a:t>
            </a:r>
            <a:r>
              <a:rPr lang="cs-CZ" sz="2800" b="1" dirty="0"/>
              <a:t>výrobků</a:t>
            </a:r>
            <a:r>
              <a:rPr lang="cs-CZ" sz="2800" dirty="0"/>
              <a:t> nebo </a:t>
            </a:r>
            <a:r>
              <a:rPr lang="cs-CZ" sz="2800" b="1" dirty="0"/>
              <a:t>služeb</a:t>
            </a:r>
            <a:r>
              <a:rPr lang="cs-CZ" sz="2800" dirty="0"/>
              <a:t> slouží výše uvedené hodnotové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toto pojetí </a:t>
            </a:r>
            <a:r>
              <a:rPr lang="cs-CZ" b="1" dirty="0"/>
              <a:t>nákladů</a:t>
            </a:r>
            <a:r>
              <a:rPr lang="cs-CZ" dirty="0"/>
              <a:t> je </a:t>
            </a:r>
            <a:r>
              <a:rPr lang="cs-CZ" b="1" dirty="0"/>
              <a:t>charakteristické</a:t>
            </a:r>
            <a:r>
              <a:rPr lang="cs-CZ" dirty="0"/>
              <a:t>, že mezi </a:t>
            </a:r>
            <a:r>
              <a:rPr lang="cs-CZ" b="1" dirty="0"/>
              <a:t>vynaloženými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a vyprodukovaným </a:t>
            </a:r>
            <a:r>
              <a:rPr lang="cs-CZ" b="1" dirty="0"/>
              <a:t>výkonem</a:t>
            </a:r>
            <a:r>
              <a:rPr lang="cs-CZ" dirty="0"/>
              <a:t> existuje velká volnost.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základním úkolům nákladového účetnictví patří vyjádřit náklady vznikající v reálně probíhajících procesech v podniku za situace, kdy o alokaci vstupních faktorů již bylo rozhodnuto.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vyčíslení reálných nákladů spotřebovaných při výrobě konkrétních výkonů, výrobků nebo služeb slouží výše uvedené hodnotové pojetí nákladů.,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Ekonomické</a:t>
            </a:r>
            <a:r>
              <a:rPr lang="cs-CZ" sz="2400" dirty="0"/>
              <a:t> </a:t>
            </a:r>
            <a:r>
              <a:rPr lang="cs-CZ" sz="2400" b="1" dirty="0"/>
              <a:t>pojetí</a:t>
            </a:r>
            <a:r>
              <a:rPr lang="cs-CZ" sz="2400" dirty="0"/>
              <a:t> nákladů </a:t>
            </a:r>
            <a:r>
              <a:rPr lang="cs-CZ" sz="2400" b="1" dirty="0"/>
              <a:t>vychází z požadavku zajistit odpovídající informace</a:t>
            </a:r>
            <a:r>
              <a:rPr lang="cs-CZ" sz="2400" dirty="0"/>
              <a:t> nejen pro </a:t>
            </a:r>
            <a:r>
              <a:rPr lang="cs-CZ" sz="2400" b="1" dirty="0"/>
              <a:t>řízení reálně probíhajících procesů</a:t>
            </a:r>
            <a:r>
              <a:rPr lang="cs-CZ" sz="2400" dirty="0"/>
              <a:t>, ale také pro </a:t>
            </a:r>
            <a:r>
              <a:rPr lang="cs-CZ" sz="2400" b="1" dirty="0"/>
              <a:t>potřeby rozhodování za účelem výběru optimálních budoucích variant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 výběrem alternativ souvisí pak obecné ekonomické chápání nákladů jako </a:t>
            </a:r>
            <a:r>
              <a:rPr lang="cs-CZ" sz="2400" b="1" dirty="0"/>
              <a:t>maxima hodnoty</a:t>
            </a:r>
            <a:r>
              <a:rPr lang="cs-CZ" sz="2400" dirty="0"/>
              <a:t>, které lze vyprodukovat </a:t>
            </a:r>
            <a:r>
              <a:rPr lang="cs-CZ" sz="2400" b="1" dirty="0"/>
              <a:t>prostřednictvím zvolené varianty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Tyto podmínky naplňuje kategorie tzv. </a:t>
            </a:r>
            <a:r>
              <a:rPr lang="cs-CZ" sz="2400" b="1" dirty="0"/>
              <a:t>oportunitních nákladů</a:t>
            </a:r>
            <a:r>
              <a:rPr lang="cs-CZ" sz="2400" dirty="0"/>
              <a:t>; ty se vymezují jako </a:t>
            </a:r>
            <a:r>
              <a:rPr lang="cs-CZ" sz="2400" b="1" dirty="0"/>
              <a:t>maximální ušlý výnosy, který byl obětován v důsledku využití ekonomického zdroje ve zvolené alternativě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Oportunitní náklady tak nepředstavují reálné spotřebované nebo využité ekonomické zdroje, ale dodatečně vložené měřítko účelnosti uskutečněné volby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Stručně řečeno: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Vyjádření nákladů podle tohoto pojetí nezahrnuje pouze oceněný úbytek ekonomického zdroje, ale také oceněný prospěch, který podnik nerealizoval v důsledku toho, že tento zdroj nevyužil jiným alternativním způsobem</a:t>
            </a:r>
            <a:r>
              <a:rPr lang="cs-CZ" sz="20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V zásadě obdobným způsobem lze kvantifikovat i oportunitní výnosy jako náklady, kterým podnik vyhnul tím, že nerealizoval jinou v úvahu přicházející možnost.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Základná </a:t>
            </a:r>
            <a:r>
              <a:rPr lang="cs-CZ" sz="2400" b="1" dirty="0"/>
              <a:t>charakteristiky finančního, hodnotového a ekonomického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E6467B-DA0C-4177-9BA3-1F1941F9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8" t="34070" r="64035" b="29298"/>
          <a:stretch/>
        </p:blipFill>
        <p:spPr>
          <a:xfrm>
            <a:off x="4915396" y="2851125"/>
            <a:ext cx="3771404" cy="33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Do </a:t>
            </a:r>
            <a:r>
              <a:rPr lang="cs-CZ" b="1" dirty="0"/>
              <a:t>nákladů</a:t>
            </a:r>
            <a:r>
              <a:rPr lang="cs-CZ" dirty="0"/>
              <a:t> z pohledu </a:t>
            </a:r>
            <a:r>
              <a:rPr lang="cs-CZ" b="1" dirty="0">
                <a:solidFill>
                  <a:srgbClr val="FF0000"/>
                </a:solidFill>
              </a:rPr>
              <a:t>finančního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patří všechny položky, které je nutné vynaložit na zajištění průběhu reprodukčního procesu a které se obvykle pravidelně opakují.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např. </a:t>
            </a:r>
            <a:r>
              <a:rPr lang="cs-CZ" b="1" dirty="0"/>
              <a:t>o spotřebu základních vstupů hmotné povahy, opotřebení majetku, spotřebu živé práce, spotřebu cizích nakupovaných prací a služeb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2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</a:t>
            </a:r>
            <a:r>
              <a:rPr lang="cs-CZ" b="1" dirty="0"/>
              <a:t>jsou považovány i takové nákladové položky, jako jsou úroky, pokuty, penále, manka a škody, náklady na reprezentaci nebo daň z příjmů a další daně</a:t>
            </a:r>
            <a:r>
              <a:rPr lang="cs-CZ" dirty="0"/>
              <a:t>, tedy vstupy, které s produkovanými výkony bezprostředně nesouvisejí.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v poměření s realizovanými </a:t>
            </a:r>
            <a:r>
              <a:rPr lang="cs-CZ" b="1" dirty="0"/>
              <a:t>výnosy</a:t>
            </a:r>
            <a:r>
              <a:rPr lang="cs-CZ" dirty="0"/>
              <a:t> jsou základem zjištění výsledku hospodaření podnikatelského subjektu za účetní období a </a:t>
            </a:r>
            <a:r>
              <a:rPr lang="cs-CZ" b="1" dirty="0"/>
              <a:t>jsou významným faktorem ovlivňujícím efektivnost podniku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9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 pohledu finančního účetnictví se do nákladů zahrnují: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nutné úbytky majetku vzniklé v bezprostřední souvislosti s činností podniku (běžné, pravidelně se opakující náklady);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 mimořádného a sankčního charakteru, které vznikají nahodile a neopakují se pravidelně (pokuty a penále);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jsou již v podstatě rozdělením konečného výsledku činnosti (daně a poplatky, náklady na reprezentaci);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slouží k vyrovnávání stability podniku z pohledu externích uživatelů (tvorba rezerv).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všechny tyto nákladové položky je charakteristické, že u nich není zdůrazněn účel jejich vynaložení.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6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rgbClr val="FF0000"/>
                </a:solidFill>
              </a:rPr>
              <a:t>Manažerské účetnictví </a:t>
            </a:r>
            <a:r>
              <a:rPr lang="cs-CZ" dirty="0"/>
              <a:t>naproti tomu charakterizuje náklady jako </a:t>
            </a:r>
            <a:r>
              <a:rPr lang="cs-CZ" b="1" dirty="0"/>
              <a:t>hodnotově vyjádřenou a účelně vynaloženou spotřebu ekonomických zdrojů podniku</a:t>
            </a:r>
            <a:r>
              <a:rPr lang="cs-CZ" dirty="0"/>
              <a:t>, která účelově souvisí s jeho ekonomickou činností.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Důraz je přitom kladen nikoli jen na zobrazení skutečné výše spotřebovaných nákladů, ale především na důležitost jejich hospodárného a racionálního vynakládání v podnikatelském procesu, což je nezbytným předpokladem zvyšování efektivnosti podniku.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založeno na účelovém pojetí nákladů, to znamená, že se náklady sledují vždy ve vztahu ke konkrétnímu účelu, pro který byly </a:t>
            </a:r>
            <a:r>
              <a:rPr lang="cs-CZ" b="1" dirty="0"/>
              <a:t>vynaloženy</a:t>
            </a:r>
            <a:r>
              <a:rPr lang="cs-CZ" dirty="0"/>
              <a:t> (</a:t>
            </a:r>
            <a:r>
              <a:rPr lang="cs-CZ" b="1" dirty="0"/>
              <a:t>výkon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Výkon může mít podobu hmotnou </a:t>
            </a:r>
            <a:r>
              <a:rPr lang="cs-CZ" dirty="0"/>
              <a:t>(výrobek v jakékoli etapě svého zpracování) </a:t>
            </a:r>
            <a:r>
              <a:rPr lang="cs-CZ" b="1" dirty="0"/>
              <a:t>nebo nehmotnou </a:t>
            </a:r>
            <a:r>
              <a:rPr lang="cs-CZ" dirty="0"/>
              <a:t>(činnost, služba v jakékoli etapě svého dokončení).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Účelovost </a:t>
            </a:r>
            <a:r>
              <a:rPr lang="cs-CZ" dirty="0"/>
              <a:t>vyjadřuje podmínku, že o nákladech můžeme hovořit jen v případech, že je vynakládáme za konkrétním účelem a přesně víme, že spotřebované náklady povedou k vytvoření určitého výkonu se specifickou užitečností.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Vedle </a:t>
            </a:r>
            <a:r>
              <a:rPr lang="cs-CZ" b="1" dirty="0"/>
              <a:t>hodnotového</a:t>
            </a:r>
            <a:r>
              <a:rPr lang="cs-CZ" dirty="0"/>
              <a:t> </a:t>
            </a:r>
            <a:r>
              <a:rPr lang="cs-CZ" b="1" dirty="0"/>
              <a:t>vyjádření</a:t>
            </a:r>
            <a:r>
              <a:rPr lang="cs-CZ" dirty="0"/>
              <a:t> a </a:t>
            </a:r>
            <a:r>
              <a:rPr lang="cs-CZ" b="1" dirty="0"/>
              <a:t>účelovosti</a:t>
            </a:r>
            <a:r>
              <a:rPr lang="cs-CZ" dirty="0"/>
              <a:t> je charakteristickým rysem pojetí nákladů z hlediska vnitropodnikového účetnictví i </a:t>
            </a:r>
            <a:r>
              <a:rPr lang="cs-CZ" b="1" dirty="0"/>
              <a:t>účelnost spotřebovaných vstupů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Znak účelnosti zdůrazňuje skutečnost, že </a:t>
            </a:r>
            <a:r>
              <a:rPr lang="cs-CZ" b="1" dirty="0"/>
              <a:t>vynakládání vstupních faktorů reprodukce je řízeno cílevědomě a musí být uskutečňováno smysluplně, racionálně a hospodárně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1881</Words>
  <Application>Microsoft Office PowerPoint</Application>
  <PresentationFormat>Předvádění na obrazovce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Vymezení a pojetí nákladů finanční, manažerské a hodnotové  XNKC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Ekonomické pojetí nákladů</vt:lpstr>
      <vt:lpstr>Ekonomické pojetí nákladů</vt:lpstr>
      <vt:lpstr>Ekonomické pojetí nákladů</vt:lpstr>
      <vt:lpstr>Ekonomické pojetí nákladů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17</cp:revision>
  <dcterms:modified xsi:type="dcterms:W3CDTF">2025-02-06T07:45:00Z</dcterms:modified>
</cp:coreProperties>
</file>