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37" r:id="rId2"/>
    <p:sldId id="341" r:id="rId3"/>
    <p:sldId id="345" r:id="rId4"/>
    <p:sldId id="346" r:id="rId5"/>
    <p:sldId id="342" r:id="rId6"/>
    <p:sldId id="347" r:id="rId7"/>
    <p:sldId id="343" r:id="rId8"/>
    <p:sldId id="348" r:id="rId9"/>
    <p:sldId id="349" r:id="rId10"/>
    <p:sldId id="350" r:id="rId11"/>
    <p:sldId id="352" r:id="rId12"/>
    <p:sldId id="351" r:id="rId13"/>
    <p:sldId id="353" r:id="rId14"/>
    <p:sldId id="34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7D"/>
    <a:srgbClr val="FF7C80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197" autoAdjust="0"/>
  </p:normalViewPr>
  <p:slideViewPr>
    <p:cSldViewPr snapToGrid="0">
      <p:cViewPr varScale="1">
        <p:scale>
          <a:sx n="62" d="100"/>
          <a:sy n="62" d="100"/>
        </p:scale>
        <p:origin x="13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sz="1800" b="1" i="0" u="none" strike="noStrike" baseline="0" dirty="0">
                <a:latin typeface="TimesNewRomanPSMT"/>
              </a:rPr>
              <a:t>E</a:t>
            </a:r>
            <a:r>
              <a:rPr lang="cs-CZ" sz="1800" b="1" i="0" u="none" strike="noStrike" baseline="0" dirty="0">
                <a:latin typeface="TimesNewRomanPS-BoldMT"/>
              </a:rPr>
              <a:t>lastická poptávka </a:t>
            </a:r>
            <a:r>
              <a:rPr lang="cs-CZ" sz="1800" b="0" i="0" u="none" strike="noStrike" baseline="0" dirty="0">
                <a:latin typeface="TimesNewRomanPSMT"/>
              </a:rPr>
              <a:t>(pružná) - výrazně a rychle reaguje na změny cen (obvykle zboží zbytné a lehce nahraditelné).</a:t>
            </a:r>
          </a:p>
          <a:p>
            <a:pPr algn="l"/>
            <a:r>
              <a:rPr lang="cs-CZ" sz="1800" b="1" i="0" u="none" strike="noStrike" baseline="0" dirty="0">
                <a:latin typeface="TimesNewRomanPS-BoldMT"/>
              </a:rPr>
              <a:t>Neelastická poptávka </a:t>
            </a:r>
            <a:r>
              <a:rPr lang="cs-CZ" sz="1800" b="0" i="0" u="none" strike="noStrike" baseline="0" dirty="0">
                <a:latin typeface="TimesNewRomanPSMT"/>
              </a:rPr>
              <a:t>(nepružná) - na změny cen reaguje pomalu a omezeně (obvykle jde o zboží nezbytné, bez něhož se nelze obejít a které nelze dost dobře nahradit, jako je</a:t>
            </a:r>
          </a:p>
          <a:p>
            <a:pPr algn="l"/>
            <a:r>
              <a:rPr lang="cs-CZ" sz="1800" b="0" i="0" u="none" strike="noStrike" baseline="0" dirty="0">
                <a:latin typeface="TimesNewRomanPSMT"/>
              </a:rPr>
              <a:t>například voda, sůl, káva apod.).</a:t>
            </a:r>
          </a:p>
          <a:p>
            <a:pPr algn="l"/>
            <a:r>
              <a:rPr lang="cs-CZ" sz="1800" b="1" i="0" u="none" strike="noStrike" baseline="0" dirty="0">
                <a:latin typeface="TimesNewRomanPSMT"/>
              </a:rPr>
              <a:t>Jednotkově </a:t>
            </a:r>
            <a:r>
              <a:rPr lang="cs-CZ" sz="1800" b="1" i="0" u="none" strike="noStrike" baseline="0" dirty="0">
                <a:latin typeface="TimesNewRomanPS-BoldMT"/>
              </a:rPr>
              <a:t>elastická poptávka </a:t>
            </a:r>
            <a:r>
              <a:rPr lang="cs-CZ" sz="1800" b="0" i="0" u="none" strike="noStrike" baseline="0" dirty="0">
                <a:latin typeface="TimesNewRomanPS-BoldMT"/>
              </a:rPr>
              <a:t>-</a:t>
            </a:r>
            <a:r>
              <a:rPr lang="cs-CZ" sz="1800" b="0" i="0" u="none" strike="noStrike" baseline="0" dirty="0">
                <a:latin typeface="TimesNewRomanPSMT"/>
              </a:rPr>
              <a:t> kdy poptávané množství klesne, (či vzroste) přesně o tolik procent, o kolik vzrostla (či klesla) cena daného zboží či služby.</a:t>
            </a:r>
          </a:p>
          <a:p>
            <a:pPr algn="l"/>
            <a:r>
              <a:rPr lang="cs-CZ" sz="1800" b="0" i="0" u="none" strike="noStrike" baseline="0" dirty="0">
                <a:latin typeface="TimesNewRomanPSMT"/>
              </a:rPr>
              <a:t>Z ekonomického pohledu lze dále členit poptávku na mnoho typů. V souvislosti s výzkumem trhu nás bude zajímat tzv. </a:t>
            </a:r>
            <a:r>
              <a:rPr lang="cs-CZ" sz="1800" b="1" i="0" u="none" strike="noStrike" baseline="0" dirty="0">
                <a:latin typeface="TimesNewRomanPSMT"/>
              </a:rPr>
              <a:t>tržní poptávka </a:t>
            </a:r>
            <a:r>
              <a:rPr lang="cs-CZ" sz="1800" b="0" i="0" u="none" strike="noStrike" baseline="0" dirty="0">
                <a:latin typeface="TimesNewRomanPSMT"/>
              </a:rPr>
              <a:t>– poptávka všech zákazníků po konkrétním</a:t>
            </a:r>
          </a:p>
          <a:p>
            <a:pPr algn="l"/>
            <a:r>
              <a:rPr lang="cs-CZ" sz="1800" b="0" i="0" u="none" strike="noStrike" baseline="0" dirty="0">
                <a:latin typeface="TimesNewRomanPSMT"/>
              </a:rPr>
              <a:t>výrobku.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232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Kvantifikace poptávky</a:t>
            </a:r>
          </a:p>
          <a:p>
            <a:r>
              <a:rPr lang="cs-CZ" dirty="0"/>
              <a:t>■ Jak velká je poptávka? Kterými ukazateli ji měříme?</a:t>
            </a:r>
          </a:p>
          <a:p>
            <a:r>
              <a:rPr lang="cs-CZ" dirty="0"/>
              <a:t>■ Kde vzniká poptávka? Čím je poptávka dána? Existují k těmto atributům nějaké konkrétní vstupy (například vybavenost domácností spotřebiči, auty, životní cyklus produktu, průměrná spotřeba apod.)? </a:t>
            </a:r>
          </a:p>
          <a:p>
            <a:r>
              <a:rPr lang="cs-CZ" dirty="0"/>
              <a:t>■ Jak je trh saturován? Je poptávka uspokojena? Jak velký je tento trh? </a:t>
            </a:r>
          </a:p>
          <a:p>
            <a:r>
              <a:rPr lang="cs-CZ" dirty="0"/>
              <a:t>■ Existuje latentní (skrytá) poptávka? Jak je velká? Co brání jejímu využití? </a:t>
            </a:r>
          </a:p>
          <a:p>
            <a:r>
              <a:rPr lang="cs-CZ" dirty="0"/>
              <a:t>■ Jak velký je pro mě dostupný trh a jak velká je na něm poptávka?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909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dirty="0"/>
              <a:t>Obr.: Roman, MYNÁŘOVÁ, Lenka a SVOBODOVÁ, Hana. </a:t>
            </a:r>
            <a:r>
              <a:rPr lang="cs-CZ" i="1" dirty="0"/>
              <a:t>Moderní metody a techniky marketingového výzkumu</a:t>
            </a:r>
            <a:r>
              <a:rPr lang="cs-CZ" dirty="0"/>
              <a:t>. Praha: Grada </a:t>
            </a:r>
            <a:r>
              <a:rPr lang="cs-CZ" dirty="0" err="1"/>
              <a:t>Publishing</a:t>
            </a:r>
            <a:r>
              <a:rPr lang="cs-CZ" dirty="0"/>
              <a:t>, a.s., 2011. ISBN 978-80-247-7298-1. str. 25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665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Tab.: Roman, MYNÁŘOVÁ, Lenka a SVOBODOVÁ, Hana. </a:t>
            </a:r>
            <a:r>
              <a:rPr lang="cs-CZ" i="1" dirty="0"/>
              <a:t>Moderní metody a techniky marketingového výzkumu</a:t>
            </a:r>
            <a:r>
              <a:rPr lang="cs-CZ" dirty="0"/>
              <a:t>. Praha: Grada </a:t>
            </a:r>
            <a:r>
              <a:rPr lang="cs-CZ" dirty="0" err="1"/>
              <a:t>Publishing</a:t>
            </a:r>
            <a:r>
              <a:rPr lang="cs-CZ" dirty="0"/>
              <a:t>, a.s., 2011. ISBN 978-80-247-7298-1. str. 37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19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200" i="1" dirty="0">
                <a:latin typeface="Amasis MT Pro Medium" panose="02040604050005020304" pitchFamily="18" charset="-18"/>
              </a:rPr>
              <a:t>Finanční veřejnost – banky, investoři, akcionáři, pojišťovny, leasingové společnosti. Mají vliv na dostupnost finančních zdrojů, zatímco dodavatelé finančních zdrojů tyto zdroje poskytují nebo jistí, finanční veřejnost poskytuje reference, kredit, záruky při navazování nových obchodních vztahů.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200" i="1" dirty="0">
                <a:latin typeface="Amasis MT Pro Medium" panose="02040604050005020304" pitchFamily="18" charset="-18"/>
              </a:rPr>
              <a:t>Masová média – hlavní tvůrci a </a:t>
            </a:r>
            <a:r>
              <a:rPr lang="cs-CZ" sz="1200" i="1" dirty="0" err="1">
                <a:latin typeface="Amasis MT Pro Medium" panose="02040604050005020304" pitchFamily="18" charset="-18"/>
              </a:rPr>
              <a:t>ovlivňovatelé</a:t>
            </a:r>
            <a:r>
              <a:rPr lang="cs-CZ" sz="1200" i="1" dirty="0">
                <a:latin typeface="Amasis MT Pro Medium" panose="02040604050005020304" pitchFamily="18" charset="-18"/>
              </a:rPr>
              <a:t> veřejného mínění. S jejich pomocí lze vytvářet dobré jméno firmy nebo produktů.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200" i="1" dirty="0">
                <a:latin typeface="Amasis MT Pro Medium" panose="02040604050005020304" pitchFamily="18" charset="-18"/>
              </a:rPr>
              <a:t>Vládní veřejnost – vláda, parlament, orgány státní správy a místní samosprávy. Pakliže jejich rozhodnutí (bezpečnost výrobků, pravdivost reklamy) jsou v rozporu se zájmy firmy (odvětví, spolku), je nutné zapojit vyjednávání a lobbování.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200" i="1" dirty="0">
                <a:latin typeface="Amasis MT Pro Medium" panose="02040604050005020304" pitchFamily="18" charset="-18"/>
              </a:rPr>
              <a:t>Občanská sdružení a organizace – organizace pro ochranu životního prostředí, různé spolky, svazy, odborové organizace apod. Prosazují celospolečenské nebo skupinové zájmy, které zpravidla nejsou řešeny konkrétní legislativou.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200" i="1" dirty="0">
                <a:latin typeface="Amasis MT Pro Medium" panose="02040604050005020304" pitchFamily="18" charset="-18"/>
              </a:rPr>
              <a:t>Všeobecná (občanská) veřejnost – nejširší veřejnost, která vnímá jednání firmy a vytváří postoje k produktům a obchodním praktikám a ovlivňuje zákazníky.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200" i="1" dirty="0">
                <a:latin typeface="Amasis MT Pro Medium" panose="02040604050005020304" pitchFamily="18" charset="-18"/>
              </a:rPr>
              <a:t>Vnitřní veřejnost – zaměstnanci firmy se v době hromadně sdílených informací stávají významnou veřejností každé firmy, neboť přenášejí své zkušenosti a postoje na občanskou veřejnost.</a:t>
            </a:r>
            <a:endParaRPr lang="cs-CZ" sz="1400" i="1" dirty="0">
              <a:latin typeface="Amasis MT Pro Medium" panose="02040604050005020304" pitchFamily="18" charset="-1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07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77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75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50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82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13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88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43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03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5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76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75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52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1147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609350" y="2256197"/>
            <a:ext cx="11180449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Amasis MT Pro Medium" panose="02040604050005020304" pitchFamily="18" charset="-18"/>
              </a:rPr>
              <a:t>MARKETINGOVÝ VÝZKUM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846417" y="3981637"/>
            <a:ext cx="104991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>
                <a:solidFill>
                  <a:srgbClr val="000000"/>
                </a:solidFill>
                <a:latin typeface="Amasis MT Pro Medium" panose="02040604050005020304" pitchFamily="18" charset="-18"/>
              </a:rPr>
              <a:t>2b.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VLIVY PROSTŘEDÍ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4DD25-661F-94D0-6F37-F2D1D52BD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026C1DB1-7F19-AA0C-BDD0-EC1DC6812C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A30DEE3-659F-DE2C-12FE-F852BB0E0F56}"/>
              </a:ext>
            </a:extLst>
          </p:cNvPr>
          <p:cNvSpPr txBox="1"/>
          <p:nvPr/>
        </p:nvSpPr>
        <p:spPr>
          <a:xfrm>
            <a:off x="58992" y="214818"/>
            <a:ext cx="12074015" cy="4936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Konkurence</a:t>
            </a:r>
          </a:p>
          <a:p>
            <a:pPr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Podle nahraditelnosti produktu rozlišujeme úrovně konkurence v rámci: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značky – více variant daného produktu nabízených jednou firmou;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formy – firmy nabízející stejný produkt;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třídy – substituty;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odvětví – alternativy uspokojující stejné potřeby;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uspokojování potřeb – alternativy uspokojující odlišné potřeby.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400" i="1" dirty="0">
              <a:latin typeface="Amasis MT Pro Medium" panose="02040604050005020304" pitchFamily="18" charset="-18"/>
            </a:endParaRPr>
          </a:p>
          <a:p>
            <a:pPr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 err="1">
                <a:latin typeface="Amasis MT Pro Medium" panose="02040604050005020304" pitchFamily="18" charset="-18"/>
              </a:rPr>
              <a:t>Porterův</a:t>
            </a:r>
            <a:r>
              <a:rPr lang="cs-CZ" sz="2400" dirty="0">
                <a:latin typeface="Amasis MT Pro Medium" panose="02040604050005020304" pitchFamily="18" charset="-18"/>
              </a:rPr>
              <a:t> model 5 konkurenčních sil </a:t>
            </a:r>
          </a:p>
        </p:txBody>
      </p:sp>
    </p:spTree>
    <p:extLst>
      <p:ext uri="{BB962C8B-B14F-4D97-AF65-F5344CB8AC3E}">
        <p14:creationId xmlns:p14="http://schemas.microsoft.com/office/powerpoint/2010/main" val="3369899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68D47A-1F61-F023-B094-DCB884EE4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CC96B62-A96C-C545-A38E-50104075BA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C8CFA54-84DD-6BC2-BD0F-CCAE9871C714}"/>
              </a:ext>
            </a:extLst>
          </p:cNvPr>
          <p:cNvSpPr txBox="1"/>
          <p:nvPr/>
        </p:nvSpPr>
        <p:spPr>
          <a:xfrm>
            <a:off x="58992" y="182501"/>
            <a:ext cx="12074015" cy="6884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lnSpc>
                <a:spcPct val="125000"/>
              </a:lnSpc>
              <a:spcBef>
                <a:spcPts val="600"/>
              </a:spcBef>
            </a:pPr>
            <a:r>
              <a:rPr lang="cs-CZ" sz="3200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Porterův</a:t>
            </a:r>
            <a:r>
              <a:rPr lang="cs-CZ" sz="3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 model 5 konkurenčních sil - příklad</a:t>
            </a:r>
          </a:p>
          <a:p>
            <a:pPr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Trh (odvětví) s elektromobily: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Konkurence uvnitř odvětví </a:t>
            </a:r>
            <a:r>
              <a:rPr lang="cs-CZ" sz="2400" i="1" dirty="0">
                <a:latin typeface="Amasis MT Pro Medium" panose="02040604050005020304" pitchFamily="18" charset="-18"/>
              </a:rPr>
              <a:t>– Tesla, Volkswagen, Hyundai, BMW, Ford a další výrobci elektromobilů.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Nová konkurence </a:t>
            </a:r>
            <a:r>
              <a:rPr lang="cs-CZ" sz="2400" i="1" dirty="0">
                <a:latin typeface="Amasis MT Pro Medium" panose="02040604050005020304" pitchFamily="18" charset="-18"/>
              </a:rPr>
              <a:t>– startupy vyrábějící elektromobily (např. </a:t>
            </a:r>
            <a:r>
              <a:rPr lang="cs-CZ" sz="2400" i="1" dirty="0" err="1">
                <a:latin typeface="Amasis MT Pro Medium" panose="02040604050005020304" pitchFamily="18" charset="-18"/>
              </a:rPr>
              <a:t>Rivian</a:t>
            </a:r>
            <a:r>
              <a:rPr lang="cs-CZ" sz="2400" i="1" dirty="0">
                <a:latin typeface="Amasis MT Pro Medium" panose="02040604050005020304" pitchFamily="18" charset="-18"/>
              </a:rPr>
              <a:t>, </a:t>
            </a:r>
            <a:r>
              <a:rPr lang="cs-CZ" sz="2400" i="1" dirty="0" err="1">
                <a:latin typeface="Amasis MT Pro Medium" panose="02040604050005020304" pitchFamily="18" charset="-18"/>
              </a:rPr>
              <a:t>Lucid</a:t>
            </a:r>
            <a:r>
              <a:rPr lang="cs-CZ" sz="2400" i="1" dirty="0">
                <a:latin typeface="Amasis MT Pro Medium" panose="02040604050005020304" pitchFamily="18" charset="-18"/>
              </a:rPr>
              <a:t> Motors) nebo tradiční automobilky vstupující do segmentu.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Konkurence substitutů </a:t>
            </a:r>
            <a:r>
              <a:rPr lang="cs-CZ" sz="2400" i="1" dirty="0">
                <a:latin typeface="Amasis MT Pro Medium" panose="02040604050005020304" pitchFamily="18" charset="-18"/>
              </a:rPr>
              <a:t>– hybridní vozy, vodíková auta, auta se spalovacím motorem (ICE).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Konkurence dodavatelů </a:t>
            </a:r>
            <a:r>
              <a:rPr lang="cs-CZ" sz="2400" i="1" dirty="0">
                <a:latin typeface="Amasis MT Pro Medium" panose="02040604050005020304" pitchFamily="18" charset="-18"/>
              </a:rPr>
              <a:t>– výrobci baterií (CATL, Panasonic, LG </a:t>
            </a:r>
            <a:r>
              <a:rPr lang="cs-CZ" sz="2400" i="1" dirty="0" err="1">
                <a:latin typeface="Amasis MT Pro Medium" panose="02040604050005020304" pitchFamily="18" charset="-18"/>
              </a:rPr>
              <a:t>Chem</a:t>
            </a:r>
            <a:r>
              <a:rPr lang="cs-CZ" sz="2400" i="1" dirty="0">
                <a:latin typeface="Amasis MT Pro Medium" panose="02040604050005020304" pitchFamily="18" charset="-18"/>
              </a:rPr>
              <a:t>), dodavatelé čipů, výrobcové elektromotorů.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Konkurence zákazníků </a:t>
            </a:r>
            <a:r>
              <a:rPr lang="cs-CZ" sz="2400" i="1" dirty="0">
                <a:latin typeface="Amasis MT Pro Medium" panose="02040604050005020304" pitchFamily="18" charset="-18"/>
              </a:rPr>
              <a:t>– automobilové leasingové společnosti, velké flotily, individuální zákazníci s rostoucími nároky na cenu a dojezd.</a:t>
            </a:r>
          </a:p>
          <a:p>
            <a:pPr marL="0" lvl="1" algn="ctr">
              <a:lnSpc>
                <a:spcPct val="125000"/>
              </a:lnSpc>
              <a:spcBef>
                <a:spcPts val="600"/>
              </a:spcBef>
            </a:pPr>
            <a:endParaRPr lang="cs-CZ" sz="32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42715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892C99-9AC4-6EF6-2B45-7B5401DB7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F6D8B2A-2772-42BB-0F55-C7F8897D4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D5DA14D-F604-73E7-2AE0-8933BCBB7FBE}"/>
              </a:ext>
            </a:extLst>
          </p:cNvPr>
          <p:cNvSpPr txBox="1"/>
          <p:nvPr/>
        </p:nvSpPr>
        <p:spPr>
          <a:xfrm>
            <a:off x="58992" y="214818"/>
            <a:ext cx="12074015" cy="5844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Distributoři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Při výběru distributorů se zaměřujeme na: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náklady, cenu;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kvalitu, stabilitu, ochranu zboží;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pravidelnost dodávek, rychlost a spolehlivost, výkyvy;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možnosti skladování a dopravy;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postavení na trhu, výkonnost obchodních zástupců;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vývoj nákladů prodeje jednotlivých distribučních cest;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rozložení nabídky na území (prodejny speciální a </a:t>
            </a:r>
            <a:r>
              <a:rPr lang="cs-CZ" sz="2400" i="1" dirty="0" err="1">
                <a:latin typeface="Amasis MT Pro Medium" panose="02040604050005020304" pitchFamily="18" charset="-18"/>
              </a:rPr>
              <a:t>širokosortimentní</a:t>
            </a:r>
            <a:r>
              <a:rPr lang="cs-CZ" sz="2400" i="1" dirty="0">
                <a:latin typeface="Amasis MT Pro Medium" panose="02040604050005020304" pitchFamily="18" charset="-18"/>
              </a:rPr>
              <a:t>);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 err="1">
                <a:latin typeface="Amasis MT Pro Medium" panose="02040604050005020304" pitchFamily="18" charset="-18"/>
              </a:rPr>
              <a:t>merchandising</a:t>
            </a:r>
            <a:r>
              <a:rPr lang="cs-CZ" sz="2400" i="1" dirty="0">
                <a:latin typeface="Amasis MT Pro Medium" panose="02040604050005020304" pitchFamily="18" charset="-18"/>
              </a:rPr>
              <a:t>;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čas a místo výprodejů atd.</a:t>
            </a:r>
          </a:p>
        </p:txBody>
      </p:sp>
    </p:spTree>
    <p:extLst>
      <p:ext uri="{BB962C8B-B14F-4D97-AF65-F5344CB8AC3E}">
        <p14:creationId xmlns:p14="http://schemas.microsoft.com/office/powerpoint/2010/main" val="4210823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CA4E81-6A82-7B91-63C3-35D901448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E327411-2BB6-643E-DDAA-E1DAD05D89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6B82847-AE49-7023-A933-C5C8323AB307}"/>
              </a:ext>
            </a:extLst>
          </p:cNvPr>
          <p:cNvSpPr txBox="1"/>
          <p:nvPr/>
        </p:nvSpPr>
        <p:spPr>
          <a:xfrm>
            <a:off x="58992" y="29467"/>
            <a:ext cx="12074015" cy="5051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Veřejnost</a:t>
            </a:r>
          </a:p>
          <a:p>
            <a:pPr algn="ctr">
              <a:lnSpc>
                <a:spcPct val="125000"/>
              </a:lnSpc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Finanční veřejnost </a:t>
            </a:r>
            <a:r>
              <a:rPr lang="cs-CZ" sz="2400" dirty="0">
                <a:latin typeface="Amasis MT Pro Medium" panose="02040604050005020304" pitchFamily="18" charset="-18"/>
              </a:rPr>
              <a:t>– banky, investoři, akcionáři, pojišťovny, leasingové společnosti. 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Masová média </a:t>
            </a:r>
            <a:r>
              <a:rPr lang="cs-CZ" sz="2400" dirty="0">
                <a:latin typeface="Amasis MT Pro Medium" panose="02040604050005020304" pitchFamily="18" charset="-18"/>
              </a:rPr>
              <a:t>– hlavní tvůrci a </a:t>
            </a:r>
            <a:r>
              <a:rPr lang="cs-CZ" sz="2400" dirty="0" err="1">
                <a:latin typeface="Amasis MT Pro Medium" panose="02040604050005020304" pitchFamily="18" charset="-18"/>
              </a:rPr>
              <a:t>ovlivňovatelé</a:t>
            </a:r>
            <a:r>
              <a:rPr lang="cs-CZ" sz="2400" dirty="0">
                <a:latin typeface="Amasis MT Pro Medium" panose="02040604050005020304" pitchFamily="18" charset="-18"/>
              </a:rPr>
              <a:t> veřejného mínění.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Vládní veřejnost </a:t>
            </a:r>
            <a:r>
              <a:rPr lang="cs-CZ" sz="2400" dirty="0">
                <a:latin typeface="Amasis MT Pro Medium" panose="02040604050005020304" pitchFamily="18" charset="-18"/>
              </a:rPr>
              <a:t>– vláda, parlament, orgány státní správy a místní samosprávy. 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Občanská sdružení a organizace </a:t>
            </a:r>
            <a:r>
              <a:rPr lang="cs-CZ" sz="2400" dirty="0">
                <a:latin typeface="Amasis MT Pro Medium" panose="02040604050005020304" pitchFamily="18" charset="-18"/>
              </a:rPr>
              <a:t>– organizace pro ochranu životního prostředí, různé spolky, svazy, odborové organizace apod. 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Všeobecná (občanská) veřejnost </a:t>
            </a:r>
            <a:r>
              <a:rPr lang="cs-CZ" sz="2400" dirty="0">
                <a:latin typeface="Amasis MT Pro Medium" panose="02040604050005020304" pitchFamily="18" charset="-18"/>
              </a:rPr>
              <a:t>– nejširší veřejnost, která vnímá jednání firmy.</a:t>
            </a:r>
          </a:p>
          <a:p>
            <a:pPr lvl="2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Vnitřní veřejnost </a:t>
            </a:r>
            <a:r>
              <a:rPr lang="cs-CZ" sz="2400" dirty="0">
                <a:latin typeface="Amasis MT Pro Medium" panose="02040604050005020304" pitchFamily="18" charset="-18"/>
              </a:rPr>
              <a:t>– zaměstnanci firmy.</a:t>
            </a:r>
            <a:endParaRPr lang="cs-CZ" sz="28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576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41429"/>
            <a:ext cx="11956030" cy="388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Analýzy marketingového prostředí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Analýza firmy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PEST analýza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Market </a:t>
            </a:r>
            <a:r>
              <a:rPr lang="cs-CZ" sz="3000" dirty="0" err="1">
                <a:latin typeface="Amasis MT Pro Medium" panose="02040604050005020304" pitchFamily="18" charset="-18"/>
              </a:rPr>
              <a:t>Intelligence</a:t>
            </a:r>
            <a:endParaRPr lang="cs-CZ" sz="30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SWOT analýza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Market </a:t>
            </a:r>
            <a:r>
              <a:rPr lang="cs-CZ" sz="3000" dirty="0" err="1">
                <a:latin typeface="Amasis MT Pro Medium" panose="02040604050005020304" pitchFamily="18" charset="-18"/>
              </a:rPr>
              <a:t>Intelligence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9662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4818"/>
            <a:ext cx="11956030" cy="5387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POPTÁVKA</a:t>
            </a:r>
          </a:p>
          <a:p>
            <a:pPr algn="ctr">
              <a:lnSpc>
                <a:spcPct val="125000"/>
              </a:lnSpc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Poptávka</a:t>
            </a:r>
            <a:r>
              <a:rPr lang="cs-CZ" sz="3000" dirty="0">
                <a:latin typeface="Amasis MT Pro Medium" panose="02040604050005020304" pitchFamily="18" charset="-18"/>
              </a:rPr>
              <a:t> je ekonomická veličina vyjadřující objem výrobků nebo služeb, které chce zákazník koupit na trhu za určitou cenu. 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Význam poptávky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Typy poptávky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Vlivy ekonomické krize na poptávku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170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41429"/>
            <a:ext cx="11956030" cy="6926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POPTÁVKA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Rozdělení poptávky dle elasticity: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i="1" dirty="0">
                <a:latin typeface="Amasis MT Pro Medium" panose="02040604050005020304" pitchFamily="18" charset="-18"/>
              </a:rPr>
              <a:t>Elastická (pružná)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i="1" dirty="0">
                <a:latin typeface="Amasis MT Pro Medium" panose="02040604050005020304" pitchFamily="18" charset="-18"/>
              </a:rPr>
              <a:t>Neelastická (nepružná)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i="1" dirty="0">
                <a:latin typeface="Amasis MT Pro Medium" panose="02040604050005020304" pitchFamily="18" charset="-18"/>
              </a:rPr>
              <a:t>Jednotkově elastická – speciální varianta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endParaRPr lang="cs-CZ" sz="2800" i="1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Úzce souvisí s velikostí trhu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Poptávka je klíčovou veličinou v marketingu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Analýza poptávky patří k základním aplikacím marketingového výzkumu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79481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41429"/>
            <a:ext cx="11956030" cy="4929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POPTÁVKA</a:t>
            </a:r>
          </a:p>
          <a:p>
            <a:pPr algn="ctr">
              <a:lnSpc>
                <a:spcPct val="125000"/>
              </a:lnSpc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Analýzu poptávky rozdělujeme do dvou oblastí: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Kvantifikace poptávky: </a:t>
            </a:r>
            <a:r>
              <a:rPr lang="cs-CZ" sz="2800" dirty="0">
                <a:latin typeface="Amasis MT Pro Medium" panose="02040604050005020304" pitchFamily="18" charset="-18"/>
              </a:rPr>
              <a:t>tzn. definování toho, jaká je poptávka na relevantním trhu. Často pracujeme i s tzv. skrytou poptávkou a dostupným trhem.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Definování tahounů (driverů) poptávky: </a:t>
            </a:r>
            <a:r>
              <a:rPr lang="cs-CZ" sz="2800" dirty="0">
                <a:latin typeface="Amasis MT Pro Medium" panose="02040604050005020304" pitchFamily="18" charset="-18"/>
              </a:rPr>
              <a:t>popis požadavků, které jsou klíčové pro to, aby poptávka existovala. Drivery jsou klíčové faktory poptávky.</a:t>
            </a:r>
          </a:p>
        </p:txBody>
      </p:sp>
    </p:spTree>
    <p:extLst>
      <p:ext uri="{BB962C8B-B14F-4D97-AF65-F5344CB8AC3E}">
        <p14:creationId xmlns:p14="http://schemas.microsoft.com/office/powerpoint/2010/main" val="354766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41429"/>
            <a:ext cx="11956030" cy="6167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Vlivy prostředí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Demografické – velikost a věková skladba obyvatel, hustota a migrace, rasová a národní struktura, …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Ekonomické – ekonomické trendy a tendence, koupěschopná poptávka, kupní síla, nezaměstnanost, měnový kur, daně …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Legislativní a politické – zákony, vyhlášky, předpisy, požadavky EU, …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Přírodní – ekologické normy (zpřísňování), nedostatek klíčových surovin, ceny energií, změny klimatu, …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Inovační – rychlé změny technologií, zkracování životního cyklu produktu, nutná znalost trendů napříč obory, …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Sociální a kulturní – vznik komunit, „život na dluh“, vzdělanost, emancipace, zdravý životní styl, rodinné, národní a globální tradice, …</a:t>
            </a:r>
          </a:p>
        </p:txBody>
      </p:sp>
    </p:spTree>
    <p:extLst>
      <p:ext uri="{BB962C8B-B14F-4D97-AF65-F5344CB8AC3E}">
        <p14:creationId xmlns:p14="http://schemas.microsoft.com/office/powerpoint/2010/main" val="27503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ACF00-0BDD-A0A4-BDB5-B1B7033DD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4C5B8AD-A43C-A202-1262-8F815C791320}"/>
              </a:ext>
            </a:extLst>
          </p:cNvPr>
          <p:cNvSpPr txBox="1"/>
          <p:nvPr/>
        </p:nvSpPr>
        <p:spPr>
          <a:xfrm>
            <a:off x="140615" y="68807"/>
            <a:ext cx="11956030" cy="617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>
                <a:solidFill>
                  <a:srgbClr val="C00000"/>
                </a:solidFill>
                <a:latin typeface="Amasis MT Pro Medium" panose="02040604050005020304" pitchFamily="18" charset="-18"/>
              </a:rPr>
              <a:t>Vlivy prostředí</a:t>
            </a:r>
            <a:endParaRPr lang="cs-CZ" sz="3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02BCCA4-5073-F74B-7F8E-503CA5FB631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75" r="3825"/>
          <a:stretch/>
        </p:blipFill>
        <p:spPr>
          <a:xfrm>
            <a:off x="95355" y="1081316"/>
            <a:ext cx="12001290" cy="538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605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4818"/>
            <a:ext cx="12074015" cy="588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Trh a subjekty trhu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Rozsah trhu </a:t>
            </a:r>
            <a:r>
              <a:rPr lang="cs-CZ" sz="2400" dirty="0">
                <a:latin typeface="Amasis MT Pro Medium" panose="02040604050005020304" pitchFamily="18" charset="-18"/>
              </a:rPr>
              <a:t>– velikost, segmentace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Dodavatelé</a:t>
            </a:r>
            <a:r>
              <a:rPr lang="cs-CZ" sz="2400" dirty="0">
                <a:latin typeface="Amasis MT Pro Medium" panose="02040604050005020304" pitchFamily="18" charset="-18"/>
              </a:rPr>
              <a:t> – firmy a jednotlivci, kteří nabízejí firmě zdroje nutné pro její činnost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Konkurence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Distributoři </a:t>
            </a:r>
            <a:r>
              <a:rPr lang="cs-CZ" sz="2400" dirty="0">
                <a:latin typeface="Amasis MT Pro Medium" panose="02040604050005020304" pitchFamily="18" charset="-18"/>
              </a:rPr>
              <a:t>– firmy, organizace a jednotlivci, kteří vstupují mezi výrobce zboží (producenty služeb) a zákazníky.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Zákazníci</a:t>
            </a:r>
            <a:r>
              <a:rPr lang="cs-CZ" sz="2400" dirty="0">
                <a:latin typeface="Amasis MT Pro Medium" panose="02040604050005020304" pitchFamily="18" charset="-18"/>
              </a:rPr>
              <a:t> – </a:t>
            </a:r>
            <a:r>
              <a:rPr lang="pl-PL" sz="2400" dirty="0">
                <a:latin typeface="Amasis MT Pro Medium" panose="02040604050005020304" pitchFamily="18" charset="-18"/>
              </a:rPr>
              <a:t>kdo a proč nakupuje produkty firmy – </a:t>
            </a:r>
            <a:r>
              <a:rPr lang="cs-CZ" sz="2400" dirty="0">
                <a:latin typeface="Amasis MT Pro Medium" panose="02040604050005020304" pitchFamily="18" charset="-18"/>
              </a:rPr>
              <a:t>spotřebitelé, výrobci, </a:t>
            </a:r>
            <a:r>
              <a:rPr lang="pl-PL" sz="2400" dirty="0">
                <a:latin typeface="Amasis MT Pro Medium" panose="02040604050005020304" pitchFamily="18" charset="-18"/>
              </a:rPr>
              <a:t>obchodníci, </a:t>
            </a:r>
            <a:r>
              <a:rPr lang="cs-CZ" sz="2400" dirty="0">
                <a:latin typeface="Amasis MT Pro Medium" panose="02040604050005020304" pitchFamily="18" charset="-18"/>
              </a:rPr>
              <a:t>stát, zahraniční zákazníci.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Veřejnost </a:t>
            </a:r>
            <a:r>
              <a:rPr lang="cs-CZ" sz="2400" dirty="0">
                <a:latin typeface="Amasis MT Pro Medium" panose="02040604050005020304" pitchFamily="18" charset="-18"/>
              </a:rPr>
              <a:t>- zahrnuje osoby a organizace, které mají bez obchodní vazby s konkrétní firmou nebo jejím trhem výrazný vliv na uskutečňování jejích cílů.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04569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D94D9-7F1A-596F-95E7-82D77D16A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A06FDDB-B33C-F244-F4D0-6FCC27724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224537"/>
              </p:ext>
            </p:extLst>
          </p:nvPr>
        </p:nvGraphicFramePr>
        <p:xfrm>
          <a:off x="245076" y="553998"/>
          <a:ext cx="11701848" cy="60364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560636">
                  <a:extLst>
                    <a:ext uri="{9D8B030D-6E8A-4147-A177-3AD203B41FA5}">
                      <a16:colId xmlns:a16="http://schemas.microsoft.com/office/drawing/2014/main" val="255705541"/>
                    </a:ext>
                  </a:extLst>
                </a:gridCol>
                <a:gridCol w="4684204">
                  <a:extLst>
                    <a:ext uri="{9D8B030D-6E8A-4147-A177-3AD203B41FA5}">
                      <a16:colId xmlns:a16="http://schemas.microsoft.com/office/drawing/2014/main" val="432457396"/>
                    </a:ext>
                  </a:extLst>
                </a:gridCol>
                <a:gridCol w="4457008">
                  <a:extLst>
                    <a:ext uri="{9D8B030D-6E8A-4147-A177-3AD203B41FA5}">
                      <a16:colId xmlns:a16="http://schemas.microsoft.com/office/drawing/2014/main" val="1107044501"/>
                    </a:ext>
                  </a:extLst>
                </a:gridCol>
              </a:tblGrid>
              <a:tr h="483599">
                <a:tc>
                  <a:txBody>
                    <a:bodyPr/>
                    <a:lstStyle/>
                    <a:p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Typy segmentace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Spotřebitelský trh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Trh organizací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767860815"/>
                  </a:ext>
                </a:extLst>
              </a:tr>
              <a:tr h="1053608"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Demografická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Věk; pohlaví; velikost rodiny; příjem;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vzdělání; povolání; sociální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charakteristiky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Odvětví; velikost organizace;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výrobní proces; platební morálka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0621443"/>
                  </a:ext>
                </a:extLst>
              </a:tr>
              <a:tr h="1053608"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Geografická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Příslušnost místní, regionální, až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světová; velikost území; klimatické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podmínky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Územní rozmístění organizací;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oblasti koncentrace; vzdálenosti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892747343"/>
                  </a:ext>
                </a:extLst>
              </a:tr>
              <a:tr h="1338409"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Časová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Nákupy v průběhu dne, nákupy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během týdne, sezónní nákupy;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existující trhy a potenciální trhy;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letošní trhy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Pravidelný odběr častý; pravidelný</a:t>
                      </a:r>
                    </a:p>
                    <a:p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odběr s delší periodou; nepravidelný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odběr; zcela náhodný odběr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42423495"/>
                  </a:ext>
                </a:extLst>
              </a:tr>
              <a:tr h="1053608"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Spotřebitelská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Kupní a spotřební chování: psychologické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vlastnosti; zvyky; postoje;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pohnutky; věrnost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Nákupní zvyklosti: organizace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nákupu; nákupní politika; dodavatelsko-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odběratelské vztahy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60742563"/>
                  </a:ext>
                </a:extLst>
              </a:tr>
              <a:tr h="1053608"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Podle orientace na</a:t>
                      </a:r>
                    </a:p>
                    <a:p>
                      <a:pPr algn="ctr"/>
                      <a:r>
                        <a:rPr lang="cs-CZ" sz="2000" b="1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vlastnosti výrobků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Kvalita vnější (vnímaná zákazníkem);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cena; bezpečnost; prestiž;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vzhled; technická dokonalost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Kvalita vnitřní (technické parametry,</a:t>
                      </a:r>
                    </a:p>
                    <a:p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normy); platební a dodací podmínky;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  <a:ea typeface="+mn-ea"/>
                          <a:cs typeface="+mn-cs"/>
                        </a:rPr>
                        <a:t>jištění rizik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7142876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75432D6B-1BB7-662C-243E-D5F5EC36E4E8}"/>
              </a:ext>
            </a:extLst>
          </p:cNvPr>
          <p:cNvSpPr txBox="1"/>
          <p:nvPr/>
        </p:nvSpPr>
        <p:spPr>
          <a:xfrm>
            <a:off x="1940011" y="0"/>
            <a:ext cx="852492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 segmentace v závislosti na druhu trhu</a:t>
            </a:r>
          </a:p>
        </p:txBody>
      </p:sp>
    </p:spTree>
    <p:extLst>
      <p:ext uri="{BB962C8B-B14F-4D97-AF65-F5344CB8AC3E}">
        <p14:creationId xmlns:p14="http://schemas.microsoft.com/office/powerpoint/2010/main" val="4211857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54C87-5DE6-39E4-CE0B-223585609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0AB7851-95E5-A253-4122-5F6446C9CC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056695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688A7FE-553E-418D-9BA0-19B62DCA5796}"/>
              </a:ext>
            </a:extLst>
          </p:cNvPr>
          <p:cNvSpPr txBox="1"/>
          <p:nvPr/>
        </p:nvSpPr>
        <p:spPr>
          <a:xfrm>
            <a:off x="58992" y="214818"/>
            <a:ext cx="12074015" cy="5398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Dodavatelé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Při rozhodování o dodavatelích analyzujeme především: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úroveň kvality, komplexnost, certifikace;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reference, zkušenosti, finanční zajištění;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i="1" dirty="0">
                <a:latin typeface="Amasis MT Pro Medium" panose="02040604050005020304" pitchFamily="18" charset="-18"/>
              </a:rPr>
              <a:t>ceny (náklady), platební podmínky;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délky smluv, dodržování smluvních podmínek;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dodržování termínů, pohotovost, rychlost, spolehlivost, flexibilitu, dostupnost;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garance, záruční dobu, poradenství, instalace;</a:t>
            </a:r>
          </a:p>
          <a:p>
            <a:pPr marL="914400" lvl="1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dodržování bezpečnostních a dalších norem, např. norem o vlivu na životní prostředí apod.</a:t>
            </a:r>
          </a:p>
        </p:txBody>
      </p:sp>
    </p:spTree>
    <p:extLst>
      <p:ext uri="{BB962C8B-B14F-4D97-AF65-F5344CB8AC3E}">
        <p14:creationId xmlns:p14="http://schemas.microsoft.com/office/powerpoint/2010/main" val="33144108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 2013–2022">
  <a:themeElements>
    <a:clrScheme name="Motiv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1926</TotalTime>
  <Words>1388</Words>
  <Application>Microsoft Office PowerPoint</Application>
  <PresentationFormat>Širokoúhlá obrazovka</PresentationFormat>
  <Paragraphs>153</Paragraphs>
  <Slides>14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Amasis MT Pro Medium</vt:lpstr>
      <vt:lpstr>Arial</vt:lpstr>
      <vt:lpstr>Calibri</vt:lpstr>
      <vt:lpstr>Calibri Light</vt:lpstr>
      <vt:lpstr>TimesNewRomanPS-BoldMT</vt:lpstr>
      <vt:lpstr>TimesNewRomanPSMT</vt:lpstr>
      <vt:lpstr>Wingdings</vt:lpstr>
      <vt:lpstr>Motiv Office 2013–2022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Diana Hološková</cp:lastModifiedBy>
  <cp:revision>141</cp:revision>
  <dcterms:created xsi:type="dcterms:W3CDTF">2021-10-06T11:18:58Z</dcterms:created>
  <dcterms:modified xsi:type="dcterms:W3CDTF">2025-02-16T14:21:30Z</dcterms:modified>
</cp:coreProperties>
</file>