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81" r:id="rId3"/>
    <p:sldId id="653" r:id="rId4"/>
    <p:sldId id="655" r:id="rId5"/>
    <p:sldId id="656" r:id="rId6"/>
    <p:sldId id="412" r:id="rId7"/>
    <p:sldId id="654" r:id="rId8"/>
    <p:sldId id="593" r:id="rId9"/>
    <p:sldId id="657" r:id="rId10"/>
    <p:sldId id="658" r:id="rId11"/>
    <p:sldId id="661" r:id="rId12"/>
    <p:sldId id="660" r:id="rId13"/>
    <p:sldId id="659" r:id="rId14"/>
    <p:sldId id="662" r:id="rId15"/>
    <p:sldId id="663" r:id="rId16"/>
    <p:sldId id="664" r:id="rId17"/>
    <p:sldId id="665" r:id="rId18"/>
    <p:sldId id="666" r:id="rId19"/>
    <p:sldId id="667" r:id="rId20"/>
    <p:sldId id="668" r:id="rId21"/>
    <p:sldId id="669" r:id="rId22"/>
    <p:sldId id="670" r:id="rId23"/>
    <p:sldId id="671" r:id="rId24"/>
    <p:sldId id="672" r:id="rId25"/>
    <p:sldId id="673" r:id="rId26"/>
    <p:sldId id="674" r:id="rId27"/>
    <p:sldId id="675" r:id="rId28"/>
    <p:sldId id="676" r:id="rId29"/>
    <p:sldId id="677" r:id="rId30"/>
    <p:sldId id="678" r:id="rId31"/>
    <p:sldId id="679" r:id="rId32"/>
    <p:sldId id="680" r:id="rId33"/>
    <p:sldId id="681" r:id="rId34"/>
    <p:sldId id="682" r:id="rId35"/>
    <p:sldId id="683" r:id="rId36"/>
    <p:sldId id="684" r:id="rId37"/>
    <p:sldId id="685" r:id="rId38"/>
    <p:sldId id="686" r:id="rId39"/>
    <p:sldId id="687" r:id="rId40"/>
    <p:sldId id="689" r:id="rId41"/>
    <p:sldId id="688" r:id="rId42"/>
    <p:sldId id="692" r:id="rId43"/>
    <p:sldId id="690" r:id="rId44"/>
    <p:sldId id="691" r:id="rId45"/>
    <p:sldId id="699" r:id="rId46"/>
    <p:sldId id="700" r:id="rId47"/>
    <p:sldId id="701" r:id="rId48"/>
    <p:sldId id="693" r:id="rId49"/>
    <p:sldId id="696" r:id="rId50"/>
    <p:sldId id="694" r:id="rId51"/>
    <p:sldId id="695" r:id="rId52"/>
    <p:sldId id="697" r:id="rId53"/>
    <p:sldId id="698" r:id="rId54"/>
    <p:sldId id="702" r:id="rId55"/>
    <p:sldId id="36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68362" autoAdjust="0"/>
  </p:normalViewPr>
  <p:slideViewPr>
    <p:cSldViewPr snapToGrid="0">
      <p:cViewPr varScale="1">
        <p:scale>
          <a:sx n="62" d="100"/>
          <a:sy n="62" d="100"/>
        </p:scale>
        <p:origin x="110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DA611-F100-429B-B052-9EC1F438761B}"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4AD3D-6C93-44BC-9123-10DDA05B8073}" type="slidenum">
              <a:rPr lang="en-GB" smtClean="0"/>
              <a:t>‹#›</a:t>
            </a:fld>
            <a:endParaRPr lang="en-GB"/>
          </a:p>
        </p:txBody>
      </p:sp>
    </p:spTree>
    <p:extLst>
      <p:ext uri="{BB962C8B-B14F-4D97-AF65-F5344CB8AC3E}">
        <p14:creationId xmlns:p14="http://schemas.microsoft.com/office/powerpoint/2010/main" val="197354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BC6EF0E-2227-DA18-3481-151C8E21770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7CC29E1-9259-C0F2-D805-86145BFE22F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Při rozhodování o velikosti výstupu, jehož výroba je spojena s realizací maximálního zisku, vychází monopol jako každá jiná firma v rámci jakékoliv tržní struktury z maximalizace rozdílu mezi celkovými příjmy a celkovými náklady, resp. Z rovnosti mezních příjmů a mezních nákladů. Podstatnou roli v analýze rozhodování monopolu hraje skutečnost, že příjmy (ať již celkové nebo mezní) a jejich grafické znázornění v nedokonalé konkurenci vykazují specifika plynoucí z klesající poptávky křivky.</a:t>
            </a:r>
          </a:p>
          <a:p>
            <a:pPr marL="0" marR="0" lvl="0" indent="0" algn="just" defTabSz="914400" rtl="0" eaLnBrk="1" fontAlgn="base" latinLnBrk="0" hangingPunct="1">
              <a:lnSpc>
                <a:spcPct val="100000"/>
              </a:lnSpc>
              <a:spcBef>
                <a:spcPct val="20000"/>
              </a:spcBef>
              <a:spcAft>
                <a:spcPct val="0"/>
              </a:spcAft>
              <a:buClrTx/>
              <a:buSzPct val="80000"/>
              <a:buFont typeface="+mj-lt"/>
              <a:buNone/>
              <a:tabLst/>
              <a:defRPr/>
            </a:pPr>
            <a:r>
              <a:rPr lang="cs-CZ" noProof="0" dirty="0"/>
              <a:t>Aby monopol prodal dodatečnou jednotku výstupu, snižuje nejen cenu této poslední jednotky ale všech jednotek výstupu. Mezní příjem proto klesá rychleji než cena.</a:t>
            </a:r>
          </a:p>
          <a:p>
            <a:pPr marL="0" indent="0" algn="just" fontAlgn="base">
              <a:spcBef>
                <a:spcPct val="20000"/>
              </a:spcBef>
              <a:spcAft>
                <a:spcPct val="0"/>
              </a:spcAft>
              <a:buClrTx/>
              <a:buSzPct val="80000"/>
              <a:buFont typeface="+mj-lt"/>
              <a:buNone/>
              <a:defRPr/>
            </a:pPr>
            <a:endParaRPr lang="cs-CZ" noProof="0" dirty="0"/>
          </a:p>
        </p:txBody>
      </p:sp>
      <p:sp>
        <p:nvSpPr>
          <p:cNvPr id="95" name="Google Shape;95;p2:notes">
            <a:extLst>
              <a:ext uri="{FF2B5EF4-FFF2-40B4-BE49-F238E27FC236}">
                <a16:creationId xmlns:a16="http://schemas.microsoft.com/office/drawing/2014/main" id="{87424106-21AC-75B5-5B02-C3350217D5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96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9ACF5B8-7A42-D1A4-EBE5-50EF3203353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954A2B9-108F-2CF3-3DA5-E607EEB7094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Protože na trhu určitého statku je monopol jediným nabízejícím, na trhu výrobních faktorů, kam přichází jako poptávající, může být jednou z mnoha firem a ceny vstupů ovlivnit nemůže. Naše závěry o nákladech je proto možné použít při analýze monopolu bez změn.</a:t>
            </a:r>
          </a:p>
          <a:p>
            <a:pPr marL="0" indent="0" algn="just" fontAlgn="base">
              <a:spcBef>
                <a:spcPct val="20000"/>
              </a:spcBef>
              <a:spcAft>
                <a:spcPct val="0"/>
              </a:spcAft>
              <a:buClrTx/>
              <a:buSzPct val="80000"/>
              <a:buFont typeface="+mj-lt"/>
              <a:buNone/>
              <a:defRPr/>
            </a:pPr>
            <a:r>
              <a:rPr lang="cs-CZ" noProof="0" dirty="0"/>
              <a:t>Optimální výstup, při jehož výrobě monopol maximalizuje zisk, zjistíme stejným postupem jako u dokonale konkurenční firmy, tzn. buď analýzou celkových veličin (tj. celkových příjmů a celkových nákladů), nebo mezních veličin (tj. mezních příjmů a mezních nákladů), jak znázorňuje obrázek  - následující snímek.</a:t>
            </a:r>
          </a:p>
          <a:p>
            <a:pPr marL="0" indent="0" algn="just" fontAlgn="base">
              <a:spcBef>
                <a:spcPct val="20000"/>
              </a:spcBef>
              <a:spcAft>
                <a:spcPct val="0"/>
              </a:spcAft>
              <a:buClrTx/>
              <a:buSzPct val="80000"/>
              <a:buFont typeface="+mj-lt"/>
              <a:buNone/>
              <a:defRPr/>
            </a:pPr>
            <a:r>
              <a:rPr lang="cs-CZ" noProof="0" dirty="0"/>
              <a:t>Z nákladové funkce na obrázku a je zřejmé, že uvažujeme firmu v dlouhém období. Chování monopolu v krátkém a dlouhém období nevykazuje podstatné rozdíly, i když pochopitelně v dlouhém období má monopol větší prostor a možnosti, jak reagovat na existenci ztrát (např. přesunutí zdrojů do jiných odvětví, změnou velikosti výrobních jednotek apod.) nebo zisků (růst počtu nebo změna velikosti výrobních jednotek), než je tomu v krátkém období.</a:t>
            </a:r>
          </a:p>
        </p:txBody>
      </p:sp>
      <p:sp>
        <p:nvSpPr>
          <p:cNvPr id="95" name="Google Shape;95;p2:notes">
            <a:extLst>
              <a:ext uri="{FF2B5EF4-FFF2-40B4-BE49-F238E27FC236}">
                <a16:creationId xmlns:a16="http://schemas.microsoft.com/office/drawing/2014/main" id="{59EA85FE-BE56-E6A8-FB5B-9CC82FA0EA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7662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0567767-15DE-2417-53B8-AB771C540B0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06A2AE7-8F6A-7060-5BF5-1025743A77D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Funkce celkových příjmů v obrázku a je odvozena z klesající lineární poptávkové křivky. Funkce dlouhodobých celkových nákladů odráží nejprve rostoucí a následně klesající výnosy z rozsahu. Optimální výstup monopolu bude Q*, protože při jeho výrobě firma dosahuje nejvyššího převisu celkových příjmů nad celkovými náklady. Při tomto výstupu jsou totožné směrnice obou celkových veličin, neboli mezní příjmy jsou stejné jako mezní náklady.</a:t>
            </a:r>
          </a:p>
          <a:p>
            <a:pPr marL="0" indent="0" algn="just" fontAlgn="base">
              <a:spcBef>
                <a:spcPct val="20000"/>
              </a:spcBef>
              <a:spcAft>
                <a:spcPct val="0"/>
              </a:spcAft>
              <a:buClrTx/>
              <a:buSzPct val="80000"/>
              <a:buFont typeface="+mj-lt"/>
              <a:buNone/>
              <a:defRPr/>
            </a:pPr>
            <a:r>
              <a:rPr lang="cs-CZ" noProof="0" dirty="0"/>
              <a:t>Rovnost mezních příjmů a mezních nákladů jako nutnou podmínku maximalizace zisku monopolu vidíme v obrázku b. Optimálním výstupem bude opět Q*. Kdyby monopol vyráběl nepatrně méně než Q*, projevilo by se to v poklesu jeho zisku. Neboť pokles příjmů plynoucí z omezení výroby (MR)by byl větší než pokles nákladů (MC). Rozhodnutí vyrábět více než Q* by rovněž snížilo zisk, protože dodatečné náklady spojené se zvýšením výstupu by byly větší než dodatečné příjmy.</a:t>
            </a:r>
          </a:p>
          <a:p>
            <a:pPr marL="0" indent="0" algn="just" fontAlgn="base">
              <a:spcBef>
                <a:spcPct val="20000"/>
              </a:spcBef>
              <a:spcAft>
                <a:spcPct val="0"/>
              </a:spcAft>
              <a:buClrTx/>
              <a:buSzPct val="80000"/>
              <a:buFont typeface="+mj-lt"/>
              <a:buNone/>
              <a:defRPr/>
            </a:pPr>
            <a:r>
              <a:rPr lang="cs-CZ" noProof="0" dirty="0"/>
              <a:t>Obrázek 9-2c ukazuje, že zisk monopolu je skutečně maximální při výrobě výstupu Q*.</a:t>
            </a:r>
          </a:p>
          <a:p>
            <a:pPr marL="0" indent="0" algn="just" fontAlgn="base">
              <a:spcBef>
                <a:spcPct val="20000"/>
              </a:spcBef>
              <a:spcAft>
                <a:spcPct val="0"/>
              </a:spcAft>
              <a:buClrTx/>
              <a:buSzPct val="80000"/>
              <a:buFont typeface="+mj-lt"/>
              <a:buNone/>
              <a:defRPr/>
            </a:pPr>
            <a:r>
              <a:rPr lang="cs-CZ" noProof="0" dirty="0"/>
              <a:t>Z obrázku 9-2b plyne další podstatný rys chování monopolu: optimální výstup není zpravidla vyráběn s minimálními průměrnými náklady – minimum křivky průměrných nákladů leží vpravo od optimálního výstupu. (Logicky však nelze vyloučit možnost, že funkce příjmů a nákladů mají tvar, který umožňuje existenci minima průměrných nákladů vlevo od optimálního výstupu nebo příjmu v průsečíku křivek MC a MR.)</a:t>
            </a:r>
          </a:p>
        </p:txBody>
      </p:sp>
      <p:sp>
        <p:nvSpPr>
          <p:cNvPr id="95" name="Google Shape;95;p2:notes">
            <a:extLst>
              <a:ext uri="{FF2B5EF4-FFF2-40B4-BE49-F238E27FC236}">
                <a16:creationId xmlns:a16="http://schemas.microsoft.com/office/drawing/2014/main" id="{291FC730-C9E4-7E89-E7A5-F45495D0E1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273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8986B8D-D18F-BD07-84B2-44C060314A7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A60505A-D50A-374D-E5E5-41C020A2438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Není pravdivé tvrzení, že monopol v důsledku své ekonomické síly může určit libovolně vysokou cenu své produkce. Úroveň ceny, za kterou bude prodávat optimální výstup, je dána ochotou poptávajících tuto cenu zaplatit. Jinými slovy, monopol musí vzít v úvahu poptávkovou křivku. Z obrázku b (</a:t>
            </a:r>
            <a:r>
              <a:rPr lang="cs-CZ" noProof="0" dirty="0" err="1"/>
              <a:t>předch</a:t>
            </a:r>
            <a:r>
              <a:rPr lang="cs-CZ" noProof="0" dirty="0"/>
              <a:t>. snímek) plyne, že monopol bude výstup Q* prodávat za cenu P*. Množství Q* bude současně rovnovážným tržním množstvím a ceny P* současně rovnovážnou tržní cenou. Cena P* bude převyšovat jak mezní příjmy, tak mezní náklady odpovídající optimálnímu výstupu monopolu.</a:t>
            </a:r>
          </a:p>
        </p:txBody>
      </p:sp>
      <p:sp>
        <p:nvSpPr>
          <p:cNvPr id="95" name="Google Shape;95;p2:notes">
            <a:extLst>
              <a:ext uri="{FF2B5EF4-FFF2-40B4-BE49-F238E27FC236}">
                <a16:creationId xmlns:a16="http://schemas.microsoft.com/office/drawing/2014/main" id="{EB966507-2D36-BC02-A821-56C7520AAE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334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2179CA6-413A-9DB0-2656-966B60860CD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103F308-4EC7-0470-2C48-E97009337B8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Z pravidla převrácené elasticity plyne, že rozdíl mezi cenou a mezními náklady spojenými s výrobou optimálního výstupu je ovlivněn cenovou elasticitou poptávky po produkci monopolu (totožnou s elasticitou tržní poptávky), a to nepřímo úměrně. Z tohoto konstatování potom plynou pro cenovou politiku monopolu dva podstatné důsledky:</a:t>
            </a:r>
          </a:p>
          <a:p>
            <a:pPr marL="0" indent="0" algn="just" fontAlgn="base">
              <a:spcBef>
                <a:spcPct val="20000"/>
              </a:spcBef>
              <a:spcAft>
                <a:spcPct val="0"/>
              </a:spcAft>
              <a:buClrTx/>
              <a:buSzPct val="80000"/>
              <a:buFont typeface="+mj-lt"/>
              <a:buNone/>
              <a:defRPr/>
            </a:pPr>
            <a:r>
              <a:rPr lang="cs-CZ" noProof="0" dirty="0"/>
              <a:t>1. Monopol by měl vyrábět pouze tak velký výstup, kterému odpovídá elastická část poptávkové křivky, tzn. </a:t>
            </a:r>
            <a:r>
              <a:rPr lang="cs-CZ" noProof="0" dirty="0" err="1"/>
              <a:t>ePD</a:t>
            </a:r>
            <a:r>
              <a:rPr lang="cs-CZ" noProof="0" dirty="0"/>
              <a:t> &lt; -1. (Kdyby monopol vyráběl výstup spojený s neelastickou poptávkou, znamenalo by to záporný mezní příjem, který by se však v potenciálním výrobním optimu nemohl rovnat mezním nákladům, protože ty jsou vždy kladné.)</a:t>
            </a:r>
          </a:p>
          <a:p>
            <a:pPr marL="0" indent="0" algn="just" fontAlgn="base">
              <a:spcBef>
                <a:spcPct val="20000"/>
              </a:spcBef>
              <a:spcAft>
                <a:spcPct val="0"/>
              </a:spcAft>
              <a:buClrTx/>
              <a:buSzPct val="80000"/>
              <a:buFont typeface="+mj-lt"/>
              <a:buNone/>
              <a:defRPr/>
            </a:pPr>
            <a:r>
              <a:rPr lang="cs-CZ" noProof="0" dirty="0"/>
              <a:t>2. Čím elastičtější bude tržní poptávka, tím menší bude převis ceny nad mezními náklady.</a:t>
            </a:r>
          </a:p>
        </p:txBody>
      </p:sp>
      <p:sp>
        <p:nvSpPr>
          <p:cNvPr id="95" name="Google Shape;95;p2:notes">
            <a:extLst>
              <a:ext uri="{FF2B5EF4-FFF2-40B4-BE49-F238E27FC236}">
                <a16:creationId xmlns:a16="http://schemas.microsoft.com/office/drawing/2014/main" id="{8587E6A6-7B60-6CA8-3693-811303AABB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0336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A4A42A6-982D-EB8D-D46C-3C0BD2C8674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7A73FE3-95B3-9E5F-63AC-743ACFFDE46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Z pravidla převrácené elasticity plyne, že rozdíl mezi cenou a mezními náklady spojenými s výrobou optimálního výstupu je ovlivněn cenovou elasticitou poptávky po produkci monopolu (totožnou s elasticitou tržní poptávky), a to nepřímo úměrně. Z tohoto konstatování potom plynou pro cenovou politiku monopolu dva podstatné důsledky:</a:t>
            </a:r>
          </a:p>
          <a:p>
            <a:pPr marL="0" indent="0" algn="just" fontAlgn="base">
              <a:spcBef>
                <a:spcPct val="20000"/>
              </a:spcBef>
              <a:spcAft>
                <a:spcPct val="0"/>
              </a:spcAft>
              <a:buClrTx/>
              <a:buSzPct val="80000"/>
              <a:buFont typeface="+mj-lt"/>
              <a:buNone/>
              <a:defRPr/>
            </a:pPr>
            <a:r>
              <a:rPr lang="cs-CZ" noProof="0" dirty="0"/>
              <a:t>1. Monopol by měl vyrábět pouze tak velký výstup, kterému odpovídá elastická část poptávkové křivky, tzn. </a:t>
            </a:r>
            <a:r>
              <a:rPr lang="cs-CZ" noProof="0" dirty="0" err="1"/>
              <a:t>ePD</a:t>
            </a:r>
            <a:r>
              <a:rPr lang="cs-CZ" noProof="0" dirty="0"/>
              <a:t> &lt; -1. (Kdyby monopol vyráběl výstup spojený s neelastickou poptávkou, znamenalo by to záporný mezní příjem, který by se však v potenciálním výrobním optimu nemohl rovnat mezním nákladům, protože ty jsou vždy kladné.)</a:t>
            </a:r>
          </a:p>
          <a:p>
            <a:pPr marL="0" indent="0" algn="just" fontAlgn="base">
              <a:spcBef>
                <a:spcPct val="20000"/>
              </a:spcBef>
              <a:spcAft>
                <a:spcPct val="0"/>
              </a:spcAft>
              <a:buClrTx/>
              <a:buSzPct val="80000"/>
              <a:buFont typeface="+mj-lt"/>
              <a:buNone/>
              <a:defRPr/>
            </a:pPr>
            <a:r>
              <a:rPr lang="cs-CZ" noProof="0" dirty="0"/>
              <a:t>2. Čím elastičtější bude tržní poptávka, tím menší bude převis ceny nad mezními náklady.</a:t>
            </a:r>
          </a:p>
        </p:txBody>
      </p:sp>
      <p:sp>
        <p:nvSpPr>
          <p:cNvPr id="95" name="Google Shape;95;p2:notes">
            <a:extLst>
              <a:ext uri="{FF2B5EF4-FFF2-40B4-BE49-F238E27FC236}">
                <a16:creationId xmlns:a16="http://schemas.microsoft.com/office/drawing/2014/main" id="{9FAE798B-CC0F-25F9-F458-684A8FF1C5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813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C9B32E7-DB7F-CFB8-45C7-FFF3519AAB3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B8AA176-2941-D127-453E-75B9D2FBF67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V reálných firmách, které odpovídají modelu nedokonalé konkurenci, se zpravidla nesetkáme s tím, že by jejich manažeři používali při úsilí maximalizovat zisk výše popsaný analytický aparát. Při řízení firem vycházejí většinou nikoliv z přírůstkových, ale z průměrných veličin. Pokusme se ukázat, že jejich pragmatický přístup je slučitelný s našimi teoretickými pravidly maximalizace zisku.</a:t>
            </a:r>
          </a:p>
          <a:p>
            <a:pPr marL="0" indent="0" algn="just" fontAlgn="base">
              <a:spcBef>
                <a:spcPct val="20000"/>
              </a:spcBef>
              <a:spcAft>
                <a:spcPct val="0"/>
              </a:spcAft>
              <a:buClrTx/>
              <a:buSzPct val="80000"/>
              <a:buFont typeface="+mj-lt"/>
              <a:buNone/>
              <a:defRPr/>
            </a:pPr>
            <a:endParaRPr lang="cs-CZ" noProof="0" dirty="0"/>
          </a:p>
          <a:p>
            <a:pPr marL="0" indent="0" algn="just" fontAlgn="base">
              <a:spcBef>
                <a:spcPct val="20000"/>
              </a:spcBef>
              <a:spcAft>
                <a:spcPct val="0"/>
              </a:spcAft>
              <a:buClrTx/>
              <a:buSzPct val="80000"/>
              <a:buFont typeface="+mj-lt"/>
              <a:buNone/>
              <a:defRPr/>
            </a:pPr>
            <a:r>
              <a:rPr lang="cs-CZ" noProof="0" dirty="0"/>
              <a:t>Východiskem úvah manažerů o výši ceny je zjištění průměrných nákladů obvyklé velikosti výstupu. Cena potom vznikne tak, že k takto zjištěným průměrným nákladům je přičtena zisková přirážka „m“. </a:t>
            </a:r>
          </a:p>
        </p:txBody>
      </p:sp>
      <p:sp>
        <p:nvSpPr>
          <p:cNvPr id="95" name="Google Shape;95;p2:notes">
            <a:extLst>
              <a:ext uri="{FF2B5EF4-FFF2-40B4-BE49-F238E27FC236}">
                <a16:creationId xmlns:a16="http://schemas.microsoft.com/office/drawing/2014/main" id="{166CCD8D-8C5D-03CD-EA70-F2CC8E31F5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1358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83B9663-32B5-26F7-5ACC-C5A4C9325C3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1462DA6-2B10-C533-5ACE-08C0CF29A55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Předpokládejme, že firma vyrábí dlouhodobý optimální výstup, tedy s minimálními LAC. Víme, že funkce průměrných nákladů je ve svém minimu protínána zdola rostoucí funkcí mezních nákladů. V bodě minima LAC tedy platí rovnost LMC = LAC. </a:t>
            </a:r>
          </a:p>
        </p:txBody>
      </p:sp>
      <p:sp>
        <p:nvSpPr>
          <p:cNvPr id="95" name="Google Shape;95;p2:notes">
            <a:extLst>
              <a:ext uri="{FF2B5EF4-FFF2-40B4-BE49-F238E27FC236}">
                <a16:creationId xmlns:a16="http://schemas.microsoft.com/office/drawing/2014/main" id="{BC5EB6EB-00BD-9BF9-C141-2CE6F35154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157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D66B30F-5A2E-8596-4A80-ABCA6335D35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0D95B09-C580-6C13-3355-11648A01043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Předpokládejme, že firma vyrábí dlouhodobý optimální výstup, tedy s minimálními LAC. Víme, že funkce průměrných nákladů je ve svém minimu protínána zdola rostoucí funkcí mezních nákladů. V bodě minima LAC tedy platí rovnost LMC = LAC. </a:t>
            </a:r>
          </a:p>
        </p:txBody>
      </p:sp>
      <p:sp>
        <p:nvSpPr>
          <p:cNvPr id="95" name="Google Shape;95;p2:notes">
            <a:extLst>
              <a:ext uri="{FF2B5EF4-FFF2-40B4-BE49-F238E27FC236}">
                <a16:creationId xmlns:a16="http://schemas.microsoft.com/office/drawing/2014/main" id="{D122EA95-CE5D-94C2-1BC3-DC361995C0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6876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58B9A61-C810-C3BB-2667-80C513AC328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5C1D83E4-A12F-351E-578F-3D28FBB4FE5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Na obrázku </a:t>
            </a:r>
            <a:r>
              <a:rPr lang="cs-CZ" noProof="0" dirty="0" err="1"/>
              <a:t>sn</a:t>
            </a:r>
            <a:r>
              <a:rPr lang="cs-CZ" noProof="0" dirty="0"/>
              <a:t>. 12 můžeme velikost zisku, který realizuje monopol, zjistit buď jako rozdíl mezi celkovými příjmy a celkovými náklady v bodě optimálního výstupu (tj. TR - TC), nebo vynásobením jednotkového zisku a optimálního výstupu – tj. (AR - AC) ∙ Q*, resp. přímo z obrázku c.</a:t>
            </a:r>
          </a:p>
          <a:p>
            <a:pPr marL="0" indent="0" algn="just" fontAlgn="base">
              <a:spcBef>
                <a:spcPct val="20000"/>
              </a:spcBef>
              <a:spcAft>
                <a:spcPct val="0"/>
              </a:spcAft>
              <a:buClrTx/>
              <a:buSzPct val="80000"/>
              <a:buFont typeface="+mj-lt"/>
              <a:buNone/>
              <a:defRPr/>
            </a:pPr>
            <a:r>
              <a:rPr lang="cs-CZ" noProof="0" dirty="0"/>
              <a:t>Charakteristickým rysem monopolního zisku je skutečnost, že monopol jej může realizovat i v dlouhém období – tzn. že na rozdíl od dokonalé konkurence se zde neprojevuje tendence k nulovému ekonomickému zisku. To je důsledkem překážek vstupu do odvětví a nemožnosti příchodu potenciálních konkurentů na daný trh.</a:t>
            </a:r>
          </a:p>
          <a:p>
            <a:pPr marL="0" indent="0" algn="just" fontAlgn="base">
              <a:spcBef>
                <a:spcPct val="20000"/>
              </a:spcBef>
              <a:spcAft>
                <a:spcPct val="0"/>
              </a:spcAft>
              <a:buClrTx/>
              <a:buSzPct val="80000"/>
              <a:buFont typeface="+mj-lt"/>
              <a:buNone/>
              <a:defRPr/>
            </a:pPr>
            <a:r>
              <a:rPr lang="cs-CZ" noProof="0" dirty="0"/>
              <a:t>Poznámka: Tato skutečnost vede některé autory k chápání monopolního zisku jako monopolní renty. Tento zisk je v jejich pojetí výnosem toho faktoru, který je zdrojem monopolní síly (např. patentu nebo autorského práva). Představuje částku peněz, kterou by byl někdo ochoten zaplatit za pronájem daného faktoru.</a:t>
            </a:r>
          </a:p>
        </p:txBody>
      </p:sp>
      <p:sp>
        <p:nvSpPr>
          <p:cNvPr id="95" name="Google Shape;95;p2:notes">
            <a:extLst>
              <a:ext uri="{FF2B5EF4-FFF2-40B4-BE49-F238E27FC236}">
                <a16:creationId xmlns:a16="http://schemas.microsoft.com/office/drawing/2014/main" id="{6C28C38A-E804-44FA-7B49-2BE1DDB119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576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A2BC69B-3CFD-A549-FADF-B275FDB2640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7F2769E-F938-BA41-E45F-6E6DE15C237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Monopolní zisk sám o sobě není nutným důsledkem specifického chování monopolu. Monopol totiž může realizovat i nulový ekonomický zisk (obr. a) nebo ztrátu (obr. b). Skutečná výše monopolního zisku nemusí být proto vždy spolehlivým vodítkem při posuzování monopolní síly.</a:t>
            </a:r>
          </a:p>
          <a:p>
            <a:pPr marL="0" indent="0" algn="just" fontAlgn="base">
              <a:spcBef>
                <a:spcPct val="20000"/>
              </a:spcBef>
              <a:spcAft>
                <a:spcPct val="0"/>
              </a:spcAft>
              <a:buClrTx/>
              <a:buSzPct val="80000"/>
              <a:buFont typeface="+mj-lt"/>
              <a:buNone/>
              <a:defRPr/>
            </a:pPr>
            <a:r>
              <a:rPr lang="cs-CZ" noProof="0" dirty="0"/>
              <a:t>Pokud monopol realizuje ztrátu v krátkém období, řídí se stejnými principy jako dokonale konkurenční firma: ztrátu bude minimalizovat pokračováním ve výrobě za předpokladu, že je cena vyšší než průměrné variabilní náklady.</a:t>
            </a:r>
          </a:p>
        </p:txBody>
      </p:sp>
      <p:sp>
        <p:nvSpPr>
          <p:cNvPr id="95" name="Google Shape;95;p2:notes">
            <a:extLst>
              <a:ext uri="{FF2B5EF4-FFF2-40B4-BE49-F238E27FC236}">
                <a16:creationId xmlns:a16="http://schemas.microsoft.com/office/drawing/2014/main" id="{5A8B8843-8756-FDBB-7A2D-4001162686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5343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63720F1-490F-7A54-9C87-E360CFC7724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1083BF2-1931-4DEE-5D6A-2EF7C70EEEE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Při snaze zkonstruovat křivku nabídky monopolu narazíme na problém. Představme si, že bychom chtěli sestrojit dlouhodobou křivku nabídky monopolního odvětví, která je totožná s dlouhodobou křivkou nabídky monopolu. V případě formování křivky nabídky dokonale konkurenčního odvětví v dlouhém období (LIS) jsme vycházeli z posunu křivky tržní poptávky, který vyvolal jak reakce firem již v odvětví fungujících, tak (v případě, že tyto firmy realizovaly ekonomický zisk), příchod dalších firem do odvětví, což vedlo k formování nové tržní rovnováhy.</a:t>
            </a:r>
          </a:p>
          <a:p>
            <a:pPr marL="0" indent="0" algn="just" fontAlgn="base">
              <a:spcBef>
                <a:spcPct val="20000"/>
              </a:spcBef>
              <a:spcAft>
                <a:spcPct val="0"/>
              </a:spcAft>
              <a:buClrTx/>
              <a:buSzPct val="80000"/>
              <a:buFont typeface="+mj-lt"/>
              <a:buNone/>
              <a:defRPr/>
            </a:pPr>
            <a:r>
              <a:rPr lang="cs-CZ" noProof="0" dirty="0"/>
              <a:t>Představme si nyní, že existuje výchozí bod optima monopolu totožný s rovnováhou odvětví (v obr. b (</a:t>
            </a:r>
            <a:r>
              <a:rPr lang="cs-CZ" noProof="0" dirty="0" err="1"/>
              <a:t>sn</a:t>
            </a:r>
            <a:r>
              <a:rPr lang="cs-CZ" noProof="0" dirty="0"/>
              <a:t>. 12)) daný kombinací P*Q*, kde P &gt; MC) a dojde k rovnoběžnému posunu tržní poptávky směrem doprava nahoru. Posune se i křivka mezních příjmů, odvozená od nové tržní poptávky, a vznikne nový optimální, resp. Rovnovážný výstup Q´ a cena P´ (která je opět vyšší než mezní náklady). Spojením kombinací P*Q* a P´Q´ by vznikla jakási křivka, kterou však rozhodně nemůžeme považovat za křivku nabídky monopolu, resp. tržní nabídky.</a:t>
            </a:r>
          </a:p>
          <a:p>
            <a:pPr marL="0" indent="0" algn="just" fontAlgn="base">
              <a:spcBef>
                <a:spcPct val="20000"/>
              </a:spcBef>
              <a:spcAft>
                <a:spcPct val="0"/>
              </a:spcAft>
              <a:buClrTx/>
              <a:buSzPct val="80000"/>
              <a:buFont typeface="+mj-lt"/>
              <a:buNone/>
              <a:defRPr/>
            </a:pPr>
            <a:r>
              <a:rPr lang="cs-CZ" noProof="0" dirty="0"/>
              <a:t>Okolnosti spojené se snahou o konstrukci křivky nabídky monopolu se ještě více zkomplikují, připustíme-li, že nová tržní poptávková křivka by byla spojena s jinou elasticitou poptávky než původní. V takovém případě potom mohou nastat situace znázorněné obrázkem  - následující snímek.</a:t>
            </a:r>
          </a:p>
        </p:txBody>
      </p:sp>
      <p:sp>
        <p:nvSpPr>
          <p:cNvPr id="95" name="Google Shape;95;p2:notes">
            <a:extLst>
              <a:ext uri="{FF2B5EF4-FFF2-40B4-BE49-F238E27FC236}">
                <a16:creationId xmlns:a16="http://schemas.microsoft.com/office/drawing/2014/main" id="{251D7B47-D679-F0E0-58B2-F538A081BF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6706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9E318F3-5FF6-7A79-ECA7-ED82820F13F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36DE0C3-72D1-6BD8-2B67-B8054DC3A9D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endParaRPr lang="cs-CZ" noProof="0" dirty="0"/>
          </a:p>
        </p:txBody>
      </p:sp>
      <p:sp>
        <p:nvSpPr>
          <p:cNvPr id="95" name="Google Shape;95;p2:notes">
            <a:extLst>
              <a:ext uri="{FF2B5EF4-FFF2-40B4-BE49-F238E27FC236}">
                <a16:creationId xmlns:a16="http://schemas.microsoft.com/office/drawing/2014/main" id="{2F495323-9334-CE7E-718E-9766B5D9DD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0986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F6FE6C2-0134-3DA8-0FCB-956346778BB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D092767-83BB-9AD3-1578-C34C6751872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endParaRPr lang="cs-CZ" noProof="0" dirty="0"/>
          </a:p>
        </p:txBody>
      </p:sp>
      <p:sp>
        <p:nvSpPr>
          <p:cNvPr id="95" name="Google Shape;95;p2:notes">
            <a:extLst>
              <a:ext uri="{FF2B5EF4-FFF2-40B4-BE49-F238E27FC236}">
                <a16:creationId xmlns:a16="http://schemas.microsoft.com/office/drawing/2014/main" id="{DDD04EA1-2654-0E55-406B-C0B0EE273F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1892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4C31B40-E47F-D4BE-42B7-0A5A0D5C598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B04761C-BB6E-9F34-3047-4B7FEF3927B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Skutečnost, že monopol disponuje určitou monopolní silou, mu umožňuje používat v cenové strategii tzv. cenovou diskriminaci. Cílem cenové diskriminace je získání přebytku spotřebitele a jeho přeměna v dodatečný zisk firmy. Podstatou cenové diskriminace je stanovení rozdílných cen stejných výrobků, aniž by k tomu vedly nákladové důvody.</a:t>
            </a:r>
          </a:p>
          <a:p>
            <a:pPr marL="0" indent="0" algn="just" fontAlgn="base">
              <a:spcBef>
                <a:spcPct val="20000"/>
              </a:spcBef>
              <a:spcAft>
                <a:spcPct val="0"/>
              </a:spcAft>
              <a:buClrTx/>
              <a:buSzPct val="80000"/>
              <a:buFont typeface="+mj-lt"/>
              <a:buNone/>
              <a:defRPr/>
            </a:pPr>
            <a:endParaRPr lang="cs-CZ" noProof="0" dirty="0"/>
          </a:p>
          <a:p>
            <a:pPr marL="0" indent="0" algn="just" fontAlgn="base">
              <a:spcBef>
                <a:spcPct val="20000"/>
              </a:spcBef>
              <a:spcAft>
                <a:spcPct val="0"/>
              </a:spcAft>
              <a:buClrTx/>
              <a:buSzPct val="80000"/>
              <a:buFont typeface="+mj-lt"/>
              <a:buNone/>
              <a:defRPr/>
            </a:pPr>
            <a:r>
              <a:rPr lang="cs-CZ" noProof="0" dirty="0"/>
              <a:t>Pro cenovou diskriminaci je tedy podstatné, že jde o stanovení různých cen (různým spotřebitelům nebo různých množství) z jiných než nákladových příčin. Konkrétních forem cenové diskriminace existuje v ekonomické realitě celá řada. My se budeme podrobně zabývat cenovou diskriminací prvního, druhého a třetího stupně a upozorníme na některé další její formy.</a:t>
            </a:r>
          </a:p>
        </p:txBody>
      </p:sp>
      <p:sp>
        <p:nvSpPr>
          <p:cNvPr id="95" name="Google Shape;95;p2:notes">
            <a:extLst>
              <a:ext uri="{FF2B5EF4-FFF2-40B4-BE49-F238E27FC236}">
                <a16:creationId xmlns:a16="http://schemas.microsoft.com/office/drawing/2014/main" id="{D990A1EF-933A-710D-A77C-00FBDE78B2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5900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16770F9-1174-3EF2-3056-69F41AE808D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5A6EE3D-9DD7-83A7-B67B-348F2589D9C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Cenová diskriminace prvního stupně představuje víceméně teoretickou situaci diskriminace podle spotřebitelů, kdy monopol stanoví každému spotřebiteli maximální cenu, kterou je ochoten zaplatit za každou koupenou jednotku. (Někteří autoři tuto maximální cenu označují jako vymíněnou</a:t>
            </a:r>
          </a:p>
          <a:p>
            <a:pPr marL="0" indent="0" algn="just" fontAlgn="base">
              <a:spcBef>
                <a:spcPct val="20000"/>
              </a:spcBef>
              <a:spcAft>
                <a:spcPct val="0"/>
              </a:spcAft>
              <a:buClrTx/>
              <a:buSzPct val="80000"/>
              <a:buFont typeface="+mj-lt"/>
              <a:buNone/>
              <a:defRPr/>
            </a:pPr>
            <a:r>
              <a:rPr lang="cs-CZ" noProof="0" dirty="0"/>
              <a:t>cenu, jiní jako rezervační cenu, vycházeje z původního anglického termínu „</a:t>
            </a:r>
            <a:r>
              <a:rPr lang="cs-CZ" noProof="0" dirty="0" err="1"/>
              <a:t>Reservation</a:t>
            </a:r>
            <a:r>
              <a:rPr lang="cs-CZ" noProof="0" dirty="0"/>
              <a:t> </a:t>
            </a:r>
            <a:r>
              <a:rPr lang="cs-CZ" noProof="0" dirty="0" err="1"/>
              <a:t>Price</a:t>
            </a:r>
            <a:r>
              <a:rPr lang="cs-CZ" noProof="0" dirty="0"/>
              <a:t>“.) Tím monopol získává pro sebe celý přebytek spotřebitele. Tuto cenovou strategii ilustruje obrázek – následující snímek.</a:t>
            </a:r>
          </a:p>
          <a:p>
            <a:pPr marL="0" indent="0" algn="just" fontAlgn="base">
              <a:spcBef>
                <a:spcPct val="20000"/>
              </a:spcBef>
              <a:spcAft>
                <a:spcPct val="0"/>
              </a:spcAft>
              <a:buClrTx/>
              <a:buSzPct val="80000"/>
              <a:buFont typeface="+mj-lt"/>
              <a:buNone/>
              <a:defRPr/>
            </a:pPr>
            <a:r>
              <a:rPr lang="cs-CZ" noProof="0" dirty="0"/>
              <a:t>Představme si, že monopol prodává čtyřem kupujícím, z nichž každý je ochoten zaplatit za jednu jednotku daného statku různou cenu: první spotřebitel je ochoten zaplatit 13 Kč, druhý 12 Kč, třetí 11 Kč a čtvrtý 10 Kč. Pokud chce monopol uspokojit všechny čtyři spotřebitele, aniž by použil cenovou diskriminaci, stanoví pro všechny čtyři spotřebitele jednotnou cenu 10 Kč, takže jeho celkový příjem bude 40 Kč. Přebytek prvního spotřebitele bude 3 Kč, druhého 2 Kč a třetího 1 Kč, tzn. celkový přebytek spotřebitele bude 6 Kč. Jestliže monopol použije cenovou diskriminaci prvního stupně a každému spotřebiteli bude prodávat za jinou cenu, potom prvnímu spotřebiteli prodá jednu jednotku statku za 13 Kč, druhému za 12 Kč, třetímu 46 Kč a přebytek spotřebitele bude nulový. Přírůstek zisku není v tomto případě dán rozdílem mezi mezními příjmy a mezními náklady, ale mezi cenovou a mezními náklady (protože dodatečný příjem je totožný s výší ceny). Tento rozdíl je kladný až do výstupu Q´, proto lze očekávat, že by monopol vyráběl až do výstupu Q´. Při výrobě výstupu </a:t>
            </a:r>
            <a:r>
              <a:rPr lang="cs-CZ" noProof="0" dirty="0" err="1"/>
              <a:t>Q´se</a:t>
            </a:r>
            <a:r>
              <a:rPr lang="cs-CZ" noProof="0" dirty="0"/>
              <a:t> cena, kterou je ochoten zaplatit poslední zákazník, rovná mezním nákladům monopolu. Nutná podmínka maximalizace zisku je při použití cenové diskriminace prvního stupně modifikována jako P = AR = MC. Zisk, který realizuje monopol, používá-li cenovou diskriminaci prvního stupně, znázorňuje plocha ABC.</a:t>
            </a:r>
          </a:p>
        </p:txBody>
      </p:sp>
      <p:sp>
        <p:nvSpPr>
          <p:cNvPr id="95" name="Google Shape;95;p2:notes">
            <a:extLst>
              <a:ext uri="{FF2B5EF4-FFF2-40B4-BE49-F238E27FC236}">
                <a16:creationId xmlns:a16="http://schemas.microsoft.com/office/drawing/2014/main" id="{438859BD-731D-1FEE-3035-1ACA9F8548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4097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1B57464-C41E-BE99-8EF2-10DD9474A0D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0AB687F-C615-7B49-A614-8E4DA014FAA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Představme si, že monopol prodává čtyřem kupujícím, z nichž každý je ochoten zaplatit za jednu jednotku daného statku různou cenu: první spotřebitel je ochoten zaplatit 13 Kč, druhý 12 Kč, třetí 11 Kč a čtvrtý 10 Kč. Pokud chce monopol uspokojit všechny čtyři spotřebitele, aniž by použil cenovou diskriminaci, stanoví pro všechny čtyři spotřebitele jednotnou cenu 10 Kč, takže jeho celkový příjem bude 40 Kč. Přebytek prvního spotřebitele bude 3 Kč, druhého 2 Kč a třetího 1 Kč, tzn. celkový přebytek spotřebitele bude 6 Kč. Jestliže monopol použije cenovou diskriminaci prvního stupně a každému spotřebiteli bude prodávat za jinou cenu, potom prvnímu spotřebiteli prodá jednu jednotku statku za 13 Kč, druhému za 12 Kč, třetímu 46 Kč a přebytek spotřebitele bude nulový. </a:t>
            </a:r>
          </a:p>
        </p:txBody>
      </p:sp>
      <p:sp>
        <p:nvSpPr>
          <p:cNvPr id="95" name="Google Shape;95;p2:notes">
            <a:extLst>
              <a:ext uri="{FF2B5EF4-FFF2-40B4-BE49-F238E27FC236}">
                <a16:creationId xmlns:a16="http://schemas.microsoft.com/office/drawing/2014/main" id="{1EB0C4DB-5348-7E7E-BD9E-CD01E86D79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494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277229A-80DA-0BC8-FF8F-1A654D1CAA0B}"/>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BBE2338-B727-5D51-6F9A-852CAD69B27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Přírůstek zisku není v tomto případě dán rozdílem mezi mezními příjmy a mezními náklady, ale mezi cenovou a mezními náklady (protože dodatečný příjem je totožný s výší ceny). Tento rozdíl je kladný až do výstupu Q´, proto lze očekávat, že by monopol vyráběl až do výstupu Q´. Při výrobě výstupu </a:t>
            </a:r>
            <a:r>
              <a:rPr lang="cs-CZ" noProof="0" dirty="0" err="1"/>
              <a:t>Q´se</a:t>
            </a:r>
            <a:r>
              <a:rPr lang="cs-CZ" noProof="0" dirty="0"/>
              <a:t> cena, kterou je ochoten zaplatit poslední zákazník, rovná mezním nákladům monopolu. Nutná podmínka maximalizace zisku je při použití cenové diskriminace prvního stupně modifikována jako P = AR = MC. Zisk, který realizuje monopol, používá-li cenovou diskriminaci prvního stupně, znázorňuje plocha ABC.</a:t>
            </a:r>
          </a:p>
        </p:txBody>
      </p:sp>
      <p:sp>
        <p:nvSpPr>
          <p:cNvPr id="95" name="Google Shape;95;p2:notes">
            <a:extLst>
              <a:ext uri="{FF2B5EF4-FFF2-40B4-BE49-F238E27FC236}">
                <a16:creationId xmlns:a16="http://schemas.microsoft.com/office/drawing/2014/main" id="{AB5565D2-E1C4-C083-4964-34EFFE9004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204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E1CDE3B-9A9F-1A67-DF5F-D5520EF8211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A087BD4-BD3C-2E71-0459-670EF2E676D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Někdy může monopol přistoupit k tzv. nedokonalé cenové diskriminaci prvního stupně založené na odhadech maximálních cen, které jsou její spotřebitelé ochotni platit. Například daňový poradce, který zná finanční situaci svých klientů, může odhadnout, kolik bude jeho klient schopen zaplatit za jeho služby.</a:t>
            </a:r>
          </a:p>
        </p:txBody>
      </p:sp>
      <p:sp>
        <p:nvSpPr>
          <p:cNvPr id="95" name="Google Shape;95;p2:notes">
            <a:extLst>
              <a:ext uri="{FF2B5EF4-FFF2-40B4-BE49-F238E27FC236}">
                <a16:creationId xmlns:a16="http://schemas.microsoft.com/office/drawing/2014/main" id="{A7F6CC5B-B2BF-5760-7D41-9241113F5B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0266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D596FC6-59BE-3E80-3E32-A75311AF6FC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9072D74-1182-32C2-09CA-78D9B915371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Cenová diskriminace druhého stupně spočívá ve stanovení různých cen za různá kumulovaná množství daného statku (jde tedy o diskriminaci v závislosti na prodaném množství). Protože jsou jednomu spotřebiteli v závislosti na různých „blocích“ kupovaného množství stanoveny monopolem rozdílné ceny, označují někteří autoři cenovou diskriminaci druhého stupně jako „</a:t>
            </a:r>
            <a:r>
              <a:rPr lang="cs-CZ" noProof="0" dirty="0" err="1"/>
              <a:t>Multi</a:t>
            </a:r>
            <a:r>
              <a:rPr lang="cs-CZ" noProof="0" dirty="0"/>
              <a:t>-Part </a:t>
            </a:r>
            <a:r>
              <a:rPr lang="cs-CZ" noProof="0" dirty="0" err="1"/>
              <a:t>Pricing</a:t>
            </a:r>
            <a:r>
              <a:rPr lang="cs-CZ" noProof="0" dirty="0"/>
              <a:t>“.</a:t>
            </a:r>
          </a:p>
        </p:txBody>
      </p:sp>
      <p:sp>
        <p:nvSpPr>
          <p:cNvPr id="95" name="Google Shape;95;p2:notes">
            <a:extLst>
              <a:ext uri="{FF2B5EF4-FFF2-40B4-BE49-F238E27FC236}">
                <a16:creationId xmlns:a16="http://schemas.microsoft.com/office/drawing/2014/main" id="{5B2F1FCA-679F-556A-A1D0-E0F22B429A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808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986C4ED-21D2-C716-F1E4-116F90A0D5D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718A79F-E330-33F6-7D83-257ABF62102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dirty="0">
                <a:latin typeface="Times New Roman" panose="02020603050405020304" pitchFamily="18" charset="0"/>
                <a:cs typeface="Times New Roman" panose="02020603050405020304" pitchFamily="18" charset="0"/>
              </a:rPr>
              <a:t>Monopol přestavuje protipól dokonalé konkurence. Jestliže nabídka na dokonale konkurenčním trhu byla tvořena produkcí velkého počtu malých firem, nabídku celého odvětví, ve kterém existuje monopol, tvoří produkce pouze jediné firmy. Zatímco v modelu dokonalé konkurence vyráběl velký počet firem zcela identické produkty, předpokládá model monopolu jedinou firmu vyrábějící produkt, k němuž neexistují blízké substituty. Existence monopolu jako jediného nabízejícího proto současně znamená neexistenci konkurence. Skutečnost, že monopol je představován jedinou firmou na trhu, bývá zdůrazňována používáním analogických pojmů „čistý monopol“ nebo „absolutní monopol“.</a:t>
            </a:r>
          </a:p>
          <a:p>
            <a:pPr eaLnBrk="1" hangingPunct="1"/>
            <a:r>
              <a:rPr lang="cs-CZ" altLang="cs-CZ" sz="1200" dirty="0">
                <a:latin typeface="Times New Roman" panose="02020603050405020304" pitchFamily="18" charset="0"/>
                <a:cs typeface="Times New Roman" panose="02020603050405020304" pitchFamily="18" charset="0"/>
              </a:rPr>
              <a:t>Monopolní trh je charakterizován přítomností jediného nabízejícího. Ten může v daném okamžiku rozhodovat o výši ceny nebo o velikosti vyráběného výstupu (nikoliv o obou současně). V rámci mikroekonomické analýzy je obvyklé předpokládat, že firma primárně volí velikost výstupu, která ji umožní maximalizovat zisk a následně od toho optimálního výstupu a tržní poptávky odvozuje výší tržní ceny, kterou stanoví.</a:t>
            </a:r>
          </a:p>
        </p:txBody>
      </p:sp>
      <p:sp>
        <p:nvSpPr>
          <p:cNvPr id="95" name="Google Shape;95;p2:notes">
            <a:extLst>
              <a:ext uri="{FF2B5EF4-FFF2-40B4-BE49-F238E27FC236}">
                <a16:creationId xmlns:a16="http://schemas.microsoft.com/office/drawing/2014/main" id="{DF51B5EB-DDB1-8432-4191-2889CDEA9C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583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FCB078E-3AA0-4BC4-5F30-918ED931605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A4738E2-6DE9-A3FA-637E-7BDDE23E198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Kdyby monopol zachycený v obrázku (předchozí snímek) nediskriminoval, stanovil by cenu P* a vyráběl by výstup Q*. Místo toho rozdělí vyrobené množství na „bloky“, za něž stanoví rozdílné ceny. Cenu prvního bloku (označeného I a představujícího množství Q1) stanoví na úrovni P1. Tím odebere spotřebitelům část jejich přebytku, který byl původně rozdílem mezi cenou P* a odpovídající částí poptávky. Přebytek spotřebitele se změnil na rozdíl mezi vyšší cenou P1 a odpovídající částí poptávky. Druhý blok bude firma prodávat za cenu P* a třetí blok za P2.</a:t>
            </a:r>
          </a:p>
          <a:p>
            <a:pPr marL="0" indent="0" algn="just" fontAlgn="base">
              <a:spcBef>
                <a:spcPct val="20000"/>
              </a:spcBef>
              <a:spcAft>
                <a:spcPct val="0"/>
              </a:spcAft>
              <a:buClrTx/>
              <a:buSzPct val="80000"/>
              <a:buFont typeface="+mj-lt"/>
              <a:buNone/>
              <a:defRPr/>
            </a:pPr>
            <a:r>
              <a:rPr lang="cs-CZ" noProof="0" dirty="0"/>
              <a:t>Cenovou diskriminací druhého stupně může monopol získat částí přebytku spotřebitele (nikoliv však celý jako v případě dokonalé cenové diskriminace prvního stupně).</a:t>
            </a:r>
          </a:p>
          <a:p>
            <a:pPr marL="0" indent="0" algn="just" fontAlgn="base">
              <a:spcBef>
                <a:spcPct val="20000"/>
              </a:spcBef>
              <a:spcAft>
                <a:spcPct val="0"/>
              </a:spcAft>
              <a:buClrTx/>
              <a:buSzPct val="80000"/>
              <a:buFont typeface="+mj-lt"/>
              <a:buNone/>
              <a:defRPr/>
            </a:pPr>
            <a:endParaRPr lang="cs-CZ" noProof="0" dirty="0"/>
          </a:p>
          <a:p>
            <a:pPr marL="0" indent="0" algn="just" fontAlgn="base">
              <a:spcBef>
                <a:spcPct val="20000"/>
              </a:spcBef>
              <a:spcAft>
                <a:spcPct val="0"/>
              </a:spcAft>
              <a:buClrTx/>
              <a:buSzPct val="80000"/>
              <a:buFont typeface="+mj-lt"/>
              <a:buNone/>
              <a:defRPr/>
            </a:pPr>
            <a:r>
              <a:rPr lang="cs-CZ" noProof="0" dirty="0"/>
              <a:t>S cenovou diskriminací druhého stupně se můžeme setkat v monopolizovaných odvětvích výroby a dopravy vody, elektrické energie apod. Například v případě elektrické energie vychází tato cenová politika z toho, že každá domácnost (resp. jednotlivec) nezbytně potřebuje určité minimální množství elektřiny (minimální osvětlení domácnosti, provoz lednice, sporáku, ev. automatické pračky). Za tento první „nezbytný“ blok stanoví elektrárenská společnost, která je v postavení přirozeného monopolu, cenu P1. Za druhý blok spotřebované energie (např. sloužící k provozu televize, vysavače, hifi věže, videa apod.) stanoví cenu P2 a za třetí blok cenu P3.</a:t>
            </a:r>
          </a:p>
        </p:txBody>
      </p:sp>
      <p:sp>
        <p:nvSpPr>
          <p:cNvPr id="95" name="Google Shape;95;p2:notes">
            <a:extLst>
              <a:ext uri="{FF2B5EF4-FFF2-40B4-BE49-F238E27FC236}">
                <a16:creationId xmlns:a16="http://schemas.microsoft.com/office/drawing/2014/main" id="{6005EF59-5A71-891F-E99E-2546BB2E75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1015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153BB1C-1ED5-18E8-335D-D7396DF5EAA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4BD8B49-EDC4-70B0-3675-0C423906486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Cenová diskriminace druhého stupně v případě přirozeného monopolu, kdy je tržní poptávka zabezpečována s klesajícími mezními i průměrnými náklady, umožňuje realizovat větší objem výstupu se sníženými náklady. V důsledku zvýšení výstupu dosahuje firma větších úspor z rozsahu a její zisk může vzrůst navzdory tomu, že roste i přínos pro spotřebitele. Je tomu tak proto, že současně s poklesem cen realizuje elektrárenská společnost úspory v důsledku nižších jednotkových nákladů.</a:t>
            </a:r>
          </a:p>
          <a:p>
            <a:pPr marL="0" indent="0" algn="just" fontAlgn="base">
              <a:spcBef>
                <a:spcPct val="20000"/>
              </a:spcBef>
              <a:spcAft>
                <a:spcPct val="0"/>
              </a:spcAft>
              <a:buClrTx/>
              <a:buSzPct val="80000"/>
              <a:buFont typeface="+mj-lt"/>
              <a:buNone/>
              <a:defRPr/>
            </a:pPr>
            <a:endParaRPr lang="cs-CZ" b="1" noProof="0" dirty="0"/>
          </a:p>
          <a:p>
            <a:pPr>
              <a:buNone/>
            </a:pPr>
            <a:r>
              <a:rPr lang="en-GB" b="1" dirty="0" err="1"/>
              <a:t>Cenová</a:t>
            </a:r>
            <a:r>
              <a:rPr lang="en-GB" b="1" dirty="0"/>
              <a:t> </a:t>
            </a:r>
            <a:r>
              <a:rPr lang="en-GB" b="1" dirty="0" err="1"/>
              <a:t>diskriminace</a:t>
            </a:r>
            <a:r>
              <a:rPr lang="en-GB" b="1" dirty="0"/>
              <a:t> </a:t>
            </a:r>
            <a:r>
              <a:rPr lang="en-GB" b="1" dirty="0" err="1"/>
              <a:t>druhého</a:t>
            </a:r>
            <a:r>
              <a:rPr lang="en-GB" b="1" dirty="0"/>
              <a:t> </a:t>
            </a:r>
            <a:r>
              <a:rPr lang="en-GB" b="1" dirty="0" err="1"/>
              <a:t>stupně</a:t>
            </a:r>
            <a:r>
              <a:rPr lang="cs-CZ" b="1" dirty="0"/>
              <a:t> </a:t>
            </a:r>
            <a:r>
              <a:rPr lang="en-GB" b="1" dirty="0"/>
              <a:t>a </a:t>
            </a:r>
            <a:r>
              <a:rPr lang="en-GB" b="1" dirty="0" err="1"/>
              <a:t>přirozený</a:t>
            </a:r>
            <a:r>
              <a:rPr lang="en-GB" b="1" dirty="0"/>
              <a:t> </a:t>
            </a:r>
            <a:r>
              <a:rPr lang="en-GB" b="1" dirty="0" err="1"/>
              <a:t>monopol</a:t>
            </a:r>
            <a:endParaRPr lang="en-GB" b="1" dirty="0"/>
          </a:p>
          <a:p>
            <a:pPr>
              <a:buNone/>
            </a:pPr>
            <a:r>
              <a:rPr lang="en-GB" dirty="0" err="1"/>
              <a:t>Přirozený</a:t>
            </a:r>
            <a:r>
              <a:rPr lang="en-GB" dirty="0"/>
              <a:t> </a:t>
            </a:r>
            <a:r>
              <a:rPr lang="en-GB" dirty="0" err="1"/>
              <a:t>monopol</a:t>
            </a:r>
            <a:r>
              <a:rPr lang="en-GB" dirty="0"/>
              <a:t> je </a:t>
            </a:r>
            <a:r>
              <a:rPr lang="en-GB" dirty="0" err="1"/>
              <a:t>charakteristický</a:t>
            </a:r>
            <a:r>
              <a:rPr lang="en-GB" dirty="0"/>
              <a:t> </a:t>
            </a:r>
            <a:r>
              <a:rPr lang="en-GB" dirty="0" err="1"/>
              <a:t>tím</a:t>
            </a:r>
            <a:r>
              <a:rPr lang="en-GB" dirty="0"/>
              <a:t>, </a:t>
            </a:r>
            <a:r>
              <a:rPr lang="en-GB" dirty="0" err="1"/>
              <a:t>že</a:t>
            </a:r>
            <a:r>
              <a:rPr lang="en-GB" dirty="0"/>
              <a:t> </a:t>
            </a:r>
            <a:r>
              <a:rPr lang="en-GB" dirty="0" err="1"/>
              <a:t>má</a:t>
            </a:r>
            <a:r>
              <a:rPr lang="en-GB" dirty="0"/>
              <a:t> </a:t>
            </a:r>
            <a:r>
              <a:rPr lang="en-GB" b="1" dirty="0" err="1"/>
              <a:t>klesající</a:t>
            </a:r>
            <a:r>
              <a:rPr lang="en-GB" b="1" dirty="0"/>
              <a:t> </a:t>
            </a:r>
            <a:r>
              <a:rPr lang="en-GB" b="1" dirty="0" err="1"/>
              <a:t>mezní</a:t>
            </a:r>
            <a:r>
              <a:rPr lang="en-GB" b="1" dirty="0"/>
              <a:t> a </a:t>
            </a:r>
            <a:r>
              <a:rPr lang="en-GB" b="1" dirty="0" err="1"/>
              <a:t>průměrné</a:t>
            </a:r>
            <a:r>
              <a:rPr lang="en-GB" b="1" dirty="0"/>
              <a:t> </a:t>
            </a:r>
            <a:r>
              <a:rPr lang="en-GB" b="1" dirty="0" err="1"/>
              <a:t>náklady</a:t>
            </a:r>
            <a:r>
              <a:rPr lang="en-GB" dirty="0"/>
              <a:t>, </a:t>
            </a:r>
            <a:r>
              <a:rPr lang="en-GB" dirty="0" err="1"/>
              <a:t>což</a:t>
            </a:r>
            <a:r>
              <a:rPr lang="en-GB" dirty="0"/>
              <a:t> </a:t>
            </a:r>
            <a:r>
              <a:rPr lang="en-GB" dirty="0" err="1"/>
              <a:t>znamená</a:t>
            </a:r>
            <a:r>
              <a:rPr lang="en-GB" dirty="0"/>
              <a:t>, </a:t>
            </a:r>
            <a:r>
              <a:rPr lang="en-GB" dirty="0" err="1"/>
              <a:t>že</a:t>
            </a:r>
            <a:r>
              <a:rPr lang="en-GB" dirty="0"/>
              <a:t> </a:t>
            </a:r>
            <a:r>
              <a:rPr lang="en-GB" dirty="0" err="1"/>
              <a:t>čím</a:t>
            </a:r>
            <a:r>
              <a:rPr lang="en-GB" dirty="0"/>
              <a:t> </a:t>
            </a:r>
            <a:r>
              <a:rPr lang="en-GB" dirty="0" err="1"/>
              <a:t>větší</a:t>
            </a:r>
            <a:r>
              <a:rPr lang="en-GB" dirty="0"/>
              <a:t> je </a:t>
            </a:r>
            <a:r>
              <a:rPr lang="en-GB" dirty="0" err="1"/>
              <a:t>objem</a:t>
            </a:r>
            <a:r>
              <a:rPr lang="en-GB" dirty="0"/>
              <a:t> </a:t>
            </a:r>
            <a:r>
              <a:rPr lang="en-GB" dirty="0" err="1"/>
              <a:t>produkce</a:t>
            </a:r>
            <a:r>
              <a:rPr lang="en-GB" dirty="0"/>
              <a:t>, </a:t>
            </a:r>
            <a:r>
              <a:rPr lang="en-GB" dirty="0" err="1"/>
              <a:t>tím</a:t>
            </a:r>
            <a:r>
              <a:rPr lang="en-GB" dirty="0"/>
              <a:t> </a:t>
            </a:r>
            <a:r>
              <a:rPr lang="en-GB" dirty="0" err="1"/>
              <a:t>levněji</a:t>
            </a:r>
            <a:r>
              <a:rPr lang="en-GB" dirty="0"/>
              <a:t> </a:t>
            </a:r>
            <a:r>
              <a:rPr lang="en-GB" dirty="0" err="1"/>
              <a:t>firma</a:t>
            </a:r>
            <a:r>
              <a:rPr lang="en-GB" dirty="0"/>
              <a:t> </a:t>
            </a:r>
            <a:r>
              <a:rPr lang="en-GB" dirty="0" err="1"/>
              <a:t>vyrábí</a:t>
            </a:r>
            <a:r>
              <a:rPr lang="en-GB" dirty="0"/>
              <a:t> </a:t>
            </a:r>
            <a:r>
              <a:rPr lang="en-GB" dirty="0" err="1"/>
              <a:t>každou</a:t>
            </a:r>
            <a:r>
              <a:rPr lang="en-GB" dirty="0"/>
              <a:t> </a:t>
            </a:r>
            <a:r>
              <a:rPr lang="en-GB" dirty="0" err="1"/>
              <a:t>další</a:t>
            </a:r>
            <a:r>
              <a:rPr lang="en-GB" dirty="0"/>
              <a:t> </a:t>
            </a:r>
            <a:r>
              <a:rPr lang="en-GB" dirty="0" err="1"/>
              <a:t>jednotku</a:t>
            </a:r>
            <a:r>
              <a:rPr lang="en-GB" dirty="0"/>
              <a:t>. V </a:t>
            </a:r>
            <a:r>
              <a:rPr lang="en-GB" dirty="0" err="1"/>
              <a:t>tomto</a:t>
            </a:r>
            <a:r>
              <a:rPr lang="en-GB" dirty="0"/>
              <a:t> </a:t>
            </a:r>
            <a:r>
              <a:rPr lang="en-GB" dirty="0" err="1"/>
              <a:t>případě</a:t>
            </a:r>
            <a:r>
              <a:rPr lang="en-GB" dirty="0"/>
              <a:t> </a:t>
            </a:r>
            <a:r>
              <a:rPr lang="en-GB" dirty="0" err="1"/>
              <a:t>platí</a:t>
            </a:r>
            <a:r>
              <a:rPr lang="en-GB" dirty="0"/>
              <a:t>:</a:t>
            </a:r>
          </a:p>
          <a:p>
            <a:pPr>
              <a:buFont typeface="+mj-lt"/>
              <a:buAutoNum type="arabicPeriod"/>
            </a:pPr>
            <a:r>
              <a:rPr lang="en-GB" b="1" dirty="0" err="1"/>
              <a:t>Zvýšení</a:t>
            </a:r>
            <a:r>
              <a:rPr lang="en-GB" b="1" dirty="0"/>
              <a:t> </a:t>
            </a:r>
            <a:r>
              <a:rPr lang="en-GB" b="1" dirty="0" err="1"/>
              <a:t>objemu</a:t>
            </a:r>
            <a:r>
              <a:rPr lang="en-GB" b="1" dirty="0"/>
              <a:t> </a:t>
            </a:r>
            <a:r>
              <a:rPr lang="en-GB" b="1" dirty="0" err="1"/>
              <a:t>výstupu</a:t>
            </a:r>
            <a:r>
              <a:rPr lang="en-GB" b="1" dirty="0"/>
              <a:t> → </a:t>
            </a:r>
            <a:r>
              <a:rPr lang="en-GB" b="1" dirty="0" err="1"/>
              <a:t>Snížení</a:t>
            </a:r>
            <a:r>
              <a:rPr lang="en-GB" b="1" dirty="0"/>
              <a:t> </a:t>
            </a:r>
            <a:r>
              <a:rPr lang="en-GB" b="1" dirty="0" err="1"/>
              <a:t>jednotkových</a:t>
            </a:r>
            <a:r>
              <a:rPr lang="en-GB" b="1" dirty="0"/>
              <a:t> </a:t>
            </a:r>
            <a:r>
              <a:rPr lang="en-GB" b="1" dirty="0" err="1"/>
              <a:t>nákladů</a:t>
            </a:r>
            <a:endParaRPr lang="en-GB" dirty="0"/>
          </a:p>
          <a:p>
            <a:pPr marL="742950" lvl="1" indent="-285750">
              <a:buFont typeface="+mj-lt"/>
              <a:buAutoNum type="arabicPeriod"/>
            </a:pPr>
            <a:r>
              <a:rPr lang="en-GB" dirty="0" err="1"/>
              <a:t>Jelikož</a:t>
            </a:r>
            <a:r>
              <a:rPr lang="en-GB" dirty="0"/>
              <a:t> </a:t>
            </a:r>
            <a:r>
              <a:rPr lang="en-GB" dirty="0" err="1"/>
              <a:t>elektrárenská</a:t>
            </a:r>
            <a:r>
              <a:rPr lang="en-GB" dirty="0"/>
              <a:t> </a:t>
            </a:r>
            <a:r>
              <a:rPr lang="en-GB" dirty="0" err="1"/>
              <a:t>společnost</a:t>
            </a:r>
            <a:r>
              <a:rPr lang="en-GB" dirty="0"/>
              <a:t> </a:t>
            </a:r>
            <a:r>
              <a:rPr lang="en-GB" dirty="0" err="1"/>
              <a:t>produkuje</a:t>
            </a:r>
            <a:r>
              <a:rPr lang="en-GB" dirty="0"/>
              <a:t> </a:t>
            </a:r>
            <a:r>
              <a:rPr lang="en-GB" dirty="0" err="1"/>
              <a:t>více</a:t>
            </a:r>
            <a:r>
              <a:rPr lang="en-GB" dirty="0"/>
              <a:t>, </a:t>
            </a:r>
            <a:r>
              <a:rPr lang="en-GB" dirty="0" err="1"/>
              <a:t>její</a:t>
            </a:r>
            <a:r>
              <a:rPr lang="en-GB" dirty="0"/>
              <a:t> </a:t>
            </a:r>
            <a:r>
              <a:rPr lang="en-GB" b="1" dirty="0" err="1"/>
              <a:t>fixní</a:t>
            </a:r>
            <a:r>
              <a:rPr lang="en-GB" b="1" dirty="0"/>
              <a:t> </a:t>
            </a:r>
            <a:r>
              <a:rPr lang="en-GB" b="1" dirty="0" err="1"/>
              <a:t>náklady</a:t>
            </a:r>
            <a:r>
              <a:rPr lang="en-GB" dirty="0"/>
              <a:t> se </a:t>
            </a:r>
            <a:r>
              <a:rPr lang="en-GB" dirty="0" err="1"/>
              <a:t>rozloží</a:t>
            </a:r>
            <a:r>
              <a:rPr lang="en-GB" dirty="0"/>
              <a:t> </a:t>
            </a:r>
            <a:r>
              <a:rPr lang="en-GB" dirty="0" err="1"/>
              <a:t>na</a:t>
            </a:r>
            <a:r>
              <a:rPr lang="en-GB" dirty="0"/>
              <a:t> </a:t>
            </a:r>
            <a:r>
              <a:rPr lang="en-GB" dirty="0" err="1"/>
              <a:t>větší</a:t>
            </a:r>
            <a:r>
              <a:rPr lang="en-GB" dirty="0"/>
              <a:t> </a:t>
            </a:r>
            <a:r>
              <a:rPr lang="en-GB" dirty="0" err="1"/>
              <a:t>množství</a:t>
            </a:r>
            <a:r>
              <a:rPr lang="en-GB" dirty="0"/>
              <a:t>, </a:t>
            </a:r>
            <a:r>
              <a:rPr lang="en-GB" dirty="0" err="1"/>
              <a:t>což</a:t>
            </a:r>
            <a:r>
              <a:rPr lang="en-GB" dirty="0"/>
              <a:t> </a:t>
            </a:r>
            <a:r>
              <a:rPr lang="en-GB" dirty="0" err="1"/>
              <a:t>sníží</a:t>
            </a:r>
            <a:r>
              <a:rPr lang="en-GB" dirty="0"/>
              <a:t> </a:t>
            </a:r>
            <a:r>
              <a:rPr lang="en-GB" dirty="0" err="1"/>
              <a:t>průměrné</a:t>
            </a:r>
            <a:r>
              <a:rPr lang="en-GB" dirty="0"/>
              <a:t> </a:t>
            </a:r>
            <a:r>
              <a:rPr lang="en-GB" dirty="0" err="1"/>
              <a:t>náklady</a:t>
            </a:r>
            <a:r>
              <a:rPr lang="en-GB" dirty="0"/>
              <a:t>.</a:t>
            </a:r>
          </a:p>
          <a:p>
            <a:pPr marL="742950" lvl="1" indent="-285750">
              <a:buFont typeface="+mj-lt"/>
              <a:buAutoNum type="arabicPeriod"/>
            </a:pPr>
            <a:r>
              <a:rPr lang="en-GB" dirty="0" err="1"/>
              <a:t>Mezní</a:t>
            </a:r>
            <a:r>
              <a:rPr lang="en-GB" dirty="0"/>
              <a:t> </a:t>
            </a:r>
            <a:r>
              <a:rPr lang="en-GB" dirty="0" err="1"/>
              <a:t>náklady</a:t>
            </a:r>
            <a:r>
              <a:rPr lang="en-GB" dirty="0"/>
              <a:t> </a:t>
            </a:r>
            <a:r>
              <a:rPr lang="en-GB" dirty="0" err="1"/>
              <a:t>zůstávají</a:t>
            </a:r>
            <a:r>
              <a:rPr lang="en-GB" dirty="0"/>
              <a:t> </a:t>
            </a:r>
            <a:r>
              <a:rPr lang="en-GB" dirty="0" err="1"/>
              <a:t>relativně</a:t>
            </a:r>
            <a:r>
              <a:rPr lang="en-GB" dirty="0"/>
              <a:t> </a:t>
            </a:r>
            <a:r>
              <a:rPr lang="en-GB" dirty="0" err="1"/>
              <a:t>nízké</a:t>
            </a:r>
            <a:r>
              <a:rPr lang="en-GB" dirty="0"/>
              <a:t>, </a:t>
            </a:r>
            <a:r>
              <a:rPr lang="en-GB" dirty="0" err="1"/>
              <a:t>což</a:t>
            </a:r>
            <a:r>
              <a:rPr lang="en-GB" dirty="0"/>
              <a:t> </a:t>
            </a:r>
            <a:r>
              <a:rPr lang="en-GB" dirty="0" err="1"/>
              <a:t>firmě</a:t>
            </a:r>
            <a:r>
              <a:rPr lang="en-GB" dirty="0"/>
              <a:t> </a:t>
            </a:r>
            <a:r>
              <a:rPr lang="en-GB" dirty="0" err="1"/>
              <a:t>umožňuje</a:t>
            </a:r>
            <a:r>
              <a:rPr lang="en-GB" dirty="0"/>
              <a:t> </a:t>
            </a:r>
            <a:r>
              <a:rPr lang="en-GB" dirty="0" err="1"/>
              <a:t>rozšířit</a:t>
            </a:r>
            <a:r>
              <a:rPr lang="en-GB" dirty="0"/>
              <a:t> </a:t>
            </a:r>
            <a:r>
              <a:rPr lang="en-GB" dirty="0" err="1"/>
              <a:t>produkci</a:t>
            </a:r>
            <a:r>
              <a:rPr lang="en-GB" dirty="0"/>
              <a:t> bez </a:t>
            </a:r>
            <a:r>
              <a:rPr lang="en-GB" dirty="0" err="1"/>
              <a:t>výrazného</a:t>
            </a:r>
            <a:r>
              <a:rPr lang="en-GB" dirty="0"/>
              <a:t> </a:t>
            </a:r>
            <a:r>
              <a:rPr lang="en-GB" dirty="0" err="1"/>
              <a:t>nárůstu</a:t>
            </a:r>
            <a:r>
              <a:rPr lang="en-GB" dirty="0"/>
              <a:t> </a:t>
            </a:r>
            <a:r>
              <a:rPr lang="en-GB" dirty="0" err="1"/>
              <a:t>celkových</a:t>
            </a:r>
            <a:r>
              <a:rPr lang="en-GB" dirty="0"/>
              <a:t> </a:t>
            </a:r>
            <a:r>
              <a:rPr lang="en-GB" dirty="0" err="1"/>
              <a:t>nákladů</a:t>
            </a:r>
            <a:r>
              <a:rPr lang="en-GB" dirty="0"/>
              <a:t>.</a:t>
            </a:r>
          </a:p>
          <a:p>
            <a:pPr>
              <a:buFont typeface="+mj-lt"/>
              <a:buAutoNum type="arabicPeriod"/>
            </a:pPr>
            <a:r>
              <a:rPr lang="en-GB" b="1" dirty="0" err="1"/>
              <a:t>Zvýšení</a:t>
            </a:r>
            <a:r>
              <a:rPr lang="en-GB" b="1" dirty="0"/>
              <a:t> </a:t>
            </a:r>
            <a:r>
              <a:rPr lang="en-GB" b="1" dirty="0" err="1"/>
              <a:t>úspor</a:t>
            </a:r>
            <a:r>
              <a:rPr lang="en-GB" b="1" dirty="0"/>
              <a:t> z </a:t>
            </a:r>
            <a:r>
              <a:rPr lang="en-GB" b="1" dirty="0" err="1"/>
              <a:t>rozsahu</a:t>
            </a:r>
            <a:r>
              <a:rPr lang="en-GB" b="1" dirty="0"/>
              <a:t> → Vyšší </a:t>
            </a:r>
            <a:r>
              <a:rPr lang="en-GB" b="1" dirty="0" err="1"/>
              <a:t>zisk</a:t>
            </a:r>
            <a:r>
              <a:rPr lang="en-GB" b="1" dirty="0"/>
              <a:t> </a:t>
            </a:r>
            <a:r>
              <a:rPr lang="en-GB" b="1" dirty="0" err="1"/>
              <a:t>i</a:t>
            </a:r>
            <a:r>
              <a:rPr lang="en-GB" b="1" dirty="0"/>
              <a:t> </a:t>
            </a:r>
            <a:r>
              <a:rPr lang="en-GB" b="1" dirty="0" err="1"/>
              <a:t>užitek</a:t>
            </a:r>
            <a:r>
              <a:rPr lang="en-GB" b="1" dirty="0"/>
              <a:t> pro </a:t>
            </a:r>
            <a:r>
              <a:rPr lang="en-GB" b="1" dirty="0" err="1"/>
              <a:t>spotřebitele</a:t>
            </a:r>
            <a:endParaRPr lang="en-GB" dirty="0"/>
          </a:p>
          <a:p>
            <a:pPr marL="742950" lvl="1" indent="-285750">
              <a:buFont typeface="+mj-lt"/>
              <a:buAutoNum type="arabicPeriod"/>
            </a:pPr>
            <a:r>
              <a:rPr lang="en-GB" dirty="0" err="1"/>
              <a:t>Firma</a:t>
            </a:r>
            <a:r>
              <a:rPr lang="en-GB" dirty="0"/>
              <a:t> </a:t>
            </a:r>
            <a:r>
              <a:rPr lang="en-GB" dirty="0" err="1"/>
              <a:t>snižuje</a:t>
            </a:r>
            <a:r>
              <a:rPr lang="en-GB" dirty="0"/>
              <a:t> </a:t>
            </a:r>
            <a:r>
              <a:rPr lang="en-GB" dirty="0" err="1"/>
              <a:t>ceny</a:t>
            </a:r>
            <a:r>
              <a:rPr lang="en-GB" dirty="0"/>
              <a:t>, ale </a:t>
            </a:r>
            <a:r>
              <a:rPr lang="en-GB" dirty="0" err="1"/>
              <a:t>zároveň</a:t>
            </a:r>
            <a:r>
              <a:rPr lang="en-GB" dirty="0"/>
              <a:t> </a:t>
            </a:r>
            <a:r>
              <a:rPr lang="en-GB" dirty="0" err="1"/>
              <a:t>těží</a:t>
            </a:r>
            <a:r>
              <a:rPr lang="en-GB" dirty="0"/>
              <a:t> z </a:t>
            </a:r>
            <a:r>
              <a:rPr lang="en-GB" dirty="0" err="1"/>
              <a:t>úspor</a:t>
            </a:r>
            <a:r>
              <a:rPr lang="en-GB" dirty="0"/>
              <a:t> z </a:t>
            </a:r>
            <a:r>
              <a:rPr lang="en-GB" dirty="0" err="1"/>
              <a:t>rozsahu</a:t>
            </a:r>
            <a:r>
              <a:rPr lang="en-GB" dirty="0"/>
              <a:t>, </a:t>
            </a:r>
            <a:r>
              <a:rPr lang="en-GB" dirty="0" err="1"/>
              <a:t>což</a:t>
            </a:r>
            <a:r>
              <a:rPr lang="en-GB" dirty="0"/>
              <a:t> </a:t>
            </a:r>
            <a:r>
              <a:rPr lang="en-GB" dirty="0" err="1"/>
              <a:t>znamená</a:t>
            </a:r>
            <a:r>
              <a:rPr lang="en-GB" dirty="0"/>
              <a:t>, </a:t>
            </a:r>
            <a:r>
              <a:rPr lang="en-GB" dirty="0" err="1"/>
              <a:t>že</a:t>
            </a:r>
            <a:r>
              <a:rPr lang="en-GB" dirty="0"/>
              <a:t> </a:t>
            </a:r>
            <a:r>
              <a:rPr lang="en-GB" dirty="0" err="1"/>
              <a:t>její</a:t>
            </a:r>
            <a:r>
              <a:rPr lang="en-GB" dirty="0"/>
              <a:t> </a:t>
            </a:r>
            <a:r>
              <a:rPr lang="en-GB" dirty="0" err="1"/>
              <a:t>celkové</a:t>
            </a:r>
            <a:r>
              <a:rPr lang="en-GB" dirty="0"/>
              <a:t> </a:t>
            </a:r>
            <a:r>
              <a:rPr lang="en-GB" dirty="0" err="1"/>
              <a:t>náklady</a:t>
            </a:r>
            <a:r>
              <a:rPr lang="en-GB" dirty="0"/>
              <a:t> </a:t>
            </a:r>
            <a:r>
              <a:rPr lang="en-GB" dirty="0" err="1"/>
              <a:t>rostou</a:t>
            </a:r>
            <a:r>
              <a:rPr lang="en-GB" dirty="0"/>
              <a:t> </a:t>
            </a:r>
            <a:r>
              <a:rPr lang="en-GB" dirty="0" err="1"/>
              <a:t>pomaleji</a:t>
            </a:r>
            <a:r>
              <a:rPr lang="en-GB" dirty="0"/>
              <a:t> </a:t>
            </a:r>
            <a:r>
              <a:rPr lang="en-GB" dirty="0" err="1"/>
              <a:t>než</a:t>
            </a:r>
            <a:r>
              <a:rPr lang="en-GB" dirty="0"/>
              <a:t> </a:t>
            </a:r>
            <a:r>
              <a:rPr lang="en-GB" dirty="0" err="1"/>
              <a:t>výnosy</a:t>
            </a:r>
            <a:r>
              <a:rPr lang="en-GB" dirty="0"/>
              <a:t>.</a:t>
            </a:r>
          </a:p>
          <a:p>
            <a:pPr marL="742950" lvl="1" indent="-285750">
              <a:buFont typeface="+mj-lt"/>
              <a:buAutoNum type="arabicPeriod"/>
            </a:pPr>
            <a:r>
              <a:rPr lang="en-GB" dirty="0" err="1"/>
              <a:t>Výsledkem</a:t>
            </a:r>
            <a:r>
              <a:rPr lang="en-GB" dirty="0"/>
              <a:t> je </a:t>
            </a:r>
            <a:r>
              <a:rPr lang="en-GB" b="1" dirty="0" err="1"/>
              <a:t>vyšší</a:t>
            </a:r>
            <a:r>
              <a:rPr lang="en-GB" b="1" dirty="0"/>
              <a:t> </a:t>
            </a:r>
            <a:r>
              <a:rPr lang="en-GB" b="1" dirty="0" err="1"/>
              <a:t>zisk</a:t>
            </a:r>
            <a:r>
              <a:rPr lang="en-GB" dirty="0"/>
              <a:t> </a:t>
            </a:r>
            <a:r>
              <a:rPr lang="en-GB" dirty="0" err="1"/>
              <a:t>firmy</a:t>
            </a:r>
            <a:r>
              <a:rPr lang="en-GB" dirty="0"/>
              <a:t>, </a:t>
            </a:r>
            <a:r>
              <a:rPr lang="en-GB" dirty="0" err="1"/>
              <a:t>přestože</a:t>
            </a:r>
            <a:r>
              <a:rPr lang="en-GB" dirty="0"/>
              <a:t> </a:t>
            </a:r>
            <a:r>
              <a:rPr lang="en-GB" dirty="0" err="1"/>
              <a:t>ceny</a:t>
            </a:r>
            <a:r>
              <a:rPr lang="en-GB" dirty="0"/>
              <a:t> </a:t>
            </a:r>
            <a:r>
              <a:rPr lang="en-GB" dirty="0" err="1"/>
              <a:t>klesají</a:t>
            </a:r>
            <a:r>
              <a:rPr lang="en-GB" dirty="0"/>
              <a:t>.</a:t>
            </a:r>
          </a:p>
          <a:p>
            <a:pPr marL="742950" lvl="1" indent="-285750">
              <a:buFont typeface="+mj-lt"/>
              <a:buAutoNum type="arabicPeriod"/>
            </a:pPr>
            <a:r>
              <a:rPr lang="en-GB" dirty="0" err="1"/>
              <a:t>Spotřebitelé</a:t>
            </a:r>
            <a:r>
              <a:rPr lang="en-GB" dirty="0"/>
              <a:t> </a:t>
            </a:r>
            <a:r>
              <a:rPr lang="en-GB" dirty="0" err="1"/>
              <a:t>mají</a:t>
            </a:r>
            <a:r>
              <a:rPr lang="en-GB" dirty="0"/>
              <a:t> </a:t>
            </a:r>
            <a:r>
              <a:rPr lang="en-GB" b="1" dirty="0" err="1"/>
              <a:t>nižší</a:t>
            </a:r>
            <a:r>
              <a:rPr lang="en-GB" b="1" dirty="0"/>
              <a:t> </a:t>
            </a:r>
            <a:r>
              <a:rPr lang="en-GB" b="1" dirty="0" err="1"/>
              <a:t>ceny</a:t>
            </a:r>
            <a:r>
              <a:rPr lang="en-GB" b="1" dirty="0"/>
              <a:t> a </a:t>
            </a:r>
            <a:r>
              <a:rPr lang="en-GB" b="1" dirty="0" err="1"/>
              <a:t>větší</a:t>
            </a:r>
            <a:r>
              <a:rPr lang="en-GB" b="1" dirty="0"/>
              <a:t> </a:t>
            </a:r>
            <a:r>
              <a:rPr lang="en-GB" b="1" dirty="0" err="1"/>
              <a:t>dostupnost</a:t>
            </a:r>
            <a:r>
              <a:rPr lang="en-GB" b="1" dirty="0"/>
              <a:t> </a:t>
            </a:r>
            <a:r>
              <a:rPr lang="en-GB" b="1" dirty="0" err="1"/>
              <a:t>produktu</a:t>
            </a:r>
            <a:r>
              <a:rPr lang="en-GB" dirty="0"/>
              <a:t>, </a:t>
            </a:r>
            <a:r>
              <a:rPr lang="en-GB" dirty="0" err="1"/>
              <a:t>což</a:t>
            </a:r>
            <a:r>
              <a:rPr lang="en-GB" dirty="0"/>
              <a:t> </a:t>
            </a:r>
            <a:r>
              <a:rPr lang="en-GB" dirty="0" err="1"/>
              <a:t>znamená</a:t>
            </a:r>
            <a:r>
              <a:rPr lang="en-GB" dirty="0"/>
              <a:t> </a:t>
            </a:r>
            <a:r>
              <a:rPr lang="en-GB" dirty="0" err="1"/>
              <a:t>větší</a:t>
            </a:r>
            <a:r>
              <a:rPr lang="en-GB" dirty="0"/>
              <a:t> </a:t>
            </a:r>
            <a:r>
              <a:rPr lang="en-GB" dirty="0" err="1"/>
              <a:t>společenský</a:t>
            </a:r>
            <a:r>
              <a:rPr lang="en-GB" dirty="0"/>
              <a:t> </a:t>
            </a:r>
            <a:r>
              <a:rPr lang="en-GB" dirty="0" err="1"/>
              <a:t>užitek</a:t>
            </a:r>
            <a:r>
              <a:rPr lang="en-GB" dirty="0"/>
              <a:t>.</a:t>
            </a:r>
          </a:p>
          <a:p>
            <a:pPr>
              <a:buNone/>
            </a:pPr>
            <a:r>
              <a:rPr lang="en-GB" b="1" dirty="0" err="1"/>
              <a:t>Shrnutí</a:t>
            </a:r>
            <a:endParaRPr lang="en-GB" b="1" dirty="0"/>
          </a:p>
          <a:p>
            <a:r>
              <a:rPr lang="en-GB" dirty="0" err="1"/>
              <a:t>Cenová</a:t>
            </a:r>
            <a:r>
              <a:rPr lang="en-GB" dirty="0"/>
              <a:t> </a:t>
            </a:r>
            <a:r>
              <a:rPr lang="en-GB" dirty="0" err="1"/>
              <a:t>diskriminace</a:t>
            </a:r>
            <a:r>
              <a:rPr lang="en-GB" dirty="0"/>
              <a:t> </a:t>
            </a:r>
            <a:r>
              <a:rPr lang="en-GB" dirty="0" err="1"/>
              <a:t>druhého</a:t>
            </a:r>
            <a:r>
              <a:rPr lang="en-GB" dirty="0"/>
              <a:t> </a:t>
            </a:r>
            <a:r>
              <a:rPr lang="en-GB" dirty="0" err="1"/>
              <a:t>stupně</a:t>
            </a:r>
            <a:r>
              <a:rPr lang="en-GB" dirty="0"/>
              <a:t> v </a:t>
            </a:r>
            <a:r>
              <a:rPr lang="en-GB" dirty="0" err="1"/>
              <a:t>přirozeném</a:t>
            </a:r>
            <a:r>
              <a:rPr lang="en-GB" dirty="0"/>
              <a:t> </a:t>
            </a:r>
            <a:r>
              <a:rPr lang="en-GB" dirty="0" err="1"/>
              <a:t>monopolu</a:t>
            </a:r>
            <a:r>
              <a:rPr lang="en-GB" dirty="0"/>
              <a:t> </a:t>
            </a:r>
            <a:r>
              <a:rPr lang="en-GB" dirty="0" err="1"/>
              <a:t>umožňuje</a:t>
            </a:r>
            <a:r>
              <a:rPr lang="en-GB" dirty="0"/>
              <a:t> </a:t>
            </a:r>
            <a:r>
              <a:rPr lang="en-GB" dirty="0" err="1"/>
              <a:t>firmě</a:t>
            </a:r>
            <a:r>
              <a:rPr lang="en-GB" dirty="0"/>
              <a:t> </a:t>
            </a:r>
            <a:r>
              <a:rPr lang="en-GB" dirty="0" err="1"/>
              <a:t>optimalizovat</a:t>
            </a:r>
            <a:r>
              <a:rPr lang="en-GB" dirty="0"/>
              <a:t> </a:t>
            </a:r>
            <a:r>
              <a:rPr lang="en-GB" dirty="0" err="1"/>
              <a:t>své</a:t>
            </a:r>
            <a:r>
              <a:rPr lang="en-GB" dirty="0"/>
              <a:t> </a:t>
            </a:r>
            <a:r>
              <a:rPr lang="en-GB" dirty="0" err="1"/>
              <a:t>náklady</a:t>
            </a:r>
            <a:r>
              <a:rPr lang="en-GB" dirty="0"/>
              <a:t>, </a:t>
            </a:r>
            <a:r>
              <a:rPr lang="en-GB" dirty="0" err="1"/>
              <a:t>zvýšit</a:t>
            </a:r>
            <a:r>
              <a:rPr lang="en-GB" dirty="0"/>
              <a:t> </a:t>
            </a:r>
            <a:r>
              <a:rPr lang="en-GB" dirty="0" err="1"/>
              <a:t>výstup</a:t>
            </a:r>
            <a:r>
              <a:rPr lang="en-GB" dirty="0"/>
              <a:t> a </a:t>
            </a:r>
            <a:r>
              <a:rPr lang="en-GB" dirty="0" err="1"/>
              <a:t>dosáhnout</a:t>
            </a:r>
            <a:r>
              <a:rPr lang="en-GB" dirty="0"/>
              <a:t> </a:t>
            </a:r>
            <a:r>
              <a:rPr lang="en-GB" dirty="0" err="1"/>
              <a:t>většího</a:t>
            </a:r>
            <a:r>
              <a:rPr lang="en-GB" dirty="0"/>
              <a:t> </a:t>
            </a:r>
            <a:r>
              <a:rPr lang="en-GB" dirty="0" err="1"/>
              <a:t>zisku</a:t>
            </a:r>
            <a:r>
              <a:rPr lang="en-GB" dirty="0"/>
              <a:t>. To je </a:t>
            </a:r>
            <a:r>
              <a:rPr lang="en-GB" dirty="0" err="1"/>
              <a:t>výhodné</a:t>
            </a:r>
            <a:r>
              <a:rPr lang="en-GB" dirty="0"/>
              <a:t> jak pro </a:t>
            </a:r>
            <a:r>
              <a:rPr lang="en-GB" dirty="0" err="1"/>
              <a:t>firmu</a:t>
            </a:r>
            <a:r>
              <a:rPr lang="en-GB" dirty="0"/>
              <a:t>, </a:t>
            </a:r>
            <a:r>
              <a:rPr lang="en-GB" dirty="0" err="1"/>
              <a:t>tak</a:t>
            </a:r>
            <a:r>
              <a:rPr lang="en-GB" dirty="0"/>
              <a:t> pro </a:t>
            </a:r>
            <a:r>
              <a:rPr lang="en-GB" dirty="0" err="1"/>
              <a:t>spotřebitele</a:t>
            </a:r>
            <a:r>
              <a:rPr lang="en-GB" dirty="0"/>
              <a:t>, </a:t>
            </a:r>
            <a:r>
              <a:rPr lang="en-GB" dirty="0" err="1"/>
              <a:t>protože</a:t>
            </a:r>
            <a:r>
              <a:rPr lang="en-GB" dirty="0"/>
              <a:t> </a:t>
            </a:r>
            <a:r>
              <a:rPr lang="en-GB" dirty="0" err="1"/>
              <a:t>pokles</a:t>
            </a:r>
            <a:r>
              <a:rPr lang="en-GB" dirty="0"/>
              <a:t> </a:t>
            </a:r>
            <a:r>
              <a:rPr lang="en-GB" dirty="0" err="1"/>
              <a:t>cen</a:t>
            </a:r>
            <a:r>
              <a:rPr lang="en-GB" dirty="0"/>
              <a:t> je </a:t>
            </a:r>
            <a:r>
              <a:rPr lang="en-GB" dirty="0" err="1"/>
              <a:t>kompenzován</a:t>
            </a:r>
            <a:r>
              <a:rPr lang="en-GB" dirty="0"/>
              <a:t> </a:t>
            </a:r>
            <a:r>
              <a:rPr lang="en-GB" dirty="0" err="1"/>
              <a:t>úsporami</a:t>
            </a:r>
            <a:r>
              <a:rPr lang="en-GB" dirty="0"/>
              <a:t> z </a:t>
            </a:r>
            <a:r>
              <a:rPr lang="en-GB" dirty="0" err="1"/>
              <a:t>rozsahu</a:t>
            </a:r>
            <a:r>
              <a:rPr lang="en-GB" dirty="0"/>
              <a:t>.</a:t>
            </a:r>
          </a:p>
          <a:p>
            <a:pPr marL="0" indent="0" algn="just" fontAlgn="base">
              <a:spcBef>
                <a:spcPct val="20000"/>
              </a:spcBef>
              <a:spcAft>
                <a:spcPct val="0"/>
              </a:spcAft>
              <a:buClrTx/>
              <a:buSzPct val="80000"/>
              <a:buFont typeface="+mj-lt"/>
              <a:buNone/>
              <a:defRPr/>
            </a:pPr>
            <a:endParaRPr lang="cs-CZ" noProof="0" dirty="0"/>
          </a:p>
        </p:txBody>
      </p:sp>
      <p:sp>
        <p:nvSpPr>
          <p:cNvPr id="95" name="Google Shape;95;p2:notes">
            <a:extLst>
              <a:ext uri="{FF2B5EF4-FFF2-40B4-BE49-F238E27FC236}">
                <a16:creationId xmlns:a16="http://schemas.microsoft.com/office/drawing/2014/main" id="{6D928F58-6033-7E88-7136-F7ED2C5B2C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2504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93B98AE-3D14-F0B0-F0D6-814AB3BEC61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4FF913F-6C04-F291-B775-EA0A47BC0AB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Cenová diskriminace třetího stupně je podobná cenové diskriminaci prvního stupně tím, že představuje diskriminaci podle spotřebitelů. Její podstatou je rozdělení spotřebitelů na dvě nebo více skupin, z nichž každá má svou vlastní poptávkovou křivku. V praxi je tato forma používána nejčastěji. </a:t>
            </a:r>
          </a:p>
          <a:p>
            <a:pPr marL="0" indent="0" algn="just" fontAlgn="base">
              <a:spcBef>
                <a:spcPct val="20000"/>
              </a:spcBef>
              <a:spcAft>
                <a:spcPct val="0"/>
              </a:spcAft>
              <a:buClrTx/>
              <a:buSzPct val="80000"/>
              <a:buFont typeface="+mj-lt"/>
              <a:buNone/>
              <a:defRPr/>
            </a:pPr>
            <a:r>
              <a:rPr lang="cs-CZ" noProof="0" dirty="0"/>
              <a:t>Pro její realizaci jsou nutné následující podmínky:</a:t>
            </a:r>
          </a:p>
          <a:p>
            <a:pPr marL="0" indent="0" algn="just" fontAlgn="base">
              <a:spcBef>
                <a:spcPct val="20000"/>
              </a:spcBef>
              <a:spcAft>
                <a:spcPct val="0"/>
              </a:spcAft>
              <a:buClrTx/>
              <a:buSzPct val="80000"/>
              <a:buFont typeface="+mj-lt"/>
              <a:buNone/>
              <a:defRPr/>
            </a:pPr>
            <a:r>
              <a:rPr lang="cs-CZ" noProof="0" dirty="0"/>
              <a:t>a) Musí existovat kritérium rozdělení spotřebitelů do různých skupin (segmentů trhu). Tímto kritériem jsou výrazné rozdíly v cenové elasticitě poptávky po daném produktu (které mohou být ovlivněny rozdílnou úrovní důchodů jednotlivých skupin, rozdílnými preferencemi nebo rozdílnými možnostmi koupě substitutů).</a:t>
            </a:r>
          </a:p>
          <a:p>
            <a:pPr marL="0" indent="0" algn="just" fontAlgn="base">
              <a:spcBef>
                <a:spcPct val="20000"/>
              </a:spcBef>
              <a:spcAft>
                <a:spcPct val="0"/>
              </a:spcAft>
              <a:buClrTx/>
              <a:buSzPct val="80000"/>
              <a:buFont typeface="+mj-lt"/>
              <a:buNone/>
              <a:defRPr/>
            </a:pPr>
            <a:r>
              <a:rPr lang="cs-CZ" noProof="0" dirty="0"/>
              <a:t>b) Není možný vzájemný prodej mezi spotřebiteli, protože potom by někdo ze skupiny s nízkou cenou mohl prodávat produkt někomu ze skupiny s vyšší cenou, což by vedlo ke stírání rozdílů mezi cenami.</a:t>
            </a:r>
          </a:p>
          <a:p>
            <a:pPr marL="0" indent="0" algn="just" fontAlgn="base">
              <a:spcBef>
                <a:spcPct val="20000"/>
              </a:spcBef>
              <a:spcAft>
                <a:spcPct val="0"/>
              </a:spcAft>
              <a:buClrTx/>
              <a:buSzPct val="80000"/>
              <a:buFont typeface="+mj-lt"/>
              <a:buNone/>
              <a:defRPr/>
            </a:pPr>
            <a:r>
              <a:rPr lang="cs-CZ" noProof="0" dirty="0"/>
              <a:t>Uvedené dvě podmínky ovlivňují míru, do jaké může monopol využít své monopolní síly ke stanovení různých cen různým spotřebitelům.</a:t>
            </a:r>
          </a:p>
          <a:p>
            <a:pPr marL="0" indent="0" algn="just" fontAlgn="base">
              <a:spcBef>
                <a:spcPct val="20000"/>
              </a:spcBef>
              <a:spcAft>
                <a:spcPct val="0"/>
              </a:spcAft>
              <a:buClrTx/>
              <a:buSzPct val="80000"/>
              <a:buFont typeface="+mj-lt"/>
              <a:buNone/>
              <a:defRPr/>
            </a:pPr>
            <a:r>
              <a:rPr lang="cs-CZ" noProof="0" dirty="0"/>
              <a:t>Tento typ cenové diskriminace může např. uplatnit kino v podobě zlevněných vstupenek pro důchodce na dopolední představení, ale nikoliv prodejna knih nebo potravin. Velmi obvyklým příkladem cenové diskriminace třetího stupně je cenová strategie leteckých společností, které politikou nejrůznějších slev (např. při nákupu letenky dlouhou dobu před plánovaným odletem, při použití letadla v průběhu víkendu, pro studenty atd.) odlišují relativně elastickou poptávku lidí cestujících méně často od relativně neelastické poptávky podnikatelů.</a:t>
            </a:r>
          </a:p>
        </p:txBody>
      </p:sp>
      <p:sp>
        <p:nvSpPr>
          <p:cNvPr id="95" name="Google Shape;95;p2:notes">
            <a:extLst>
              <a:ext uri="{FF2B5EF4-FFF2-40B4-BE49-F238E27FC236}">
                <a16:creationId xmlns:a16="http://schemas.microsoft.com/office/drawing/2014/main" id="{AA735029-32C7-D162-97DD-3F14739683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6431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A0F862E-F0C5-DFBF-4F54-371E8FEC738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9F261DE-094B-3CC1-0E17-EA797655310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en-GB" sz="1800" dirty="0" err="1">
                <a:solidFill>
                  <a:srgbClr val="000000"/>
                </a:solidFill>
                <a:effectLst/>
                <a:latin typeface="Times New Roman" panose="02020603050405020304" pitchFamily="18" charset="0"/>
              </a:rPr>
              <a:t>Předpokládáme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monopol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prodává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dvěma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skupinám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spotřebitelů</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rozhoduje</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jakou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část</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celkového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každé</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obou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těchto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a:t>
            </a:r>
            <a:r>
              <a:rPr lang="en-GB" sz="1800" dirty="0">
                <a:solidFill>
                  <a:srgbClr val="000000"/>
                </a:solidFill>
                <a:effectLst/>
                <a:latin typeface="Times New Roman" panose="02020603050405020304" pitchFamily="18" charset="0"/>
              </a:rPr>
              <a:t> a za </a:t>
            </a:r>
            <a:r>
              <a:rPr lang="en-GB" sz="1800" dirty="0" err="1">
                <a:solidFill>
                  <a:srgbClr val="000000"/>
                </a:solidFill>
                <a:effectLst/>
                <a:latin typeface="Times New Roman" panose="02020603050405020304" pitchFamily="18" charset="0"/>
              </a:rPr>
              <a:t>jakou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cenu</a:t>
            </a:r>
            <a:r>
              <a:rPr lang="en-GB" sz="1800" dirty="0">
                <a:solidFill>
                  <a:srgbClr val="000000"/>
                </a:solidFill>
                <a:effectLst/>
                <a:latin typeface="Times New Roman" panose="02020603050405020304" pitchFamily="18" charset="0"/>
              </a:rPr>
              <a:t>. </a:t>
            </a:r>
            <a:r>
              <a:rPr lang="cs-CZ" sz="1800" dirty="0">
                <a:solidFill>
                  <a:srgbClr val="000000"/>
                </a:solidFill>
                <a:effectLst/>
                <a:latin typeface="Times New Roman" panose="02020603050405020304" pitchFamily="18" charset="0"/>
              </a:rPr>
              <a:t>K</a:t>
            </a:r>
            <a:r>
              <a:rPr lang="en-GB" sz="1800" dirty="0" err="1">
                <a:solidFill>
                  <a:srgbClr val="000000"/>
                </a:solidFill>
                <a:effectLst/>
                <a:latin typeface="Times New Roman" panose="02020603050405020304" pitchFamily="18" charset="0"/>
              </a:rPr>
              <a:t>aždá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svou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poptávkovou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křivku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vyjadřující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vztah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cenou</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poptávaným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množstvím</a:t>
            </a:r>
            <a:r>
              <a:rPr lang="en-GB" sz="1800" dirty="0">
                <a:solidFill>
                  <a:srgbClr val="000000"/>
                </a:solidFill>
                <a:effectLst/>
                <a:latin typeface="Times New Roman" panose="02020603050405020304" pitchFamily="18" charset="0"/>
              </a:rPr>
              <a:t>) a z </a:t>
            </a:r>
            <a:r>
              <a:rPr lang="en-GB" sz="1800" dirty="0" err="1">
                <a:solidFill>
                  <a:srgbClr val="000000"/>
                </a:solidFill>
                <a:effectLst/>
                <a:latin typeface="Times New Roman" panose="02020603050405020304" pitchFamily="18" charset="0"/>
              </a:rPr>
              <a:t>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odvozenou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křivku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mezních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příjmů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Rozhodování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firmy</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determinováno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dvěma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skutečnostmi</a:t>
            </a:r>
            <a:r>
              <a:rPr lang="en-GB" sz="1800" dirty="0">
                <a:solidFill>
                  <a:srgbClr val="000000"/>
                </a:solidFill>
                <a:effectLst/>
                <a:latin typeface="Times New Roman" panose="02020603050405020304" pitchFamily="18" charset="0"/>
              </a:rPr>
              <a:t>: </a:t>
            </a:r>
            <a:endParaRPr lang="en-GB" dirty="0"/>
          </a:p>
          <a:p>
            <a:pPr>
              <a:buNone/>
            </a:pPr>
            <a:r>
              <a:rPr lang="en-GB" sz="1800" dirty="0">
                <a:solidFill>
                  <a:srgbClr val="000000"/>
                </a:solidFill>
                <a:effectLst/>
                <a:latin typeface="Times New Roman" panose="02020603050405020304" pitchFamily="18" charset="0"/>
              </a:rPr>
              <a:t>a) </a:t>
            </a:r>
            <a:r>
              <a:rPr lang="en-GB" sz="1800" dirty="0" err="1">
                <a:solidFill>
                  <a:srgbClr val="000000"/>
                </a:solidFill>
                <a:effectLst/>
                <a:latin typeface="Times New Roman" panose="02020603050405020304" pitchFamily="18" charset="0"/>
              </a:rPr>
              <a:t>Celkový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rozděluje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monopol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jednotlivé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spotřebitelů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a:t>
            </a:r>
            <a:r>
              <a:rPr lang="en-GB" sz="1800" dirty="0">
                <a:solidFill>
                  <a:srgbClr val="000000"/>
                </a:solidFill>
                <a:effectLst/>
                <a:latin typeface="Times New Roman" panose="02020603050405020304" pitchFamily="18" charset="0"/>
              </a:rPr>
              <a:t>, aby </a:t>
            </a:r>
            <a:r>
              <a:rPr lang="en-GB" sz="1800" dirty="0" err="1">
                <a:solidFill>
                  <a:srgbClr val="000000"/>
                </a:solidFill>
                <a:effectLst/>
                <a:latin typeface="Times New Roman" panose="02020603050405020304" pitchFamily="18" charset="0"/>
              </a:rPr>
              <a:t>jeho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příjem</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prodeje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části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každé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byl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stejný</a:t>
            </a:r>
            <a:r>
              <a:rPr lang="en-GB" sz="1800" dirty="0">
                <a:solidFill>
                  <a:srgbClr val="000000"/>
                </a:solidFill>
                <a:effectLst/>
                <a:latin typeface="Times New Roman" panose="02020603050405020304" pitchFamily="18" charset="0"/>
              </a:rPr>
              <a:t>: </a:t>
            </a:r>
            <a:endParaRPr lang="en-GB" dirty="0"/>
          </a:p>
          <a:p>
            <a:pPr>
              <a:buNone/>
            </a:pPr>
            <a:r>
              <a:rPr lang="en-GB" sz="1800" i="1" dirty="0">
                <a:solidFill>
                  <a:srgbClr val="000000"/>
                </a:solidFill>
                <a:effectLst/>
                <a:latin typeface="Times New Roman" panose="02020603050405020304" pitchFamily="18" charset="0"/>
              </a:rPr>
              <a:t>MR1 = MR2</a:t>
            </a:r>
            <a:endParaRPr lang="cs-CZ" sz="1800" i="1" dirty="0">
              <a:solidFill>
                <a:srgbClr val="000000"/>
              </a:solidFill>
              <a:effectLst/>
              <a:latin typeface="Times New Roman" panose="02020603050405020304" pitchFamily="18" charset="0"/>
            </a:endParaRPr>
          </a:p>
          <a:p>
            <a:pPr>
              <a:buNone/>
            </a:pPr>
            <a:r>
              <a:rPr lang="en-GB" sz="1800" dirty="0">
                <a:solidFill>
                  <a:srgbClr val="000000"/>
                </a:solidFill>
                <a:effectLst/>
                <a:latin typeface="Times New Roman" panose="02020603050405020304" pitchFamily="18" charset="0"/>
              </a:rPr>
              <a:t>Kdyby </a:t>
            </a:r>
            <a:r>
              <a:rPr lang="en-GB" sz="1800" dirty="0" err="1">
                <a:solidFill>
                  <a:srgbClr val="000000"/>
                </a:solidFill>
                <a:effectLst/>
                <a:latin typeface="Times New Roman" panose="02020603050405020304" pitchFamily="18" charset="0"/>
              </a:rPr>
              <a:t>tomu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nebylo</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mezní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příjem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monopolu</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prodeje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první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skupině</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byl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větší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příjem</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prodeje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druhé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přesunula</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firma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část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druhé</a:t>
            </a:r>
            <a:r>
              <a:rPr lang="en-GB" sz="1800" dirty="0">
                <a:solidFill>
                  <a:srgbClr val="000000"/>
                </a:solidFill>
                <a:effectLst/>
                <a:latin typeface="Times New Roman" panose="02020603050405020304" pitchFamily="18" charset="0"/>
              </a:rPr>
              <a:t> do </a:t>
            </a:r>
            <a:r>
              <a:rPr lang="en-GB" sz="1800" dirty="0" err="1">
                <a:solidFill>
                  <a:srgbClr val="000000"/>
                </a:solidFill>
                <a:effectLst/>
                <a:latin typeface="Times New Roman" panose="02020603050405020304" pitchFamily="18" charset="0"/>
              </a:rPr>
              <a:t>první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čímž</a:t>
            </a:r>
            <a:r>
              <a:rPr lang="en-GB" sz="1800" dirty="0">
                <a:solidFill>
                  <a:srgbClr val="000000"/>
                </a:solidFill>
                <a:effectLst/>
                <a:latin typeface="Times New Roman" panose="02020603050405020304" pitchFamily="18" charset="0"/>
              </a:rPr>
              <a:t> by se </a:t>
            </a:r>
            <a:r>
              <a:rPr lang="en-GB" sz="1800" dirty="0" err="1">
                <a:solidFill>
                  <a:srgbClr val="000000"/>
                </a:solidFill>
                <a:effectLst/>
                <a:latin typeface="Times New Roman" panose="02020603050405020304" pitchFamily="18" charset="0"/>
              </a:rPr>
              <a:t>snížila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první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skupiny</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vzrostla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druhé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skupiny</a:t>
            </a:r>
            <a:r>
              <a:rPr lang="en-GB" sz="1800" dirty="0">
                <a:solidFill>
                  <a:srgbClr val="000000"/>
                </a:solidFill>
                <a:effectLst/>
                <a:latin typeface="Times New Roman" panose="02020603050405020304" pitchFamily="18" charset="0"/>
              </a:rPr>
              <a:t>. </a:t>
            </a:r>
            <a:endParaRPr lang="en-GB" dirty="0"/>
          </a:p>
        </p:txBody>
      </p:sp>
      <p:sp>
        <p:nvSpPr>
          <p:cNvPr id="95" name="Google Shape;95;p2:notes">
            <a:extLst>
              <a:ext uri="{FF2B5EF4-FFF2-40B4-BE49-F238E27FC236}">
                <a16:creationId xmlns:a16="http://schemas.microsoft.com/office/drawing/2014/main" id="{30C6A484-DB62-581F-D99F-449622114C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577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5DB29E6-70DD-53E3-2684-721E51C8B39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C24A188-B9BE-DC1D-6EC2-63CD0A3C22E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en-GB" sz="1800" dirty="0">
                <a:solidFill>
                  <a:srgbClr val="000000"/>
                </a:solidFill>
                <a:effectLst/>
                <a:latin typeface="Times New Roman" panose="02020603050405020304" pitchFamily="18" charset="0"/>
              </a:rPr>
              <a:t>b) </a:t>
            </a:r>
            <a:r>
              <a:rPr lang="en-GB" sz="1800" dirty="0" err="1">
                <a:solidFill>
                  <a:srgbClr val="000000"/>
                </a:solidFill>
                <a:effectLst/>
                <a:latin typeface="Times New Roman" panose="02020603050405020304" pitchFamily="18" charset="0"/>
              </a:rPr>
              <a:t>Mezní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příjem</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prodeje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každé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skupině</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stejně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velký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náklady</a:t>
            </a:r>
            <a:r>
              <a:rPr lang="en-GB" sz="1800" dirty="0">
                <a:solidFill>
                  <a:srgbClr val="000000"/>
                </a:solidFill>
                <a:effectLst/>
                <a:latin typeface="Times New Roman" panose="02020603050405020304" pitchFamily="18" charset="0"/>
              </a:rPr>
              <a:t>: </a:t>
            </a:r>
            <a:endParaRPr lang="en-GB" dirty="0"/>
          </a:p>
          <a:p>
            <a:pPr>
              <a:buNone/>
            </a:pPr>
            <a:r>
              <a:rPr lang="en-GB" sz="1800" i="1" dirty="0">
                <a:solidFill>
                  <a:srgbClr val="000000"/>
                </a:solidFill>
                <a:effectLst/>
                <a:latin typeface="Times New Roman" panose="02020603050405020304" pitchFamily="18" charset="0"/>
              </a:rPr>
              <a:t>MR1 = MC = MR2</a:t>
            </a:r>
            <a:endParaRPr lang="cs-CZ" sz="1800" i="1" dirty="0">
              <a:solidFill>
                <a:srgbClr val="000000"/>
              </a:solidFill>
              <a:effectLst/>
              <a:latin typeface="Times New Roman" panose="02020603050405020304" pitchFamily="18" charset="0"/>
            </a:endParaRPr>
          </a:p>
          <a:p>
            <a:pPr>
              <a:buNone/>
            </a:pPr>
            <a:endParaRPr lang="cs-CZ" sz="1800" i="1" noProof="0" dirty="0">
              <a:solidFill>
                <a:srgbClr val="000000"/>
              </a:solidFill>
              <a:effectLst/>
              <a:latin typeface="Times New Roman" panose="02020603050405020304" pitchFamily="18" charset="0"/>
            </a:endParaRPr>
          </a:p>
          <a:p>
            <a:pPr>
              <a:buNone/>
            </a:pPr>
            <a:endParaRPr lang="cs-CZ" sz="1800" i="1" noProof="0" dirty="0">
              <a:solidFill>
                <a:srgbClr val="000000"/>
              </a:solidFill>
              <a:effectLst/>
              <a:latin typeface="Times New Roman" panose="02020603050405020304" pitchFamily="18" charset="0"/>
            </a:endParaRPr>
          </a:p>
          <a:p>
            <a:pPr>
              <a:buNone/>
            </a:pPr>
            <a:r>
              <a:rPr lang="cs-CZ" noProof="0" dirty="0"/>
              <a:t>Kdyby byla splněna podmínka a) a mezní příjem z prodeje oběma skupinám spotřebitelů by byl stejný, ale současně větší než mezní náklady (MR &gt; MC), firma by mohla zvýšit zisk zvětšením výstupu. To by vedlo k poklesu cen u obou skupin spotřebitelů, takže mezní příjem u obou skupin by poklesl a vyrovnal by se se zvětšenými mezními náklady</a:t>
            </a:r>
          </a:p>
        </p:txBody>
      </p:sp>
      <p:sp>
        <p:nvSpPr>
          <p:cNvPr id="95" name="Google Shape;95;p2:notes">
            <a:extLst>
              <a:ext uri="{FF2B5EF4-FFF2-40B4-BE49-F238E27FC236}">
                <a16:creationId xmlns:a16="http://schemas.microsoft.com/office/drawing/2014/main" id="{C47EFD87-82ED-8E73-F7AB-22DF47289A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991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FE3E5E5-037A-E6BF-9106-1D403885F10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9B6CDC1-9872-1594-EE9F-47320AFBD33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endParaRPr lang="cs-CZ" noProof="0" dirty="0"/>
          </a:p>
        </p:txBody>
      </p:sp>
      <p:sp>
        <p:nvSpPr>
          <p:cNvPr id="95" name="Google Shape;95;p2:notes">
            <a:extLst>
              <a:ext uri="{FF2B5EF4-FFF2-40B4-BE49-F238E27FC236}">
                <a16:creationId xmlns:a16="http://schemas.microsoft.com/office/drawing/2014/main" id="{C9066FD4-9030-CB42-0402-219E87CEC5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214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56C7863-9B0A-7E46-B95B-8AF813E1FEF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678CFAA-7B2A-4500-B0E6-9E3522653F0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endParaRPr lang="cs-CZ" noProof="0" dirty="0"/>
          </a:p>
        </p:txBody>
      </p:sp>
      <p:sp>
        <p:nvSpPr>
          <p:cNvPr id="95" name="Google Shape;95;p2:notes">
            <a:extLst>
              <a:ext uri="{FF2B5EF4-FFF2-40B4-BE49-F238E27FC236}">
                <a16:creationId xmlns:a16="http://schemas.microsoft.com/office/drawing/2014/main" id="{8DB8CA19-33D7-B990-09C4-FEA615DC4A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7373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80E4C74-AC52-9921-0B35-3A08EB2A77C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EF89C08-5B47-26E9-6C71-01C33ADA182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endParaRPr lang="cs-CZ" noProof="0" dirty="0"/>
          </a:p>
        </p:txBody>
      </p:sp>
      <p:sp>
        <p:nvSpPr>
          <p:cNvPr id="95" name="Google Shape;95;p2:notes">
            <a:extLst>
              <a:ext uri="{FF2B5EF4-FFF2-40B4-BE49-F238E27FC236}">
                <a16:creationId xmlns:a16="http://schemas.microsoft.com/office/drawing/2014/main" id="{961821F2-B80B-A6CD-DB10-9E77E4F5FA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7257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6137AA9-29FF-342F-603D-0444F7DDEF7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5FF4F03-AC50-D3A1-34DF-125913DC68E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endParaRPr lang="cs-CZ" noProof="0" dirty="0"/>
          </a:p>
        </p:txBody>
      </p:sp>
      <p:sp>
        <p:nvSpPr>
          <p:cNvPr id="95" name="Google Shape;95;p2:notes">
            <a:extLst>
              <a:ext uri="{FF2B5EF4-FFF2-40B4-BE49-F238E27FC236}">
                <a16:creationId xmlns:a16="http://schemas.microsoft.com/office/drawing/2014/main" id="{2EA7CF3E-CEBF-D591-1B2E-89834406A8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6072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65B4EF5-072B-80CE-7F87-EF6704C2D7F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5361057A-E227-1B28-700C-120EC53AA46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endParaRPr lang="cs-CZ" noProof="0" dirty="0"/>
          </a:p>
        </p:txBody>
      </p:sp>
      <p:sp>
        <p:nvSpPr>
          <p:cNvPr id="95" name="Google Shape;95;p2:notes">
            <a:extLst>
              <a:ext uri="{FF2B5EF4-FFF2-40B4-BE49-F238E27FC236}">
                <a16:creationId xmlns:a16="http://schemas.microsoft.com/office/drawing/2014/main" id="{EA97A9F2-C39E-C3CF-B49A-99F7585E36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41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F2A8026-42C9-BCAA-B47A-F97A55AFC30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6FF9424-73AD-80F6-1AE8-A9ED7777045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dirty="0">
                <a:latin typeface="Times New Roman" panose="02020603050405020304" pitchFamily="18" charset="0"/>
                <a:cs typeface="Times New Roman" panose="02020603050405020304" pitchFamily="18" charset="0"/>
              </a:rPr>
              <a:t>Na otázku, proč je na daném trhu pouze jedna firma, existuje poměrně jednoduchá odpověď: jiné firmy na tento trh buď vstoupit nechtějí, nebo nemohou. Nemožnost příchodu na daný trh je spojen s tzv. překážkami (bariérami) vstupu do odvětví, které se stávají zdrojem monopolní síly.</a:t>
            </a:r>
          </a:p>
          <a:p>
            <a:pPr eaLnBrk="1" hangingPunct="1"/>
            <a:r>
              <a:rPr lang="cs-CZ" altLang="cs-CZ" sz="1200" dirty="0">
                <a:latin typeface="Times New Roman" panose="02020603050405020304" pitchFamily="18" charset="0"/>
                <a:cs typeface="Times New Roman" panose="02020603050405020304" pitchFamily="18" charset="0"/>
              </a:rPr>
              <a:t>Mezi hlavní překážky vstupu do odvětví patří:</a:t>
            </a:r>
          </a:p>
          <a:p>
            <a:pPr eaLnBrk="1" hangingPunct="1"/>
            <a:r>
              <a:rPr lang="cs-CZ" altLang="cs-CZ" sz="1200" dirty="0">
                <a:latin typeface="Times New Roman" panose="02020603050405020304" pitchFamily="18" charset="0"/>
                <a:cs typeface="Times New Roman" panose="02020603050405020304" pitchFamily="18" charset="0"/>
              </a:rPr>
              <a:t>a) Skutečnost že průměrné náklady určité firmy dosahují svého minima při větším výstupu, než žádá tržní poptávka (přičemž cena je vyšší než průměrné náklady, takže firma realizuje zisk).</a:t>
            </a:r>
          </a:p>
          <a:p>
            <a:pPr eaLnBrk="1" hangingPunct="1"/>
            <a:r>
              <a:rPr lang="cs-CZ" altLang="cs-CZ" sz="1200" dirty="0">
                <a:latin typeface="Times New Roman" panose="02020603050405020304" pitchFamily="18" charset="0"/>
                <a:cs typeface="Times New Roman" panose="02020603050405020304" pitchFamily="18" charset="0"/>
              </a:rPr>
              <a:t>Výrobní technologie, používaná relativně velkými firmami, jim umožňuje vyrábět s relativně nízkými náklady.</a:t>
            </a:r>
            <a:endParaRPr lang="cs-CZ" altLang="cs-CZ" sz="800" dirty="0">
              <a:latin typeface="Times New Roman" panose="02020603050405020304" pitchFamily="18"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13FB28D0-9907-FDAD-18B0-E7F231AC23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2865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205CD22-4675-7C97-1A51-E098A018AE2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D45D6C2-6F8B-2321-B4CE-F6EE14D24BE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Značně rozšířenou formou cenové diskriminace, velmi blízkou cenové diskriminaci třetího stupně, je diskriminace v čase. Jde v ní o to, že v různém čase jsou spotřebitelům, rozděleným do skupin v závislosti na elasticitě jejich poptávky, stanoveny různé ceny. S touto cenovou strategií je možné se setkat při uvádění technologicky vyspělejších výrobků na trh. Tak tomu by např. s CD disky a přehrávači. První skupinu spotřebitelů představují ti profesionálové a nadšenci, kteří ocení kvalitu a přednosti tohoto nového výrobku, chtějí ho vlastnit co nejdříve a jsou ochotni zaplatit vysokou cenu. Druhou a podstatně větší skupinu spotřebitelů představují ti, kteří sice oceňují jeho kvalitu, ale za vysokou cenu ho nekoupí. Proto bude monopol nejprve uspokojovat poměrně neelastickou poptávku první skupiny spotřebitelů při vyšší ceně a po nasycení tohoto segmentu trhu cenu sníží pro druhou, větší skupinu spotřebitelů.</a:t>
            </a:r>
          </a:p>
          <a:p>
            <a:pPr>
              <a:buNone/>
            </a:pPr>
            <a:r>
              <a:rPr lang="cs-CZ" noProof="0" dirty="0"/>
              <a:t>Na obrázku násl. snímek – je velmi neelastická poptávky malé skupiny spotřebitelů označena jako D1 a mnohem elastičtější část relativně větší části spotřebitelů jako D2. Z odlišných křivek poptávky jsou odvozeny odlišné křivky mezních příjmů (MR1, resp. MR2). Předpokládáme konstantní mezní a průměrné náklady. Nejprve firma stanoví vysokou cenu P1 skupině spotřebitelů a neelastickou poptávku a zbavuje ji tak části jejího spotřebitelského přebytku. Později cenu sníží na P2 pro skupinu spotřebitelů s elastičtější poptávkou.</a:t>
            </a:r>
          </a:p>
        </p:txBody>
      </p:sp>
      <p:sp>
        <p:nvSpPr>
          <p:cNvPr id="95" name="Google Shape;95;p2:notes">
            <a:extLst>
              <a:ext uri="{FF2B5EF4-FFF2-40B4-BE49-F238E27FC236}">
                <a16:creationId xmlns:a16="http://schemas.microsoft.com/office/drawing/2014/main" id="{464CF462-F5AA-8148-EB7B-C4DD7B006F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802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3A167C0-6E24-FA72-C4A0-9E0BA307D0C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FC5174A-FBD0-4453-2974-399111F2607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endParaRPr lang="cs-CZ" noProof="0" dirty="0"/>
          </a:p>
        </p:txBody>
      </p:sp>
      <p:sp>
        <p:nvSpPr>
          <p:cNvPr id="95" name="Google Shape;95;p2:notes">
            <a:extLst>
              <a:ext uri="{FF2B5EF4-FFF2-40B4-BE49-F238E27FC236}">
                <a16:creationId xmlns:a16="http://schemas.microsoft.com/office/drawing/2014/main" id="{502B9BA1-1A73-6573-823E-EC4D99090E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892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5B9ADA8-750F-6866-8BC8-134337E5B86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62AC8EE-3B42-1AD3-21EC-5AD2EE70D11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Specifickou formou cenové diskriminace v čase je stanovení cen ve špičkách. Na rozdíl od výše popsané cenové diskriminace v čase, kdy se mezní náklady v průběhu času neměnily, dochází v tomto specifickém případě v důsledku kapacitních omezení v období zvýšené spotřeby k růstu mezních nákladů. Proto jsou ve špičkách zvyšovány i ceny. Tuto cenovou strategii znázorňuje obrázek na následujícím snímku. Příkladů uplatňování této cenové strategie najdeme v tradičních ekonomikách celou řadu – např. rozdílné ceny jedné jednotky telefonního hovoru ve Velké Británii v době mezi 9. a 17. hodinou (vyšší sazba) a mezi 17. a 9. hodinou; V Itálii mají navíc kromě dvou rozdílných sazeb v průběhu všedního dne podstatně nižší sazbu o sobotách a nedělích. V České republice známe např. pojem „noční proud“, cože je nižší sazba za spotřebu elektrické energie v době mimo špičku.</a:t>
            </a:r>
          </a:p>
          <a:p>
            <a:pPr>
              <a:buNone/>
            </a:pPr>
            <a:r>
              <a:rPr lang="cs-CZ" noProof="0" dirty="0"/>
              <a:t>Poptávka D1 je elastičtější v období mimo špičku, D2 je méně elastická poptávka v obdobích zvýšené spotřeby. Z rovnosti MR2 = MC, resp. MR1 = MC odvozuje firma v období špičky větší výstup a větší cenu (Q2, P2) než v období mimo špičku (Q1, P1). Tato cenová strategie zvyšuje její zisk v porovnání s jeho eventuální výší v případě jedné ceny v období běžné i zvýšené spotřeby. Současně dochází k absolutnímu zvětšení přebytku spotřebitele i výrobce.</a:t>
            </a:r>
          </a:p>
          <a:p>
            <a:pPr>
              <a:buNone/>
            </a:pPr>
            <a:r>
              <a:rPr lang="cs-CZ" noProof="0" dirty="0"/>
              <a:t>Stanovení cen ve špičkách se liší od cenové diskriminace třetího stupně tím, že zde není uplatňována podmínka MR1 = MC = MR2.</a:t>
            </a:r>
          </a:p>
        </p:txBody>
      </p:sp>
      <p:sp>
        <p:nvSpPr>
          <p:cNvPr id="95" name="Google Shape;95;p2:notes">
            <a:extLst>
              <a:ext uri="{FF2B5EF4-FFF2-40B4-BE49-F238E27FC236}">
                <a16:creationId xmlns:a16="http://schemas.microsoft.com/office/drawing/2014/main" id="{9E7223BD-C610-DDCC-F6C6-3922F3D7A8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0057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542F12C-DD43-2C62-4601-531132F75AD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0CD80DB-DBBC-8619-7612-7B84BCD0946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endParaRPr lang="cs-CZ" noProof="0" dirty="0"/>
          </a:p>
        </p:txBody>
      </p:sp>
      <p:sp>
        <p:nvSpPr>
          <p:cNvPr id="95" name="Google Shape;95;p2:notes">
            <a:extLst>
              <a:ext uri="{FF2B5EF4-FFF2-40B4-BE49-F238E27FC236}">
                <a16:creationId xmlns:a16="http://schemas.microsoft.com/office/drawing/2014/main" id="{33949F4E-7C39-FB4D-CF9A-87CEA1886B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1926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1CBC651-16A7-2C28-E676-4F206A6434C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9521105-F513-A2DB-B856-C6E0E826C4C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Z dosavadní analýzy je zřejmé, že ve srovnání s dokonalou konkurencí vede existence monopolu k vyšší ceně a menšímu výstupu. Tento negativní vliv monopolu je zpravidla vyjadřován pomocí kategorií přebytek výrobce a přebytek spotřebitele. Pro srovnání se nejprve podívejme na alokační efektivnost dokonalé konkurence.</a:t>
            </a:r>
          </a:p>
          <a:p>
            <a:pPr>
              <a:buNone/>
            </a:pPr>
            <a:r>
              <a:rPr lang="cs-CZ" noProof="0" dirty="0"/>
              <a:t>Kdyby byl trh dokonale konkurenční, jeho výstup Q* v obrázku a a jeho velikost by byla odvozena z rovnosti ceny a mezních nákladů. Za přínos dokonale konkurenčního odvětví pro společnost lze považovat rozdíl mezi celkovou užitečností (kterou odvozují spotřebitelé z jimi spotřebovávaných produktů) = plocha ABQ*0 a celkovými náklady na výrobu těchto produktů = BQ*0C. Uvedený rozdíl reprezentuje plocha ABP* přebytek spotřebitele.</a:t>
            </a:r>
          </a:p>
        </p:txBody>
      </p:sp>
      <p:sp>
        <p:nvSpPr>
          <p:cNvPr id="95" name="Google Shape;95;p2:notes">
            <a:extLst>
              <a:ext uri="{FF2B5EF4-FFF2-40B4-BE49-F238E27FC236}">
                <a16:creationId xmlns:a16="http://schemas.microsoft.com/office/drawing/2014/main" id="{3E7FE34F-9F27-9EA9-59C6-750234E975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4707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010DC21-7EB3-B362-2691-5E3DB39182C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F988564-7A93-A73F-BC79-AE5C2A50A9F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Obrázek b – předchozí snímek: výstup monopolu je menší a cena vyšší než v dokonalé konkurenci. Zmenšil se přebytek spotřebitele (plocha AFP*) a zvětšil se přebytek výrobce (P*FEC). Část přebytku spotřebitele přeměnil monopol ve svůj zisk. Ten zobrazuje plochu P*FGH jako transfer důchodů od spotřebitelů firmě. Celkový přínos tohoto odvětví, v němž existuje monopol, pro společnost je dán plochou AFEC. Ta je evidentně menší než v případě dokonalé konkurence. Z výše uvedeného vyplývá, že monopol je alokačně neefektivní. Tato alokační neefektivnost v podobě poklesu přínosu pro společnost (znázorněna plochou FBE v obrázku b) (předchozí snímek) bývá označována jako ztráta (náklady) mrtvé váhy.</a:t>
            </a:r>
          </a:p>
        </p:txBody>
      </p:sp>
      <p:sp>
        <p:nvSpPr>
          <p:cNvPr id="95" name="Google Shape;95;p2:notes">
            <a:extLst>
              <a:ext uri="{FF2B5EF4-FFF2-40B4-BE49-F238E27FC236}">
                <a16:creationId xmlns:a16="http://schemas.microsoft.com/office/drawing/2014/main" id="{ABC21937-C656-777A-8AD1-E09F98B956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15349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6ADD9C6-97A4-F345-0F6E-33E655FFBDA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53C4434-2129-29FA-D6D8-CF66D01DBEA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Výstup dokonale konkurenčního trhu je odvozen z rovnosti P = MC. To znamená, že pokračujícím obchodem nemůže být dosaženo žádným zlepšení (ani na straně výrobců, ani na straně spotřebitelů, aniž by se pozice jedné ze stran nezhoršila), takže existuje tzv. </a:t>
            </a:r>
            <a:r>
              <a:rPr lang="cs-CZ" noProof="0" dirty="0" err="1"/>
              <a:t>Paretovsky</a:t>
            </a:r>
            <a:r>
              <a:rPr lang="cs-CZ" noProof="0" dirty="0"/>
              <a:t> optimální alokace zdrojů.</a:t>
            </a:r>
          </a:p>
          <a:p>
            <a:pPr>
              <a:buNone/>
            </a:pPr>
            <a:r>
              <a:rPr lang="cs-CZ" noProof="0" dirty="0"/>
              <a:t>Na rozdíl od toho je v podmínkách monopolizovaného trhu výstup odvozen z převisu ceny nad mezními náklady (P &gt; MC) a monopol svou silou brání dalším směnám, které by směřovaly ke zlepšení </a:t>
            </a:r>
            <a:r>
              <a:rPr lang="cs-CZ" noProof="0" dirty="0" err="1"/>
              <a:t>Paretovsky</a:t>
            </a:r>
            <a:r>
              <a:rPr lang="cs-CZ" noProof="0" dirty="0"/>
              <a:t> chápané efektivnosti. V podmínkách monopolu, který neuplatňuje žádnou z forem cenové diskriminace, není dosaženo </a:t>
            </a:r>
            <a:r>
              <a:rPr lang="cs-CZ" noProof="0" dirty="0" err="1"/>
              <a:t>Paretovsky</a:t>
            </a:r>
            <a:r>
              <a:rPr lang="cs-CZ" noProof="0" dirty="0"/>
              <a:t> efektivní alokace zdrojů.</a:t>
            </a:r>
          </a:p>
        </p:txBody>
      </p:sp>
      <p:sp>
        <p:nvSpPr>
          <p:cNvPr id="95" name="Google Shape;95;p2:notes">
            <a:extLst>
              <a:ext uri="{FF2B5EF4-FFF2-40B4-BE49-F238E27FC236}">
                <a16:creationId xmlns:a16="http://schemas.microsoft.com/office/drawing/2014/main" id="{65BE96DF-A8BA-AC87-1FD5-162A6EAC54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703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DD51075-CD24-C722-D089-47D6C3854BA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536AC544-D664-45AB-B49E-2AAE9AEC877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Pokud monopol uplatňuje některou z forem cenové diskriminace, může dojít ke zmenšení jeho alokační neefektivnosti, tj. k omezení nákladů mrtvé váhy. Jistého zlepšení efektivnosti se však v tomto případě dosahuje na úkor spotřebitelů, neboť část jejich přebytku přeměňuje monopol ve svůj zisk.</a:t>
            </a:r>
          </a:p>
          <a:p>
            <a:pPr>
              <a:buNone/>
            </a:pPr>
            <a:r>
              <a:rPr lang="cs-CZ" noProof="0" dirty="0"/>
              <a:t>Nejzřejmější je to v případě cenové diskriminace prvního stupně, kdy monopol bude vyrábět výstup Q´ (obr. </a:t>
            </a:r>
            <a:r>
              <a:rPr lang="cs-CZ" noProof="0" dirty="0" err="1"/>
              <a:t>Sn</a:t>
            </a:r>
            <a:r>
              <a:rPr lang="cs-CZ" noProof="0" dirty="0"/>
              <a:t>. 26), který znamená rovnost ceny a mezních nákladů, a neefektivnost ztělesněná náklady mrtvé váhy neexistuje. Výstup dokonale konkurenčního trhu Q* na obrázku a (</a:t>
            </a:r>
            <a:r>
              <a:rPr lang="cs-CZ" noProof="0" dirty="0" err="1"/>
              <a:t>sn</a:t>
            </a:r>
            <a:r>
              <a:rPr lang="cs-CZ" noProof="0" dirty="0"/>
              <a:t>. 44) bude stejný jako výstup monopolizovaného trhu Q´ na obrázku b. Celý spotřebitelský přebytek, představovaný v obrázku b plochou ABH, se změní v zisk monopolu.</a:t>
            </a:r>
          </a:p>
          <a:p>
            <a:pPr>
              <a:buNone/>
            </a:pPr>
            <a:r>
              <a:rPr lang="cs-CZ" noProof="0" dirty="0"/>
              <a:t>Poznámka: V takovém případě nelze k určení žádoucí alokace zdrojů používat </a:t>
            </a:r>
            <a:r>
              <a:rPr lang="cs-CZ" noProof="0" dirty="0" err="1"/>
              <a:t>Paretovského</a:t>
            </a:r>
            <a:r>
              <a:rPr lang="cs-CZ" noProof="0" dirty="0"/>
              <a:t> kritéria efektivnosti.</a:t>
            </a:r>
          </a:p>
        </p:txBody>
      </p:sp>
      <p:sp>
        <p:nvSpPr>
          <p:cNvPr id="95" name="Google Shape;95;p2:notes">
            <a:extLst>
              <a:ext uri="{FF2B5EF4-FFF2-40B4-BE49-F238E27FC236}">
                <a16:creationId xmlns:a16="http://schemas.microsoft.com/office/drawing/2014/main" id="{66C4872F-CD1B-84C9-F2B6-EF4C81B6C4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55809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54F8E22-B3A6-8F02-EB66-CC1B125B323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1D614A8-861F-2B38-08D1-C7BCE5AB7E8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Cílem regulace monopolu je eliminovat jeho neefektivnost ztělesněnou v nákladech mrtvé váhy. </a:t>
            </a:r>
          </a:p>
          <a:p>
            <a:pPr>
              <a:buNone/>
            </a:pPr>
            <a:r>
              <a:rPr lang="cs-CZ" noProof="0" dirty="0"/>
              <a:t>Zpravidla jde o praktický problém regulace veřejně prospěšných podniků, jakými jsou dopravní podniky, podniky zásobující firmy i domácnosti plynem nebo elektřinou apod. Regulace se může vztahovat na výši a strukturu cen, kvalitu služeb, finanční strukturu firem apod. My se budeme zabývat cenovou regulací.</a:t>
            </a:r>
          </a:p>
        </p:txBody>
      </p:sp>
      <p:sp>
        <p:nvSpPr>
          <p:cNvPr id="95" name="Google Shape;95;p2:notes">
            <a:extLst>
              <a:ext uri="{FF2B5EF4-FFF2-40B4-BE49-F238E27FC236}">
                <a16:creationId xmlns:a16="http://schemas.microsoft.com/office/drawing/2014/main" id="{6D6720B8-06CD-ABA8-114E-D66DBC745A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2539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97D17BD-39FC-8FF9-672F-BB26A7CE5E7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B86B4E6-A204-00F9-F99D-26199C57880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Podstatným problémem cenové regulace je otázka úrovně regulované ceny. Poměrně častým způsobem jejího řešení je stanovení regulované ceny na úrovni mezních nákladů (P = MC), tedy aplikace principu dokonalé konkurence. Pokud je však regulovaná cena na úrovni mezních nákladů stanovena přirozeným monopolům, způsobuje vznik jejich ztráty. Tento důsledek cenové regulace znázorňuje obrázek 9-12.</a:t>
            </a:r>
          </a:p>
        </p:txBody>
      </p:sp>
      <p:sp>
        <p:nvSpPr>
          <p:cNvPr id="95" name="Google Shape;95;p2:notes">
            <a:extLst>
              <a:ext uri="{FF2B5EF4-FFF2-40B4-BE49-F238E27FC236}">
                <a16:creationId xmlns:a16="http://schemas.microsoft.com/office/drawing/2014/main" id="{D3F954D8-8BF4-54DD-DD68-55754C3782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646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34ADD42-3DA8-A89A-5EC4-83502483F13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F126C8E-9792-57FA-0577-890E7569E26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sz="1600" b="1" noProof="0" dirty="0">
                <a:latin typeface="Times New Roman" panose="02020603050405020304" pitchFamily="18" charset="0"/>
                <a:cs typeface="Times New Roman" panose="02020603050405020304" pitchFamily="18" charset="0"/>
              </a:rPr>
              <a:t>Ad III) Stát může udělit určité firmě výsadní právo vyrábět daný statek, resp. prodávat ho v určité oblasti. „Cenou“, kterou firma za takto udělené výsadní právo platí, bývá zpravidla její souhlas s regulačními opatřeními státu týkajícími se jejího chování.</a:t>
            </a:r>
            <a:endParaRPr lang="cs-CZ" altLang="cs-CZ" sz="800" dirty="0">
              <a:latin typeface="Times New Roman" panose="02020603050405020304" pitchFamily="18"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C16E87C7-DB75-F4CA-F398-E805DF761E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9602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FE339EF-4905-9D55-6811-D67ACD5CE91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D76A2F2-5830-0293-5E35-B2D4DB3EAD5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Charakteristickým rysem přirozeného monopolu jsou klesající průměrné náklady, s nimiž je jedna firma schopna zabezpečit celou tržní poptávku. Pokud by monopol v obrázku nebyl regulován, vyráběl by výstup Q1, který by prodával za cenu P1. Jeho zisk by dosahoval velikosti znázorněné plochou P1ABC. Při regulované ceně P2 je poptáváno množství Q2, přičemž mezní náklady na jeho výrobu jsou stejně vysoké jako regulovaná cena. V důsledku klesacích průměrných nákladů však křivka mezních nákladů (které jsou při výrobě Q2 totožné s výší regulované ceny) leží pod křivkou průměrných nákladů. Monopol tak realizuje ztrátu, jejíž velikost lze vyjádřit plochou EFGP2. Protože žádná firma nemůže dlouho vyrábět se ztrátou, vzniká otázka, zda by měl stát v této situaci firmy dotovat nebo odstoupit od regulovaných cen na úrovni mezních nákladů</a:t>
            </a:r>
          </a:p>
        </p:txBody>
      </p:sp>
      <p:sp>
        <p:nvSpPr>
          <p:cNvPr id="95" name="Google Shape;95;p2:notes">
            <a:extLst>
              <a:ext uri="{FF2B5EF4-FFF2-40B4-BE49-F238E27FC236}">
                <a16:creationId xmlns:a16="http://schemas.microsoft.com/office/drawing/2014/main" id="{032D1F3E-CABD-E49D-6C8E-61B01536C3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50671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895ADB6-2714-9894-C48B-57E74A14CCC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757AE2F-792D-DFE6-32E1-76B7A0A1852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endParaRPr lang="cs-CZ" noProof="0" dirty="0"/>
          </a:p>
        </p:txBody>
      </p:sp>
      <p:sp>
        <p:nvSpPr>
          <p:cNvPr id="95" name="Google Shape;95;p2:notes">
            <a:extLst>
              <a:ext uri="{FF2B5EF4-FFF2-40B4-BE49-F238E27FC236}">
                <a16:creationId xmlns:a16="http://schemas.microsoft.com/office/drawing/2014/main" id="{8E9581C9-711D-DD90-41D9-4106A46F7F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8268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B6EE675-CF0E-DAD9-CAEE-C71BB56BC1D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8F53C22-5E1D-CCAE-AFCC-FE6E27FC92B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Opustíme předpoklad analýzy monopolu, že poptávka na trhu, kde vyrábí a prodává pouze jediný výrobce, je tvořena tak velkým počtem subjektů, že žádný z nich není schopen </a:t>
            </a:r>
          </a:p>
          <a:p>
            <a:pPr>
              <a:buNone/>
            </a:pPr>
            <a:r>
              <a:rPr lang="cs-CZ" noProof="0" dirty="0"/>
              <a:t>ovlivnit tržní cenu. Jinými slovy, nebudeme předpokládat dokonalou konkurenci na straně poptávky.</a:t>
            </a:r>
          </a:p>
          <a:p>
            <a:pPr>
              <a:buNone/>
            </a:pPr>
            <a:r>
              <a:rPr lang="cs-CZ" noProof="0" dirty="0"/>
              <a:t>Pokud je tržní nabídka představována výstupem jediné firmy (monopolu), a poptávka jediným kupujícím, nazýváme tuto situaci bilaterální monopol. Existenci jediného kupujícího </a:t>
            </a:r>
          </a:p>
          <a:p>
            <a:pPr>
              <a:buNone/>
            </a:pPr>
            <a:r>
              <a:rPr lang="cs-CZ" noProof="0" dirty="0"/>
              <a:t>na trhu označujeme jako monopson. Bilaterální monopol tedy představuje speciální případ, kdy je na trhu jediný prodávající (monopol) a jediný kupující (monopson). V ekonomické </a:t>
            </a:r>
          </a:p>
          <a:p>
            <a:pPr>
              <a:buNone/>
            </a:pPr>
            <a:r>
              <a:rPr lang="cs-CZ" noProof="0" dirty="0"/>
              <a:t>realitě nebývá takových případů mnoho; relativně častěji se s touto situací setkáváme na trhu práce.</a:t>
            </a:r>
          </a:p>
          <a:p>
            <a:pPr>
              <a:buNone/>
            </a:pPr>
            <a:r>
              <a:rPr lang="cs-CZ" noProof="0" dirty="0"/>
              <a:t>Kdyby např. navigační techniku, vyráběnou jedinou firmou v České republice, používala do svých výrobků jediná firma, vyrábějící v České republice sportovní letadla, šlo by o vztah </a:t>
            </a:r>
          </a:p>
          <a:p>
            <a:pPr>
              <a:buNone/>
            </a:pPr>
            <a:r>
              <a:rPr lang="cs-CZ" noProof="0" dirty="0"/>
              <a:t>jediného prodávajícího a jediného kupujícího neboli o bilaterální monopol.</a:t>
            </a:r>
          </a:p>
          <a:p>
            <a:pPr>
              <a:buNone/>
            </a:pPr>
            <a:r>
              <a:rPr lang="cs-CZ" noProof="0" dirty="0"/>
              <a:t>Graficky je bilaterální monopol znázorněn na obrázku – následující snímek.</a:t>
            </a:r>
          </a:p>
        </p:txBody>
      </p:sp>
      <p:sp>
        <p:nvSpPr>
          <p:cNvPr id="95" name="Google Shape;95;p2:notes">
            <a:extLst>
              <a:ext uri="{FF2B5EF4-FFF2-40B4-BE49-F238E27FC236}">
                <a16:creationId xmlns:a16="http://schemas.microsoft.com/office/drawing/2014/main" id="{F6B3B8BC-8EFE-11E1-D515-928C8D96DA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8865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2A196BA-1C64-8A09-7188-1FF42B2A027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4EC1E4E-C1CE-5F67-A3CB-6F1C945CFD7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O co usiluje firma v postavení jediného prodávajícího (monopolu) maximalizujícího zisk? Chtěla by na základě vyrovnání mezních příjmů s mezními náklady vyrábět výstup Q1 a </a:t>
            </a:r>
          </a:p>
          <a:p>
            <a:pPr>
              <a:buNone/>
            </a:pPr>
            <a:r>
              <a:rPr lang="cs-CZ" noProof="0" dirty="0"/>
              <a:t>prodávat ho jedinému kupujícímu za cenu P1.</a:t>
            </a:r>
          </a:p>
          <a:p>
            <a:pPr>
              <a:buNone/>
            </a:pPr>
            <a:endParaRPr lang="cs-CZ" noProof="0" dirty="0"/>
          </a:p>
        </p:txBody>
      </p:sp>
      <p:sp>
        <p:nvSpPr>
          <p:cNvPr id="95" name="Google Shape;95;p2:notes">
            <a:extLst>
              <a:ext uri="{FF2B5EF4-FFF2-40B4-BE49-F238E27FC236}">
                <a16:creationId xmlns:a16="http://schemas.microsoft.com/office/drawing/2014/main" id="{6644A1A1-38E2-B06E-8435-CBFE5F9AF5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72104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68DD8A7-2FE5-769D-11B5-48DE6FA1FE3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023A356-3928-E2F6-471D-4A59373C8BA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O co usiluje firma v postavení jediného kupujícího, tj. monopsonu? Podobně jako monopol i ona chce maximalizovat zisk. Vychází přitom z průsečíku křivky svých </a:t>
            </a:r>
          </a:p>
          <a:p>
            <a:pPr>
              <a:buNone/>
            </a:pPr>
            <a:r>
              <a:rPr lang="cs-CZ" noProof="0" dirty="0"/>
              <a:t>dodatečných neboli mezních výdajů (</a:t>
            </a:r>
            <a:r>
              <a:rPr lang="cs-CZ" noProof="0" dirty="0" err="1"/>
              <a:t>Marginal</a:t>
            </a:r>
            <a:r>
              <a:rPr lang="cs-CZ" noProof="0" dirty="0"/>
              <a:t> </a:t>
            </a:r>
            <a:r>
              <a:rPr lang="cs-CZ" noProof="0" dirty="0" err="1"/>
              <a:t>Expenditures</a:t>
            </a:r>
            <a:r>
              <a:rPr lang="cs-CZ" noProof="0" dirty="0"/>
              <a:t>, ME) s poptávkovou křivkou. Mezní výdaj bychom mohli analogicky s definováním jiných marginálních veličin definovat </a:t>
            </a:r>
          </a:p>
          <a:p>
            <a:pPr>
              <a:buNone/>
            </a:pPr>
            <a:r>
              <a:rPr lang="cs-CZ" noProof="0" dirty="0"/>
              <a:t>jako změnu celkových výdajů kupujícího, způsobenou změnou kupovaného množství o jednotku. Své výsadní postavení na straně poptávky chce monopson realizovat tak, že sice </a:t>
            </a:r>
          </a:p>
          <a:p>
            <a:pPr>
              <a:buNone/>
            </a:pPr>
            <a:r>
              <a:rPr lang="cs-CZ" noProof="0" dirty="0"/>
              <a:t>požaduje množství Q2, odpovídající průsečíku křivky mezních výdajů a poptávky, ale za cenu P2 (z hlediska kupujícího je křivka mezních nákladů prodávajícího křivkou nabídky). </a:t>
            </a:r>
          </a:p>
          <a:p>
            <a:pPr>
              <a:buNone/>
            </a:pPr>
            <a:r>
              <a:rPr lang="cs-CZ" noProof="0" dirty="0"/>
              <a:t>Skutečná cena je potom důsledkem vzájemného střetnutí síly monopolu a monopsonu; bude pravděpodobně někde mezi P1 a P2.</a:t>
            </a:r>
          </a:p>
        </p:txBody>
      </p:sp>
      <p:sp>
        <p:nvSpPr>
          <p:cNvPr id="95" name="Google Shape;95;p2:notes">
            <a:extLst>
              <a:ext uri="{FF2B5EF4-FFF2-40B4-BE49-F238E27FC236}">
                <a16:creationId xmlns:a16="http://schemas.microsoft.com/office/drawing/2014/main" id="{2ECA12E7-92F8-051D-9FE0-40163CD69E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4651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noProof="0" dirty="0"/>
              <a:t>Kdyby danou tržní poptávku zabezpečovalo více firem, křivky jejich individuální poptávky by se posunovaly doleva, což by znamenalo růst průměrných nákladů. Ve snaze snížit průměrné náklady by se firmy snažily zvyšovat objem realizované produkce, snížily by ceny a vítězem takové cenové války by se pravděpodobně po určité době stala jedna firma – monopol. Případ kdy tržní poptávku může uspokojovat svou produkcí jedna firma s nižšími průměrnými náklady, než kdyby bylo v odvětví více menších firem, nazýváme přirozený monopol. Za přirozený je tento monopol považován proto, že k jeho vzniku vedou „přirozené“ síly konkurence.</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2CF802F-23B4-B053-1C24-3031BE96878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F938956-C200-30B0-7C44-381C8F4C430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800" dirty="0">
                <a:latin typeface="Times New Roman" panose="02020603050405020304" pitchFamily="18" charset="0"/>
                <a:cs typeface="Times New Roman" panose="02020603050405020304" pitchFamily="18" charset="0"/>
              </a:rPr>
              <a:t>Vystavení energetických firem konkurenčnímu tlaku (i mezinárodnímu v důsledku otevření trhu) může zvýšit produktivitu práce a snížit náklady jak výrobcům, tak konečným </a:t>
            </a:r>
          </a:p>
          <a:p>
            <a:pPr eaLnBrk="1" hangingPunct="1"/>
            <a:r>
              <a:rPr lang="cs-CZ" altLang="cs-CZ" sz="800" dirty="0">
                <a:latin typeface="Times New Roman" panose="02020603050405020304" pitchFamily="18" charset="0"/>
                <a:cs typeface="Times New Roman" panose="02020603050405020304" pitchFamily="18" charset="0"/>
              </a:rPr>
              <a:t>spotřebitelům.</a:t>
            </a:r>
          </a:p>
        </p:txBody>
      </p:sp>
      <p:sp>
        <p:nvSpPr>
          <p:cNvPr id="95" name="Google Shape;95;p2:notes">
            <a:extLst>
              <a:ext uri="{FF2B5EF4-FFF2-40B4-BE49-F238E27FC236}">
                <a16:creationId xmlns:a16="http://schemas.microsoft.com/office/drawing/2014/main" id="{DC02F5E3-3392-D139-C096-7B61086A87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25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1A53F7C-2067-6D4A-D5AA-7A443590428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D69C727-2C7B-B8E1-4DAD-25B69F19B2C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Ať již monopol vznikne jakýmkoliv způsobem, existuje v ekonomické realitě, kterou je přímo či nepřímo neustále ovlivňován, Jde zejména o vliv preferencí spotřebitelů, resp. jejich změn, a o konkurenci jiných firem v podobě výroby substitutů.</a:t>
            </a:r>
          </a:p>
          <a:p>
            <a:pPr marL="0" indent="0" algn="just" fontAlgn="base">
              <a:spcBef>
                <a:spcPct val="20000"/>
              </a:spcBef>
              <a:spcAft>
                <a:spcPct val="0"/>
              </a:spcAft>
              <a:buClrTx/>
              <a:buSzPct val="80000"/>
              <a:buFont typeface="+mj-lt"/>
              <a:buNone/>
              <a:defRPr/>
            </a:pPr>
            <a:endParaRPr lang="cs-CZ" noProof="0" dirty="0"/>
          </a:p>
          <a:p>
            <a:pPr marL="0" indent="0" algn="just" fontAlgn="base">
              <a:spcBef>
                <a:spcPct val="20000"/>
              </a:spcBef>
              <a:spcAft>
                <a:spcPct val="0"/>
              </a:spcAft>
              <a:buClrTx/>
              <a:buSzPct val="80000"/>
              <a:buFont typeface="+mj-lt"/>
              <a:buNone/>
              <a:defRPr/>
            </a:pPr>
            <a:r>
              <a:rPr lang="cs-CZ" noProof="0" dirty="0"/>
              <a:t>Pokud by byla v postavení absolutního monopolu např. firma vyrábějící jako jediná určitý módní výrobek, potom pouhá změna preferencí spotřebitelů může způsobit výrazný pokles či zánik její monopolní síly. Navíc má firma sice zpravidla výsadní právo nad svým výrobkem, avšak lze předpokládat, že většina výrobků má substituty, které mohou někdy zcela, jindy alespoň částečně nahradit její vlastní produkt. Tato skutečnost přispívá k oslabení monopolní síly. Lze předpokládat, že není-li jediná firma v odvětví mimoekonomicky ochráněna (zejména státem, ale i různými společenstvími – např. mafií), potom po určité době o své výsadní postavení přijde. Jestliže jsme tedy uvedli jako alternativní výraz pro monopol „absolutní monopol“, potom to v žádném případě neznamená časově neomezený monopol, ale pouze zdůraznění přítomnosti jediného výrobce v odvětví.</a:t>
            </a:r>
          </a:p>
        </p:txBody>
      </p:sp>
      <p:sp>
        <p:nvSpPr>
          <p:cNvPr id="95" name="Google Shape;95;p2:notes">
            <a:extLst>
              <a:ext uri="{FF2B5EF4-FFF2-40B4-BE49-F238E27FC236}">
                <a16:creationId xmlns:a16="http://schemas.microsoft.com/office/drawing/2014/main" id="{27AEF5A7-41C2-68B7-C4D8-C0122F92B8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91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6FCB68B-329D-E8FE-C8FA-683E665557E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2C622C9-12F2-88E0-1095-344275E0ABA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V důsledku totožnosti produkce monopolu jako jediného výrobce v odvětví s výstupem celého odvětví je totožná individuální a tržní poptávková křivka. Monopol si může zvolit jakoukoliv kombinaci výstupu a ceny podél křivky poptávky, kterou považuje za nejziskovější. Jeho činnost je omezena pouze charakterem poptávky po jeho produkci. Vzhledem k nepřítomnosti konkurentů v odvětví, které ovládá je monopol ve svém rozhodování nezávislý.</a:t>
            </a:r>
          </a:p>
          <a:p>
            <a:pPr marL="0" indent="0" algn="just" fontAlgn="base">
              <a:spcBef>
                <a:spcPct val="20000"/>
              </a:spcBef>
              <a:spcAft>
                <a:spcPct val="0"/>
              </a:spcAft>
              <a:buClrTx/>
              <a:buSzPct val="80000"/>
              <a:buFont typeface="+mj-lt"/>
              <a:buNone/>
              <a:defRPr/>
            </a:pPr>
            <a:r>
              <a:rPr lang="cs-CZ" noProof="0" dirty="0"/>
              <a:t>Na rozdíl od dokonale konkurenční firmy, jejíž rozhodování bylo v důsledku jejího postavení na trhu omezeno pouze na volbu výstupu, při němž bude maximalizovat zisk, je rozhodování monopolu obsažnější: volbou výstupu volí současně i výši ceny. Zatímco dokonale konkurenční firma je cenovým příjemcem, je monopol cenovým tvůrcem.</a:t>
            </a:r>
          </a:p>
        </p:txBody>
      </p:sp>
      <p:sp>
        <p:nvSpPr>
          <p:cNvPr id="95" name="Google Shape;95;p2:notes">
            <a:extLst>
              <a:ext uri="{FF2B5EF4-FFF2-40B4-BE49-F238E27FC236}">
                <a16:creationId xmlns:a16="http://schemas.microsoft.com/office/drawing/2014/main" id="{FFDF4781-FF0B-383E-065E-FCB0BEC3FA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13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366317232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1360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9403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extLst>
      <p:ext uri="{BB962C8B-B14F-4D97-AF65-F5344CB8AC3E}">
        <p14:creationId xmlns:p14="http://schemas.microsoft.com/office/powerpoint/2010/main" val="39156770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68131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3756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0820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extLst>
      <p:ext uri="{BB962C8B-B14F-4D97-AF65-F5344CB8AC3E}">
        <p14:creationId xmlns:p14="http://schemas.microsoft.com/office/powerpoint/2010/main" val="31500508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68705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268048C7-E40B-490C-831A-CBA34959DE19}" type="slidenum">
              <a:rPr lang="cs-CZ" altLang="cs-CZ"/>
              <a:t>‹#›</a:t>
            </a:fld>
            <a:endParaRPr lang="cs-CZ" altLang="cs-CZ"/>
          </a:p>
        </p:txBody>
      </p:sp>
    </p:spTree>
    <p:extLst>
      <p:ext uri="{BB962C8B-B14F-4D97-AF65-F5344CB8AC3E}">
        <p14:creationId xmlns:p14="http://schemas.microsoft.com/office/powerpoint/2010/main" val="378914271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18877280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26500915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14188678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394584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18435674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3182736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12166345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14809427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29110932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1"/>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pPr/>
              <a:t>‹#›</a:t>
            </a:fld>
            <a:endParaRPr lang="cs-CZ"/>
          </a:p>
        </p:txBody>
      </p:sp>
    </p:spTree>
    <p:extLst>
      <p:ext uri="{BB962C8B-B14F-4D97-AF65-F5344CB8AC3E}">
        <p14:creationId xmlns:p14="http://schemas.microsoft.com/office/powerpoint/2010/main" val="283264603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771645" y="928214"/>
            <a:ext cx="10648709" cy="3901282"/>
          </a:xfrm>
          <a:prstGeom prst="rect">
            <a:avLst/>
          </a:prstGeom>
          <a:noFill/>
          <a:ln>
            <a:noFill/>
          </a:ln>
        </p:spPr>
        <p:txBody>
          <a:bodyPr spcFirstLastPara="1" wrap="square" lIns="0" tIns="0" rIns="0" bIns="0" anchor="t" anchorCtr="0">
            <a:noAutofit/>
          </a:bodyPr>
          <a:lstStyle/>
          <a:p>
            <a:pPr>
              <a:lnSpc>
                <a:spcPct val="150000"/>
              </a:lnSpc>
              <a:buClr>
                <a:srgbClr val="D10202"/>
              </a:buClr>
              <a:buSzPts val="4400"/>
            </a:pPr>
            <a:r>
              <a:rPr lang="pl-PL" b="1" dirty="0">
                <a:solidFill>
                  <a:srgbClr val="D10202"/>
                </a:solidFill>
              </a:rPr>
              <a:t>Rozhodování firmy v postavení monopolu o výstupu a ceně</a:t>
            </a:r>
            <a:endParaRPr b="1" dirty="0"/>
          </a:p>
        </p:txBody>
      </p:sp>
      <p:sp>
        <p:nvSpPr>
          <p:cNvPr id="91" name="Google Shape;91;p13" descr="Výsledek obrázku pro ikea logo"/>
          <p:cNvSpPr/>
          <p:nvPr/>
        </p:nvSpPr>
        <p:spPr>
          <a:xfrm>
            <a:off x="5943600" y="1703718"/>
            <a:ext cx="1877683" cy="1877683"/>
          </a:xfrm>
          <a:prstGeom prst="rect">
            <a:avLst/>
          </a:prstGeom>
          <a:noFill/>
          <a:ln>
            <a:noFill/>
          </a:ln>
        </p:spPr>
        <p:txBody>
          <a:bodyPr spcFirstLastPara="1" wrap="square" lIns="91425" tIns="45700" rIns="91425" bIns="45700"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7262491" y="4994998"/>
            <a:ext cx="3878824" cy="725593"/>
          </a:xfrm>
          <a:prstGeom prst="rect">
            <a:avLst/>
          </a:prstGeom>
          <a:noFill/>
          <a:ln>
            <a:noFill/>
          </a:ln>
        </p:spPr>
        <p:txBody>
          <a:bodyPr spcFirstLastPara="1" wrap="square" lIns="0" tIns="0" rIns="0" bIns="0" anchor="t" anchorCtr="0">
            <a:normAutofit/>
          </a:bodyPr>
          <a:lstStyle/>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2025</a:t>
            </a:r>
          </a:p>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Google Shape;90;p13"/>
          <p:cNvSpPr txBox="1"/>
          <p:nvPr/>
        </p:nvSpPr>
        <p:spPr>
          <a:xfrm>
            <a:off x="771645" y="5186495"/>
            <a:ext cx="4970704" cy="534096"/>
          </a:xfrm>
          <a:prstGeom prst="rect">
            <a:avLst/>
          </a:prstGeom>
          <a:noFill/>
          <a:ln>
            <a:noFill/>
          </a:ln>
        </p:spPr>
        <p:txBody>
          <a:bodyPr spcFirstLastPara="1" wrap="square" lIns="0" tIns="0" rIns="0" bIns="0" anchor="t" anchorCtr="0">
            <a:normAutofit/>
          </a:bodyPr>
          <a:lstStyle/>
          <a:p>
            <a:pPr>
              <a:buClr>
                <a:schemeClr val="dk1"/>
              </a:buClr>
              <a:buSzPts val="1800"/>
            </a:pPr>
            <a:r>
              <a:rPr lang="cs-CZ" b="1" dirty="0" err="1">
                <a:solidFill>
                  <a:schemeClr val="dk1"/>
                </a:solidFill>
                <a:latin typeface="Calibri" panose="020F0502020204030204"/>
                <a:ea typeface="Calibri" panose="020F0502020204030204"/>
                <a:cs typeface="Calibri" panose="020F0502020204030204"/>
                <a:sym typeface="Calibri" panose="020F0502020204030204"/>
              </a:rPr>
              <a:t>Author</a:t>
            </a:r>
            <a:r>
              <a:rPr lang="cs-CZ" b="1" dirty="0">
                <a:solidFill>
                  <a:schemeClr val="dk1"/>
                </a:solidFill>
                <a:latin typeface="Calibri" panose="020F0502020204030204"/>
                <a:ea typeface="Calibri" panose="020F0502020204030204"/>
                <a:cs typeface="Calibri" panose="020F0502020204030204"/>
                <a:sym typeface="Calibri" panose="020F0502020204030204"/>
              </a:rPr>
              <a:t>: doc. Ing. Magdaléna Drastichová, Ph.D.</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96CD26D-9666-F3FA-5E56-E112D21CABD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15E2CC6-0B4E-9178-5003-E92ECEDE7EEA}"/>
              </a:ext>
            </a:extLst>
          </p:cNvPr>
          <p:cNvSpPr>
            <a:spLocks noGrp="1"/>
          </p:cNvSpPr>
          <p:nvPr>
            <p:ph type="title"/>
          </p:nvPr>
        </p:nvSpPr>
        <p:spPr/>
        <p:txBody>
          <a:bodyPr>
            <a:noAutofit/>
          </a:bodyPr>
          <a:lstStyle/>
          <a:p>
            <a:r>
              <a:rPr lang="cs-CZ" sz="3600" b="1" dirty="0"/>
              <a:t>Volba optimálního výstupu monopolu</a:t>
            </a:r>
          </a:p>
        </p:txBody>
      </p:sp>
      <p:sp>
        <p:nvSpPr>
          <p:cNvPr id="3" name="Text Placeholder 2">
            <a:extLst>
              <a:ext uri="{FF2B5EF4-FFF2-40B4-BE49-F238E27FC236}">
                <a16:creationId xmlns:a16="http://schemas.microsoft.com/office/drawing/2014/main" id="{70E2A5F7-DA5D-2D69-2F9B-737506C676DE}"/>
              </a:ext>
            </a:extLst>
          </p:cNvPr>
          <p:cNvSpPr>
            <a:spLocks noGrp="1"/>
          </p:cNvSpPr>
          <p:nvPr>
            <p:ph type="body" idx="1"/>
          </p:nvPr>
        </p:nvSpPr>
        <p:spPr>
          <a:xfrm>
            <a:off x="277792" y="1331089"/>
            <a:ext cx="11483678" cy="4795075"/>
          </a:xfrm>
        </p:spPr>
        <p:txBody>
          <a:bodyPr>
            <a:normAutofit fontScale="92500"/>
          </a:bodyPr>
          <a:lstStyle/>
          <a:p>
            <a:r>
              <a:rPr lang="cs-CZ" sz="3600" b="1" noProof="0" dirty="0">
                <a:solidFill>
                  <a:schemeClr val="tx1"/>
                </a:solidFill>
              </a:rPr>
              <a:t>Rozhodování o velikosti výstupu – maximalizace zisku:</a:t>
            </a:r>
          </a:p>
          <a:p>
            <a:pPr>
              <a:buFont typeface="Wingdings" panose="05000000000000000000" pitchFamily="2" charset="2"/>
              <a:buChar char="Ø"/>
            </a:pPr>
            <a:r>
              <a:rPr lang="cs-CZ" sz="3600" b="1" noProof="0" dirty="0">
                <a:solidFill>
                  <a:schemeClr val="tx1"/>
                </a:solidFill>
              </a:rPr>
              <a:t>rozdíl mezi TR a TC = z rovnosti MR a MC. </a:t>
            </a:r>
          </a:p>
          <a:p>
            <a:endParaRPr lang="cs-CZ" sz="3600" b="1" dirty="0">
              <a:solidFill>
                <a:schemeClr val="tx1"/>
              </a:solidFill>
            </a:endParaRPr>
          </a:p>
          <a:p>
            <a:r>
              <a:rPr lang="cs-CZ" sz="3600" b="1" noProof="0" dirty="0">
                <a:solidFill>
                  <a:schemeClr val="tx1"/>
                </a:solidFill>
              </a:rPr>
              <a:t>Podstatná role v analýze rozhodování monopolu: TR / MR – specifika plynoucí z klesající poptávky křivky.</a:t>
            </a:r>
          </a:p>
          <a:p>
            <a:pPr>
              <a:buFont typeface="Wingdings" panose="05000000000000000000" pitchFamily="2" charset="2"/>
              <a:buChar char="Ø"/>
            </a:pPr>
            <a:r>
              <a:rPr lang="cs-CZ" sz="3600" b="1" i="1" noProof="0" dirty="0">
                <a:solidFill>
                  <a:schemeClr val="tx1"/>
                </a:solidFill>
              </a:rPr>
              <a:t>Aby monopol prodal dodatečnou jednotku výstupu, snižuje nejen cenu této poslední jednotky ale všech jednotek výstupu. </a:t>
            </a:r>
          </a:p>
          <a:p>
            <a:pPr>
              <a:buFont typeface="Wingdings" panose="05000000000000000000" pitchFamily="2" charset="2"/>
              <a:buChar char="Ø"/>
            </a:pPr>
            <a:r>
              <a:rPr lang="cs-CZ" sz="3600" b="1" i="1" noProof="0" dirty="0">
                <a:solidFill>
                  <a:schemeClr val="tx1"/>
                </a:solidFill>
              </a:rPr>
              <a:t>=&gt; Mezní příjem proto klesá rychleji než cena. </a:t>
            </a:r>
            <a:endParaRPr lang="cs-CZ" sz="3600" b="1" noProof="0" dirty="0">
              <a:solidFill>
                <a:schemeClr val="tx1"/>
              </a:solidFill>
            </a:endParaRPr>
          </a:p>
        </p:txBody>
      </p:sp>
      <p:sp>
        <p:nvSpPr>
          <p:cNvPr id="99" name="Google Shape;99;p14">
            <a:extLst>
              <a:ext uri="{FF2B5EF4-FFF2-40B4-BE49-F238E27FC236}">
                <a16:creationId xmlns:a16="http://schemas.microsoft.com/office/drawing/2014/main" id="{AC16E1F3-6DB3-0A77-26BF-3ADD49FCA56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92687637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C16ABB0-B0C7-F7EE-2EE5-24AC8B8D5E1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6D64716-08CE-9998-5758-F441402361EF}"/>
              </a:ext>
            </a:extLst>
          </p:cNvPr>
          <p:cNvSpPr>
            <a:spLocks noGrp="1"/>
          </p:cNvSpPr>
          <p:nvPr>
            <p:ph type="title"/>
          </p:nvPr>
        </p:nvSpPr>
        <p:spPr/>
        <p:txBody>
          <a:bodyPr>
            <a:noAutofit/>
          </a:bodyPr>
          <a:lstStyle/>
          <a:p>
            <a:r>
              <a:rPr lang="cs-CZ" sz="3600" b="1" dirty="0"/>
              <a:t>Volba optimálního výstupu monopolu</a:t>
            </a:r>
          </a:p>
        </p:txBody>
      </p:sp>
      <p:sp>
        <p:nvSpPr>
          <p:cNvPr id="3" name="Text Placeholder 2">
            <a:extLst>
              <a:ext uri="{FF2B5EF4-FFF2-40B4-BE49-F238E27FC236}">
                <a16:creationId xmlns:a16="http://schemas.microsoft.com/office/drawing/2014/main" id="{B996F2E5-AD8A-1B87-FD7F-8308BA63F10E}"/>
              </a:ext>
            </a:extLst>
          </p:cNvPr>
          <p:cNvSpPr>
            <a:spLocks noGrp="1"/>
          </p:cNvSpPr>
          <p:nvPr>
            <p:ph type="body" idx="1"/>
          </p:nvPr>
        </p:nvSpPr>
        <p:spPr>
          <a:xfrm>
            <a:off x="277792" y="1331089"/>
            <a:ext cx="11483678" cy="4795075"/>
          </a:xfrm>
        </p:spPr>
        <p:txBody>
          <a:bodyPr>
            <a:normAutofit fontScale="85000" lnSpcReduction="20000"/>
          </a:bodyPr>
          <a:lstStyle/>
          <a:p>
            <a:pPr marL="536575" indent="-422275">
              <a:buFont typeface="+mj-lt"/>
              <a:buAutoNum type="romanLcPeriod"/>
            </a:pPr>
            <a:r>
              <a:rPr lang="cs-CZ" sz="3600" b="1" noProof="0" dirty="0">
                <a:solidFill>
                  <a:schemeClr val="tx1"/>
                </a:solidFill>
              </a:rPr>
              <a:t>Na trhu určitého statku: monopol – jediným nabízející</a:t>
            </a:r>
          </a:p>
          <a:p>
            <a:pPr marL="536575" indent="-422275">
              <a:buFont typeface="+mj-lt"/>
              <a:buAutoNum type="romanLcPeriod"/>
            </a:pPr>
            <a:r>
              <a:rPr lang="cs-CZ" sz="3600" b="1" dirty="0">
                <a:solidFill>
                  <a:schemeClr val="tx1"/>
                </a:solidFill>
              </a:rPr>
              <a:t>N</a:t>
            </a:r>
            <a:r>
              <a:rPr lang="cs-CZ" sz="3600" b="1" noProof="0" dirty="0">
                <a:solidFill>
                  <a:schemeClr val="tx1"/>
                </a:solidFill>
              </a:rPr>
              <a:t>a trhu výrobních faktorů: poptávající – jedna z mnoha firem </a:t>
            </a:r>
            <a:r>
              <a:rPr lang="cs-CZ" sz="3600" b="1" i="1" noProof="0" dirty="0">
                <a:solidFill>
                  <a:schemeClr val="tx1"/>
                </a:solidFill>
              </a:rPr>
              <a:t>=&gt;</a:t>
            </a:r>
            <a:r>
              <a:rPr lang="cs-CZ" sz="3600" b="1" noProof="0" dirty="0">
                <a:solidFill>
                  <a:schemeClr val="tx1"/>
                </a:solidFill>
              </a:rPr>
              <a:t> ceny vstupů ovlivnit nemůže. </a:t>
            </a:r>
            <a:r>
              <a:rPr lang="cs-CZ" sz="3600" b="1" i="1" noProof="0" dirty="0">
                <a:solidFill>
                  <a:schemeClr val="tx1"/>
                </a:solidFill>
              </a:rPr>
              <a:t>=&gt; </a:t>
            </a:r>
            <a:r>
              <a:rPr lang="cs-CZ" sz="3600" b="1" noProof="0" dirty="0">
                <a:solidFill>
                  <a:schemeClr val="tx1"/>
                </a:solidFill>
              </a:rPr>
              <a:t>Závěry o nákladech bez změn.</a:t>
            </a:r>
          </a:p>
          <a:p>
            <a:endParaRPr lang="cs-CZ" sz="3600" b="1" noProof="0" dirty="0">
              <a:solidFill>
                <a:schemeClr val="tx1"/>
              </a:solidFill>
            </a:endParaRPr>
          </a:p>
          <a:p>
            <a:r>
              <a:rPr lang="cs-CZ" sz="3600" b="1" noProof="0" dirty="0">
                <a:solidFill>
                  <a:schemeClr val="tx1"/>
                </a:solidFill>
              </a:rPr>
              <a:t>Optimální výstup – maximalizace zisku – stejný postup jako u DK firmy – obr. (násl. snímek):</a:t>
            </a:r>
          </a:p>
          <a:p>
            <a:pPr>
              <a:buFont typeface="Wingdings" panose="05000000000000000000" pitchFamily="2" charset="2"/>
              <a:buChar char="Ø"/>
            </a:pPr>
            <a:r>
              <a:rPr lang="cs-CZ" sz="3600" b="1" noProof="0" dirty="0">
                <a:solidFill>
                  <a:schemeClr val="tx1"/>
                </a:solidFill>
              </a:rPr>
              <a:t>Nákladová funkce – firma v dlouhém období:</a:t>
            </a:r>
          </a:p>
          <a:p>
            <a:pPr>
              <a:buFont typeface="Wingdings" panose="05000000000000000000" pitchFamily="2" charset="2"/>
              <a:buChar char="ü"/>
            </a:pPr>
            <a:r>
              <a:rPr lang="cs-CZ" sz="3600" b="1" noProof="0" dirty="0">
                <a:solidFill>
                  <a:schemeClr val="tx1"/>
                </a:solidFill>
              </a:rPr>
              <a:t>V dlouhém období – větší možnosti, jak reagovat na existenci</a:t>
            </a:r>
          </a:p>
          <a:p>
            <a:pPr marL="857250" indent="-742950">
              <a:buFont typeface="+mj-lt"/>
              <a:buAutoNum type="arabicPeriod"/>
            </a:pPr>
            <a:r>
              <a:rPr lang="cs-CZ" sz="3600" b="1" noProof="0" dirty="0">
                <a:solidFill>
                  <a:srgbClr val="FF0000"/>
                </a:solidFill>
              </a:rPr>
              <a:t>ZTRÁT</a:t>
            </a:r>
            <a:r>
              <a:rPr lang="cs-CZ" sz="3600" b="1" noProof="0" dirty="0">
                <a:solidFill>
                  <a:schemeClr val="tx1"/>
                </a:solidFill>
              </a:rPr>
              <a:t>: přesunutí zdrojů do jiných odvětví, změna velikosti výrobních jednotek…</a:t>
            </a:r>
          </a:p>
          <a:p>
            <a:pPr marL="857250" indent="-742950">
              <a:buFont typeface="+mj-lt"/>
              <a:buAutoNum type="arabicPeriod"/>
            </a:pPr>
            <a:r>
              <a:rPr lang="cs-CZ" sz="3600" b="1" noProof="0" dirty="0">
                <a:solidFill>
                  <a:schemeClr val="tx1"/>
                </a:solidFill>
              </a:rPr>
              <a:t>nebo </a:t>
            </a:r>
            <a:r>
              <a:rPr lang="cs-CZ" sz="3600" b="1" noProof="0" dirty="0">
                <a:solidFill>
                  <a:srgbClr val="FF0000"/>
                </a:solidFill>
              </a:rPr>
              <a:t>ZISKŮ: </a:t>
            </a:r>
            <a:r>
              <a:rPr lang="cs-CZ" sz="3600" b="1" noProof="0" dirty="0">
                <a:solidFill>
                  <a:schemeClr val="tx1"/>
                </a:solidFill>
              </a:rPr>
              <a:t>růst počtu, změna velikosti výrobních jednotek</a:t>
            </a:r>
            <a:r>
              <a:rPr lang="cs-CZ" sz="3600" b="1" i="1" noProof="0" dirty="0">
                <a:solidFill>
                  <a:schemeClr val="tx1"/>
                </a:solidFill>
              </a:rPr>
              <a:t>… </a:t>
            </a:r>
            <a:endParaRPr lang="cs-CZ" sz="3600" b="1" noProof="0" dirty="0">
              <a:solidFill>
                <a:schemeClr val="tx1"/>
              </a:solidFill>
            </a:endParaRPr>
          </a:p>
        </p:txBody>
      </p:sp>
      <p:sp>
        <p:nvSpPr>
          <p:cNvPr id="99" name="Google Shape;99;p14">
            <a:extLst>
              <a:ext uri="{FF2B5EF4-FFF2-40B4-BE49-F238E27FC236}">
                <a16:creationId xmlns:a16="http://schemas.microsoft.com/office/drawing/2014/main" id="{984316D5-1428-4480-4DE1-5471BAC72F9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97163937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A2D8BC6-D91C-5594-5121-64398FB4E7C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E4576D8-F99F-DDE8-4575-B046B26BAFC9}"/>
              </a:ext>
            </a:extLst>
          </p:cNvPr>
          <p:cNvSpPr>
            <a:spLocks noGrp="1"/>
          </p:cNvSpPr>
          <p:nvPr>
            <p:ph type="title"/>
          </p:nvPr>
        </p:nvSpPr>
        <p:spPr>
          <a:xfrm>
            <a:off x="5029200" y="188089"/>
            <a:ext cx="7018020" cy="1143000"/>
          </a:xfrm>
        </p:spPr>
        <p:txBody>
          <a:bodyPr>
            <a:noAutofit/>
          </a:bodyPr>
          <a:lstStyle/>
          <a:p>
            <a:r>
              <a:rPr lang="cs-CZ" sz="2800" b="1" dirty="0"/>
              <a:t>Odvození výstupu pro monopol maximalizující zisk</a:t>
            </a:r>
          </a:p>
        </p:txBody>
      </p:sp>
      <p:sp>
        <p:nvSpPr>
          <p:cNvPr id="3" name="Text Placeholder 2">
            <a:extLst>
              <a:ext uri="{FF2B5EF4-FFF2-40B4-BE49-F238E27FC236}">
                <a16:creationId xmlns:a16="http://schemas.microsoft.com/office/drawing/2014/main" id="{20D21CF7-62BC-F94C-634B-73CADD534E22}"/>
              </a:ext>
            </a:extLst>
          </p:cNvPr>
          <p:cNvSpPr>
            <a:spLocks noGrp="1"/>
          </p:cNvSpPr>
          <p:nvPr>
            <p:ph type="body" idx="1"/>
          </p:nvPr>
        </p:nvSpPr>
        <p:spPr>
          <a:xfrm>
            <a:off x="5612130" y="1331089"/>
            <a:ext cx="6149340" cy="4795075"/>
          </a:xfrm>
        </p:spPr>
        <p:txBody>
          <a:bodyPr>
            <a:normAutofit fontScale="92500" lnSpcReduction="20000"/>
          </a:bodyPr>
          <a:lstStyle/>
          <a:p>
            <a:r>
              <a:rPr lang="cs-CZ" sz="2800" b="1" noProof="0" dirty="0">
                <a:solidFill>
                  <a:schemeClr val="tx1"/>
                </a:solidFill>
              </a:rPr>
              <a:t>Funkce TR (obr. a): odvozena z klesající lineární poptávkové křivky.</a:t>
            </a:r>
          </a:p>
          <a:p>
            <a:r>
              <a:rPr lang="cs-CZ" sz="2800" b="1" noProof="0" dirty="0">
                <a:solidFill>
                  <a:schemeClr val="tx1"/>
                </a:solidFill>
              </a:rPr>
              <a:t>Funkce dlouhodobých TC: odráží nejprve rostoucí a následně klesající výnosy z rozsahu. </a:t>
            </a:r>
          </a:p>
          <a:p>
            <a:r>
              <a:rPr lang="cs-CZ" sz="2800" b="1" noProof="0" dirty="0">
                <a:solidFill>
                  <a:schemeClr val="tx1"/>
                </a:solidFill>
              </a:rPr>
              <a:t>Optimální výstup monopolu – Q*:  nejvyšší převis TR nad TC.</a:t>
            </a:r>
          </a:p>
          <a:p>
            <a:pPr>
              <a:buFont typeface="Wingdings" panose="05000000000000000000" pitchFamily="2" charset="2"/>
              <a:buChar char="Ø"/>
            </a:pPr>
            <a:r>
              <a:rPr lang="cs-CZ" sz="2800" b="1" noProof="0" dirty="0">
                <a:solidFill>
                  <a:schemeClr val="tx1"/>
                </a:solidFill>
              </a:rPr>
              <a:t>totožné jejich směrnice: MR = MC (nutná podmínka maximalizace zisku – obr. b).</a:t>
            </a:r>
          </a:p>
          <a:p>
            <a:pPr>
              <a:buFont typeface="Wingdings" panose="05000000000000000000" pitchFamily="2" charset="2"/>
              <a:buChar char="ü"/>
            </a:pPr>
            <a:r>
              <a:rPr lang="cs-CZ" sz="2800" b="1" noProof="0" dirty="0">
                <a:solidFill>
                  <a:schemeClr val="tx1"/>
                </a:solidFill>
              </a:rPr>
              <a:t>Obr. b: optimální výstup není vyráběn s minimálními AC  – </a:t>
            </a:r>
            <a:r>
              <a:rPr lang="cs-CZ" sz="2800" b="1" noProof="0" dirty="0">
                <a:solidFill>
                  <a:srgbClr val="FF0000"/>
                </a:solidFill>
              </a:rPr>
              <a:t>minimum křivky AC – vpravo od optimálního výstupu.</a:t>
            </a:r>
          </a:p>
        </p:txBody>
      </p:sp>
      <p:sp>
        <p:nvSpPr>
          <p:cNvPr id="99" name="Google Shape;99;p14">
            <a:extLst>
              <a:ext uri="{FF2B5EF4-FFF2-40B4-BE49-F238E27FC236}">
                <a16:creationId xmlns:a16="http://schemas.microsoft.com/office/drawing/2014/main" id="{03419E6C-75CA-E2B1-4DC2-606E31E3344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E220BE0E-D9D8-06DC-7BCB-C96C3F9B706A}"/>
              </a:ext>
            </a:extLst>
          </p:cNvPr>
          <p:cNvPicPr>
            <a:picLocks noChangeAspect="1"/>
          </p:cNvPicPr>
          <p:nvPr/>
        </p:nvPicPr>
        <p:blipFill>
          <a:blip r:embed="rId3"/>
          <a:stretch>
            <a:fillRect/>
          </a:stretch>
        </p:blipFill>
        <p:spPr>
          <a:xfrm>
            <a:off x="0" y="188089"/>
            <a:ext cx="4876800" cy="6548907"/>
          </a:xfrm>
          <a:prstGeom prst="rect">
            <a:avLst/>
          </a:prstGeom>
        </p:spPr>
      </p:pic>
    </p:spTree>
    <p:extLst>
      <p:ext uri="{BB962C8B-B14F-4D97-AF65-F5344CB8AC3E}">
        <p14:creationId xmlns:p14="http://schemas.microsoft.com/office/powerpoint/2010/main" val="87412096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8D1C470-6E08-387E-95A8-591F226EF75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50F6FBE-BA69-C88F-E7E3-7AE1AC75A572}"/>
              </a:ext>
            </a:extLst>
          </p:cNvPr>
          <p:cNvSpPr>
            <a:spLocks noGrp="1"/>
          </p:cNvSpPr>
          <p:nvPr>
            <p:ph type="title"/>
          </p:nvPr>
        </p:nvSpPr>
        <p:spPr/>
        <p:txBody>
          <a:bodyPr>
            <a:noAutofit/>
          </a:bodyPr>
          <a:lstStyle/>
          <a:p>
            <a:r>
              <a:rPr lang="cs-CZ" sz="3600" b="1" dirty="0"/>
              <a:t>Stanovení ceny monopolem</a:t>
            </a:r>
          </a:p>
        </p:txBody>
      </p:sp>
      <p:sp>
        <p:nvSpPr>
          <p:cNvPr id="3" name="Text Placeholder 2">
            <a:extLst>
              <a:ext uri="{FF2B5EF4-FFF2-40B4-BE49-F238E27FC236}">
                <a16:creationId xmlns:a16="http://schemas.microsoft.com/office/drawing/2014/main" id="{D1BCF614-A76E-1683-C67B-1509BED30FD1}"/>
              </a:ext>
            </a:extLst>
          </p:cNvPr>
          <p:cNvSpPr>
            <a:spLocks noGrp="1"/>
          </p:cNvSpPr>
          <p:nvPr>
            <p:ph type="body" idx="1"/>
          </p:nvPr>
        </p:nvSpPr>
        <p:spPr>
          <a:xfrm>
            <a:off x="277792" y="1331089"/>
            <a:ext cx="11586548" cy="4795075"/>
          </a:xfrm>
        </p:spPr>
        <p:txBody>
          <a:bodyPr>
            <a:normAutofit lnSpcReduction="10000"/>
          </a:bodyPr>
          <a:lstStyle/>
          <a:p>
            <a:pPr algn="just"/>
            <a:r>
              <a:rPr lang="cs-CZ" sz="4400" b="1" noProof="0" dirty="0">
                <a:solidFill>
                  <a:schemeClr val="tx1"/>
                </a:solidFill>
              </a:rPr>
              <a:t>Úroveň ceny pro prodej optimálního výstupu: dána ochotou poptávajících tuto cenu zaplatit: </a:t>
            </a:r>
          </a:p>
          <a:p>
            <a:pPr algn="just">
              <a:buFont typeface="Wingdings" panose="05000000000000000000" pitchFamily="2" charset="2"/>
              <a:buChar char="Ø"/>
            </a:pPr>
            <a:r>
              <a:rPr lang="cs-CZ" sz="4400" b="1" i="1" noProof="0" dirty="0">
                <a:solidFill>
                  <a:schemeClr val="tx1"/>
                </a:solidFill>
              </a:rPr>
              <a:t>=&gt; </a:t>
            </a:r>
            <a:r>
              <a:rPr lang="cs-CZ" sz="4400" b="1" noProof="0" dirty="0">
                <a:solidFill>
                  <a:schemeClr val="tx1"/>
                </a:solidFill>
              </a:rPr>
              <a:t>Monopol musí vzít v úvahu poptávkovou křivku. </a:t>
            </a:r>
          </a:p>
          <a:p>
            <a:pPr algn="just">
              <a:buFont typeface="Wingdings" panose="05000000000000000000" pitchFamily="2" charset="2"/>
              <a:buChar char="Ø"/>
            </a:pPr>
            <a:r>
              <a:rPr lang="cs-CZ" sz="4400" b="1" noProof="0" dirty="0">
                <a:solidFill>
                  <a:schemeClr val="tx1"/>
                </a:solidFill>
              </a:rPr>
              <a:t>Obr. b (př. </a:t>
            </a:r>
            <a:r>
              <a:rPr lang="cs-CZ" sz="4400" b="1" noProof="0" dirty="0" err="1">
                <a:solidFill>
                  <a:schemeClr val="tx1"/>
                </a:solidFill>
              </a:rPr>
              <a:t>sn</a:t>
            </a:r>
            <a:r>
              <a:rPr lang="cs-CZ" sz="4400" b="1" noProof="0" dirty="0">
                <a:solidFill>
                  <a:schemeClr val="tx1"/>
                </a:solidFill>
              </a:rPr>
              <a:t>.): výstup Q* prodává za cenu P*. </a:t>
            </a:r>
          </a:p>
          <a:p>
            <a:pPr algn="just">
              <a:buFont typeface="Wingdings" panose="05000000000000000000" pitchFamily="2" charset="2"/>
              <a:buChar char="ü"/>
            </a:pPr>
            <a:r>
              <a:rPr lang="cs-CZ" sz="4400" b="1" noProof="0" dirty="0">
                <a:solidFill>
                  <a:srgbClr val="FF0000"/>
                </a:solidFill>
              </a:rPr>
              <a:t>Cena P* převyšuje MR i MC odpovídající optimálnímu výstupu monopolu.</a:t>
            </a:r>
            <a:endParaRPr lang="cs-CZ" sz="4400" b="1" noProof="0" dirty="0">
              <a:solidFill>
                <a:srgbClr val="FF0000"/>
              </a:solidFill>
              <a:highlight>
                <a:srgbClr val="FFFF00"/>
              </a:highlight>
            </a:endParaRPr>
          </a:p>
        </p:txBody>
      </p:sp>
      <p:sp>
        <p:nvSpPr>
          <p:cNvPr id="99" name="Google Shape;99;p14">
            <a:extLst>
              <a:ext uri="{FF2B5EF4-FFF2-40B4-BE49-F238E27FC236}">
                <a16:creationId xmlns:a16="http://schemas.microsoft.com/office/drawing/2014/main" id="{0D6AA97B-1A98-427F-71AA-2AFC0285C3AA}"/>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65399025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78DC79F-417B-77FE-DA0C-FF53D1101CC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4B09304-33E6-348F-2679-419319BAAA97}"/>
              </a:ext>
            </a:extLst>
          </p:cNvPr>
          <p:cNvSpPr>
            <a:spLocks noGrp="1"/>
          </p:cNvSpPr>
          <p:nvPr>
            <p:ph type="title"/>
          </p:nvPr>
        </p:nvSpPr>
        <p:spPr/>
        <p:txBody>
          <a:bodyPr>
            <a:noAutofit/>
          </a:bodyPr>
          <a:lstStyle/>
          <a:p>
            <a:r>
              <a:rPr lang="cs-CZ" sz="3600" b="1" dirty="0"/>
              <a:t>Stanovení ceny monopolem</a:t>
            </a:r>
          </a:p>
        </p:txBody>
      </p:sp>
      <p:sp>
        <p:nvSpPr>
          <p:cNvPr id="3" name="Text Placeholder 2">
            <a:extLst>
              <a:ext uri="{FF2B5EF4-FFF2-40B4-BE49-F238E27FC236}">
                <a16:creationId xmlns:a16="http://schemas.microsoft.com/office/drawing/2014/main" id="{C169A1F4-1DEC-E0CD-E502-0C4EC1EBFCD3}"/>
              </a:ext>
            </a:extLst>
          </p:cNvPr>
          <p:cNvSpPr>
            <a:spLocks noGrp="1"/>
          </p:cNvSpPr>
          <p:nvPr>
            <p:ph type="body" idx="1"/>
          </p:nvPr>
        </p:nvSpPr>
        <p:spPr>
          <a:xfrm>
            <a:off x="114300" y="1331089"/>
            <a:ext cx="11750040" cy="5009327"/>
          </a:xfrm>
        </p:spPr>
        <p:txBody>
          <a:bodyPr>
            <a:normAutofit fontScale="70000" lnSpcReduction="20000"/>
          </a:bodyPr>
          <a:lstStyle/>
          <a:p>
            <a:pPr algn="just"/>
            <a:r>
              <a:rPr lang="cs-CZ" sz="4400" b="1" noProof="0" dirty="0">
                <a:solidFill>
                  <a:srgbClr val="FF0000"/>
                </a:solidFill>
              </a:rPr>
              <a:t>Pravidlo převrácené elasticity </a:t>
            </a:r>
            <a:r>
              <a:rPr lang="cs-CZ" sz="4400" b="1" noProof="0" dirty="0">
                <a:solidFill>
                  <a:schemeClr val="tx1"/>
                </a:solidFill>
              </a:rPr>
              <a:t>– úprava do tvaru pro vyjádření ceny:</a:t>
            </a:r>
          </a:p>
          <a:p>
            <a:pPr algn="just"/>
            <a:endParaRPr lang="cs-CZ" sz="4400" b="1" dirty="0">
              <a:solidFill>
                <a:schemeClr val="tx1"/>
              </a:solidFill>
            </a:endParaRPr>
          </a:p>
          <a:p>
            <a:pPr algn="just"/>
            <a:endParaRPr lang="cs-CZ" sz="4400" b="1" noProof="0" dirty="0">
              <a:solidFill>
                <a:schemeClr val="tx1"/>
              </a:solidFill>
            </a:endParaRPr>
          </a:p>
          <a:p>
            <a:pPr algn="just"/>
            <a:endParaRPr lang="cs-CZ" sz="4400" b="1" dirty="0">
              <a:solidFill>
                <a:schemeClr val="tx1"/>
              </a:solidFill>
            </a:endParaRPr>
          </a:p>
          <a:p>
            <a:pPr algn="just"/>
            <a:endParaRPr lang="cs-CZ" sz="4400" b="1" noProof="0" dirty="0">
              <a:solidFill>
                <a:schemeClr val="tx1"/>
              </a:solidFill>
            </a:endParaRPr>
          </a:p>
          <a:p>
            <a:pPr algn="just"/>
            <a:endParaRPr lang="cs-CZ" sz="4400" b="1" noProof="0" dirty="0">
              <a:solidFill>
                <a:schemeClr val="tx1"/>
              </a:solidFill>
            </a:endParaRPr>
          </a:p>
          <a:p>
            <a:pPr algn="just"/>
            <a:endParaRPr lang="cs-CZ" sz="4400" b="1" noProof="0" dirty="0">
              <a:solidFill>
                <a:schemeClr val="tx1"/>
              </a:solidFill>
            </a:endParaRPr>
          </a:p>
          <a:p>
            <a:pPr algn="just">
              <a:buFont typeface="Wingdings" panose="05000000000000000000" pitchFamily="2" charset="2"/>
              <a:buChar char="ü"/>
            </a:pPr>
            <a:r>
              <a:rPr lang="cs-CZ" sz="4400" b="1" noProof="0" dirty="0">
                <a:solidFill>
                  <a:schemeClr val="tx1"/>
                </a:solidFill>
              </a:rPr>
              <a:t>Rozdíl mezi cenou a mezními náklady s výrobou optimálního výstupu: </a:t>
            </a:r>
          </a:p>
          <a:p>
            <a:pPr algn="just">
              <a:buFont typeface="Wingdings" panose="05000000000000000000" pitchFamily="2" charset="2"/>
              <a:buChar char="Ø"/>
            </a:pPr>
            <a:r>
              <a:rPr lang="cs-CZ" sz="4400" b="1" noProof="0" dirty="0">
                <a:solidFill>
                  <a:schemeClr val="tx1"/>
                </a:solidFill>
              </a:rPr>
              <a:t>NEPŘÍMO ÚMĚRNĚ ovlivněn </a:t>
            </a:r>
            <a:r>
              <a:rPr lang="cs-CZ" sz="4400" b="1" noProof="0" dirty="0">
                <a:solidFill>
                  <a:schemeClr val="tx1"/>
                </a:solidFill>
                <a:highlight>
                  <a:srgbClr val="FFFF00"/>
                </a:highlight>
              </a:rPr>
              <a:t>cenovou elasticitou poptávky po produkci monopolu </a:t>
            </a:r>
            <a:r>
              <a:rPr lang="cs-CZ" sz="4400" b="1" noProof="0" dirty="0">
                <a:solidFill>
                  <a:schemeClr val="tx1"/>
                </a:solidFill>
              </a:rPr>
              <a:t>= totožná s elasticitou tržní poptávky.</a:t>
            </a:r>
          </a:p>
          <a:p>
            <a:pPr algn="just"/>
            <a:endParaRPr lang="cs-CZ" sz="4400" b="1" noProof="0" dirty="0">
              <a:solidFill>
                <a:schemeClr val="tx1"/>
              </a:solidFill>
            </a:endParaRPr>
          </a:p>
          <a:p>
            <a:pPr algn="just"/>
            <a:endParaRPr lang="cs-CZ" sz="4400" b="1" noProof="0" dirty="0">
              <a:solidFill>
                <a:srgbClr val="FF0000"/>
              </a:solidFill>
              <a:highlight>
                <a:srgbClr val="FFFF00"/>
              </a:highlight>
            </a:endParaRPr>
          </a:p>
        </p:txBody>
      </p:sp>
      <p:sp>
        <p:nvSpPr>
          <p:cNvPr id="99" name="Google Shape;99;p14">
            <a:extLst>
              <a:ext uri="{FF2B5EF4-FFF2-40B4-BE49-F238E27FC236}">
                <a16:creationId xmlns:a16="http://schemas.microsoft.com/office/drawing/2014/main" id="{903FBADF-DC16-A247-61EA-212F811CD275}"/>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638E5826-24D2-A376-46FF-6640C36C3EEC}"/>
              </a:ext>
            </a:extLst>
          </p:cNvPr>
          <p:cNvPicPr>
            <a:picLocks noChangeAspect="1"/>
          </p:cNvPicPr>
          <p:nvPr/>
        </p:nvPicPr>
        <p:blipFill>
          <a:blip r:embed="rId3"/>
          <a:stretch>
            <a:fillRect/>
          </a:stretch>
        </p:blipFill>
        <p:spPr>
          <a:xfrm>
            <a:off x="3874770" y="1766441"/>
            <a:ext cx="4926330" cy="2457450"/>
          </a:xfrm>
          <a:prstGeom prst="rect">
            <a:avLst/>
          </a:prstGeom>
        </p:spPr>
      </p:pic>
      <p:sp>
        <p:nvSpPr>
          <p:cNvPr id="6" name="Arrow: Right 5">
            <a:extLst>
              <a:ext uri="{FF2B5EF4-FFF2-40B4-BE49-F238E27FC236}">
                <a16:creationId xmlns:a16="http://schemas.microsoft.com/office/drawing/2014/main" id="{B8F11057-2511-5414-62C7-884D950D4590}"/>
              </a:ext>
            </a:extLst>
          </p:cNvPr>
          <p:cNvSpPr/>
          <p:nvPr/>
        </p:nvSpPr>
        <p:spPr>
          <a:xfrm>
            <a:off x="10858500" y="5772150"/>
            <a:ext cx="723900" cy="4000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64708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7804787-D688-41F3-F99F-266D2D9940B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6034435-27A4-A70D-4293-41655A422742}"/>
              </a:ext>
            </a:extLst>
          </p:cNvPr>
          <p:cNvSpPr>
            <a:spLocks noGrp="1"/>
          </p:cNvSpPr>
          <p:nvPr>
            <p:ph type="title"/>
          </p:nvPr>
        </p:nvSpPr>
        <p:spPr/>
        <p:txBody>
          <a:bodyPr>
            <a:noAutofit/>
          </a:bodyPr>
          <a:lstStyle/>
          <a:p>
            <a:r>
              <a:rPr lang="cs-CZ" sz="3600" b="1" dirty="0"/>
              <a:t>Stanovení ceny monopolem</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E242B398-8D04-08ED-F8C2-957C558515A7}"/>
                  </a:ext>
                </a:extLst>
              </p:cNvPr>
              <p:cNvSpPr>
                <a:spLocks noGrp="1"/>
              </p:cNvSpPr>
              <p:nvPr>
                <p:ph type="body" idx="1"/>
              </p:nvPr>
            </p:nvSpPr>
            <p:spPr>
              <a:xfrm>
                <a:off x="277792" y="1331089"/>
                <a:ext cx="11586548" cy="4795075"/>
              </a:xfrm>
            </p:spPr>
            <p:txBody>
              <a:bodyPr>
                <a:normAutofit/>
              </a:bodyPr>
              <a:lstStyle/>
              <a:p>
                <a:pPr algn="just">
                  <a:buFont typeface="Wingdings" panose="05000000000000000000" pitchFamily="2" charset="2"/>
                  <a:buChar char="ü"/>
                </a:pPr>
                <a:r>
                  <a:rPr lang="cs-CZ" sz="3600" b="1" noProof="0" dirty="0">
                    <a:solidFill>
                      <a:schemeClr val="tx1"/>
                    </a:solidFill>
                  </a:rPr>
                  <a:t> </a:t>
                </a:r>
                <a:r>
                  <a:rPr lang="cs-CZ" sz="3600" b="1" i="1" noProof="0" dirty="0">
                    <a:solidFill>
                      <a:schemeClr val="tx1"/>
                    </a:solidFill>
                  </a:rPr>
                  <a:t>=&gt; </a:t>
                </a:r>
                <a:r>
                  <a:rPr lang="cs-CZ" sz="3600" b="1" noProof="0" dirty="0">
                    <a:solidFill>
                      <a:schemeClr val="tx1"/>
                    </a:solidFill>
                  </a:rPr>
                  <a:t>2 důsledky pro </a:t>
                </a:r>
                <a:r>
                  <a:rPr lang="cs-CZ" sz="3600" b="1" noProof="0" dirty="0">
                    <a:solidFill>
                      <a:schemeClr val="tx1"/>
                    </a:solidFill>
                    <a:highlight>
                      <a:srgbClr val="FFFF00"/>
                    </a:highlight>
                  </a:rPr>
                  <a:t>cenovou politiku monopolu:</a:t>
                </a:r>
              </a:p>
              <a:p>
                <a:pPr marL="628650" indent="-514350" algn="just">
                  <a:buFont typeface="+mj-lt"/>
                  <a:buAutoNum type="arabicPeriod"/>
                </a:pPr>
                <a:r>
                  <a:rPr lang="cs-CZ" sz="3600" b="1" noProof="0" dirty="0">
                    <a:solidFill>
                      <a:srgbClr val="FF0000"/>
                    </a:solidFill>
                  </a:rPr>
                  <a:t>Monopol má vyrábět pouze tak velký výstup v elastické části poptávkové křivky: </a:t>
                </a:r>
                <a14:m>
                  <m:oMath xmlns:m="http://schemas.openxmlformats.org/officeDocument/2006/math">
                    <m:sSub>
                      <m:sSubPr>
                        <m:ctrlPr>
                          <a:rPr lang="cs-CZ" sz="3600" b="1" i="1" noProof="0" dirty="0" smtClean="0">
                            <a:solidFill>
                              <a:schemeClr val="tx1"/>
                            </a:solidFill>
                            <a:latin typeface="Cambria Math" panose="02040503050406030204" pitchFamily="18" charset="0"/>
                          </a:rPr>
                        </m:ctrlPr>
                      </m:sSubPr>
                      <m:e>
                        <m:r>
                          <a:rPr lang="cs-CZ" sz="3600" b="1" i="1" noProof="0" dirty="0" smtClean="0">
                            <a:solidFill>
                              <a:schemeClr val="tx1"/>
                            </a:solidFill>
                            <a:latin typeface="Cambria Math" panose="02040503050406030204" pitchFamily="18" charset="0"/>
                          </a:rPr>
                          <m:t>𝒆</m:t>
                        </m:r>
                      </m:e>
                      <m:sub>
                        <m:r>
                          <a:rPr lang="cs-CZ" sz="3600" b="1" i="1" dirty="0">
                            <a:solidFill>
                              <a:schemeClr val="tx1"/>
                            </a:solidFill>
                            <a:latin typeface="Cambria Math" panose="02040503050406030204" pitchFamily="18" charset="0"/>
                          </a:rPr>
                          <m:t>𝑷𝑫</m:t>
                        </m:r>
                      </m:sub>
                    </m:sSub>
                    <m:r>
                      <a:rPr lang="cs-CZ" sz="3600" b="1" i="1" noProof="0" dirty="0" smtClean="0">
                        <a:solidFill>
                          <a:schemeClr val="tx1"/>
                        </a:solidFill>
                        <a:latin typeface="Cambria Math" panose="02040503050406030204" pitchFamily="18" charset="0"/>
                      </a:rPr>
                      <m:t>&lt;−</m:t>
                    </m:r>
                    <m:r>
                      <a:rPr lang="cs-CZ" sz="3600" b="1" i="1" noProof="0" dirty="0" smtClean="0">
                        <a:solidFill>
                          <a:schemeClr val="tx1"/>
                        </a:solidFill>
                        <a:latin typeface="Cambria Math" panose="02040503050406030204" pitchFamily="18" charset="0"/>
                      </a:rPr>
                      <m:t>𝟏</m:t>
                    </m:r>
                    <m:r>
                      <a:rPr lang="cs-CZ" sz="3600" b="1" i="1" noProof="0" dirty="0" smtClean="0">
                        <a:solidFill>
                          <a:schemeClr val="tx1"/>
                        </a:solidFill>
                        <a:latin typeface="Cambria Math" panose="02040503050406030204" pitchFamily="18" charset="0"/>
                      </a:rPr>
                      <m:t>, </m:t>
                    </m:r>
                    <m:r>
                      <a:rPr lang="cs-CZ" sz="3600" b="1" i="1" noProof="0" dirty="0" smtClean="0">
                        <a:solidFill>
                          <a:srgbClr val="FF0000"/>
                        </a:solidFill>
                        <a:latin typeface="Cambria Math" panose="02040503050406030204" pitchFamily="18" charset="0"/>
                      </a:rPr>
                      <m:t>𝒕𝒋</m:t>
                    </m:r>
                    <m:r>
                      <a:rPr lang="cs-CZ" sz="3600" b="1" i="1" noProof="0" dirty="0" smtClean="0">
                        <a:solidFill>
                          <a:srgbClr val="FF0000"/>
                        </a:solidFill>
                        <a:latin typeface="Cambria Math" panose="02040503050406030204" pitchFamily="18" charset="0"/>
                      </a:rPr>
                      <m:t>.</m:t>
                    </m:r>
                    <m:d>
                      <m:dPr>
                        <m:begChr m:val="|"/>
                        <m:endChr m:val="|"/>
                        <m:ctrlPr>
                          <a:rPr lang="cs-CZ" sz="3600" b="1" i="1" noProof="0" dirty="0" smtClean="0">
                            <a:solidFill>
                              <a:schemeClr val="tx1"/>
                            </a:solidFill>
                            <a:latin typeface="Cambria Math" panose="02040503050406030204" pitchFamily="18" charset="0"/>
                          </a:rPr>
                        </m:ctrlPr>
                      </m:dPr>
                      <m:e>
                        <m:sSub>
                          <m:sSubPr>
                            <m:ctrlPr>
                              <a:rPr lang="cs-CZ" sz="3600" b="1" i="1" dirty="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rPr>
                              <m:t>𝒆</m:t>
                            </m:r>
                          </m:e>
                          <m:sub>
                            <m:r>
                              <a:rPr lang="cs-CZ" sz="3600" b="1" i="1" dirty="0">
                                <a:solidFill>
                                  <a:schemeClr val="tx1"/>
                                </a:solidFill>
                                <a:latin typeface="Cambria Math" panose="02040503050406030204" pitchFamily="18" charset="0"/>
                              </a:rPr>
                              <m:t>𝑷𝑫</m:t>
                            </m:r>
                          </m:sub>
                        </m:sSub>
                      </m:e>
                    </m:d>
                    <m:r>
                      <a:rPr lang="cs-CZ" sz="3600" b="1" i="1" dirty="0">
                        <a:solidFill>
                          <a:schemeClr val="tx1"/>
                        </a:solidFill>
                        <a:latin typeface="Cambria Math" panose="02040503050406030204" pitchFamily="18" charset="0"/>
                      </a:rPr>
                      <m:t> </m:t>
                    </m:r>
                    <m:r>
                      <a:rPr lang="cs-CZ" sz="3600" b="1" i="1" dirty="0" smtClean="0">
                        <a:solidFill>
                          <a:schemeClr val="tx1"/>
                        </a:solidFill>
                        <a:latin typeface="Cambria Math" panose="02040503050406030204" pitchFamily="18" charset="0"/>
                        <a:ea typeface="Cambria Math" panose="02040503050406030204" pitchFamily="18" charset="0"/>
                      </a:rPr>
                      <m:t>&gt;</m:t>
                    </m:r>
                    <m:r>
                      <a:rPr lang="cs-CZ" sz="3600" b="1" i="1" dirty="0">
                        <a:solidFill>
                          <a:schemeClr val="tx1"/>
                        </a:solidFill>
                        <a:latin typeface="Cambria Math" panose="02040503050406030204" pitchFamily="18" charset="0"/>
                      </a:rPr>
                      <m:t>𝟏</m:t>
                    </m:r>
                    <m:r>
                      <a:rPr lang="cs-CZ" sz="3600" b="1" i="1" dirty="0" smtClean="0">
                        <a:solidFill>
                          <a:schemeClr val="tx1"/>
                        </a:solidFill>
                        <a:latin typeface="Cambria Math" panose="02040503050406030204" pitchFamily="18" charset="0"/>
                      </a:rPr>
                      <m:t>;</m:t>
                    </m:r>
                  </m:oMath>
                </a14:m>
                <a:endParaRPr lang="cs-CZ" sz="3600" b="1" noProof="0" dirty="0">
                  <a:solidFill>
                    <a:schemeClr val="tx1"/>
                  </a:solidFill>
                </a:endParaRPr>
              </a:p>
              <a:p>
                <a:pPr algn="just">
                  <a:buFont typeface="Wingdings" panose="05000000000000000000" pitchFamily="2" charset="2"/>
                  <a:buChar char="Ø"/>
                </a:pPr>
                <a:r>
                  <a:rPr lang="cs-CZ" sz="3600" b="1" noProof="0" dirty="0">
                    <a:solidFill>
                      <a:schemeClr val="tx1"/>
                    </a:solidFill>
                  </a:rPr>
                  <a:t>Výstup spojený s </a:t>
                </a:r>
                <a:r>
                  <a:rPr lang="cs-CZ" sz="3600" b="1" noProof="0" dirty="0">
                    <a:solidFill>
                      <a:schemeClr val="tx1"/>
                    </a:solidFill>
                    <a:highlight>
                      <a:srgbClr val="FFFF00"/>
                    </a:highlight>
                  </a:rPr>
                  <a:t>neelastickou poptávkou: záporný mezní příjem</a:t>
                </a:r>
                <a:r>
                  <a:rPr lang="cs-CZ" sz="3600" b="1" noProof="0" dirty="0">
                    <a:solidFill>
                      <a:schemeClr val="tx1"/>
                    </a:solidFill>
                  </a:rPr>
                  <a:t> –</a:t>
                </a:r>
                <a:r>
                  <a:rPr lang="cs-CZ" sz="3600" b="1" dirty="0">
                    <a:solidFill>
                      <a:schemeClr val="tx1"/>
                    </a:solidFill>
                  </a:rPr>
                  <a:t> </a:t>
                </a:r>
                <a:r>
                  <a:rPr lang="cs-CZ" sz="3600" b="1" noProof="0" dirty="0">
                    <a:solidFill>
                      <a:schemeClr val="tx1"/>
                    </a:solidFill>
                  </a:rPr>
                  <a:t>v potenciálním výrobním optimu se nemůže rovnat mezním nákladům (vždy kladné)</a:t>
                </a:r>
              </a:p>
              <a:p>
                <a:pPr marL="628650" indent="-514350" algn="just">
                  <a:buFont typeface="+mj-lt"/>
                  <a:buAutoNum type="arabicPeriod" startAt="2"/>
                </a:pPr>
                <a:r>
                  <a:rPr lang="cs-CZ" sz="3600" b="1" noProof="0" dirty="0">
                    <a:solidFill>
                      <a:srgbClr val="FF0000"/>
                    </a:solidFill>
                  </a:rPr>
                  <a:t>Čím elastičtější tržní poptávka</a:t>
                </a:r>
                <a:r>
                  <a:rPr lang="cs-CZ" sz="3600" b="1" i="1" noProof="0" dirty="0">
                    <a:solidFill>
                      <a:srgbClr val="FF0000"/>
                    </a:solidFill>
                  </a:rPr>
                  <a:t> =&gt;</a:t>
                </a:r>
                <a:r>
                  <a:rPr lang="cs-CZ" sz="3600" b="1" noProof="0" dirty="0">
                    <a:solidFill>
                      <a:srgbClr val="FF0000"/>
                    </a:solidFill>
                  </a:rPr>
                  <a:t> tím menší převis ceny nad mezními náklady.</a:t>
                </a:r>
              </a:p>
              <a:p>
                <a:pPr algn="just"/>
                <a:endParaRPr lang="cs-CZ" sz="3600" b="1" noProof="0" dirty="0">
                  <a:solidFill>
                    <a:schemeClr val="tx1"/>
                  </a:solidFill>
                  <a:highlight>
                    <a:srgbClr val="FFFF00"/>
                  </a:highlight>
                </a:endParaRPr>
              </a:p>
            </p:txBody>
          </p:sp>
        </mc:Choice>
        <mc:Fallback>
          <p:sp>
            <p:nvSpPr>
              <p:cNvPr id="3" name="Text Placeholder 2">
                <a:extLst>
                  <a:ext uri="{FF2B5EF4-FFF2-40B4-BE49-F238E27FC236}">
                    <a16:creationId xmlns:a16="http://schemas.microsoft.com/office/drawing/2014/main" id="{E242B398-8D04-08ED-F8C2-957C558515A7}"/>
                  </a:ext>
                </a:extLst>
              </p:cNvPr>
              <p:cNvSpPr>
                <a:spLocks noGrp="1" noRot="1" noChangeAspect="1" noMove="1" noResize="1" noEditPoints="1" noAdjustHandles="1" noChangeArrowheads="1" noChangeShapeType="1" noTextEdit="1"/>
              </p:cNvSpPr>
              <p:nvPr>
                <p:ph type="body" idx="1"/>
              </p:nvPr>
            </p:nvSpPr>
            <p:spPr>
              <a:xfrm>
                <a:off x="277792" y="1331089"/>
                <a:ext cx="11586548" cy="4795075"/>
              </a:xfrm>
              <a:blipFill>
                <a:blip r:embed="rId3"/>
                <a:stretch>
                  <a:fillRect t="-762" r="-2526" b="-2541"/>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38F2A916-5CB6-69AB-B28C-92DFA01D3671}"/>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79821282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96F6AA3-A938-A435-2C81-BC7689A9CFD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EF5842F-FA22-4AB0-AF92-3912952C874B}"/>
              </a:ext>
            </a:extLst>
          </p:cNvPr>
          <p:cNvSpPr>
            <a:spLocks noGrp="1"/>
          </p:cNvSpPr>
          <p:nvPr>
            <p:ph type="title"/>
          </p:nvPr>
        </p:nvSpPr>
        <p:spPr/>
        <p:txBody>
          <a:bodyPr>
            <a:noAutofit/>
          </a:bodyPr>
          <a:lstStyle/>
          <a:p>
            <a:r>
              <a:rPr lang="cs-CZ" sz="3600" b="1" dirty="0"/>
              <a:t>Tvorba cen přirážkou</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18659D98-18B3-14B2-6958-853D82ED664E}"/>
                  </a:ext>
                </a:extLst>
              </p:cNvPr>
              <p:cNvSpPr>
                <a:spLocks noGrp="1"/>
              </p:cNvSpPr>
              <p:nvPr>
                <p:ph type="body" idx="1"/>
              </p:nvPr>
            </p:nvSpPr>
            <p:spPr>
              <a:xfrm>
                <a:off x="277792" y="1331089"/>
                <a:ext cx="11586548" cy="4795075"/>
              </a:xfrm>
            </p:spPr>
            <p:txBody>
              <a:bodyPr>
                <a:normAutofit fontScale="92500"/>
              </a:bodyPr>
              <a:lstStyle/>
              <a:p>
                <a:pPr algn="just"/>
                <a:r>
                  <a:rPr lang="cs-CZ" sz="3600" b="1" noProof="0" dirty="0">
                    <a:solidFill>
                      <a:schemeClr val="tx1"/>
                    </a:solidFill>
                  </a:rPr>
                  <a:t>Reálné NDK firmy: při řízení – většinou průměrné, NE přírůstkové veličiny. </a:t>
                </a:r>
              </a:p>
              <a:p>
                <a:pPr algn="just">
                  <a:buFont typeface="Wingdings" panose="05000000000000000000" pitchFamily="2" charset="2"/>
                  <a:buChar char="ü"/>
                </a:pPr>
                <a:r>
                  <a:rPr lang="cs-CZ" sz="3600" b="1" noProof="0" dirty="0">
                    <a:solidFill>
                      <a:schemeClr val="tx1"/>
                    </a:solidFill>
                  </a:rPr>
                  <a:t>Pragmatický přístup vs. teoretické pravidla maximalizace zisku.</a:t>
                </a:r>
              </a:p>
              <a:p>
                <a:pPr algn="just">
                  <a:buFont typeface="Wingdings" panose="05000000000000000000" pitchFamily="2" charset="2"/>
                  <a:buChar char="ü"/>
                </a:pPr>
                <a:r>
                  <a:rPr lang="cs-CZ" sz="3600" b="1" noProof="0" dirty="0">
                    <a:solidFill>
                      <a:schemeClr val="tx1"/>
                    </a:solidFill>
                  </a:rPr>
                  <a:t>Východisko úvah manažerů o výši ceny – zjištění AC obvyklé velikosti výstupu. </a:t>
                </a:r>
              </a:p>
              <a:p>
                <a:pPr algn="just">
                  <a:buFont typeface="Wingdings" panose="05000000000000000000" pitchFamily="2" charset="2"/>
                  <a:buChar char="Ø"/>
                </a:pPr>
                <a:r>
                  <a:rPr lang="cs-CZ" sz="3600" b="1" noProof="0" dirty="0">
                    <a:solidFill>
                      <a:schemeClr val="tx1"/>
                    </a:solidFill>
                  </a:rPr>
                  <a:t>Cena = k takto zjištěným AC je přičtena zisková přirážka </a:t>
                </a:r>
                <a:r>
                  <a:rPr lang="cs-CZ" sz="3600" b="1" noProof="0" dirty="0">
                    <a:solidFill>
                      <a:srgbClr val="FF0000"/>
                    </a:solidFill>
                  </a:rPr>
                  <a:t>„m“:</a:t>
                </a:r>
              </a:p>
              <a:p>
                <a:pPr marL="114300" indent="0" algn="just">
                  <a:buNone/>
                </a:pPr>
                <a14:m>
                  <m:oMathPara xmlns:m="http://schemas.openxmlformats.org/officeDocument/2006/math">
                    <m:oMathParaPr>
                      <m:jc m:val="center"/>
                    </m:oMathParaPr>
                    <m:oMath xmlns:m="http://schemas.openxmlformats.org/officeDocument/2006/math">
                      <m:r>
                        <a:rPr lang="cs-CZ" sz="3600" b="1" i="1" noProof="0" smtClean="0">
                          <a:solidFill>
                            <a:srgbClr val="FF0000"/>
                          </a:solidFill>
                          <a:latin typeface="Cambria Math" panose="02040503050406030204" pitchFamily="18" charset="0"/>
                        </a:rPr>
                        <m:t>𝒎</m:t>
                      </m:r>
                      <m:r>
                        <a:rPr lang="cs-CZ" sz="3600" b="1" i="1" noProof="0" smtClean="0">
                          <a:solidFill>
                            <a:srgbClr val="FF0000"/>
                          </a:solidFill>
                          <a:latin typeface="Cambria Math" panose="02040503050406030204" pitchFamily="18" charset="0"/>
                        </a:rPr>
                        <m:t>=</m:t>
                      </m:r>
                      <m:f>
                        <m:fPr>
                          <m:ctrlPr>
                            <a:rPr lang="cs-CZ" sz="3600" b="1" i="1" noProof="0" smtClean="0">
                              <a:solidFill>
                                <a:srgbClr val="FF0000"/>
                              </a:solidFill>
                              <a:latin typeface="Cambria Math" panose="02040503050406030204" pitchFamily="18" charset="0"/>
                            </a:rPr>
                          </m:ctrlPr>
                        </m:fPr>
                        <m:num>
                          <m:r>
                            <a:rPr lang="cs-CZ" sz="3600" b="1" i="1" noProof="0" smtClean="0">
                              <a:solidFill>
                                <a:srgbClr val="FF0000"/>
                              </a:solidFill>
                              <a:latin typeface="Cambria Math" panose="02040503050406030204" pitchFamily="18" charset="0"/>
                            </a:rPr>
                            <m:t>𝑷</m:t>
                          </m:r>
                          <m:r>
                            <a:rPr lang="cs-CZ" sz="3600" b="1" i="1" noProof="0" smtClean="0">
                              <a:solidFill>
                                <a:srgbClr val="FF0000"/>
                              </a:solidFill>
                              <a:latin typeface="Cambria Math" panose="02040503050406030204" pitchFamily="18" charset="0"/>
                            </a:rPr>
                            <m:t>−</m:t>
                          </m:r>
                          <m:r>
                            <a:rPr lang="cs-CZ" sz="3600" b="1" i="1" noProof="0" smtClean="0">
                              <a:solidFill>
                                <a:srgbClr val="FF0000"/>
                              </a:solidFill>
                              <a:latin typeface="Cambria Math" panose="02040503050406030204" pitchFamily="18" charset="0"/>
                            </a:rPr>
                            <m:t>𝑨𝑪</m:t>
                          </m:r>
                        </m:num>
                        <m:den>
                          <m:r>
                            <a:rPr lang="cs-CZ" sz="3600" b="1" i="1" noProof="0" smtClean="0">
                              <a:solidFill>
                                <a:srgbClr val="FF0000"/>
                              </a:solidFill>
                              <a:latin typeface="Cambria Math" panose="02040503050406030204" pitchFamily="18" charset="0"/>
                            </a:rPr>
                            <m:t>𝑨𝑪</m:t>
                          </m:r>
                        </m:den>
                      </m:f>
                    </m:oMath>
                  </m:oMathPara>
                </a14:m>
                <a:endParaRPr lang="cs-CZ" sz="3600" b="1" noProof="0" dirty="0">
                  <a:solidFill>
                    <a:srgbClr val="FF0000"/>
                  </a:solidFill>
                </a:endParaRPr>
              </a:p>
            </p:txBody>
          </p:sp>
        </mc:Choice>
        <mc:Fallback>
          <p:sp>
            <p:nvSpPr>
              <p:cNvPr id="3" name="Text Placeholder 2">
                <a:extLst>
                  <a:ext uri="{FF2B5EF4-FFF2-40B4-BE49-F238E27FC236}">
                    <a16:creationId xmlns:a16="http://schemas.microsoft.com/office/drawing/2014/main" id="{18659D98-18B3-14B2-6958-853D82ED664E}"/>
                  </a:ext>
                </a:extLst>
              </p:cNvPr>
              <p:cNvSpPr>
                <a:spLocks noGrp="1" noRot="1" noChangeAspect="1" noMove="1" noResize="1" noEditPoints="1" noAdjustHandles="1" noChangeArrowheads="1" noChangeShapeType="1" noTextEdit="1"/>
              </p:cNvSpPr>
              <p:nvPr>
                <p:ph type="body" idx="1"/>
              </p:nvPr>
            </p:nvSpPr>
            <p:spPr>
              <a:xfrm>
                <a:off x="277792" y="1331089"/>
                <a:ext cx="11586548" cy="4795075"/>
              </a:xfrm>
              <a:blipFill>
                <a:blip r:embed="rId3"/>
                <a:stretch>
                  <a:fillRect t="-508" r="-1474"/>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61D30A05-FEE9-5B08-E71B-74DE9AF1CD82}"/>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65564241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5CF784C-5F42-0382-CBAF-28ACA06D936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301903A-B36E-8EB8-B301-B03950E1C192}"/>
              </a:ext>
            </a:extLst>
          </p:cNvPr>
          <p:cNvSpPr>
            <a:spLocks noGrp="1"/>
          </p:cNvSpPr>
          <p:nvPr>
            <p:ph type="title"/>
          </p:nvPr>
        </p:nvSpPr>
        <p:spPr/>
        <p:txBody>
          <a:bodyPr>
            <a:noAutofit/>
          </a:bodyPr>
          <a:lstStyle/>
          <a:p>
            <a:r>
              <a:rPr lang="cs-CZ" sz="3600" b="1" dirty="0"/>
              <a:t>Tvorba cen přirážkou</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D9F2D5C0-485D-2FC0-F58E-4511B5EB8B42}"/>
                  </a:ext>
                </a:extLst>
              </p:cNvPr>
              <p:cNvSpPr>
                <a:spLocks noGrp="1"/>
              </p:cNvSpPr>
              <p:nvPr>
                <p:ph type="body" idx="1"/>
              </p:nvPr>
            </p:nvSpPr>
            <p:spPr>
              <a:xfrm>
                <a:off x="228600" y="1331089"/>
                <a:ext cx="11864340" cy="5009327"/>
              </a:xfrm>
            </p:spPr>
            <p:txBody>
              <a:bodyPr>
                <a:normAutofit fontScale="85000" lnSpcReduction="10000"/>
              </a:bodyPr>
              <a:lstStyle/>
              <a:p>
                <a:pPr algn="just"/>
                <a:r>
                  <a:rPr lang="cs-CZ" sz="3600" b="1" noProof="0" dirty="0">
                    <a:solidFill>
                      <a:schemeClr val="tx1"/>
                    </a:solidFill>
                  </a:rPr>
                  <a:t>Předpoklad: firma vyrábí dlouhodobý optimální výstup – s minimálními LAC. </a:t>
                </a:r>
              </a:p>
              <a:p>
                <a:pPr algn="just">
                  <a:buFont typeface="Wingdings" panose="05000000000000000000" pitchFamily="2" charset="2"/>
                  <a:buChar char="Ø"/>
                </a:pPr>
                <a:r>
                  <a:rPr lang="cs-CZ" sz="3600" b="1" noProof="0" dirty="0">
                    <a:solidFill>
                      <a:schemeClr val="tx1"/>
                    </a:solidFill>
                  </a:rPr>
                  <a:t>Funkce AC – ve svém minimu protínána zdola rostoucí funkcí MC.</a:t>
                </a:r>
              </a:p>
              <a:p>
                <a:pPr algn="just">
                  <a:buFont typeface="Wingdings" panose="05000000000000000000" pitchFamily="2" charset="2"/>
                  <a:buChar char="Ø"/>
                </a:pPr>
                <a:r>
                  <a:rPr lang="cs-CZ" sz="3600" b="1" noProof="0" dirty="0">
                    <a:solidFill>
                      <a:schemeClr val="tx1"/>
                    </a:solidFill>
                  </a:rPr>
                  <a:t>=&gt; V bodě minima LAC platí rovnost LMC = LAC </a:t>
                </a:r>
                <a:r>
                  <a:rPr lang="cs-CZ" sz="3600" b="1" i="1" noProof="0" dirty="0">
                    <a:solidFill>
                      <a:srgbClr val="FF0000"/>
                    </a:solidFill>
                  </a:rPr>
                  <a:t>=&gt; úprava rovnice</a:t>
                </a:r>
                <a:r>
                  <a:rPr lang="cs-CZ" sz="3600" b="1" noProof="0" dirty="0">
                    <a:solidFill>
                      <a:schemeClr val="tx1"/>
                    </a:solidFill>
                  </a:rPr>
                  <a:t>:</a:t>
                </a:r>
                <a:endParaRPr lang="cs-CZ" sz="3600" b="1" i="1" noProof="0" dirty="0">
                  <a:solidFill>
                    <a:srgbClr val="FF0000"/>
                  </a:solidFill>
                  <a:latin typeface="Cambria Math" panose="02040503050406030204" pitchFamily="18" charset="0"/>
                </a:endParaRPr>
              </a:p>
              <a:p>
                <a:pPr marL="114300" indent="0" algn="just">
                  <a:buNone/>
                </a:pPr>
                <a14:m>
                  <m:oMathPara xmlns:m="http://schemas.openxmlformats.org/officeDocument/2006/math">
                    <m:oMathParaPr>
                      <m:jc m:val="centerGroup"/>
                    </m:oMathParaPr>
                    <m:oMath xmlns:m="http://schemas.openxmlformats.org/officeDocument/2006/math">
                      <m:r>
                        <a:rPr lang="cs-CZ" sz="3600" b="1" i="1" noProof="0" smtClean="0">
                          <a:solidFill>
                            <a:srgbClr val="FF0000"/>
                          </a:solidFill>
                          <a:latin typeface="Cambria Math" panose="02040503050406030204" pitchFamily="18" charset="0"/>
                        </a:rPr>
                        <m:t>𝒎</m:t>
                      </m:r>
                      <m:r>
                        <a:rPr lang="cs-CZ" sz="3600" b="1" i="1" noProof="0" smtClean="0">
                          <a:solidFill>
                            <a:srgbClr val="FF0000"/>
                          </a:solidFill>
                          <a:latin typeface="Cambria Math" panose="02040503050406030204" pitchFamily="18" charset="0"/>
                        </a:rPr>
                        <m:t>=</m:t>
                      </m:r>
                      <m:f>
                        <m:fPr>
                          <m:ctrlPr>
                            <a:rPr lang="cs-CZ" sz="3600" b="1" i="1" noProof="0" smtClean="0">
                              <a:solidFill>
                                <a:srgbClr val="FF0000"/>
                              </a:solidFill>
                              <a:latin typeface="Cambria Math" panose="02040503050406030204" pitchFamily="18" charset="0"/>
                            </a:rPr>
                          </m:ctrlPr>
                        </m:fPr>
                        <m:num>
                          <m:r>
                            <a:rPr lang="cs-CZ" sz="3600" b="1" i="1" noProof="0" smtClean="0">
                              <a:solidFill>
                                <a:srgbClr val="FF0000"/>
                              </a:solidFill>
                              <a:latin typeface="Cambria Math" panose="02040503050406030204" pitchFamily="18" charset="0"/>
                            </a:rPr>
                            <m:t>𝑷</m:t>
                          </m:r>
                          <m:r>
                            <a:rPr lang="cs-CZ" sz="3600" b="1" i="1" noProof="0" smtClean="0">
                              <a:solidFill>
                                <a:srgbClr val="FF0000"/>
                              </a:solidFill>
                              <a:latin typeface="Cambria Math" panose="02040503050406030204" pitchFamily="18" charset="0"/>
                            </a:rPr>
                            <m:t>−</m:t>
                          </m:r>
                          <m:r>
                            <a:rPr lang="cs-CZ" sz="3600" b="1" i="1" noProof="0" smtClean="0">
                              <a:solidFill>
                                <a:srgbClr val="FF0000"/>
                              </a:solidFill>
                              <a:latin typeface="Cambria Math" panose="02040503050406030204" pitchFamily="18" charset="0"/>
                            </a:rPr>
                            <m:t>𝑴𝑪</m:t>
                          </m:r>
                        </m:num>
                        <m:den>
                          <m:r>
                            <a:rPr lang="cs-CZ" sz="3600" b="1" i="1" noProof="0" smtClean="0">
                              <a:solidFill>
                                <a:srgbClr val="FF0000"/>
                              </a:solidFill>
                              <a:latin typeface="Cambria Math" panose="02040503050406030204" pitchFamily="18" charset="0"/>
                            </a:rPr>
                            <m:t>𝑴𝑪</m:t>
                          </m:r>
                        </m:den>
                      </m:f>
                    </m:oMath>
                  </m:oMathPara>
                </a14:m>
                <a:endParaRPr lang="cs-CZ" sz="3600" b="1" noProof="0" dirty="0">
                  <a:solidFill>
                    <a:srgbClr val="FF0000"/>
                  </a:solidFill>
                </a:endParaRPr>
              </a:p>
              <a:p>
                <a:pPr algn="just"/>
                <a:r>
                  <a:rPr lang="cs-CZ" sz="3600" b="1" noProof="0" dirty="0">
                    <a:solidFill>
                      <a:schemeClr val="tx1"/>
                    </a:solidFill>
                  </a:rPr>
                  <a:t>Při výrobě optimálního výstupu platí zlaté pravidlo maximalizace zisku MR = MC:</a:t>
                </a:r>
              </a:p>
              <a:p>
                <a:pPr marL="114300" indent="0" algn="just">
                  <a:buNone/>
                </a:pPr>
                <a14:m>
                  <m:oMathPara xmlns:m="http://schemas.openxmlformats.org/officeDocument/2006/math">
                    <m:oMathParaPr>
                      <m:jc m:val="centerGroup"/>
                    </m:oMathParaPr>
                    <m:oMath xmlns:m="http://schemas.openxmlformats.org/officeDocument/2006/math">
                      <m:r>
                        <a:rPr lang="cs-CZ" sz="3600" b="1" i="1" noProof="0" smtClean="0">
                          <a:solidFill>
                            <a:srgbClr val="FF0000"/>
                          </a:solidFill>
                          <a:latin typeface="Cambria Math" panose="02040503050406030204" pitchFamily="18" charset="0"/>
                        </a:rPr>
                        <m:t>𝒎</m:t>
                      </m:r>
                      <m:r>
                        <a:rPr lang="cs-CZ" sz="3600" b="1" i="1" noProof="0" smtClean="0">
                          <a:solidFill>
                            <a:srgbClr val="FF0000"/>
                          </a:solidFill>
                          <a:latin typeface="Cambria Math" panose="02040503050406030204" pitchFamily="18" charset="0"/>
                        </a:rPr>
                        <m:t>=</m:t>
                      </m:r>
                      <m:f>
                        <m:fPr>
                          <m:ctrlPr>
                            <a:rPr lang="cs-CZ" sz="3600" b="1" i="1" noProof="0" smtClean="0">
                              <a:solidFill>
                                <a:srgbClr val="FF0000"/>
                              </a:solidFill>
                              <a:latin typeface="Cambria Math" panose="02040503050406030204" pitchFamily="18" charset="0"/>
                            </a:rPr>
                          </m:ctrlPr>
                        </m:fPr>
                        <m:num>
                          <m:r>
                            <a:rPr lang="cs-CZ" sz="3600" b="1" i="1" noProof="0" smtClean="0">
                              <a:solidFill>
                                <a:srgbClr val="FF0000"/>
                              </a:solidFill>
                              <a:latin typeface="Cambria Math" panose="02040503050406030204" pitchFamily="18" charset="0"/>
                            </a:rPr>
                            <m:t>𝑷</m:t>
                          </m:r>
                          <m:r>
                            <a:rPr lang="cs-CZ" sz="3600" b="1" i="1" noProof="0" smtClean="0">
                              <a:solidFill>
                                <a:srgbClr val="FF0000"/>
                              </a:solidFill>
                              <a:latin typeface="Cambria Math" panose="02040503050406030204" pitchFamily="18" charset="0"/>
                            </a:rPr>
                            <m:t>−</m:t>
                          </m:r>
                          <m:r>
                            <a:rPr lang="cs-CZ" sz="3600" b="1" i="1" noProof="0" smtClean="0">
                              <a:solidFill>
                                <a:srgbClr val="FF0000"/>
                              </a:solidFill>
                              <a:latin typeface="Cambria Math" panose="02040503050406030204" pitchFamily="18" charset="0"/>
                            </a:rPr>
                            <m:t>𝑴𝑹</m:t>
                          </m:r>
                        </m:num>
                        <m:den>
                          <m:r>
                            <a:rPr lang="cs-CZ" sz="3600" b="1" i="1" noProof="0" smtClean="0">
                              <a:solidFill>
                                <a:srgbClr val="FF0000"/>
                              </a:solidFill>
                              <a:latin typeface="Cambria Math" panose="02040503050406030204" pitchFamily="18" charset="0"/>
                            </a:rPr>
                            <m:t>𝑴</m:t>
                          </m:r>
                          <m:r>
                            <a:rPr lang="cs-CZ" sz="3600" b="1" i="1" noProof="0" smtClean="0">
                              <a:solidFill>
                                <a:srgbClr val="FF0000"/>
                              </a:solidFill>
                              <a:latin typeface="Cambria Math" panose="02040503050406030204" pitchFamily="18" charset="0"/>
                            </a:rPr>
                            <m:t>𝑹</m:t>
                          </m:r>
                        </m:den>
                      </m:f>
                    </m:oMath>
                  </m:oMathPara>
                </a14:m>
                <a:endParaRPr lang="cs-CZ" sz="3600" b="1" noProof="0" dirty="0">
                  <a:solidFill>
                    <a:srgbClr val="FF0000"/>
                  </a:solidFill>
                </a:endParaRPr>
              </a:p>
              <a:p>
                <a:pPr marL="114300" indent="0" algn="just">
                  <a:buNone/>
                </a:pPr>
                <a:endParaRPr lang="cs-CZ" sz="3600" b="1" noProof="0" dirty="0">
                  <a:solidFill>
                    <a:schemeClr val="tx1"/>
                  </a:solidFill>
                </a:endParaRPr>
              </a:p>
            </p:txBody>
          </p:sp>
        </mc:Choice>
        <mc:Fallback>
          <p:sp>
            <p:nvSpPr>
              <p:cNvPr id="3" name="Text Placeholder 2">
                <a:extLst>
                  <a:ext uri="{FF2B5EF4-FFF2-40B4-BE49-F238E27FC236}">
                    <a16:creationId xmlns:a16="http://schemas.microsoft.com/office/drawing/2014/main" id="{D9F2D5C0-485D-2FC0-F58E-4511B5EB8B42}"/>
                  </a:ext>
                </a:extLst>
              </p:cNvPr>
              <p:cNvSpPr>
                <a:spLocks noGrp="1" noRot="1" noChangeAspect="1" noMove="1" noResize="1" noEditPoints="1" noAdjustHandles="1" noChangeArrowheads="1" noChangeShapeType="1" noTextEdit="1"/>
              </p:cNvSpPr>
              <p:nvPr>
                <p:ph type="body" idx="1"/>
              </p:nvPr>
            </p:nvSpPr>
            <p:spPr>
              <a:xfrm>
                <a:off x="228600" y="1331089"/>
                <a:ext cx="11864340" cy="5009327"/>
              </a:xfrm>
              <a:blipFill>
                <a:blip r:embed="rId3"/>
                <a:stretch>
                  <a:fillRect t="-1460" r="-1233"/>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BDA3EAA9-4B0E-0BAA-72C5-C471056A849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0000710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E28BB50-A067-2A91-980C-8D226F61383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1957064-23BD-A32E-CF5F-0B7947B0148F}"/>
              </a:ext>
            </a:extLst>
          </p:cNvPr>
          <p:cNvSpPr>
            <a:spLocks noGrp="1"/>
          </p:cNvSpPr>
          <p:nvPr>
            <p:ph type="title"/>
          </p:nvPr>
        </p:nvSpPr>
        <p:spPr/>
        <p:txBody>
          <a:bodyPr>
            <a:noAutofit/>
          </a:bodyPr>
          <a:lstStyle/>
          <a:p>
            <a:r>
              <a:rPr lang="cs-CZ" sz="3600" b="1" dirty="0"/>
              <a:t>Tvorba cen přirážkou</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9C190DCB-ECB3-9E30-8550-463FC8C23212}"/>
                  </a:ext>
                </a:extLst>
              </p:cNvPr>
              <p:cNvSpPr>
                <a:spLocks noGrp="1"/>
              </p:cNvSpPr>
              <p:nvPr>
                <p:ph type="body" idx="1"/>
              </p:nvPr>
            </p:nvSpPr>
            <p:spPr>
              <a:xfrm>
                <a:off x="228600" y="1331089"/>
                <a:ext cx="11864340" cy="5009327"/>
              </a:xfrm>
            </p:spPr>
            <p:txBody>
              <a:bodyPr>
                <a:normAutofit/>
              </a:bodyPr>
              <a:lstStyle/>
              <a:p>
                <a:pPr algn="just"/>
                <a:r>
                  <a:rPr lang="cs-CZ" sz="4400" b="1" noProof="0" dirty="0">
                    <a:solidFill>
                      <a:schemeClr val="tx1"/>
                    </a:solidFill>
                  </a:rPr>
                  <a:t>Vyjádření MR pomocí jeho vztahu k elasticitě poptávky:</a:t>
                </a:r>
              </a:p>
              <a:p>
                <a:pPr marL="114300" indent="0" algn="just">
                  <a:buNone/>
                </a:pPr>
                <a14:m>
                  <m:oMathPara xmlns:m="http://schemas.openxmlformats.org/officeDocument/2006/math">
                    <m:oMathParaPr>
                      <m:jc m:val="centerGroup"/>
                    </m:oMathParaPr>
                    <m:oMath xmlns:m="http://schemas.openxmlformats.org/officeDocument/2006/math">
                      <m:r>
                        <a:rPr lang="cs-CZ" sz="4400" b="1" i="1" noProof="0" smtClean="0">
                          <a:solidFill>
                            <a:srgbClr val="FF0000"/>
                          </a:solidFill>
                          <a:latin typeface="Cambria Math" panose="02040503050406030204" pitchFamily="18" charset="0"/>
                        </a:rPr>
                        <m:t>𝒎</m:t>
                      </m:r>
                      <m:r>
                        <a:rPr lang="cs-CZ" sz="4400" b="1" i="1" noProof="0" smtClean="0">
                          <a:solidFill>
                            <a:srgbClr val="FF0000"/>
                          </a:solidFill>
                          <a:latin typeface="Cambria Math" panose="02040503050406030204" pitchFamily="18" charset="0"/>
                        </a:rPr>
                        <m:t>=</m:t>
                      </m:r>
                      <m:f>
                        <m:fPr>
                          <m:ctrlPr>
                            <a:rPr lang="cs-CZ" sz="4400" b="1" i="1" noProof="0" smtClean="0">
                              <a:solidFill>
                                <a:srgbClr val="FF0000"/>
                              </a:solidFill>
                              <a:latin typeface="Cambria Math" panose="02040503050406030204" pitchFamily="18" charset="0"/>
                            </a:rPr>
                          </m:ctrlPr>
                        </m:fPr>
                        <m:num>
                          <m:r>
                            <a:rPr lang="cs-CZ" sz="4400" b="1" i="1" noProof="0" smtClean="0">
                              <a:solidFill>
                                <a:srgbClr val="FF0000"/>
                              </a:solidFill>
                              <a:latin typeface="Cambria Math" panose="02040503050406030204" pitchFamily="18" charset="0"/>
                            </a:rPr>
                            <m:t>𝟏</m:t>
                          </m:r>
                        </m:num>
                        <m:den>
                          <m:r>
                            <a:rPr lang="cs-CZ" sz="4400" b="1" i="1" noProof="0" smtClean="0">
                              <a:solidFill>
                                <a:srgbClr val="FF0000"/>
                              </a:solidFill>
                              <a:latin typeface="Cambria Math" panose="02040503050406030204" pitchFamily="18" charset="0"/>
                            </a:rPr>
                            <m:t>𝟏</m:t>
                          </m:r>
                          <m:r>
                            <a:rPr lang="cs-CZ" sz="4400" b="1" i="1" noProof="0" smtClean="0">
                              <a:solidFill>
                                <a:srgbClr val="FF0000"/>
                              </a:solidFill>
                              <a:latin typeface="Cambria Math" panose="02040503050406030204" pitchFamily="18" charset="0"/>
                            </a:rPr>
                            <m:t>+</m:t>
                          </m:r>
                          <m:sSub>
                            <m:sSubPr>
                              <m:ctrlPr>
                                <a:rPr lang="cs-CZ" sz="4400" b="1" i="1" dirty="0">
                                  <a:solidFill>
                                    <a:srgbClr val="FF0000"/>
                                  </a:solidFill>
                                  <a:latin typeface="Cambria Math" panose="02040503050406030204" pitchFamily="18" charset="0"/>
                                </a:rPr>
                              </m:ctrlPr>
                            </m:sSubPr>
                            <m:e>
                              <m:r>
                                <a:rPr lang="cs-CZ" sz="4400" b="1" i="1" dirty="0">
                                  <a:solidFill>
                                    <a:srgbClr val="FF0000"/>
                                  </a:solidFill>
                                  <a:latin typeface="Cambria Math" panose="02040503050406030204" pitchFamily="18" charset="0"/>
                                </a:rPr>
                                <m:t>𝒆</m:t>
                              </m:r>
                            </m:e>
                            <m:sub>
                              <m:r>
                                <a:rPr lang="cs-CZ" sz="4400" b="1" i="1" dirty="0">
                                  <a:solidFill>
                                    <a:srgbClr val="FF0000"/>
                                  </a:solidFill>
                                  <a:latin typeface="Cambria Math" panose="02040503050406030204" pitchFamily="18" charset="0"/>
                                </a:rPr>
                                <m:t>𝑷𝑫</m:t>
                              </m:r>
                            </m:sub>
                          </m:sSub>
                        </m:den>
                      </m:f>
                    </m:oMath>
                  </m:oMathPara>
                </a14:m>
                <a:endParaRPr lang="cs-CZ" sz="4400" b="1" dirty="0">
                  <a:solidFill>
                    <a:schemeClr val="tx1"/>
                  </a:solidFill>
                </a:endParaRPr>
              </a:p>
              <a:p>
                <a:pPr algn="just">
                  <a:buFont typeface="Wingdings" panose="05000000000000000000" pitchFamily="2" charset="2"/>
                  <a:buChar char="Ø"/>
                </a:pPr>
                <a:r>
                  <a:rPr lang="cs-CZ" sz="4400" b="1" noProof="0" dirty="0">
                    <a:solidFill>
                      <a:schemeClr val="tx1"/>
                    </a:solidFill>
                  </a:rPr>
                  <a:t>Z rovnice vyplývá obrácený vztah mezi cenovou přirážkou a elasticitou poptávky po daném statku.</a:t>
                </a:r>
                <a:endParaRPr lang="cs-CZ" sz="4400" b="1" noProof="0" dirty="0">
                  <a:solidFill>
                    <a:srgbClr val="FF0000"/>
                  </a:solidFill>
                </a:endParaRPr>
              </a:p>
              <a:p>
                <a:pPr algn="just"/>
                <a:endParaRPr lang="cs-CZ" sz="4400" b="1" noProof="0" dirty="0">
                  <a:solidFill>
                    <a:srgbClr val="FF0000"/>
                  </a:solidFill>
                </a:endParaRPr>
              </a:p>
              <a:p>
                <a:pPr marL="114300" indent="0" algn="just">
                  <a:buNone/>
                </a:pPr>
                <a:endParaRPr lang="cs-CZ" sz="4400" b="1" noProof="0" dirty="0">
                  <a:solidFill>
                    <a:schemeClr val="tx1"/>
                  </a:solidFill>
                </a:endParaRPr>
              </a:p>
            </p:txBody>
          </p:sp>
        </mc:Choice>
        <mc:Fallback>
          <p:sp>
            <p:nvSpPr>
              <p:cNvPr id="3" name="Text Placeholder 2">
                <a:extLst>
                  <a:ext uri="{FF2B5EF4-FFF2-40B4-BE49-F238E27FC236}">
                    <a16:creationId xmlns:a16="http://schemas.microsoft.com/office/drawing/2014/main" id="{9C190DCB-ECB3-9E30-8550-463FC8C23212}"/>
                  </a:ext>
                </a:extLst>
              </p:cNvPr>
              <p:cNvSpPr>
                <a:spLocks noGrp="1" noRot="1" noChangeAspect="1" noMove="1" noResize="1" noEditPoints="1" noAdjustHandles="1" noChangeArrowheads="1" noChangeShapeType="1" noTextEdit="1"/>
              </p:cNvSpPr>
              <p:nvPr>
                <p:ph type="body" idx="1"/>
              </p:nvPr>
            </p:nvSpPr>
            <p:spPr>
              <a:xfrm>
                <a:off x="228600" y="1331089"/>
                <a:ext cx="11864340" cy="5009327"/>
              </a:xfrm>
              <a:blipFill>
                <a:blip r:embed="rId3"/>
                <a:stretch>
                  <a:fillRect t="-1460" r="-2055" b="-3893"/>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C989F496-6035-419A-9666-FC3F5502BC6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6415816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2324B62-9314-BBCE-BD98-DF30761F3D3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5A64A45-7F47-C648-0081-B73ED489441A}"/>
              </a:ext>
            </a:extLst>
          </p:cNvPr>
          <p:cNvSpPr>
            <a:spLocks noGrp="1"/>
          </p:cNvSpPr>
          <p:nvPr>
            <p:ph type="title"/>
          </p:nvPr>
        </p:nvSpPr>
        <p:spPr/>
        <p:txBody>
          <a:bodyPr>
            <a:noAutofit/>
          </a:bodyPr>
          <a:lstStyle/>
          <a:p>
            <a:r>
              <a:rPr lang="cs-CZ" b="1" dirty="0"/>
              <a:t>Monopolní zisk</a:t>
            </a:r>
          </a:p>
        </p:txBody>
      </p:sp>
      <p:sp>
        <p:nvSpPr>
          <p:cNvPr id="3" name="Text Placeholder 2">
            <a:extLst>
              <a:ext uri="{FF2B5EF4-FFF2-40B4-BE49-F238E27FC236}">
                <a16:creationId xmlns:a16="http://schemas.microsoft.com/office/drawing/2014/main" id="{1DE6FA08-0010-577C-9F98-91257B2315D5}"/>
              </a:ext>
            </a:extLst>
          </p:cNvPr>
          <p:cNvSpPr>
            <a:spLocks noGrp="1"/>
          </p:cNvSpPr>
          <p:nvPr>
            <p:ph type="body" idx="1"/>
          </p:nvPr>
        </p:nvSpPr>
        <p:spPr>
          <a:xfrm>
            <a:off x="228600" y="1331089"/>
            <a:ext cx="11864340" cy="5252273"/>
          </a:xfrm>
        </p:spPr>
        <p:txBody>
          <a:bodyPr>
            <a:normAutofit fontScale="92500"/>
          </a:bodyPr>
          <a:lstStyle/>
          <a:p>
            <a:pPr algn="just"/>
            <a:r>
              <a:rPr lang="cs-CZ" sz="2800" b="1" noProof="0" dirty="0">
                <a:solidFill>
                  <a:schemeClr val="tx1"/>
                </a:solidFill>
              </a:rPr>
              <a:t>Obr. </a:t>
            </a:r>
            <a:r>
              <a:rPr lang="cs-CZ" sz="2800" b="1" noProof="0" dirty="0" err="1">
                <a:solidFill>
                  <a:schemeClr val="tx1"/>
                </a:solidFill>
              </a:rPr>
              <a:t>sn</a:t>
            </a:r>
            <a:r>
              <a:rPr lang="cs-CZ" sz="2800" b="1" noProof="0" dirty="0">
                <a:solidFill>
                  <a:schemeClr val="tx1"/>
                </a:solidFill>
              </a:rPr>
              <a:t>. 12: Zisk: </a:t>
            </a:r>
          </a:p>
          <a:p>
            <a:pPr marL="857250" indent="-742950" algn="just">
              <a:buFont typeface="+mj-lt"/>
              <a:buAutoNum type="arabicPeriod"/>
            </a:pPr>
            <a:r>
              <a:rPr lang="cs-CZ" sz="2800" b="1" noProof="0" dirty="0">
                <a:solidFill>
                  <a:srgbClr val="FF0000"/>
                </a:solidFill>
              </a:rPr>
              <a:t>TR - TC </a:t>
            </a:r>
            <a:r>
              <a:rPr lang="cs-CZ" sz="2800" b="1" noProof="0" dirty="0">
                <a:solidFill>
                  <a:schemeClr val="tx1"/>
                </a:solidFill>
              </a:rPr>
              <a:t>(a)</a:t>
            </a:r>
          </a:p>
          <a:p>
            <a:pPr marL="857250" indent="-742950" algn="just">
              <a:buFont typeface="+mj-lt"/>
              <a:buAutoNum type="arabicPeriod"/>
            </a:pPr>
            <a:r>
              <a:rPr lang="cs-CZ" sz="2800" b="1" noProof="0" dirty="0">
                <a:solidFill>
                  <a:srgbClr val="FF0000"/>
                </a:solidFill>
              </a:rPr>
              <a:t>(AR - AC) ∙ Q* </a:t>
            </a:r>
            <a:r>
              <a:rPr lang="cs-CZ" sz="2800" b="1" noProof="0" dirty="0">
                <a:solidFill>
                  <a:schemeClr val="tx1"/>
                </a:solidFill>
              </a:rPr>
              <a:t>(b)</a:t>
            </a:r>
          </a:p>
          <a:p>
            <a:pPr marL="857250" indent="-742950" algn="just">
              <a:buFont typeface="+mj-lt"/>
              <a:buAutoNum type="arabicPeriod"/>
            </a:pPr>
            <a:r>
              <a:rPr lang="cs-CZ" sz="2800" b="1" noProof="0" dirty="0">
                <a:solidFill>
                  <a:srgbClr val="FF0000"/>
                </a:solidFill>
              </a:rPr>
              <a:t>Přímo z obrázku</a:t>
            </a:r>
            <a:r>
              <a:rPr lang="cs-CZ" sz="2800" b="1" noProof="0" dirty="0">
                <a:solidFill>
                  <a:schemeClr val="tx1"/>
                </a:solidFill>
              </a:rPr>
              <a:t> (c).</a:t>
            </a:r>
          </a:p>
          <a:p>
            <a:pPr algn="just"/>
            <a:r>
              <a:rPr lang="cs-CZ" sz="2800" b="1" noProof="0" dirty="0">
                <a:solidFill>
                  <a:schemeClr val="tx1"/>
                </a:solidFill>
              </a:rPr>
              <a:t>Charakteristický rys monopolního zisku: monopol jej může realizovat i v dlouhém období – na rozdíl od DK – </a:t>
            </a:r>
            <a:r>
              <a:rPr lang="cs-CZ" sz="2800" b="1" noProof="0" dirty="0">
                <a:solidFill>
                  <a:schemeClr val="tx1"/>
                </a:solidFill>
                <a:highlight>
                  <a:srgbClr val="FFFF00"/>
                </a:highlight>
              </a:rPr>
              <a:t>není tendence k nulovému ekonomickému zisku:</a:t>
            </a:r>
          </a:p>
          <a:p>
            <a:pPr algn="just"/>
            <a:r>
              <a:rPr lang="cs-CZ" sz="2800" b="1" noProof="0" dirty="0">
                <a:solidFill>
                  <a:schemeClr val="tx1"/>
                </a:solidFill>
              </a:rPr>
              <a:t>Důsledek překážek vstupu do odvětví a nemožnosti příchodu potenciálních konkurentů na daný trh.</a:t>
            </a:r>
          </a:p>
          <a:p>
            <a:pPr algn="just">
              <a:buFont typeface="Wingdings" panose="05000000000000000000" pitchFamily="2" charset="2"/>
              <a:buChar char="Ø"/>
            </a:pPr>
            <a:r>
              <a:rPr lang="cs-CZ" sz="2800" b="1" noProof="0" dirty="0">
                <a:solidFill>
                  <a:schemeClr val="tx1"/>
                </a:solidFill>
              </a:rPr>
              <a:t>=&gt; Chápání monopolního zisku také jako </a:t>
            </a:r>
            <a:r>
              <a:rPr lang="cs-CZ" sz="2800" b="1" noProof="0" dirty="0">
                <a:solidFill>
                  <a:schemeClr val="tx1"/>
                </a:solidFill>
                <a:highlight>
                  <a:srgbClr val="FFFF00"/>
                </a:highlight>
              </a:rPr>
              <a:t>MONOPOLNÍ RENTY</a:t>
            </a:r>
            <a:r>
              <a:rPr lang="cs-CZ" sz="2800" b="1" noProof="0" dirty="0">
                <a:solidFill>
                  <a:schemeClr val="tx1"/>
                </a:solidFill>
              </a:rPr>
              <a:t>: zisk = výnos toho faktoru, který je zdrojem monopolní síly: patentu, autorského práva atd.:</a:t>
            </a:r>
          </a:p>
          <a:p>
            <a:pPr algn="just">
              <a:buFont typeface="Wingdings" panose="05000000000000000000" pitchFamily="2" charset="2"/>
              <a:buChar char="Ø"/>
            </a:pPr>
            <a:r>
              <a:rPr lang="cs-CZ" sz="2800" b="1" noProof="0" dirty="0">
                <a:solidFill>
                  <a:schemeClr val="tx1"/>
                </a:solidFill>
              </a:rPr>
              <a:t>= </a:t>
            </a:r>
            <a:r>
              <a:rPr lang="cs-CZ" sz="2800" b="1" i="1" noProof="0" dirty="0">
                <a:solidFill>
                  <a:schemeClr val="tx1"/>
                </a:solidFill>
              </a:rPr>
              <a:t>částce peněz, kterou by byl někdo ochoten zaplatit za pronájem daného faktoru.</a:t>
            </a:r>
          </a:p>
          <a:p>
            <a:pPr marL="114300" indent="0" algn="just">
              <a:buNone/>
            </a:pPr>
            <a:endParaRPr lang="cs-CZ" sz="2800" b="1" noProof="0" dirty="0">
              <a:solidFill>
                <a:schemeClr val="tx1"/>
              </a:solidFill>
            </a:endParaRPr>
          </a:p>
        </p:txBody>
      </p:sp>
      <p:sp>
        <p:nvSpPr>
          <p:cNvPr id="99" name="Google Shape;99;p14">
            <a:extLst>
              <a:ext uri="{FF2B5EF4-FFF2-40B4-BE49-F238E27FC236}">
                <a16:creationId xmlns:a16="http://schemas.microsoft.com/office/drawing/2014/main" id="{CF901E76-94E8-B072-8AB8-53A076E1FAC2}"/>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4935894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východiska určení výstupu při maximalizaci zisku</a:t>
            </a:r>
          </a:p>
        </p:txBody>
      </p:sp>
      <p:sp>
        <p:nvSpPr>
          <p:cNvPr id="10243" name="Zástupný symbol pro obsah 2"/>
          <p:cNvSpPr>
            <a:spLocks noGrp="1"/>
          </p:cNvSpPr>
          <p:nvPr>
            <p:ph idx="1" hasCustomPrompt="1"/>
          </p:nvPr>
        </p:nvSpPr>
        <p:spPr>
          <a:xfrm>
            <a:off x="358815" y="1341438"/>
            <a:ext cx="11574684" cy="4972552"/>
          </a:xfrm>
        </p:spPr>
        <p:txBody>
          <a:bodyPr spcFirstLastPara="1" vert="horz" wrap="square" lIns="91440" tIns="45720" rIns="91440" bIns="45720" anchor="t" anchorCtr="0">
            <a:normAutofit fontScale="92500" lnSpcReduction="20000"/>
          </a:bodyPr>
          <a:lstStyle/>
          <a:p>
            <a:pPr algn="just" eaLnBrk="1" hangingPunct="1">
              <a:buFont typeface="Wingdings" panose="05000000000000000000" pitchFamily="2" charset="2"/>
              <a:buChar char="v"/>
            </a:pPr>
            <a:r>
              <a:rPr lang="cs-CZ" altLang="cs-CZ" b="1" dirty="0">
                <a:latin typeface="Times New Roman" panose="02020603050405020304" pitchFamily="18" charset="0"/>
                <a:cs typeface="Times New Roman" panose="02020603050405020304" pitchFamily="18" charset="0"/>
              </a:rPr>
              <a:t>Nedokonalá konkurence – obecně: situace, kdy je na trhu alespoň jen prodávající nebo kupující, který může </a:t>
            </a:r>
            <a:r>
              <a:rPr lang="cs-CZ" altLang="cs-CZ" b="1" dirty="0">
                <a:highlight>
                  <a:srgbClr val="FFFF00"/>
                </a:highlight>
                <a:latin typeface="Times New Roman" panose="02020603050405020304" pitchFamily="18" charset="0"/>
                <a:cs typeface="Times New Roman" panose="02020603050405020304" pitchFamily="18" charset="0"/>
              </a:rPr>
              <a:t>ovlivnit tržní cenu</a:t>
            </a:r>
            <a:r>
              <a:rPr lang="cs-CZ" altLang="cs-CZ" b="1" dirty="0">
                <a:latin typeface="Times New Roman" panose="02020603050405020304" pitchFamily="18" charset="0"/>
                <a:cs typeface="Times New Roman" panose="02020603050405020304" pitchFamily="18" charset="0"/>
              </a:rPr>
              <a:t>. </a:t>
            </a:r>
          </a:p>
          <a:p>
            <a:pPr marL="685800" indent="-571500" algn="just">
              <a:buFont typeface="+mj-lt"/>
              <a:buAutoNum type="romanLcPeriod"/>
            </a:pPr>
            <a:r>
              <a:rPr lang="cs-CZ" altLang="cs-CZ" b="1" dirty="0">
                <a:latin typeface="Times New Roman" panose="02020603050405020304" pitchFamily="18" charset="0"/>
                <a:cs typeface="Times New Roman" panose="02020603050405020304" pitchFamily="18" charset="0"/>
              </a:rPr>
              <a:t>Předpoklad nedokonalé konkurence na </a:t>
            </a:r>
            <a:r>
              <a:rPr lang="cs-CZ" altLang="cs-CZ" b="1" dirty="0">
                <a:highlight>
                  <a:srgbClr val="FFFF00"/>
                </a:highlight>
                <a:latin typeface="Times New Roman" panose="02020603050405020304" pitchFamily="18" charset="0"/>
                <a:cs typeface="Times New Roman" panose="02020603050405020304" pitchFamily="18" charset="0"/>
              </a:rPr>
              <a:t>straně výrobců. </a:t>
            </a:r>
          </a:p>
          <a:p>
            <a:pPr marL="685800" indent="-571500" algn="just" eaLnBrk="1" hangingPunct="1">
              <a:buFont typeface="+mj-lt"/>
              <a:buAutoNum type="romanLcPeriod"/>
            </a:pPr>
            <a:r>
              <a:rPr lang="cs-CZ" altLang="cs-CZ" b="1" dirty="0">
                <a:latin typeface="Times New Roman" panose="02020603050405020304" pitchFamily="18" charset="0"/>
                <a:cs typeface="Times New Roman" panose="02020603050405020304" pitchFamily="18" charset="0"/>
              </a:rPr>
              <a:t>Ve většině případů – dokonalá konkurence na straně kupujících – velký počet poptávajících – žádný z nich není schopen ovlivnit cenu statku.</a:t>
            </a:r>
          </a:p>
          <a:p>
            <a:pPr algn="just" eaLnBrk="1" hangingPunct="1">
              <a:buFont typeface="Wingdings" panose="05000000000000000000" pitchFamily="2" charset="2"/>
              <a:buChar char="v"/>
            </a:pPr>
            <a:endParaRPr lang="cs-CZ" altLang="cs-CZ" b="1"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
            </a:pPr>
            <a:r>
              <a:rPr lang="cs-CZ" altLang="cs-CZ" b="1" dirty="0">
                <a:latin typeface="Times New Roman" panose="02020603050405020304" pitchFamily="18" charset="0"/>
                <a:cs typeface="Times New Roman" panose="02020603050405020304" pitchFamily="18" charset="0"/>
              </a:rPr>
              <a:t>Nedokonalá konkurence na straně nabídky – tři typy tržní struktury:</a:t>
            </a:r>
          </a:p>
          <a:p>
            <a:pPr marL="628650" indent="-514350" algn="just" eaLnBrk="1" hangingPunct="1">
              <a:buFont typeface="+mj-lt"/>
              <a:buAutoNum type="arabicPeriod"/>
            </a:pPr>
            <a:r>
              <a:rPr lang="cs-CZ" altLang="cs-CZ" b="1" dirty="0">
                <a:latin typeface="Times New Roman" panose="02020603050405020304" pitchFamily="18" charset="0"/>
                <a:cs typeface="Times New Roman" panose="02020603050405020304" pitchFamily="18" charset="0"/>
              </a:rPr>
              <a:t>monopol, </a:t>
            </a:r>
          </a:p>
          <a:p>
            <a:pPr marL="628650" indent="-514350" algn="just" eaLnBrk="1" hangingPunct="1">
              <a:buFont typeface="+mj-lt"/>
              <a:buAutoNum type="arabicPeriod"/>
            </a:pPr>
            <a:r>
              <a:rPr lang="cs-CZ" altLang="cs-CZ" b="1" dirty="0">
                <a:latin typeface="Times New Roman" panose="02020603050405020304" pitchFamily="18" charset="0"/>
                <a:cs typeface="Times New Roman" panose="02020603050405020304" pitchFamily="18" charset="0"/>
              </a:rPr>
              <a:t>oligopol, </a:t>
            </a:r>
          </a:p>
          <a:p>
            <a:pPr marL="628650" indent="-514350" algn="just" eaLnBrk="1" hangingPunct="1">
              <a:buFont typeface="+mj-lt"/>
              <a:buAutoNum type="arabicPeriod"/>
            </a:pPr>
            <a:r>
              <a:rPr lang="cs-CZ" altLang="cs-CZ" b="1" dirty="0">
                <a:latin typeface="Times New Roman" panose="02020603050405020304" pitchFamily="18" charset="0"/>
                <a:cs typeface="Times New Roman" panose="02020603050405020304" pitchFamily="18" charset="0"/>
              </a:rPr>
              <a:t>monopolistická konkurence</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42E6F13-4F81-0CE4-DCA8-1B4B44DE718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13D1A3A-3E87-CA22-7DBE-7AFB18389EED}"/>
              </a:ext>
            </a:extLst>
          </p:cNvPr>
          <p:cNvSpPr>
            <a:spLocks noGrp="1"/>
          </p:cNvSpPr>
          <p:nvPr>
            <p:ph type="title"/>
          </p:nvPr>
        </p:nvSpPr>
        <p:spPr>
          <a:xfrm>
            <a:off x="4434840" y="274638"/>
            <a:ext cx="7147560" cy="675750"/>
          </a:xfrm>
        </p:spPr>
        <p:txBody>
          <a:bodyPr>
            <a:noAutofit/>
          </a:bodyPr>
          <a:lstStyle/>
          <a:p>
            <a:r>
              <a:rPr lang="cs-CZ" b="1" dirty="0"/>
              <a:t>Monopolní zisk</a:t>
            </a:r>
          </a:p>
        </p:txBody>
      </p:sp>
      <p:sp>
        <p:nvSpPr>
          <p:cNvPr id="3" name="Text Placeholder 2">
            <a:extLst>
              <a:ext uri="{FF2B5EF4-FFF2-40B4-BE49-F238E27FC236}">
                <a16:creationId xmlns:a16="http://schemas.microsoft.com/office/drawing/2014/main" id="{06118764-8A73-65ED-64B0-5EB5DFB0FE37}"/>
              </a:ext>
            </a:extLst>
          </p:cNvPr>
          <p:cNvSpPr>
            <a:spLocks noGrp="1"/>
          </p:cNvSpPr>
          <p:nvPr>
            <p:ph type="body" idx="1"/>
          </p:nvPr>
        </p:nvSpPr>
        <p:spPr>
          <a:xfrm>
            <a:off x="7974330" y="1088143"/>
            <a:ext cx="4217670" cy="5252273"/>
          </a:xfrm>
        </p:spPr>
        <p:txBody>
          <a:bodyPr>
            <a:normAutofit fontScale="92500" lnSpcReduction="10000"/>
          </a:bodyPr>
          <a:lstStyle/>
          <a:p>
            <a:pPr marL="354013" indent="-239713"/>
            <a:r>
              <a:rPr lang="cs-CZ" sz="2400" b="1" noProof="0" dirty="0">
                <a:solidFill>
                  <a:schemeClr val="tx1"/>
                </a:solidFill>
              </a:rPr>
              <a:t>Monopolní zisk – není nutným důsledkem specifického chování monopolu: Možný:</a:t>
            </a:r>
          </a:p>
          <a:p>
            <a:pPr marL="354013" indent="-239713" algn="just">
              <a:buFont typeface="+mj-lt"/>
              <a:buAutoNum type="arabicPeriod"/>
            </a:pPr>
            <a:r>
              <a:rPr lang="cs-CZ" sz="2400" b="1" noProof="0" dirty="0">
                <a:solidFill>
                  <a:schemeClr val="tx1"/>
                </a:solidFill>
                <a:highlight>
                  <a:srgbClr val="FFFF00"/>
                </a:highlight>
              </a:rPr>
              <a:t>nulový ekonomický zisk (obr. a)</a:t>
            </a:r>
          </a:p>
          <a:p>
            <a:pPr marL="354013" indent="-239713" algn="just">
              <a:buFont typeface="+mj-lt"/>
              <a:buAutoNum type="arabicPeriod"/>
            </a:pPr>
            <a:r>
              <a:rPr lang="cs-CZ" sz="2400" b="1" noProof="0" dirty="0">
                <a:solidFill>
                  <a:schemeClr val="tx1"/>
                </a:solidFill>
                <a:highlight>
                  <a:srgbClr val="FFFF00"/>
                </a:highlight>
              </a:rPr>
              <a:t>ztráta (obr. b). </a:t>
            </a:r>
          </a:p>
          <a:p>
            <a:pPr marL="354013" indent="-239713" algn="just"/>
            <a:r>
              <a:rPr lang="cs-CZ" sz="2400" b="1" i="1" noProof="0" dirty="0">
                <a:solidFill>
                  <a:schemeClr val="tx1"/>
                </a:solidFill>
              </a:rPr>
              <a:t>Výše monopolního zisku – není vždy vodítkem při posuzování monopolní síly.</a:t>
            </a:r>
          </a:p>
          <a:p>
            <a:pPr marL="354013" indent="-239713" algn="just"/>
            <a:endParaRPr lang="cs-CZ" sz="2400" b="1" noProof="0" dirty="0">
              <a:solidFill>
                <a:schemeClr val="tx1"/>
              </a:solidFill>
            </a:endParaRPr>
          </a:p>
          <a:p>
            <a:pPr marL="354013" indent="-239713" algn="just"/>
            <a:r>
              <a:rPr lang="cs-CZ" sz="2400" b="1" noProof="0" dirty="0">
                <a:solidFill>
                  <a:schemeClr val="tx1"/>
                </a:solidFill>
              </a:rPr>
              <a:t>Monopol se ztrátou v krátkém období:  jako DK firma: </a:t>
            </a:r>
          </a:p>
          <a:p>
            <a:pPr marL="354013" indent="-239713"/>
            <a:r>
              <a:rPr lang="cs-CZ" sz="2400" b="1" noProof="0" dirty="0">
                <a:solidFill>
                  <a:schemeClr val="tx1"/>
                </a:solidFill>
              </a:rPr>
              <a:t>Minimalizace ztráty pokračováním ve výrobě při: </a:t>
            </a:r>
          </a:p>
          <a:p>
            <a:pPr algn="just">
              <a:buFont typeface="Wingdings" panose="05000000000000000000" pitchFamily="2" charset="2"/>
              <a:buChar char="Ø"/>
            </a:pPr>
            <a:r>
              <a:rPr lang="cs-CZ" sz="2400" b="1" noProof="0" dirty="0">
                <a:solidFill>
                  <a:schemeClr val="tx1"/>
                </a:solidFill>
                <a:highlight>
                  <a:srgbClr val="FFFF00"/>
                </a:highlight>
              </a:rPr>
              <a:t>ceně vyšší než průměrné variabilní náklady.</a:t>
            </a:r>
          </a:p>
          <a:p>
            <a:pPr marL="354013" indent="-239713" algn="just"/>
            <a:endParaRPr lang="cs-CZ" sz="2400" b="1" noProof="0" dirty="0">
              <a:solidFill>
                <a:schemeClr val="tx1"/>
              </a:solidFill>
            </a:endParaRPr>
          </a:p>
          <a:p>
            <a:pPr algn="just"/>
            <a:endParaRPr lang="cs-CZ" sz="2400" b="1" noProof="0" dirty="0">
              <a:solidFill>
                <a:schemeClr val="tx1"/>
              </a:solidFill>
            </a:endParaRPr>
          </a:p>
          <a:p>
            <a:pPr marL="114300" indent="0" algn="just">
              <a:buNone/>
            </a:pPr>
            <a:endParaRPr lang="cs-CZ" sz="2400" b="1" noProof="0" dirty="0">
              <a:solidFill>
                <a:schemeClr val="tx1"/>
              </a:solidFill>
            </a:endParaRPr>
          </a:p>
        </p:txBody>
      </p:sp>
      <p:sp>
        <p:nvSpPr>
          <p:cNvPr id="99" name="Google Shape;99;p14">
            <a:extLst>
              <a:ext uri="{FF2B5EF4-FFF2-40B4-BE49-F238E27FC236}">
                <a16:creationId xmlns:a16="http://schemas.microsoft.com/office/drawing/2014/main" id="{B73575E2-C9F9-363F-FDEB-60019AB1D012}"/>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7" name="Picture 6">
            <a:extLst>
              <a:ext uri="{FF2B5EF4-FFF2-40B4-BE49-F238E27FC236}">
                <a16:creationId xmlns:a16="http://schemas.microsoft.com/office/drawing/2014/main" id="{BEBD2F25-A04E-2EB5-5AB9-298D8553C2F5}"/>
              </a:ext>
            </a:extLst>
          </p:cNvPr>
          <p:cNvPicPr>
            <a:picLocks noChangeAspect="1"/>
          </p:cNvPicPr>
          <p:nvPr/>
        </p:nvPicPr>
        <p:blipFill>
          <a:blip r:embed="rId3"/>
          <a:stretch>
            <a:fillRect/>
          </a:stretch>
        </p:blipFill>
        <p:spPr>
          <a:xfrm>
            <a:off x="0" y="1351503"/>
            <a:ext cx="7974330" cy="3757573"/>
          </a:xfrm>
          <a:prstGeom prst="rect">
            <a:avLst/>
          </a:prstGeom>
        </p:spPr>
      </p:pic>
      <p:sp>
        <p:nvSpPr>
          <p:cNvPr id="9" name="TextBox 8">
            <a:extLst>
              <a:ext uri="{FF2B5EF4-FFF2-40B4-BE49-F238E27FC236}">
                <a16:creationId xmlns:a16="http://schemas.microsoft.com/office/drawing/2014/main" id="{5A289180-8DC7-3BCD-10EC-F485D540DF20}"/>
              </a:ext>
            </a:extLst>
          </p:cNvPr>
          <p:cNvSpPr txBox="1"/>
          <p:nvPr/>
        </p:nvSpPr>
        <p:spPr>
          <a:xfrm>
            <a:off x="609600" y="5569969"/>
            <a:ext cx="6166484" cy="369332"/>
          </a:xfrm>
          <a:prstGeom prst="rect">
            <a:avLst/>
          </a:prstGeom>
          <a:noFill/>
        </p:spPr>
        <p:txBody>
          <a:bodyPr wrap="square">
            <a:spAutoFit/>
          </a:bodyPr>
          <a:lstStyle/>
          <a:p>
            <a:r>
              <a:rPr lang="en-GB" dirty="0" err="1"/>
              <a:t>Monopol</a:t>
            </a:r>
            <a:r>
              <a:rPr lang="en-GB" dirty="0"/>
              <a:t> </a:t>
            </a:r>
            <a:r>
              <a:rPr lang="en-GB" dirty="0" err="1"/>
              <a:t>realizuje</a:t>
            </a:r>
            <a:r>
              <a:rPr lang="en-GB" dirty="0"/>
              <a:t> </a:t>
            </a:r>
            <a:r>
              <a:rPr lang="en-GB" dirty="0" err="1"/>
              <a:t>nulový</a:t>
            </a:r>
            <a:r>
              <a:rPr lang="en-GB" dirty="0"/>
              <a:t> </a:t>
            </a:r>
            <a:r>
              <a:rPr lang="en-GB" dirty="0" err="1"/>
              <a:t>ekonomický</a:t>
            </a:r>
            <a:r>
              <a:rPr lang="en-GB" dirty="0"/>
              <a:t> </a:t>
            </a:r>
            <a:r>
              <a:rPr lang="en-GB" dirty="0" err="1"/>
              <a:t>zisk</a:t>
            </a:r>
            <a:r>
              <a:rPr lang="en-GB" dirty="0"/>
              <a:t> (a) </a:t>
            </a:r>
            <a:r>
              <a:rPr lang="en-GB" dirty="0" err="1"/>
              <a:t>či</a:t>
            </a:r>
            <a:r>
              <a:rPr lang="en-GB" dirty="0"/>
              <a:t> </a:t>
            </a:r>
            <a:r>
              <a:rPr lang="en-GB" dirty="0" err="1"/>
              <a:t>ztrátu</a:t>
            </a:r>
            <a:r>
              <a:rPr lang="en-GB" dirty="0"/>
              <a:t> (b)</a:t>
            </a:r>
          </a:p>
        </p:txBody>
      </p:sp>
    </p:spTree>
    <p:extLst>
      <p:ext uri="{BB962C8B-B14F-4D97-AF65-F5344CB8AC3E}">
        <p14:creationId xmlns:p14="http://schemas.microsoft.com/office/powerpoint/2010/main" val="313823831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04118FF-D4B1-E1AD-F571-CE63C93A48E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B20DF0E-7363-0FB9-3136-8FAB8E05A36B}"/>
              </a:ext>
            </a:extLst>
          </p:cNvPr>
          <p:cNvSpPr>
            <a:spLocks noGrp="1"/>
          </p:cNvSpPr>
          <p:nvPr>
            <p:ph type="title"/>
          </p:nvPr>
        </p:nvSpPr>
        <p:spPr/>
        <p:txBody>
          <a:bodyPr>
            <a:noAutofit/>
          </a:bodyPr>
          <a:lstStyle/>
          <a:p>
            <a:r>
              <a:rPr lang="cs-CZ" b="1" dirty="0"/>
              <a:t>Křivka nabídky monopolu</a:t>
            </a:r>
          </a:p>
        </p:txBody>
      </p:sp>
      <p:sp>
        <p:nvSpPr>
          <p:cNvPr id="3" name="Text Placeholder 2">
            <a:extLst>
              <a:ext uri="{FF2B5EF4-FFF2-40B4-BE49-F238E27FC236}">
                <a16:creationId xmlns:a16="http://schemas.microsoft.com/office/drawing/2014/main" id="{2ED75A17-FA91-2101-AAEF-8DAEADF17DC3}"/>
              </a:ext>
            </a:extLst>
          </p:cNvPr>
          <p:cNvSpPr>
            <a:spLocks noGrp="1"/>
          </p:cNvSpPr>
          <p:nvPr>
            <p:ph type="body" idx="1"/>
          </p:nvPr>
        </p:nvSpPr>
        <p:spPr>
          <a:xfrm>
            <a:off x="228600" y="1331089"/>
            <a:ext cx="11864340" cy="5252273"/>
          </a:xfrm>
        </p:spPr>
        <p:txBody>
          <a:bodyPr>
            <a:normAutofit/>
          </a:bodyPr>
          <a:lstStyle/>
          <a:p>
            <a:pPr algn="just"/>
            <a:r>
              <a:rPr lang="cs-CZ" sz="2800" b="1" noProof="0" dirty="0">
                <a:solidFill>
                  <a:schemeClr val="tx1"/>
                </a:solidFill>
              </a:rPr>
              <a:t>Výchozí bod optima totožný s rovnováhou odvětví (obr. b – </a:t>
            </a:r>
            <a:r>
              <a:rPr lang="cs-CZ" sz="2800" b="1" noProof="0" dirty="0" err="1">
                <a:solidFill>
                  <a:schemeClr val="tx1"/>
                </a:solidFill>
              </a:rPr>
              <a:t>sn</a:t>
            </a:r>
            <a:r>
              <a:rPr lang="cs-CZ" sz="2800" b="1" noProof="0" dirty="0">
                <a:solidFill>
                  <a:schemeClr val="tx1"/>
                </a:solidFill>
              </a:rPr>
              <a:t>. 12): kombinace P*Q*, P &gt; MC: </a:t>
            </a:r>
          </a:p>
          <a:p>
            <a:pPr algn="just">
              <a:buFont typeface="Wingdings" panose="05000000000000000000" pitchFamily="2" charset="2"/>
              <a:buChar char="Ø"/>
            </a:pPr>
            <a:r>
              <a:rPr lang="cs-CZ" sz="2800" b="1" noProof="0" dirty="0">
                <a:solidFill>
                  <a:schemeClr val="tx1"/>
                </a:solidFill>
              </a:rPr>
              <a:t>Nastane: rovnoběžný posun tržní poptávky doprava nahoru =&gt; Posun i křivky MR – odvozená od nové tržní poptávky:</a:t>
            </a:r>
          </a:p>
          <a:p>
            <a:pPr algn="just">
              <a:buFont typeface="Wingdings" panose="05000000000000000000" pitchFamily="2" charset="2"/>
              <a:buChar char="Ø"/>
            </a:pPr>
            <a:r>
              <a:rPr lang="cs-CZ" sz="2800" b="1" noProof="0" dirty="0">
                <a:solidFill>
                  <a:schemeClr val="tx1"/>
                </a:solidFill>
              </a:rPr>
              <a:t>=&gt; Nový rovnovážný výstup Q´ a cena P´ (= opět vyšší než MC): </a:t>
            </a:r>
          </a:p>
          <a:p>
            <a:pPr algn="just">
              <a:buFont typeface="Wingdings" panose="05000000000000000000" pitchFamily="2" charset="2"/>
              <a:buChar char="Ø"/>
            </a:pPr>
            <a:r>
              <a:rPr lang="cs-CZ" sz="2800" b="1" noProof="0" dirty="0">
                <a:solidFill>
                  <a:schemeClr val="tx1"/>
                </a:solidFill>
              </a:rPr>
              <a:t>Spojení kombinací P*Q* a P´Q´ - </a:t>
            </a:r>
            <a:r>
              <a:rPr lang="cs-CZ" sz="2800" b="1" noProof="0" dirty="0">
                <a:solidFill>
                  <a:srgbClr val="FF0000"/>
                </a:solidFill>
              </a:rPr>
              <a:t>vznik křivky, která není křivkou nabídky monopolu, resp. tržní nabídky!!!!!</a:t>
            </a:r>
          </a:p>
          <a:p>
            <a:pPr algn="just"/>
            <a:r>
              <a:rPr lang="cs-CZ" sz="2800" b="1" noProof="0" dirty="0">
                <a:solidFill>
                  <a:schemeClr val="tx1"/>
                </a:solidFill>
              </a:rPr>
              <a:t>Další komplikace konstrukce křivky nabídky monopolu – nová tržní poptávková křivka spojena s jinou elasticitou poptávky než původní – situace – obr. následující snímek.</a:t>
            </a:r>
          </a:p>
          <a:p>
            <a:pPr marL="114300" indent="0" algn="just">
              <a:buNone/>
            </a:pPr>
            <a:endParaRPr lang="cs-CZ" sz="2800" b="1" noProof="0" dirty="0">
              <a:solidFill>
                <a:schemeClr val="tx1"/>
              </a:solidFill>
            </a:endParaRPr>
          </a:p>
        </p:txBody>
      </p:sp>
      <p:sp>
        <p:nvSpPr>
          <p:cNvPr id="99" name="Google Shape;99;p14">
            <a:extLst>
              <a:ext uri="{FF2B5EF4-FFF2-40B4-BE49-F238E27FC236}">
                <a16:creationId xmlns:a16="http://schemas.microsoft.com/office/drawing/2014/main" id="{368B8C99-AC96-39FA-B37F-2FAF43989E3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Arrow: Right 3">
            <a:extLst>
              <a:ext uri="{FF2B5EF4-FFF2-40B4-BE49-F238E27FC236}">
                <a16:creationId xmlns:a16="http://schemas.microsoft.com/office/drawing/2014/main" id="{D2EF8E45-8B4D-81A6-F11A-C72F853075E0}"/>
              </a:ext>
            </a:extLst>
          </p:cNvPr>
          <p:cNvSpPr/>
          <p:nvPr/>
        </p:nvSpPr>
        <p:spPr>
          <a:xfrm>
            <a:off x="8355330" y="5520690"/>
            <a:ext cx="161163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63346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D6F8663-4B44-B9A2-16FF-AA835312EF9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9A33AAA-A3C2-758B-7F6E-81B569E4D480}"/>
              </a:ext>
            </a:extLst>
          </p:cNvPr>
          <p:cNvSpPr>
            <a:spLocks noGrp="1"/>
          </p:cNvSpPr>
          <p:nvPr>
            <p:ph type="title"/>
          </p:nvPr>
        </p:nvSpPr>
        <p:spPr/>
        <p:txBody>
          <a:bodyPr>
            <a:noAutofit/>
          </a:bodyPr>
          <a:lstStyle/>
          <a:p>
            <a:r>
              <a:rPr lang="cs-CZ" b="1" dirty="0"/>
              <a:t>Křivka nabídky monopolu</a:t>
            </a:r>
          </a:p>
        </p:txBody>
      </p:sp>
      <p:sp>
        <p:nvSpPr>
          <p:cNvPr id="3" name="Text Placeholder 2">
            <a:extLst>
              <a:ext uri="{FF2B5EF4-FFF2-40B4-BE49-F238E27FC236}">
                <a16:creationId xmlns:a16="http://schemas.microsoft.com/office/drawing/2014/main" id="{83682207-228D-FDE9-9622-BF175B5A1CBF}"/>
              </a:ext>
            </a:extLst>
          </p:cNvPr>
          <p:cNvSpPr>
            <a:spLocks noGrp="1"/>
          </p:cNvSpPr>
          <p:nvPr>
            <p:ph type="body" idx="1"/>
          </p:nvPr>
        </p:nvSpPr>
        <p:spPr>
          <a:xfrm>
            <a:off x="6835140" y="1331089"/>
            <a:ext cx="5257800" cy="5252273"/>
          </a:xfrm>
        </p:spPr>
        <p:txBody>
          <a:bodyPr>
            <a:normAutofit/>
          </a:bodyPr>
          <a:lstStyle/>
          <a:p>
            <a:pPr algn="just"/>
            <a:endParaRPr lang="cs-CZ" sz="2800" b="1" i="1" noProof="0" dirty="0">
              <a:solidFill>
                <a:schemeClr val="tx1"/>
              </a:solidFill>
            </a:endParaRPr>
          </a:p>
          <a:p>
            <a:pPr marL="114300" indent="0" algn="just">
              <a:buNone/>
            </a:pPr>
            <a:endParaRPr lang="cs-CZ" sz="2800" b="1" noProof="0" dirty="0">
              <a:solidFill>
                <a:schemeClr val="tx1"/>
              </a:solidFill>
            </a:endParaRPr>
          </a:p>
        </p:txBody>
      </p:sp>
      <p:sp>
        <p:nvSpPr>
          <p:cNvPr id="99" name="Google Shape;99;p14">
            <a:extLst>
              <a:ext uri="{FF2B5EF4-FFF2-40B4-BE49-F238E27FC236}">
                <a16:creationId xmlns:a16="http://schemas.microsoft.com/office/drawing/2014/main" id="{58BB7895-9A97-F6E7-0D5B-DE8EC9B9EF72}"/>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D94426C2-BE11-C071-43CA-782F4B7DEF31}"/>
              </a:ext>
            </a:extLst>
          </p:cNvPr>
          <p:cNvPicPr>
            <a:picLocks noChangeAspect="1"/>
          </p:cNvPicPr>
          <p:nvPr/>
        </p:nvPicPr>
        <p:blipFill>
          <a:blip r:embed="rId3"/>
          <a:stretch>
            <a:fillRect/>
          </a:stretch>
        </p:blipFill>
        <p:spPr>
          <a:xfrm>
            <a:off x="354330" y="1331089"/>
            <a:ext cx="11483340" cy="4886831"/>
          </a:xfrm>
          <a:prstGeom prst="rect">
            <a:avLst/>
          </a:prstGeom>
        </p:spPr>
      </p:pic>
    </p:spTree>
    <p:extLst>
      <p:ext uri="{BB962C8B-B14F-4D97-AF65-F5344CB8AC3E}">
        <p14:creationId xmlns:p14="http://schemas.microsoft.com/office/powerpoint/2010/main" val="31572625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2708DF5-B7DF-498A-FB9B-2AE08FBBD46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7000866-06E0-29F4-2DA7-342829BBFDCA}"/>
              </a:ext>
            </a:extLst>
          </p:cNvPr>
          <p:cNvSpPr>
            <a:spLocks noGrp="1"/>
          </p:cNvSpPr>
          <p:nvPr>
            <p:ph type="title"/>
          </p:nvPr>
        </p:nvSpPr>
        <p:spPr/>
        <p:txBody>
          <a:bodyPr>
            <a:noAutofit/>
          </a:bodyPr>
          <a:lstStyle/>
          <a:p>
            <a:r>
              <a:rPr lang="cs-CZ" b="1" dirty="0"/>
              <a:t>Křivka nabídky monopolu</a:t>
            </a:r>
          </a:p>
        </p:txBody>
      </p:sp>
      <p:sp>
        <p:nvSpPr>
          <p:cNvPr id="3" name="Text Placeholder 2">
            <a:extLst>
              <a:ext uri="{FF2B5EF4-FFF2-40B4-BE49-F238E27FC236}">
                <a16:creationId xmlns:a16="http://schemas.microsoft.com/office/drawing/2014/main" id="{A9978BDE-B903-6FD6-7D4E-F0AE48AD52C7}"/>
              </a:ext>
            </a:extLst>
          </p:cNvPr>
          <p:cNvSpPr>
            <a:spLocks noGrp="1"/>
          </p:cNvSpPr>
          <p:nvPr>
            <p:ph type="body" idx="1"/>
          </p:nvPr>
        </p:nvSpPr>
        <p:spPr>
          <a:xfrm>
            <a:off x="228600" y="1331089"/>
            <a:ext cx="11864340" cy="5252273"/>
          </a:xfrm>
        </p:spPr>
        <p:txBody>
          <a:bodyPr>
            <a:normAutofit/>
          </a:bodyPr>
          <a:lstStyle/>
          <a:p>
            <a:pPr algn="just"/>
            <a:r>
              <a:rPr lang="cs-CZ" b="1" noProof="0" dirty="0">
                <a:solidFill>
                  <a:schemeClr val="tx1"/>
                </a:solidFill>
              </a:rPr>
              <a:t>Obr. – předchozí snímek:</a:t>
            </a:r>
          </a:p>
          <a:p>
            <a:pPr algn="just">
              <a:buFont typeface="Wingdings" panose="05000000000000000000" pitchFamily="2" charset="2"/>
              <a:buChar char="ü"/>
            </a:pPr>
            <a:r>
              <a:rPr lang="cs-CZ" b="1" noProof="0" dirty="0">
                <a:solidFill>
                  <a:schemeClr val="tx1"/>
                </a:solidFill>
              </a:rPr>
              <a:t>Pro monopol: </a:t>
            </a:r>
            <a:r>
              <a:rPr lang="cs-CZ" b="1" noProof="0" dirty="0">
                <a:solidFill>
                  <a:schemeClr val="tx1"/>
                </a:solidFill>
                <a:highlight>
                  <a:srgbClr val="FFFF00"/>
                </a:highlight>
              </a:rPr>
              <a:t>neexistuje jediný vztah mezi cenou a nabízeným množstvím.</a:t>
            </a:r>
          </a:p>
          <a:p>
            <a:pPr marL="628650" indent="-514350" algn="just">
              <a:buFont typeface="+mj-lt"/>
              <a:buAutoNum type="arabicPeriod"/>
            </a:pPr>
            <a:r>
              <a:rPr lang="cs-CZ" b="1" noProof="0" dirty="0">
                <a:solidFill>
                  <a:schemeClr val="tx1"/>
                </a:solidFill>
              </a:rPr>
              <a:t>Obr. a: monopol nabízí za cenu P</a:t>
            </a:r>
            <a:r>
              <a:rPr lang="cs-CZ" sz="2400" b="1" noProof="0" dirty="0">
                <a:solidFill>
                  <a:schemeClr val="tx1"/>
                </a:solidFill>
              </a:rPr>
              <a:t>1</a:t>
            </a:r>
            <a:r>
              <a:rPr lang="cs-CZ" b="1" noProof="0" dirty="0">
                <a:solidFill>
                  <a:schemeClr val="tx1"/>
                </a:solidFill>
              </a:rPr>
              <a:t> stejně velký výstup jako za cenu P</a:t>
            </a:r>
            <a:r>
              <a:rPr lang="cs-CZ" sz="2400" b="1" noProof="0" dirty="0">
                <a:solidFill>
                  <a:schemeClr val="tx1"/>
                </a:solidFill>
              </a:rPr>
              <a:t>2</a:t>
            </a:r>
            <a:r>
              <a:rPr lang="cs-CZ" b="1" noProof="0" dirty="0">
                <a:solidFill>
                  <a:schemeClr val="tx1"/>
                </a:solidFill>
              </a:rPr>
              <a:t>. </a:t>
            </a:r>
          </a:p>
          <a:p>
            <a:pPr marL="628650" indent="-514350" algn="just">
              <a:buFont typeface="+mj-lt"/>
              <a:buAutoNum type="arabicPeriod"/>
            </a:pPr>
            <a:r>
              <a:rPr lang="cs-CZ" b="1" noProof="0" dirty="0">
                <a:solidFill>
                  <a:schemeClr val="tx1"/>
                </a:solidFill>
              </a:rPr>
              <a:t>Obr. b: monopol nabízí za cenu P</a:t>
            </a:r>
            <a:r>
              <a:rPr lang="cs-CZ" sz="2400" b="1" noProof="0" dirty="0">
                <a:solidFill>
                  <a:schemeClr val="tx1"/>
                </a:solidFill>
              </a:rPr>
              <a:t>1</a:t>
            </a:r>
            <a:r>
              <a:rPr lang="cs-CZ" b="1" noProof="0" dirty="0">
                <a:solidFill>
                  <a:schemeClr val="tx1"/>
                </a:solidFill>
              </a:rPr>
              <a:t> výstup Q</a:t>
            </a:r>
            <a:r>
              <a:rPr lang="cs-CZ" sz="2400" b="1" noProof="0" dirty="0">
                <a:solidFill>
                  <a:schemeClr val="tx1"/>
                </a:solidFill>
              </a:rPr>
              <a:t>1</a:t>
            </a:r>
            <a:r>
              <a:rPr lang="cs-CZ" b="1" noProof="0" dirty="0">
                <a:solidFill>
                  <a:schemeClr val="tx1"/>
                </a:solidFill>
              </a:rPr>
              <a:t> nebo Q</a:t>
            </a:r>
            <a:r>
              <a:rPr lang="cs-CZ" sz="2400" b="1" noProof="0" dirty="0">
                <a:solidFill>
                  <a:schemeClr val="tx1"/>
                </a:solidFill>
              </a:rPr>
              <a:t>2</a:t>
            </a:r>
            <a:r>
              <a:rPr lang="cs-CZ" b="1" noProof="0" dirty="0">
                <a:solidFill>
                  <a:schemeClr val="tx1"/>
                </a:solidFill>
              </a:rPr>
              <a:t>. </a:t>
            </a:r>
          </a:p>
          <a:p>
            <a:pPr algn="just"/>
            <a:endParaRPr lang="cs-CZ" b="1" dirty="0">
              <a:solidFill>
                <a:schemeClr val="tx1"/>
              </a:solidFill>
            </a:endParaRPr>
          </a:p>
          <a:p>
            <a:pPr algn="just"/>
            <a:r>
              <a:rPr lang="cs-CZ" b="1" noProof="0" dirty="0">
                <a:solidFill>
                  <a:schemeClr val="tx1"/>
                </a:solidFill>
              </a:rPr>
              <a:t>=&gt; </a:t>
            </a:r>
            <a:r>
              <a:rPr lang="cs-CZ" b="1" noProof="0" dirty="0">
                <a:solidFill>
                  <a:schemeClr val="tx1"/>
                </a:solidFill>
                <a:highlight>
                  <a:srgbClr val="FFFF00"/>
                </a:highlight>
              </a:rPr>
              <a:t>KŘIVKU NABÍDKY MONOPOLU NENÍ MOŽNO GRAFICKY ZNÁZORNIT!!</a:t>
            </a:r>
          </a:p>
        </p:txBody>
      </p:sp>
      <p:sp>
        <p:nvSpPr>
          <p:cNvPr id="99" name="Google Shape;99;p14">
            <a:extLst>
              <a:ext uri="{FF2B5EF4-FFF2-40B4-BE49-F238E27FC236}">
                <a16:creationId xmlns:a16="http://schemas.microsoft.com/office/drawing/2014/main" id="{8B8CBF43-7C57-2D25-B37C-26A40F0CEE5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5085106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E0A6972-E2FF-BE92-7AAF-A82C316C9B9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E7410FA-04E4-D52F-C7D1-8488D458E024}"/>
              </a:ext>
            </a:extLst>
          </p:cNvPr>
          <p:cNvSpPr>
            <a:spLocks noGrp="1"/>
          </p:cNvSpPr>
          <p:nvPr>
            <p:ph type="title"/>
          </p:nvPr>
        </p:nvSpPr>
        <p:spPr/>
        <p:txBody>
          <a:bodyPr>
            <a:noAutofit/>
          </a:bodyPr>
          <a:lstStyle/>
          <a:p>
            <a:r>
              <a:rPr lang="cs-CZ" b="1" dirty="0"/>
              <a:t>Cenová diskriminace</a:t>
            </a:r>
          </a:p>
        </p:txBody>
      </p:sp>
      <p:sp>
        <p:nvSpPr>
          <p:cNvPr id="3" name="Text Placeholder 2">
            <a:extLst>
              <a:ext uri="{FF2B5EF4-FFF2-40B4-BE49-F238E27FC236}">
                <a16:creationId xmlns:a16="http://schemas.microsoft.com/office/drawing/2014/main" id="{B0769093-B540-020C-ABD2-B2103D311C41}"/>
              </a:ext>
            </a:extLst>
          </p:cNvPr>
          <p:cNvSpPr>
            <a:spLocks noGrp="1"/>
          </p:cNvSpPr>
          <p:nvPr>
            <p:ph type="body" idx="1"/>
          </p:nvPr>
        </p:nvSpPr>
        <p:spPr>
          <a:xfrm>
            <a:off x="228600" y="1331089"/>
            <a:ext cx="11864340" cy="5252273"/>
          </a:xfrm>
        </p:spPr>
        <p:txBody>
          <a:bodyPr>
            <a:normAutofit/>
          </a:bodyPr>
          <a:lstStyle/>
          <a:p>
            <a:pPr algn="just"/>
            <a:r>
              <a:rPr lang="cs-CZ" b="1" noProof="0" dirty="0">
                <a:solidFill>
                  <a:schemeClr val="tx1"/>
                </a:solidFill>
              </a:rPr>
              <a:t>Použití v </a:t>
            </a:r>
            <a:r>
              <a:rPr lang="cs-CZ" b="1" noProof="0" dirty="0">
                <a:solidFill>
                  <a:schemeClr val="tx1"/>
                </a:solidFill>
                <a:highlight>
                  <a:srgbClr val="FFFF00"/>
                </a:highlight>
              </a:rPr>
              <a:t>cenové strategii</a:t>
            </a:r>
            <a:r>
              <a:rPr lang="cs-CZ" b="1" noProof="0" dirty="0">
                <a:solidFill>
                  <a:schemeClr val="tx1"/>
                </a:solidFill>
              </a:rPr>
              <a:t>: vyplývá z monopolní sily. </a:t>
            </a:r>
          </a:p>
          <a:p>
            <a:pPr algn="just"/>
            <a:r>
              <a:rPr lang="cs-CZ" b="1" noProof="0" dirty="0">
                <a:solidFill>
                  <a:schemeClr val="tx1"/>
                </a:solidFill>
                <a:highlight>
                  <a:srgbClr val="FFFF00"/>
                </a:highlight>
              </a:rPr>
              <a:t>Cíl cenové diskriminace</a:t>
            </a:r>
            <a:r>
              <a:rPr lang="cs-CZ" b="1" noProof="0" dirty="0">
                <a:solidFill>
                  <a:schemeClr val="tx1"/>
                </a:solidFill>
              </a:rPr>
              <a:t>: získání přebytku spotřebitele a jeho přeměna v dodatečný zisk firmy. </a:t>
            </a:r>
          </a:p>
          <a:p>
            <a:pPr algn="just"/>
            <a:r>
              <a:rPr lang="cs-CZ" b="1" noProof="0" dirty="0">
                <a:solidFill>
                  <a:schemeClr val="tx1"/>
                </a:solidFill>
                <a:highlight>
                  <a:srgbClr val="FFFF00"/>
                </a:highlight>
              </a:rPr>
              <a:t>Podstata cenové diskriminace: </a:t>
            </a:r>
            <a:r>
              <a:rPr lang="cs-CZ" b="1" noProof="0" dirty="0">
                <a:solidFill>
                  <a:schemeClr val="tx1"/>
                </a:solidFill>
              </a:rPr>
              <a:t>stanovení rozdílných cen stejných výrobků, aniž by k tomu vedly nákladové důvody:</a:t>
            </a:r>
          </a:p>
          <a:p>
            <a:pPr algn="just">
              <a:buFont typeface="Wingdings" panose="05000000000000000000" pitchFamily="2" charset="2"/>
              <a:buChar char="Ø"/>
            </a:pPr>
            <a:r>
              <a:rPr lang="cs-CZ" b="1" i="1" noProof="0" dirty="0">
                <a:solidFill>
                  <a:schemeClr val="tx1"/>
                </a:solidFill>
              </a:rPr>
              <a:t>Stanovení různých cen různým spotřebitelům / různých množství, z jiných než nákladových příčin. </a:t>
            </a:r>
          </a:p>
          <a:p>
            <a:pPr algn="just">
              <a:buFont typeface="Wingdings" panose="05000000000000000000" pitchFamily="2" charset="2"/>
              <a:buChar char="ü"/>
            </a:pPr>
            <a:r>
              <a:rPr lang="cs-CZ" b="1" dirty="0">
                <a:solidFill>
                  <a:schemeClr val="tx1"/>
                </a:solidFill>
              </a:rPr>
              <a:t>Řada </a:t>
            </a:r>
            <a:r>
              <a:rPr lang="cs-CZ" b="1" noProof="0" dirty="0">
                <a:solidFill>
                  <a:schemeClr val="tx1"/>
                </a:solidFill>
              </a:rPr>
              <a:t>forem cenové diskriminace, důležité: </a:t>
            </a:r>
          </a:p>
          <a:p>
            <a:pPr algn="just">
              <a:buFont typeface="Wingdings" panose="05000000000000000000" pitchFamily="2" charset="2"/>
              <a:buChar char="Ø"/>
            </a:pPr>
            <a:r>
              <a:rPr lang="cs-CZ" b="1" noProof="0" dirty="0">
                <a:solidFill>
                  <a:schemeClr val="tx1"/>
                </a:solidFill>
              </a:rPr>
              <a:t>cenová diskriminace prvního, druhého a třetího stupně.</a:t>
            </a:r>
          </a:p>
          <a:p>
            <a:pPr algn="just"/>
            <a:endParaRPr lang="cs-CZ" b="1" noProof="0" dirty="0">
              <a:solidFill>
                <a:schemeClr val="tx1"/>
              </a:solidFill>
            </a:endParaRPr>
          </a:p>
        </p:txBody>
      </p:sp>
      <p:sp>
        <p:nvSpPr>
          <p:cNvPr id="99" name="Google Shape;99;p14">
            <a:extLst>
              <a:ext uri="{FF2B5EF4-FFF2-40B4-BE49-F238E27FC236}">
                <a16:creationId xmlns:a16="http://schemas.microsoft.com/office/drawing/2014/main" id="{F18D5639-FAB5-4C32-E4B1-29E6C3C9402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9206374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AEB8195-C1B9-8A4F-70BC-ACB7F071633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38A6A50-951A-C711-19D3-75506DAD2217}"/>
              </a:ext>
            </a:extLst>
          </p:cNvPr>
          <p:cNvSpPr>
            <a:spLocks noGrp="1"/>
          </p:cNvSpPr>
          <p:nvPr>
            <p:ph type="title"/>
          </p:nvPr>
        </p:nvSpPr>
        <p:spPr/>
        <p:txBody>
          <a:bodyPr>
            <a:noAutofit/>
          </a:bodyPr>
          <a:lstStyle/>
          <a:p>
            <a:r>
              <a:rPr lang="cs-CZ" b="1" dirty="0"/>
              <a:t>Cenová diskriminace prvního stupně</a:t>
            </a:r>
          </a:p>
        </p:txBody>
      </p:sp>
      <p:sp>
        <p:nvSpPr>
          <p:cNvPr id="3" name="Text Placeholder 2">
            <a:extLst>
              <a:ext uri="{FF2B5EF4-FFF2-40B4-BE49-F238E27FC236}">
                <a16:creationId xmlns:a16="http://schemas.microsoft.com/office/drawing/2014/main" id="{46A25197-DF53-7F9D-AF8C-70D32762267C}"/>
              </a:ext>
            </a:extLst>
          </p:cNvPr>
          <p:cNvSpPr>
            <a:spLocks noGrp="1"/>
          </p:cNvSpPr>
          <p:nvPr>
            <p:ph type="body" idx="1"/>
          </p:nvPr>
        </p:nvSpPr>
        <p:spPr>
          <a:xfrm>
            <a:off x="228600" y="1331089"/>
            <a:ext cx="11864340" cy="5252273"/>
          </a:xfrm>
        </p:spPr>
        <p:txBody>
          <a:bodyPr>
            <a:normAutofit lnSpcReduction="10000"/>
          </a:bodyPr>
          <a:lstStyle/>
          <a:p>
            <a:pPr algn="just"/>
            <a:r>
              <a:rPr lang="cs-CZ" b="1" noProof="0" dirty="0">
                <a:solidFill>
                  <a:schemeClr val="tx1"/>
                </a:solidFill>
              </a:rPr>
              <a:t>Teoretická situace diskriminace podle spotřebitelů:</a:t>
            </a:r>
          </a:p>
          <a:p>
            <a:pPr algn="just">
              <a:buFont typeface="Wingdings" panose="05000000000000000000" pitchFamily="2" charset="2"/>
              <a:buChar char="Ø"/>
            </a:pPr>
            <a:r>
              <a:rPr lang="cs-CZ" b="1" noProof="0" dirty="0">
                <a:solidFill>
                  <a:srgbClr val="FF0000"/>
                </a:solidFill>
              </a:rPr>
              <a:t>monopol stanoví každému spotřebiteli maximální cenu, kterou je ochoten zaplatit za každou koupenou jednotku:</a:t>
            </a:r>
          </a:p>
          <a:p>
            <a:pPr algn="just">
              <a:buFont typeface="Wingdings" panose="05000000000000000000" pitchFamily="2" charset="2"/>
              <a:buChar char="Ø"/>
            </a:pPr>
            <a:r>
              <a:rPr lang="cs-CZ" b="1" noProof="0" dirty="0">
                <a:solidFill>
                  <a:schemeClr val="tx1"/>
                </a:solidFill>
              </a:rPr>
              <a:t>Vymíněná cena, rezervační cena  („</a:t>
            </a:r>
            <a:r>
              <a:rPr lang="cs-CZ" b="1" noProof="0" dirty="0" err="1">
                <a:solidFill>
                  <a:schemeClr val="tx1"/>
                </a:solidFill>
              </a:rPr>
              <a:t>Reservation</a:t>
            </a:r>
            <a:r>
              <a:rPr lang="cs-CZ" b="1" noProof="0" dirty="0">
                <a:solidFill>
                  <a:schemeClr val="tx1"/>
                </a:solidFill>
              </a:rPr>
              <a:t> </a:t>
            </a:r>
            <a:r>
              <a:rPr lang="cs-CZ" b="1" noProof="0" dirty="0" err="1">
                <a:solidFill>
                  <a:schemeClr val="tx1"/>
                </a:solidFill>
              </a:rPr>
              <a:t>Price</a:t>
            </a:r>
            <a:r>
              <a:rPr lang="cs-CZ" b="1" noProof="0" dirty="0">
                <a:solidFill>
                  <a:schemeClr val="tx1"/>
                </a:solidFill>
              </a:rPr>
              <a:t>“.) </a:t>
            </a:r>
          </a:p>
          <a:p>
            <a:pPr algn="just">
              <a:buFont typeface="Wingdings" panose="05000000000000000000" pitchFamily="2" charset="2"/>
              <a:buChar char="Ø"/>
            </a:pPr>
            <a:endParaRPr lang="cs-CZ" b="1" dirty="0">
              <a:solidFill>
                <a:schemeClr val="tx1"/>
              </a:solidFill>
            </a:endParaRPr>
          </a:p>
          <a:p>
            <a:pPr algn="just">
              <a:buFont typeface="Wingdings" panose="05000000000000000000" pitchFamily="2" charset="2"/>
              <a:buChar char="Ø"/>
            </a:pPr>
            <a:r>
              <a:rPr lang="cs-CZ" b="1" noProof="0" dirty="0">
                <a:solidFill>
                  <a:srgbClr val="FF0000"/>
                </a:solidFill>
              </a:rPr>
              <a:t>Monopol získává pro sebe celý přebytek spotřebitele. </a:t>
            </a:r>
          </a:p>
          <a:p>
            <a:pPr algn="just">
              <a:buFont typeface="Wingdings" panose="05000000000000000000" pitchFamily="2" charset="2"/>
              <a:buChar char="ü"/>
            </a:pPr>
            <a:r>
              <a:rPr lang="cs-CZ" b="1" noProof="0" dirty="0">
                <a:solidFill>
                  <a:schemeClr val="tx1"/>
                </a:solidFill>
              </a:rPr>
              <a:t>Tato cenová strategie – viz. obrázek – násl. </a:t>
            </a:r>
            <a:r>
              <a:rPr lang="cs-CZ" b="1" noProof="0" dirty="0" err="1">
                <a:solidFill>
                  <a:schemeClr val="tx1"/>
                </a:solidFill>
              </a:rPr>
              <a:t>sn</a:t>
            </a:r>
            <a:r>
              <a:rPr lang="cs-CZ" b="1" noProof="0" dirty="0">
                <a:solidFill>
                  <a:schemeClr val="tx1"/>
                </a:solidFill>
              </a:rPr>
              <a:t>.: </a:t>
            </a:r>
          </a:p>
          <a:p>
            <a:pPr algn="just">
              <a:buFont typeface="Wingdings" panose="05000000000000000000" pitchFamily="2" charset="2"/>
              <a:buChar char="Ø"/>
            </a:pPr>
            <a:r>
              <a:rPr lang="cs-CZ" b="1" noProof="0" dirty="0">
                <a:solidFill>
                  <a:schemeClr val="tx1"/>
                </a:solidFill>
              </a:rPr>
              <a:t>Monopol prodává čtyřem kupujícím: každý je ochoten zaplatit za jednu jednotku statku různou cenu: první spotřebitel – </a:t>
            </a:r>
            <a:r>
              <a:rPr lang="cs-CZ" b="1" noProof="0" dirty="0">
                <a:solidFill>
                  <a:schemeClr val="tx1"/>
                </a:solidFill>
                <a:highlight>
                  <a:srgbClr val="FFFF00"/>
                </a:highlight>
              </a:rPr>
              <a:t>13</a:t>
            </a:r>
            <a:r>
              <a:rPr lang="cs-CZ" b="1" noProof="0" dirty="0">
                <a:solidFill>
                  <a:schemeClr val="tx1"/>
                </a:solidFill>
              </a:rPr>
              <a:t> Kč, druhý – </a:t>
            </a:r>
            <a:r>
              <a:rPr lang="cs-CZ" b="1" noProof="0" dirty="0">
                <a:solidFill>
                  <a:schemeClr val="tx1"/>
                </a:solidFill>
                <a:highlight>
                  <a:srgbClr val="FFFF00"/>
                </a:highlight>
              </a:rPr>
              <a:t>12 </a:t>
            </a:r>
            <a:r>
              <a:rPr lang="cs-CZ" b="1" noProof="0" dirty="0">
                <a:solidFill>
                  <a:schemeClr val="tx1"/>
                </a:solidFill>
              </a:rPr>
              <a:t>Kč, třetí – </a:t>
            </a:r>
            <a:r>
              <a:rPr lang="cs-CZ" b="1" noProof="0" dirty="0">
                <a:solidFill>
                  <a:schemeClr val="tx1"/>
                </a:solidFill>
                <a:highlight>
                  <a:srgbClr val="FFFF00"/>
                </a:highlight>
              </a:rPr>
              <a:t>11</a:t>
            </a:r>
            <a:r>
              <a:rPr lang="cs-CZ" b="1" noProof="0" dirty="0">
                <a:solidFill>
                  <a:schemeClr val="tx1"/>
                </a:solidFill>
              </a:rPr>
              <a:t> Kč a čtvrtý – </a:t>
            </a:r>
            <a:r>
              <a:rPr lang="cs-CZ" b="1" noProof="0" dirty="0">
                <a:solidFill>
                  <a:schemeClr val="tx1"/>
                </a:solidFill>
                <a:highlight>
                  <a:srgbClr val="FFFF00"/>
                </a:highlight>
              </a:rPr>
              <a:t>10</a:t>
            </a:r>
            <a:r>
              <a:rPr lang="cs-CZ" b="1" noProof="0" dirty="0">
                <a:solidFill>
                  <a:schemeClr val="tx1"/>
                </a:solidFill>
              </a:rPr>
              <a:t> Kč. </a:t>
            </a:r>
          </a:p>
          <a:p>
            <a:pPr algn="just"/>
            <a:endParaRPr lang="cs-CZ" b="1" noProof="0" dirty="0">
              <a:solidFill>
                <a:schemeClr val="tx1"/>
              </a:solidFill>
            </a:endParaRPr>
          </a:p>
        </p:txBody>
      </p:sp>
      <p:sp>
        <p:nvSpPr>
          <p:cNvPr id="99" name="Google Shape;99;p14">
            <a:extLst>
              <a:ext uri="{FF2B5EF4-FFF2-40B4-BE49-F238E27FC236}">
                <a16:creationId xmlns:a16="http://schemas.microsoft.com/office/drawing/2014/main" id="{96204E32-F561-5336-0D7B-79DB179082B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Arrow: Right 3">
            <a:extLst>
              <a:ext uri="{FF2B5EF4-FFF2-40B4-BE49-F238E27FC236}">
                <a16:creationId xmlns:a16="http://schemas.microsoft.com/office/drawing/2014/main" id="{D3585142-7BF0-D8B2-1FC9-724A04D0E978}"/>
              </a:ext>
            </a:extLst>
          </p:cNvPr>
          <p:cNvSpPr/>
          <p:nvPr/>
        </p:nvSpPr>
        <p:spPr>
          <a:xfrm>
            <a:off x="8869680" y="5760720"/>
            <a:ext cx="1497330" cy="3886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74258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53142EE-5266-920D-B8A6-22A606987A3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BD775E2-72E5-6C4C-B2D4-ED0B63A04CB0}"/>
              </a:ext>
            </a:extLst>
          </p:cNvPr>
          <p:cNvSpPr>
            <a:spLocks noGrp="1"/>
          </p:cNvSpPr>
          <p:nvPr>
            <p:ph type="title"/>
          </p:nvPr>
        </p:nvSpPr>
        <p:spPr/>
        <p:txBody>
          <a:bodyPr>
            <a:noAutofit/>
          </a:bodyPr>
          <a:lstStyle/>
          <a:p>
            <a:r>
              <a:rPr lang="cs-CZ" b="1" dirty="0"/>
              <a:t>Cenová diskriminace prvního stupně</a:t>
            </a:r>
          </a:p>
        </p:txBody>
      </p:sp>
      <p:sp>
        <p:nvSpPr>
          <p:cNvPr id="3" name="Text Placeholder 2">
            <a:extLst>
              <a:ext uri="{FF2B5EF4-FFF2-40B4-BE49-F238E27FC236}">
                <a16:creationId xmlns:a16="http://schemas.microsoft.com/office/drawing/2014/main" id="{43C9D651-94B4-87FC-B614-41A9576DCB87}"/>
              </a:ext>
            </a:extLst>
          </p:cNvPr>
          <p:cNvSpPr>
            <a:spLocks noGrp="1"/>
          </p:cNvSpPr>
          <p:nvPr>
            <p:ph type="body" idx="1"/>
          </p:nvPr>
        </p:nvSpPr>
        <p:spPr>
          <a:xfrm>
            <a:off x="6286500" y="1331089"/>
            <a:ext cx="5806440" cy="4818251"/>
          </a:xfrm>
        </p:spPr>
        <p:txBody>
          <a:bodyPr>
            <a:normAutofit fontScale="92500" lnSpcReduction="10000"/>
          </a:bodyPr>
          <a:lstStyle/>
          <a:p>
            <a:pPr marL="446088" indent="-331788" algn="just">
              <a:buFont typeface="+mj-lt"/>
              <a:buAutoNum type="alphaUcPeriod"/>
            </a:pPr>
            <a:r>
              <a:rPr lang="cs-CZ" sz="2400" b="1" noProof="0" dirty="0">
                <a:solidFill>
                  <a:schemeClr val="tx1"/>
                </a:solidFill>
                <a:highlight>
                  <a:srgbClr val="FFFF00"/>
                </a:highlight>
              </a:rPr>
              <a:t>Uspokojení všech čtyř spotřebitelů bez použití cenové diskriminace: </a:t>
            </a:r>
            <a:r>
              <a:rPr lang="cs-CZ" sz="2400" b="1" noProof="0" dirty="0">
                <a:solidFill>
                  <a:schemeClr val="tx1"/>
                </a:solidFill>
              </a:rPr>
              <a:t>stanoví pro všechny 4 spotřebitele jednotnou cenu 10 Kč =&gt; TR = 40 Kč. </a:t>
            </a:r>
          </a:p>
          <a:p>
            <a:pPr algn="just">
              <a:buFont typeface="Wingdings" panose="05000000000000000000" pitchFamily="2" charset="2"/>
              <a:buChar char="Ø"/>
            </a:pPr>
            <a:r>
              <a:rPr lang="cs-CZ" sz="2400" b="1" noProof="0" dirty="0">
                <a:solidFill>
                  <a:schemeClr val="tx1"/>
                </a:solidFill>
              </a:rPr>
              <a:t>Přebytek prvního spotřebitele = 3 Kč, druhého = 2 Kč a třetího = 1 Kč, =&gt; celkový přebytek spotřebitele = 6 Kč.</a:t>
            </a:r>
          </a:p>
          <a:p>
            <a:pPr marL="446088" indent="-331788" algn="just">
              <a:buFont typeface="+mj-lt"/>
              <a:buAutoNum type="alphaUcPeriod" startAt="2"/>
            </a:pPr>
            <a:endParaRPr lang="cs-CZ" sz="2400" b="1" noProof="0" dirty="0">
              <a:solidFill>
                <a:schemeClr val="tx1"/>
              </a:solidFill>
            </a:endParaRPr>
          </a:p>
          <a:p>
            <a:pPr marL="446088" indent="-331788" algn="just">
              <a:buFont typeface="+mj-lt"/>
              <a:buAutoNum type="alphaUcPeriod" startAt="2"/>
            </a:pPr>
            <a:r>
              <a:rPr lang="cs-CZ" sz="2400" b="1" noProof="0" dirty="0">
                <a:solidFill>
                  <a:schemeClr val="tx1"/>
                </a:solidFill>
                <a:highlight>
                  <a:srgbClr val="FFFF00"/>
                </a:highlight>
              </a:rPr>
              <a:t>Cenová diskriminace prvního stupně:</a:t>
            </a:r>
          </a:p>
          <a:p>
            <a:pPr algn="just">
              <a:buFont typeface="Wingdings" panose="05000000000000000000" pitchFamily="2" charset="2"/>
              <a:buChar char="Ø"/>
            </a:pPr>
            <a:r>
              <a:rPr lang="cs-CZ" sz="2400" b="1" noProof="0" dirty="0">
                <a:solidFill>
                  <a:schemeClr val="tx1"/>
                </a:solidFill>
              </a:rPr>
              <a:t>každému spotřebiteli prodává za jinou cenu: prvnímu prodá jednotku statku za 13 Kč, druhému za 12 Kč, třetímu za 11 Kč, čtvrtému za 10 Kč =&gt; TR = 46 Kč. </a:t>
            </a:r>
          </a:p>
          <a:p>
            <a:pPr algn="just">
              <a:buFont typeface="Wingdings" panose="05000000000000000000" pitchFamily="2" charset="2"/>
              <a:buChar char="Ø"/>
            </a:pPr>
            <a:r>
              <a:rPr lang="cs-CZ" sz="2400" b="1" noProof="0" dirty="0">
                <a:solidFill>
                  <a:schemeClr val="tx1"/>
                </a:solidFill>
              </a:rPr>
              <a:t>Přebytek spotřebitele – nulový. </a:t>
            </a:r>
          </a:p>
        </p:txBody>
      </p:sp>
      <p:sp>
        <p:nvSpPr>
          <p:cNvPr id="99" name="Google Shape;99;p14">
            <a:extLst>
              <a:ext uri="{FF2B5EF4-FFF2-40B4-BE49-F238E27FC236}">
                <a16:creationId xmlns:a16="http://schemas.microsoft.com/office/drawing/2014/main" id="{7DF0EED7-C9E1-96B2-AE79-50C40DAB204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33D4047A-513A-29DD-7830-9C8C813FB69A}"/>
              </a:ext>
            </a:extLst>
          </p:cNvPr>
          <p:cNvPicPr>
            <a:picLocks noChangeAspect="1"/>
          </p:cNvPicPr>
          <p:nvPr/>
        </p:nvPicPr>
        <p:blipFill>
          <a:blip r:embed="rId3"/>
          <a:stretch>
            <a:fillRect/>
          </a:stretch>
        </p:blipFill>
        <p:spPr>
          <a:xfrm>
            <a:off x="99060" y="1417638"/>
            <a:ext cx="6404610" cy="4548822"/>
          </a:xfrm>
          <a:prstGeom prst="rect">
            <a:avLst/>
          </a:prstGeom>
        </p:spPr>
      </p:pic>
    </p:spTree>
    <p:extLst>
      <p:ext uri="{BB962C8B-B14F-4D97-AF65-F5344CB8AC3E}">
        <p14:creationId xmlns:p14="http://schemas.microsoft.com/office/powerpoint/2010/main" val="2351895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2560700-85A4-E1A0-7681-4722F51E9AA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85D1CB6-9E3C-4CA3-E26A-23335D6C0ACC}"/>
              </a:ext>
            </a:extLst>
          </p:cNvPr>
          <p:cNvSpPr>
            <a:spLocks noGrp="1"/>
          </p:cNvSpPr>
          <p:nvPr>
            <p:ph type="title"/>
          </p:nvPr>
        </p:nvSpPr>
        <p:spPr/>
        <p:txBody>
          <a:bodyPr>
            <a:noAutofit/>
          </a:bodyPr>
          <a:lstStyle/>
          <a:p>
            <a:r>
              <a:rPr lang="cs-CZ" b="1" dirty="0"/>
              <a:t>Cenová diskriminace prvního stupně</a:t>
            </a:r>
          </a:p>
        </p:txBody>
      </p:sp>
      <p:sp>
        <p:nvSpPr>
          <p:cNvPr id="3" name="Text Placeholder 2">
            <a:extLst>
              <a:ext uri="{FF2B5EF4-FFF2-40B4-BE49-F238E27FC236}">
                <a16:creationId xmlns:a16="http://schemas.microsoft.com/office/drawing/2014/main" id="{26CA2824-C077-EAB1-8A5D-3C18FE282F0A}"/>
              </a:ext>
            </a:extLst>
          </p:cNvPr>
          <p:cNvSpPr>
            <a:spLocks noGrp="1"/>
          </p:cNvSpPr>
          <p:nvPr>
            <p:ph type="body" idx="1"/>
          </p:nvPr>
        </p:nvSpPr>
        <p:spPr>
          <a:xfrm>
            <a:off x="251460" y="1331089"/>
            <a:ext cx="11841480" cy="5252273"/>
          </a:xfrm>
        </p:spPr>
        <p:txBody>
          <a:bodyPr>
            <a:normAutofit lnSpcReduction="10000"/>
          </a:bodyPr>
          <a:lstStyle/>
          <a:p>
            <a:pPr algn="just">
              <a:buFont typeface="Wingdings" panose="05000000000000000000" pitchFamily="2" charset="2"/>
              <a:buChar char="Ø"/>
            </a:pPr>
            <a:r>
              <a:rPr lang="cs-CZ" sz="3200" b="1" noProof="0" dirty="0">
                <a:solidFill>
                  <a:schemeClr val="tx1"/>
                </a:solidFill>
              </a:rPr>
              <a:t>Přírůstek zisku – není rozdíl mezi </a:t>
            </a:r>
            <a:r>
              <a:rPr lang="cs-CZ" sz="3200" b="1" noProof="0" dirty="0">
                <a:solidFill>
                  <a:schemeClr val="tx1"/>
                </a:solidFill>
                <a:highlight>
                  <a:srgbClr val="FFFF00"/>
                </a:highlight>
              </a:rPr>
              <a:t>MR a MC, </a:t>
            </a:r>
            <a:r>
              <a:rPr lang="cs-CZ" sz="3200" b="1" noProof="0" dirty="0">
                <a:solidFill>
                  <a:schemeClr val="tx1"/>
                </a:solidFill>
              </a:rPr>
              <a:t>ale mezi </a:t>
            </a:r>
            <a:r>
              <a:rPr lang="cs-CZ" sz="3200" b="1" noProof="0" dirty="0">
                <a:solidFill>
                  <a:schemeClr val="tx1"/>
                </a:solidFill>
                <a:highlight>
                  <a:srgbClr val="FFFF00"/>
                </a:highlight>
              </a:rPr>
              <a:t>P a MC:</a:t>
            </a:r>
          </a:p>
          <a:p>
            <a:pPr algn="just">
              <a:buFont typeface="Wingdings" panose="05000000000000000000" pitchFamily="2" charset="2"/>
              <a:buChar char="Ø"/>
            </a:pPr>
            <a:r>
              <a:rPr lang="cs-CZ" sz="3200" b="1" noProof="0" dirty="0">
                <a:solidFill>
                  <a:schemeClr val="tx1"/>
                </a:solidFill>
              </a:rPr>
              <a:t>Dodatečný příjem –  totožný s výší ceny. </a:t>
            </a:r>
          </a:p>
          <a:p>
            <a:pPr algn="just">
              <a:buFont typeface="Wingdings" panose="05000000000000000000" pitchFamily="2" charset="2"/>
              <a:buChar char="Ø"/>
            </a:pPr>
            <a:r>
              <a:rPr lang="cs-CZ" sz="3200" b="1" noProof="0" dirty="0">
                <a:solidFill>
                  <a:schemeClr val="tx1"/>
                </a:solidFill>
              </a:rPr>
              <a:t>Tento rozdíl – kladný až do výstupu Q´ =&gt; monopol vyrábí do výstupu Q´.</a:t>
            </a:r>
          </a:p>
          <a:p>
            <a:pPr algn="just">
              <a:buFont typeface="Wingdings" panose="05000000000000000000" pitchFamily="2" charset="2"/>
              <a:buChar char="Ø"/>
            </a:pPr>
            <a:r>
              <a:rPr lang="cs-CZ" sz="3200" b="1" noProof="0" dirty="0">
                <a:solidFill>
                  <a:schemeClr val="tx1"/>
                </a:solidFill>
              </a:rPr>
              <a:t>Výroba výstupu Q´</a:t>
            </a:r>
            <a:r>
              <a:rPr lang="cs-CZ" sz="3200" b="1" dirty="0">
                <a:solidFill>
                  <a:schemeClr val="tx1"/>
                </a:solidFill>
              </a:rPr>
              <a:t>:</a:t>
            </a:r>
            <a:r>
              <a:rPr lang="cs-CZ" sz="3200" b="1" noProof="0" dirty="0">
                <a:solidFill>
                  <a:schemeClr val="tx1"/>
                </a:solidFill>
              </a:rPr>
              <a:t> cena, kterou je ochoten zaplatit poslední zákazník = MC monopolu. </a:t>
            </a:r>
          </a:p>
          <a:p>
            <a:pPr algn="just">
              <a:buFont typeface="Wingdings" panose="05000000000000000000" pitchFamily="2" charset="2"/>
              <a:buChar char="ü"/>
            </a:pPr>
            <a:r>
              <a:rPr lang="cs-CZ" b="1" noProof="0" dirty="0">
                <a:solidFill>
                  <a:schemeClr val="tx1"/>
                </a:solidFill>
              </a:rPr>
              <a:t>Nutná podmínka maximalizace zisku použití cenové diskriminace prvního stupně: modifikována jako </a:t>
            </a:r>
            <a:r>
              <a:rPr lang="cs-CZ" b="1" noProof="0" dirty="0">
                <a:solidFill>
                  <a:schemeClr val="tx1"/>
                </a:solidFill>
                <a:highlight>
                  <a:srgbClr val="FFFF00"/>
                </a:highlight>
              </a:rPr>
              <a:t>P = AR = MC. </a:t>
            </a:r>
          </a:p>
          <a:p>
            <a:pPr algn="just">
              <a:buFont typeface="Wingdings" panose="05000000000000000000" pitchFamily="2" charset="2"/>
              <a:buChar char="Ø"/>
            </a:pPr>
            <a:r>
              <a:rPr lang="cs-CZ" b="1" noProof="0" dirty="0">
                <a:solidFill>
                  <a:schemeClr val="tx1"/>
                </a:solidFill>
              </a:rPr>
              <a:t>Zisk monopolu při použití cenové diskriminace prvního stupně: </a:t>
            </a:r>
            <a:r>
              <a:rPr lang="cs-CZ" b="1" noProof="0" dirty="0">
                <a:solidFill>
                  <a:schemeClr val="tx1"/>
                </a:solidFill>
                <a:highlight>
                  <a:srgbClr val="FFFF00"/>
                </a:highlight>
              </a:rPr>
              <a:t>plocha ABC.</a:t>
            </a:r>
          </a:p>
        </p:txBody>
      </p:sp>
      <p:sp>
        <p:nvSpPr>
          <p:cNvPr id="99" name="Google Shape;99;p14">
            <a:extLst>
              <a:ext uri="{FF2B5EF4-FFF2-40B4-BE49-F238E27FC236}">
                <a16:creationId xmlns:a16="http://schemas.microsoft.com/office/drawing/2014/main" id="{BB8855D8-AF54-7D66-0065-09884ADABE4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7227368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3A977EE-9492-1A57-7C81-1572B16FB35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0F6CE54-F2FC-FC93-86FE-F4FC3253C46A}"/>
              </a:ext>
            </a:extLst>
          </p:cNvPr>
          <p:cNvSpPr>
            <a:spLocks noGrp="1"/>
          </p:cNvSpPr>
          <p:nvPr>
            <p:ph type="title"/>
          </p:nvPr>
        </p:nvSpPr>
        <p:spPr/>
        <p:txBody>
          <a:bodyPr>
            <a:noAutofit/>
          </a:bodyPr>
          <a:lstStyle/>
          <a:p>
            <a:r>
              <a:rPr lang="cs-CZ" b="1" dirty="0"/>
              <a:t>Cenová diskriminace prvního stupně</a:t>
            </a:r>
          </a:p>
        </p:txBody>
      </p:sp>
      <p:sp>
        <p:nvSpPr>
          <p:cNvPr id="3" name="Text Placeholder 2">
            <a:extLst>
              <a:ext uri="{FF2B5EF4-FFF2-40B4-BE49-F238E27FC236}">
                <a16:creationId xmlns:a16="http://schemas.microsoft.com/office/drawing/2014/main" id="{39034F65-0E62-46F7-48F2-237841A0E7C9}"/>
              </a:ext>
            </a:extLst>
          </p:cNvPr>
          <p:cNvSpPr>
            <a:spLocks noGrp="1"/>
          </p:cNvSpPr>
          <p:nvPr>
            <p:ph type="body" idx="1"/>
          </p:nvPr>
        </p:nvSpPr>
        <p:spPr>
          <a:xfrm>
            <a:off x="251460" y="1331089"/>
            <a:ext cx="11841480" cy="5252273"/>
          </a:xfrm>
        </p:spPr>
        <p:txBody>
          <a:bodyPr>
            <a:normAutofit/>
          </a:bodyPr>
          <a:lstStyle/>
          <a:p>
            <a:pPr algn="just">
              <a:buFont typeface="Wingdings" panose="05000000000000000000" pitchFamily="2" charset="2"/>
              <a:buChar char="Ø"/>
            </a:pPr>
            <a:r>
              <a:rPr lang="cs-CZ" sz="4000" b="1" noProof="0" dirty="0">
                <a:solidFill>
                  <a:schemeClr val="tx1"/>
                </a:solidFill>
              </a:rPr>
              <a:t>V praxi – pouze abstrakce. Důvody:</a:t>
            </a:r>
          </a:p>
          <a:p>
            <a:pPr marL="628650" indent="-514350" algn="just">
              <a:buFont typeface="+mj-lt"/>
              <a:buAutoNum type="alphaUcPeriod"/>
            </a:pPr>
            <a:r>
              <a:rPr lang="cs-CZ" sz="4000" b="1" noProof="0" dirty="0">
                <a:solidFill>
                  <a:schemeClr val="tx1"/>
                </a:solidFill>
              </a:rPr>
              <a:t>Firma zpravidla </a:t>
            </a:r>
            <a:r>
              <a:rPr lang="cs-CZ" sz="4000" b="1" noProof="0" dirty="0">
                <a:solidFill>
                  <a:srgbClr val="FF0000"/>
                </a:solidFill>
              </a:rPr>
              <a:t>nezná maximální cenu</a:t>
            </a:r>
            <a:r>
              <a:rPr lang="cs-CZ" sz="4000" b="1" noProof="0" dirty="0">
                <a:solidFill>
                  <a:schemeClr val="tx1"/>
                </a:solidFill>
              </a:rPr>
              <a:t>, kterou je každý ze spotřebitelů ochoten za jednotku zboží zaplatit,</a:t>
            </a:r>
          </a:p>
          <a:p>
            <a:pPr marL="628650" indent="-514350" algn="just">
              <a:buFont typeface="+mj-lt"/>
              <a:buAutoNum type="alphaUcPeriod"/>
            </a:pPr>
            <a:r>
              <a:rPr lang="cs-CZ" sz="4000" b="1" noProof="0" dirty="0">
                <a:solidFill>
                  <a:schemeClr val="tx1"/>
                </a:solidFill>
              </a:rPr>
              <a:t>Kdyby se firma dotazovala každého spotřebitele, </a:t>
            </a:r>
            <a:r>
              <a:rPr lang="cs-CZ" sz="4000" b="1" noProof="0" dirty="0">
                <a:solidFill>
                  <a:srgbClr val="FF0000"/>
                </a:solidFill>
              </a:rPr>
              <a:t>nezískala by</a:t>
            </a:r>
            <a:r>
              <a:rPr lang="cs-CZ" sz="4000" b="1" noProof="0" dirty="0">
                <a:solidFill>
                  <a:schemeClr val="tx1"/>
                </a:solidFill>
              </a:rPr>
              <a:t> pravděpodobně </a:t>
            </a:r>
            <a:r>
              <a:rPr lang="cs-CZ" sz="4000" b="1" noProof="0" dirty="0">
                <a:solidFill>
                  <a:srgbClr val="FF0000"/>
                </a:solidFill>
              </a:rPr>
              <a:t>pravdivou odpověď. </a:t>
            </a:r>
          </a:p>
          <a:p>
            <a:pPr algn="just">
              <a:buFont typeface="Wingdings" panose="05000000000000000000" pitchFamily="2" charset="2"/>
              <a:buChar char="Ø"/>
            </a:pPr>
            <a:r>
              <a:rPr lang="cs-CZ" sz="4000" b="1" noProof="0" dirty="0">
                <a:solidFill>
                  <a:schemeClr val="tx1"/>
                </a:solidFill>
              </a:rPr>
              <a:t>Zájem spotřebitelů – aby cena byla co nejnižší.</a:t>
            </a:r>
            <a:endParaRPr lang="cs-CZ" sz="4000" b="1" noProof="0" dirty="0">
              <a:solidFill>
                <a:schemeClr val="tx1"/>
              </a:solidFill>
              <a:highlight>
                <a:srgbClr val="FFFF00"/>
              </a:highlight>
            </a:endParaRPr>
          </a:p>
        </p:txBody>
      </p:sp>
      <p:sp>
        <p:nvSpPr>
          <p:cNvPr id="99" name="Google Shape;99;p14">
            <a:extLst>
              <a:ext uri="{FF2B5EF4-FFF2-40B4-BE49-F238E27FC236}">
                <a16:creationId xmlns:a16="http://schemas.microsoft.com/office/drawing/2014/main" id="{B1E100ED-E296-7856-CD0D-6323AAF3C612}"/>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6227505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BC1E5DC-DBE8-4B7E-5067-9A272BD5AD4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E107EAA-3ECE-FFFB-5F80-159D2ACF6D75}"/>
              </a:ext>
            </a:extLst>
          </p:cNvPr>
          <p:cNvSpPr>
            <a:spLocks noGrp="1"/>
          </p:cNvSpPr>
          <p:nvPr>
            <p:ph type="title"/>
          </p:nvPr>
        </p:nvSpPr>
        <p:spPr/>
        <p:txBody>
          <a:bodyPr>
            <a:noAutofit/>
          </a:bodyPr>
          <a:lstStyle/>
          <a:p>
            <a:r>
              <a:rPr lang="cs-CZ" b="1" dirty="0"/>
              <a:t>Cenová diskriminace druhého stupně</a:t>
            </a:r>
          </a:p>
        </p:txBody>
      </p:sp>
      <p:sp>
        <p:nvSpPr>
          <p:cNvPr id="3" name="Text Placeholder 2">
            <a:extLst>
              <a:ext uri="{FF2B5EF4-FFF2-40B4-BE49-F238E27FC236}">
                <a16:creationId xmlns:a16="http://schemas.microsoft.com/office/drawing/2014/main" id="{277CC883-7BFA-16B8-ADF0-6246C4AC2C10}"/>
              </a:ext>
            </a:extLst>
          </p:cNvPr>
          <p:cNvSpPr>
            <a:spLocks noGrp="1"/>
          </p:cNvSpPr>
          <p:nvPr>
            <p:ph type="body" idx="1"/>
          </p:nvPr>
        </p:nvSpPr>
        <p:spPr>
          <a:xfrm>
            <a:off x="6880860" y="1331089"/>
            <a:ext cx="5212080" cy="5009327"/>
          </a:xfrm>
        </p:spPr>
        <p:txBody>
          <a:bodyPr>
            <a:normAutofit fontScale="85000" lnSpcReduction="10000"/>
          </a:bodyPr>
          <a:lstStyle/>
          <a:p>
            <a:pPr algn="just">
              <a:buFont typeface="Wingdings" panose="05000000000000000000" pitchFamily="2" charset="2"/>
              <a:buChar char="ü"/>
            </a:pPr>
            <a:r>
              <a:rPr lang="cs-CZ" b="1" noProof="0" dirty="0">
                <a:solidFill>
                  <a:schemeClr val="tx1"/>
                </a:solidFill>
              </a:rPr>
              <a:t>Stanovení různých cen za různá kumulovaná množství statku: </a:t>
            </a:r>
          </a:p>
          <a:p>
            <a:pPr algn="just">
              <a:buFont typeface="Wingdings" panose="05000000000000000000" pitchFamily="2" charset="2"/>
              <a:buChar char="Ø"/>
            </a:pPr>
            <a:r>
              <a:rPr lang="cs-CZ" b="1" noProof="0" dirty="0">
                <a:solidFill>
                  <a:schemeClr val="tx1"/>
                </a:solidFill>
              </a:rPr>
              <a:t>=&gt; diskriminace v závislosti na prodaném množství</a:t>
            </a:r>
          </a:p>
          <a:p>
            <a:pPr algn="just">
              <a:buFont typeface="Wingdings" panose="05000000000000000000" pitchFamily="2" charset="2"/>
              <a:buChar char="ü"/>
            </a:pPr>
            <a:r>
              <a:rPr lang="cs-CZ" b="1" noProof="0" dirty="0">
                <a:solidFill>
                  <a:schemeClr val="tx1"/>
                </a:solidFill>
              </a:rPr>
              <a:t>Označení také –„</a:t>
            </a:r>
            <a:r>
              <a:rPr lang="cs-CZ" b="1" noProof="0" dirty="0" err="1">
                <a:solidFill>
                  <a:srgbClr val="FF0000"/>
                </a:solidFill>
              </a:rPr>
              <a:t>Multi</a:t>
            </a:r>
            <a:r>
              <a:rPr lang="cs-CZ" b="1" noProof="0" dirty="0">
                <a:solidFill>
                  <a:srgbClr val="FF0000"/>
                </a:solidFill>
              </a:rPr>
              <a:t>-Part </a:t>
            </a:r>
            <a:r>
              <a:rPr lang="cs-CZ" b="1" noProof="0" dirty="0" err="1">
                <a:solidFill>
                  <a:srgbClr val="FF0000"/>
                </a:solidFill>
              </a:rPr>
              <a:t>Pricing</a:t>
            </a:r>
            <a:r>
              <a:rPr lang="cs-CZ" b="1" noProof="0" dirty="0">
                <a:solidFill>
                  <a:srgbClr val="FF0000"/>
                </a:solidFill>
              </a:rPr>
              <a:t>“.:</a:t>
            </a:r>
          </a:p>
          <a:p>
            <a:pPr>
              <a:buFont typeface="Wingdings" panose="05000000000000000000" pitchFamily="2" charset="2"/>
              <a:buChar char="Ø"/>
            </a:pPr>
            <a:r>
              <a:rPr lang="cs-CZ" b="1" noProof="0" dirty="0">
                <a:solidFill>
                  <a:schemeClr val="tx1"/>
                </a:solidFill>
                <a:highlight>
                  <a:srgbClr val="FFFF00"/>
                </a:highlight>
              </a:rPr>
              <a:t>Jednomu spotřebiteli stanoveny monopolem rozdílné ceny </a:t>
            </a:r>
          </a:p>
          <a:p>
            <a:pPr marL="628650" indent="-365125">
              <a:buFont typeface="Wingdings" panose="05000000000000000000" pitchFamily="2" charset="2"/>
              <a:buChar char="Ø"/>
            </a:pPr>
            <a:r>
              <a:rPr lang="cs-CZ" b="1" noProof="0" dirty="0">
                <a:solidFill>
                  <a:schemeClr val="tx1"/>
                </a:solidFill>
                <a:highlight>
                  <a:srgbClr val="FFFF00"/>
                </a:highlight>
              </a:rPr>
              <a:t>v závislosti na různých „blocích“ kupovaného množství, </a:t>
            </a:r>
          </a:p>
          <a:p>
            <a:pPr algn="just">
              <a:buFont typeface="Wingdings" panose="05000000000000000000" pitchFamily="2" charset="2"/>
              <a:buChar char="Ø"/>
            </a:pPr>
            <a:endParaRPr lang="cs-CZ" b="1" noProof="0" dirty="0">
              <a:solidFill>
                <a:srgbClr val="FF0000"/>
              </a:solidFill>
              <a:highlight>
                <a:srgbClr val="FFFF00"/>
              </a:highlight>
            </a:endParaRPr>
          </a:p>
        </p:txBody>
      </p:sp>
      <p:sp>
        <p:nvSpPr>
          <p:cNvPr id="99" name="Google Shape;99;p14">
            <a:extLst>
              <a:ext uri="{FF2B5EF4-FFF2-40B4-BE49-F238E27FC236}">
                <a16:creationId xmlns:a16="http://schemas.microsoft.com/office/drawing/2014/main" id="{AB1B23AB-0EA6-4F68-4A02-48CEA218BF4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A9F0CC1D-766D-64CA-CA9C-E030C4E7F7E3}"/>
              </a:ext>
            </a:extLst>
          </p:cNvPr>
          <p:cNvPicPr>
            <a:picLocks noChangeAspect="1"/>
          </p:cNvPicPr>
          <p:nvPr/>
        </p:nvPicPr>
        <p:blipFill>
          <a:blip r:embed="rId3"/>
          <a:stretch>
            <a:fillRect/>
          </a:stretch>
        </p:blipFill>
        <p:spPr>
          <a:xfrm>
            <a:off x="0" y="1625394"/>
            <a:ext cx="6575401" cy="3607212"/>
          </a:xfrm>
          <a:prstGeom prst="rect">
            <a:avLst/>
          </a:prstGeom>
        </p:spPr>
      </p:pic>
    </p:spTree>
    <p:extLst>
      <p:ext uri="{BB962C8B-B14F-4D97-AF65-F5344CB8AC3E}">
        <p14:creationId xmlns:p14="http://schemas.microsoft.com/office/powerpoint/2010/main" val="36128578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83D092F-2319-4C1A-E40C-D6FD85D07D6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E1054B2-BEA2-922E-55A8-B3A039E4BEE0}"/>
              </a:ext>
            </a:extLst>
          </p:cNvPr>
          <p:cNvSpPr>
            <a:spLocks noGrp="1"/>
          </p:cNvSpPr>
          <p:nvPr>
            <p:ph type="title"/>
          </p:nvPr>
        </p:nvSpPr>
        <p:spPr>
          <a:xfrm>
            <a:off x="3927464" y="594360"/>
            <a:ext cx="7901861" cy="631690"/>
          </a:xfrm>
        </p:spPr>
        <p:txBody>
          <a:bodyPr>
            <a:noAutofit/>
          </a:bodyPr>
          <a:lstStyle/>
          <a:p>
            <a:r>
              <a:rPr lang="cs-CZ" sz="3200" b="1" dirty="0"/>
              <a:t>Příčiny vzniku monopolu</a:t>
            </a:r>
          </a:p>
        </p:txBody>
      </p:sp>
      <p:sp>
        <p:nvSpPr>
          <p:cNvPr id="99" name="Google Shape;99;p14">
            <a:extLst>
              <a:ext uri="{FF2B5EF4-FFF2-40B4-BE49-F238E27FC236}">
                <a16:creationId xmlns:a16="http://schemas.microsoft.com/office/drawing/2014/main" id="{33C2321D-8718-0146-BE2D-7A280E70658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ext Placeholder 3">
            <a:extLst>
              <a:ext uri="{FF2B5EF4-FFF2-40B4-BE49-F238E27FC236}">
                <a16:creationId xmlns:a16="http://schemas.microsoft.com/office/drawing/2014/main" id="{AA234A6B-C63D-EC7D-832B-10DCA8BDAA94}"/>
              </a:ext>
            </a:extLst>
          </p:cNvPr>
          <p:cNvSpPr>
            <a:spLocks noGrp="1"/>
          </p:cNvSpPr>
          <p:nvPr>
            <p:ph type="body" idx="1"/>
          </p:nvPr>
        </p:nvSpPr>
        <p:spPr>
          <a:xfrm>
            <a:off x="274321" y="1348546"/>
            <a:ext cx="11555004" cy="4991870"/>
          </a:xfrm>
        </p:spPr>
        <p:txBody>
          <a:bodyPr>
            <a:normAutofit fontScale="70000" lnSpcReduction="20000"/>
          </a:bodyPr>
          <a:lstStyle/>
          <a:p>
            <a:pPr algn="just" eaLnBrk="1" hangingPunct="1"/>
            <a:r>
              <a:rPr lang="cs-CZ" b="1" noProof="0" dirty="0">
                <a:latin typeface="Times New Roman" panose="02020603050405020304" pitchFamily="18" charset="0"/>
                <a:cs typeface="Times New Roman" panose="02020603050405020304" pitchFamily="18" charset="0"/>
              </a:rPr>
              <a:t>Monopol = protipól dokonalé konkurence:</a:t>
            </a:r>
          </a:p>
          <a:p>
            <a:pPr marL="628650" indent="-514350" algn="just" eaLnBrk="1" hangingPunct="1">
              <a:buFont typeface="+mj-lt"/>
              <a:buAutoNum type="arabicPeriod"/>
            </a:pPr>
            <a:r>
              <a:rPr lang="cs-CZ" b="1" noProof="0" dirty="0">
                <a:latin typeface="Times New Roman" panose="02020603050405020304" pitchFamily="18" charset="0"/>
                <a:cs typeface="Times New Roman" panose="02020603050405020304" pitchFamily="18" charset="0"/>
              </a:rPr>
              <a:t>Nabídka na DK trhu – tvořena </a:t>
            </a:r>
            <a:r>
              <a:rPr lang="cs-CZ" b="1" noProof="0" dirty="0">
                <a:highlight>
                  <a:srgbClr val="FFFF00"/>
                </a:highlight>
                <a:latin typeface="Times New Roman" panose="02020603050405020304" pitchFamily="18" charset="0"/>
                <a:cs typeface="Times New Roman" panose="02020603050405020304" pitchFamily="18" charset="0"/>
              </a:rPr>
              <a:t>produkcí velkého počtu malých firem </a:t>
            </a:r>
            <a:r>
              <a:rPr lang="cs-CZ" b="1" noProof="0" dirty="0">
                <a:latin typeface="Times New Roman" panose="02020603050405020304" pitchFamily="18" charset="0"/>
                <a:cs typeface="Times New Roman" panose="02020603050405020304" pitchFamily="18" charset="0"/>
              </a:rPr>
              <a:t>vs. nabídka celého odvětví v monopolu – </a:t>
            </a:r>
            <a:r>
              <a:rPr lang="cs-CZ" b="1" noProof="0" dirty="0">
                <a:highlight>
                  <a:srgbClr val="FFFF00"/>
                </a:highlight>
                <a:latin typeface="Times New Roman" panose="02020603050405020304" pitchFamily="18" charset="0"/>
                <a:cs typeface="Times New Roman" panose="02020603050405020304" pitchFamily="18" charset="0"/>
              </a:rPr>
              <a:t>produkce jediné firmy. </a:t>
            </a:r>
          </a:p>
          <a:p>
            <a:pPr marL="628650" indent="-514350" algn="just" eaLnBrk="1" hangingPunct="1">
              <a:buFont typeface="+mj-lt"/>
              <a:buAutoNum type="arabicPeriod"/>
            </a:pPr>
            <a:r>
              <a:rPr lang="cs-CZ" b="1" noProof="0" dirty="0">
                <a:latin typeface="Times New Roman" panose="02020603050405020304" pitchFamily="18" charset="0"/>
                <a:cs typeface="Times New Roman" panose="02020603050405020304" pitchFamily="18" charset="0"/>
              </a:rPr>
              <a:t> DK – velký počet firem vyrábí </a:t>
            </a:r>
            <a:r>
              <a:rPr lang="cs-CZ" b="1" noProof="0" dirty="0">
                <a:highlight>
                  <a:srgbClr val="FFFF00"/>
                </a:highlight>
                <a:latin typeface="Times New Roman" panose="02020603050405020304" pitchFamily="18" charset="0"/>
                <a:cs typeface="Times New Roman" panose="02020603050405020304" pitchFamily="18" charset="0"/>
              </a:rPr>
              <a:t>identické produkty </a:t>
            </a:r>
            <a:r>
              <a:rPr lang="cs-CZ" b="1" noProof="0" dirty="0">
                <a:latin typeface="Times New Roman" panose="02020603050405020304" pitchFamily="18" charset="0"/>
                <a:cs typeface="Times New Roman" panose="02020603050405020304" pitchFamily="18" charset="0"/>
              </a:rPr>
              <a:t>vs. monopol – jediná firma vyrábějící produkt, k němuž </a:t>
            </a:r>
            <a:r>
              <a:rPr lang="cs-CZ" b="1" noProof="0" dirty="0">
                <a:highlight>
                  <a:srgbClr val="FFFF00"/>
                </a:highlight>
                <a:latin typeface="Times New Roman" panose="02020603050405020304" pitchFamily="18" charset="0"/>
                <a:cs typeface="Times New Roman" panose="02020603050405020304" pitchFamily="18" charset="0"/>
              </a:rPr>
              <a:t>neexistují blízké substituty</a:t>
            </a:r>
            <a:r>
              <a:rPr lang="cs-CZ" b="1" noProof="0" dirty="0">
                <a:latin typeface="Times New Roman" panose="02020603050405020304" pitchFamily="18" charset="0"/>
                <a:cs typeface="Times New Roman" panose="02020603050405020304" pitchFamily="18" charset="0"/>
              </a:rPr>
              <a:t>. </a:t>
            </a:r>
          </a:p>
          <a:p>
            <a:pPr algn="just" eaLnBrk="1" hangingPunct="1">
              <a:buFont typeface="Wingdings" panose="05000000000000000000" pitchFamily="2" charset="2"/>
              <a:buChar char="ü"/>
            </a:pPr>
            <a:endParaRPr lang="cs-CZ" b="1" noProof="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ü"/>
            </a:pPr>
            <a:r>
              <a:rPr lang="cs-CZ" b="1" noProof="0" dirty="0">
                <a:latin typeface="Times New Roman" panose="02020603050405020304" pitchFamily="18" charset="0"/>
                <a:cs typeface="Times New Roman" panose="02020603050405020304" pitchFamily="18" charset="0"/>
              </a:rPr>
              <a:t>Přítomnost jediného nabízejícího:</a:t>
            </a:r>
          </a:p>
          <a:p>
            <a:pPr algn="just" eaLnBrk="1" hangingPunct="1">
              <a:buFont typeface="Wingdings" panose="05000000000000000000" pitchFamily="2" charset="2"/>
              <a:buChar char="Ø"/>
            </a:pPr>
            <a:r>
              <a:rPr lang="cs-CZ" b="1" noProof="0" dirty="0">
                <a:latin typeface="Times New Roman" panose="02020603050405020304" pitchFamily="18" charset="0"/>
                <a:cs typeface="Times New Roman" panose="02020603050405020304" pitchFamily="18" charset="0"/>
              </a:rPr>
              <a:t>může v daném okamžiku rozhodovat o výši ceny nebo o velikosti vyráběného výstupu:</a:t>
            </a:r>
          </a:p>
          <a:p>
            <a:pPr algn="just" eaLnBrk="1" hangingPunct="1">
              <a:buFont typeface="Wingdings" panose="05000000000000000000" pitchFamily="2" charset="2"/>
              <a:buChar char="Ø"/>
            </a:pPr>
            <a:r>
              <a:rPr lang="cs-CZ" b="1" noProof="0" dirty="0">
                <a:latin typeface="Times New Roman" panose="02020603050405020304" pitchFamily="18" charset="0"/>
                <a:cs typeface="Times New Roman" panose="02020603050405020304" pitchFamily="18" charset="0"/>
              </a:rPr>
              <a:t>nikoliv o obou současně!!!!. </a:t>
            </a:r>
          </a:p>
          <a:p>
            <a:pPr algn="just" eaLnBrk="1" hangingPunct="1">
              <a:buFont typeface="Wingdings" panose="05000000000000000000" pitchFamily="2" charset="2"/>
              <a:buChar char="Ø"/>
            </a:pPr>
            <a:endParaRPr lang="cs-CZ" b="1" noProof="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pPr>
            <a:r>
              <a:rPr lang="cs-CZ" b="1" noProof="0" dirty="0">
                <a:latin typeface="Times New Roman" panose="02020603050405020304" pitchFamily="18" charset="0"/>
                <a:cs typeface="Times New Roman" panose="02020603050405020304" pitchFamily="18" charset="0"/>
              </a:rPr>
              <a:t>V rámci mikroekonomické analýzy – předpoklad: firma primárně volí velikost výstupu –&gt; maximalizace zisku –&gt; následně od optimálního výstupu a tržní poptávky – odvození výší tržní ceny.</a:t>
            </a:r>
          </a:p>
          <a:p>
            <a:pPr algn="just"/>
            <a:endParaRPr lang="cs-CZ" b="1" noProof="0" dirty="0">
              <a:latin typeface="Times New Roman" panose="02020603050405020304" pitchFamily="18" charset="0"/>
              <a:cs typeface="Times New Roman" panose="02020603050405020304" pitchFamily="18" charset="0"/>
            </a:endParaRPr>
          </a:p>
          <a:p>
            <a:pPr algn="just"/>
            <a:r>
              <a:rPr lang="cs-CZ" b="1" noProof="0" dirty="0">
                <a:latin typeface="Times New Roman" panose="02020603050405020304" pitchFamily="18" charset="0"/>
                <a:cs typeface="Times New Roman" panose="02020603050405020304" pitchFamily="18" charset="0"/>
              </a:rPr>
              <a:t>Jediný nabízející = neexistenci konkurence =&gt; pojmy „čistý monopol“, „absolutní monopol“.</a:t>
            </a:r>
          </a:p>
          <a:p>
            <a:pPr algn="just" eaLnBrk="1" hangingPunct="1"/>
            <a:endParaRPr lang="cs-CZ" b="1"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9872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D270935-A1A3-8FBB-0DF6-5663C3A8BCB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5866EBD-D970-F088-9A37-A0625280E278}"/>
              </a:ext>
            </a:extLst>
          </p:cNvPr>
          <p:cNvSpPr>
            <a:spLocks noGrp="1"/>
          </p:cNvSpPr>
          <p:nvPr>
            <p:ph type="title"/>
          </p:nvPr>
        </p:nvSpPr>
        <p:spPr/>
        <p:txBody>
          <a:bodyPr>
            <a:noAutofit/>
          </a:bodyPr>
          <a:lstStyle/>
          <a:p>
            <a:r>
              <a:rPr lang="cs-CZ" b="1" dirty="0"/>
              <a:t>Cenová diskriminace druhého stupně</a:t>
            </a:r>
          </a:p>
        </p:txBody>
      </p:sp>
      <p:sp>
        <p:nvSpPr>
          <p:cNvPr id="3" name="Text Placeholder 2">
            <a:extLst>
              <a:ext uri="{FF2B5EF4-FFF2-40B4-BE49-F238E27FC236}">
                <a16:creationId xmlns:a16="http://schemas.microsoft.com/office/drawing/2014/main" id="{59FC6A4D-7D36-16FF-3BB7-F8B50AE1722F}"/>
              </a:ext>
            </a:extLst>
          </p:cNvPr>
          <p:cNvSpPr>
            <a:spLocks noGrp="1"/>
          </p:cNvSpPr>
          <p:nvPr>
            <p:ph type="body" idx="1"/>
          </p:nvPr>
        </p:nvSpPr>
        <p:spPr>
          <a:xfrm>
            <a:off x="137160" y="1331089"/>
            <a:ext cx="11955780" cy="5252273"/>
          </a:xfrm>
        </p:spPr>
        <p:txBody>
          <a:bodyPr>
            <a:normAutofit fontScale="70000" lnSpcReduction="20000"/>
          </a:bodyPr>
          <a:lstStyle/>
          <a:p>
            <a:pPr algn="just">
              <a:buFont typeface="Wingdings" panose="05000000000000000000" pitchFamily="2" charset="2"/>
              <a:buChar char="ü"/>
            </a:pPr>
            <a:r>
              <a:rPr lang="cs-CZ" sz="4000" b="1" noProof="0" dirty="0">
                <a:solidFill>
                  <a:schemeClr val="tx1"/>
                </a:solidFill>
              </a:rPr>
              <a:t>Když monopol nediskriminuje: stanoví cenu P* -&gt; výstup Q*(v obr. </a:t>
            </a:r>
            <a:r>
              <a:rPr lang="cs-CZ" sz="4000" b="1" noProof="0" dirty="0" err="1">
                <a:solidFill>
                  <a:schemeClr val="tx1"/>
                </a:solidFill>
              </a:rPr>
              <a:t>předch</a:t>
            </a:r>
            <a:r>
              <a:rPr lang="cs-CZ" sz="4000" b="1" noProof="0" dirty="0">
                <a:solidFill>
                  <a:schemeClr val="tx1"/>
                </a:solidFill>
              </a:rPr>
              <a:t>. </a:t>
            </a:r>
            <a:r>
              <a:rPr lang="cs-CZ" sz="4000" b="1" noProof="0" dirty="0" err="1">
                <a:solidFill>
                  <a:schemeClr val="tx1"/>
                </a:solidFill>
              </a:rPr>
              <a:t>sn</a:t>
            </a:r>
            <a:r>
              <a:rPr lang="cs-CZ" sz="4000" b="1" noProof="0" dirty="0">
                <a:solidFill>
                  <a:schemeClr val="tx1"/>
                </a:solidFill>
              </a:rPr>
              <a:t>.). </a:t>
            </a:r>
          </a:p>
          <a:p>
            <a:pPr algn="just">
              <a:buFont typeface="Wingdings" panose="05000000000000000000" pitchFamily="2" charset="2"/>
              <a:buChar char="Ø"/>
            </a:pPr>
            <a:r>
              <a:rPr lang="cs-CZ" sz="4000" b="1" noProof="0" dirty="0">
                <a:solidFill>
                  <a:schemeClr val="tx1"/>
                </a:solidFill>
              </a:rPr>
              <a:t>Místo toho: rozdělí vyrobené množství na </a:t>
            </a:r>
            <a:r>
              <a:rPr lang="cs-CZ" sz="4000" b="1" noProof="0" dirty="0">
                <a:solidFill>
                  <a:schemeClr val="tx1"/>
                </a:solidFill>
                <a:highlight>
                  <a:srgbClr val="FFFF00"/>
                </a:highlight>
              </a:rPr>
              <a:t>„bloky“: </a:t>
            </a:r>
            <a:r>
              <a:rPr lang="cs-CZ" sz="4000" b="1" noProof="0" dirty="0">
                <a:solidFill>
                  <a:schemeClr val="tx1"/>
                </a:solidFill>
              </a:rPr>
              <a:t>za ne stanoví rozdílné ceny. </a:t>
            </a:r>
          </a:p>
          <a:p>
            <a:pPr marL="971550" indent="-857250" algn="just">
              <a:buFont typeface="+mj-lt"/>
              <a:buAutoNum type="romanUcPeriod"/>
            </a:pPr>
            <a:r>
              <a:rPr lang="cs-CZ" sz="4000" b="1" noProof="0" dirty="0">
                <a:solidFill>
                  <a:schemeClr val="tx1"/>
                </a:solidFill>
              </a:rPr>
              <a:t>Cena prvního bloku (blok I) pro množství Q</a:t>
            </a:r>
            <a:r>
              <a:rPr lang="cs-CZ" sz="3600" b="1" noProof="0" dirty="0">
                <a:solidFill>
                  <a:schemeClr val="tx1"/>
                </a:solidFill>
              </a:rPr>
              <a:t>1</a:t>
            </a:r>
            <a:r>
              <a:rPr lang="cs-CZ" sz="4000" b="1" noProof="0" dirty="0">
                <a:solidFill>
                  <a:schemeClr val="tx1"/>
                </a:solidFill>
              </a:rPr>
              <a:t> – stanoví na úrovni P</a:t>
            </a:r>
            <a:r>
              <a:rPr lang="cs-CZ" sz="3600" b="1" noProof="0" dirty="0">
                <a:solidFill>
                  <a:schemeClr val="tx1"/>
                </a:solidFill>
              </a:rPr>
              <a:t>1</a:t>
            </a:r>
            <a:r>
              <a:rPr lang="cs-CZ" sz="4000" b="1" noProof="0" dirty="0">
                <a:solidFill>
                  <a:schemeClr val="tx1"/>
                </a:solidFill>
              </a:rPr>
              <a:t>.</a:t>
            </a:r>
          </a:p>
          <a:p>
            <a:pPr algn="just">
              <a:buFont typeface="Wingdings" panose="05000000000000000000" pitchFamily="2" charset="2"/>
              <a:buChar char="Ø"/>
            </a:pPr>
            <a:r>
              <a:rPr lang="cs-CZ" sz="4000" b="1" noProof="0" dirty="0">
                <a:solidFill>
                  <a:schemeClr val="tx1"/>
                </a:solidFill>
              </a:rPr>
              <a:t>Odebere spotřebitelům část jejich přebytku: rozdíl mezi cenou P* a odpovídající částí poptávky. </a:t>
            </a:r>
          </a:p>
          <a:p>
            <a:pPr algn="just">
              <a:buFont typeface="Wingdings" panose="05000000000000000000" pitchFamily="2" charset="2"/>
              <a:buChar char="Ø"/>
            </a:pPr>
            <a:r>
              <a:rPr lang="cs-CZ" sz="4000" b="1" noProof="0" dirty="0">
                <a:solidFill>
                  <a:schemeClr val="tx1"/>
                </a:solidFill>
              </a:rPr>
              <a:t>Přebytek spotřebitele – změna na rozdíl mezi vyšší cenou P</a:t>
            </a:r>
            <a:r>
              <a:rPr lang="cs-CZ" sz="3600" b="1" noProof="0" dirty="0">
                <a:solidFill>
                  <a:schemeClr val="tx1"/>
                </a:solidFill>
              </a:rPr>
              <a:t>1</a:t>
            </a:r>
            <a:r>
              <a:rPr lang="cs-CZ" sz="4000" b="1" noProof="0" dirty="0">
                <a:solidFill>
                  <a:schemeClr val="tx1"/>
                </a:solidFill>
              </a:rPr>
              <a:t> a odpovídající částí poptávky. </a:t>
            </a:r>
          </a:p>
          <a:p>
            <a:pPr marL="971550" indent="-857250" algn="just">
              <a:buFont typeface="+mj-lt"/>
              <a:buAutoNum type="romanUcPeriod" startAt="2"/>
            </a:pPr>
            <a:r>
              <a:rPr lang="cs-CZ" sz="4000" b="1" noProof="0" dirty="0">
                <a:solidFill>
                  <a:schemeClr val="tx1"/>
                </a:solidFill>
              </a:rPr>
              <a:t>Druhý blok prodává za cenu P* a třetí blok za P</a:t>
            </a:r>
            <a:r>
              <a:rPr lang="cs-CZ" sz="3100" b="1" noProof="0" dirty="0">
                <a:solidFill>
                  <a:schemeClr val="tx1"/>
                </a:solidFill>
              </a:rPr>
              <a:t>2</a:t>
            </a:r>
            <a:r>
              <a:rPr lang="cs-CZ" sz="4000" b="1" noProof="0" dirty="0">
                <a:solidFill>
                  <a:schemeClr val="tx1"/>
                </a:solidFill>
              </a:rPr>
              <a:t> (podobně).</a:t>
            </a:r>
          </a:p>
          <a:p>
            <a:pPr algn="just">
              <a:buFont typeface="Wingdings" panose="05000000000000000000" pitchFamily="2" charset="2"/>
              <a:buChar char="ü"/>
            </a:pPr>
            <a:endParaRPr lang="cs-CZ" sz="4000" b="1" noProof="0" dirty="0">
              <a:solidFill>
                <a:schemeClr val="tx1"/>
              </a:solidFill>
            </a:endParaRPr>
          </a:p>
          <a:p>
            <a:pPr algn="just">
              <a:buFont typeface="Wingdings" panose="05000000000000000000" pitchFamily="2" charset="2"/>
              <a:buChar char="ü"/>
            </a:pPr>
            <a:r>
              <a:rPr lang="cs-CZ" sz="4000" b="1" noProof="0" dirty="0">
                <a:solidFill>
                  <a:schemeClr val="tx1"/>
                </a:solidFill>
              </a:rPr>
              <a:t>Monopol získá </a:t>
            </a:r>
            <a:r>
              <a:rPr lang="cs-CZ" sz="4000" b="1" noProof="0" dirty="0">
                <a:solidFill>
                  <a:srgbClr val="FF0000"/>
                </a:solidFill>
              </a:rPr>
              <a:t>částí přebytku spotřebitele: </a:t>
            </a:r>
          </a:p>
          <a:p>
            <a:pPr algn="just">
              <a:buFont typeface="Wingdings" panose="05000000000000000000" pitchFamily="2" charset="2"/>
              <a:buChar char="Ø"/>
            </a:pPr>
            <a:r>
              <a:rPr lang="cs-CZ" sz="4000" b="1" noProof="0" dirty="0">
                <a:solidFill>
                  <a:schemeClr val="tx1"/>
                </a:solidFill>
              </a:rPr>
              <a:t>nikoliv však celý jako v případě cenové diskriminace prvního stupně.</a:t>
            </a:r>
            <a:endParaRPr lang="cs-CZ" sz="4000" b="1" noProof="0" dirty="0">
              <a:solidFill>
                <a:schemeClr val="tx1"/>
              </a:solidFill>
              <a:highlight>
                <a:srgbClr val="FFFF00"/>
              </a:highlight>
            </a:endParaRPr>
          </a:p>
        </p:txBody>
      </p:sp>
      <p:sp>
        <p:nvSpPr>
          <p:cNvPr id="99" name="Google Shape;99;p14">
            <a:extLst>
              <a:ext uri="{FF2B5EF4-FFF2-40B4-BE49-F238E27FC236}">
                <a16:creationId xmlns:a16="http://schemas.microsoft.com/office/drawing/2014/main" id="{2C0F6685-6961-9FF1-7E83-14445F202341}"/>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403924109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2481BB5-0CA3-C5D3-BB53-DC2CBF8C6FF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DA2C651-308F-6842-4B2B-7F065C8FF888}"/>
              </a:ext>
            </a:extLst>
          </p:cNvPr>
          <p:cNvSpPr>
            <a:spLocks noGrp="1"/>
          </p:cNvSpPr>
          <p:nvPr>
            <p:ph type="title"/>
          </p:nvPr>
        </p:nvSpPr>
        <p:spPr>
          <a:xfrm>
            <a:off x="99062" y="604495"/>
            <a:ext cx="11108516" cy="594110"/>
          </a:xfrm>
        </p:spPr>
        <p:txBody>
          <a:bodyPr>
            <a:noAutofit/>
          </a:bodyPr>
          <a:lstStyle/>
          <a:p>
            <a:r>
              <a:rPr lang="cs-CZ" sz="3200" b="1" dirty="0"/>
              <a:t>Cenová diskriminace druhého stupně u přirozeného monopolu</a:t>
            </a:r>
          </a:p>
        </p:txBody>
      </p:sp>
      <p:sp>
        <p:nvSpPr>
          <p:cNvPr id="3" name="Text Placeholder 2">
            <a:extLst>
              <a:ext uri="{FF2B5EF4-FFF2-40B4-BE49-F238E27FC236}">
                <a16:creationId xmlns:a16="http://schemas.microsoft.com/office/drawing/2014/main" id="{70DAF777-6F6C-2B90-6687-28C5B8CB2C03}"/>
              </a:ext>
            </a:extLst>
          </p:cNvPr>
          <p:cNvSpPr>
            <a:spLocks noGrp="1"/>
          </p:cNvSpPr>
          <p:nvPr>
            <p:ph type="body" idx="1"/>
          </p:nvPr>
        </p:nvSpPr>
        <p:spPr>
          <a:xfrm>
            <a:off x="6573794" y="1291201"/>
            <a:ext cx="5469717" cy="5418518"/>
          </a:xfrm>
        </p:spPr>
        <p:txBody>
          <a:bodyPr>
            <a:normAutofit fontScale="70000" lnSpcReduction="20000"/>
          </a:bodyPr>
          <a:lstStyle/>
          <a:p>
            <a:pPr algn="just">
              <a:buFont typeface="Wingdings" panose="05000000000000000000" pitchFamily="2" charset="2"/>
              <a:buChar char="ü"/>
            </a:pPr>
            <a:r>
              <a:rPr lang="cs-CZ" sz="4000" b="1" noProof="0" dirty="0">
                <a:solidFill>
                  <a:schemeClr val="tx1"/>
                </a:solidFill>
              </a:rPr>
              <a:t>Tržní poptávka zabezpečována s </a:t>
            </a:r>
            <a:r>
              <a:rPr lang="cs-CZ" sz="4000" b="1" noProof="0" dirty="0">
                <a:solidFill>
                  <a:srgbClr val="FF0000"/>
                </a:solidFill>
              </a:rPr>
              <a:t>klesajícími MC i AC:</a:t>
            </a:r>
          </a:p>
          <a:p>
            <a:pPr algn="just">
              <a:buFont typeface="Wingdings" panose="05000000000000000000" pitchFamily="2" charset="2"/>
              <a:buChar char="Ø"/>
            </a:pPr>
            <a:r>
              <a:rPr lang="cs-CZ" sz="4000" b="1" noProof="0" dirty="0">
                <a:solidFill>
                  <a:schemeClr val="tx1"/>
                </a:solidFill>
              </a:rPr>
              <a:t>umožňuje realizovat větší objem výstupu se sníženými náklady. </a:t>
            </a:r>
          </a:p>
          <a:p>
            <a:pPr algn="just">
              <a:buFont typeface="Wingdings" panose="05000000000000000000" pitchFamily="2" charset="2"/>
              <a:buChar char="ü"/>
            </a:pPr>
            <a:r>
              <a:rPr lang="cs-CZ" sz="4000" b="1" noProof="0" dirty="0">
                <a:solidFill>
                  <a:schemeClr val="tx1"/>
                </a:solidFill>
              </a:rPr>
              <a:t>Při zvýšení výstupu – větší úspory z rozsahu a zisk může vzrůst i s růstem přínosu pro spotřebitele:</a:t>
            </a:r>
          </a:p>
          <a:p>
            <a:pPr algn="just">
              <a:buFont typeface="Wingdings" panose="05000000000000000000" pitchFamily="2" charset="2"/>
              <a:buChar char="ü"/>
            </a:pPr>
            <a:endParaRPr lang="cs-CZ" sz="4000" b="1" noProof="0" dirty="0">
              <a:solidFill>
                <a:schemeClr val="tx1"/>
              </a:solidFill>
            </a:endParaRPr>
          </a:p>
          <a:p>
            <a:pPr marL="358775" indent="-244475" algn="just">
              <a:buFont typeface="Courier New" panose="02070309020205020404" pitchFamily="49" charset="0"/>
              <a:buChar char="o"/>
            </a:pPr>
            <a:r>
              <a:rPr lang="cs-CZ" sz="4000" b="1" noProof="0" dirty="0">
                <a:solidFill>
                  <a:schemeClr val="tx1"/>
                </a:solidFill>
              </a:rPr>
              <a:t>S poklesem cen – úspory elektrárenské společnosti v důsledku nižších jednotkových nákladů.</a:t>
            </a:r>
            <a:endParaRPr lang="cs-CZ" sz="4000" b="1" noProof="0" dirty="0">
              <a:solidFill>
                <a:schemeClr val="tx1"/>
              </a:solidFill>
              <a:highlight>
                <a:srgbClr val="FFFF00"/>
              </a:highlight>
            </a:endParaRPr>
          </a:p>
        </p:txBody>
      </p:sp>
      <p:sp>
        <p:nvSpPr>
          <p:cNvPr id="99" name="Google Shape;99;p14">
            <a:extLst>
              <a:ext uri="{FF2B5EF4-FFF2-40B4-BE49-F238E27FC236}">
                <a16:creationId xmlns:a16="http://schemas.microsoft.com/office/drawing/2014/main" id="{FB5A7AC8-B52B-2BCC-19E7-F5590FBCF66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345788AB-68A3-F30B-E933-B9D91B98D1F1}"/>
              </a:ext>
            </a:extLst>
          </p:cNvPr>
          <p:cNvPicPr>
            <a:picLocks noChangeAspect="1"/>
          </p:cNvPicPr>
          <p:nvPr/>
        </p:nvPicPr>
        <p:blipFill>
          <a:blip r:embed="rId3"/>
          <a:stretch>
            <a:fillRect/>
          </a:stretch>
        </p:blipFill>
        <p:spPr>
          <a:xfrm>
            <a:off x="247135" y="1544595"/>
            <a:ext cx="6326659" cy="4745487"/>
          </a:xfrm>
          <a:prstGeom prst="rect">
            <a:avLst/>
          </a:prstGeom>
        </p:spPr>
      </p:pic>
    </p:spTree>
    <p:extLst>
      <p:ext uri="{BB962C8B-B14F-4D97-AF65-F5344CB8AC3E}">
        <p14:creationId xmlns:p14="http://schemas.microsoft.com/office/powerpoint/2010/main" val="135143709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DA52EFB-8221-A76B-7B10-161A8033429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6A245A4-6916-1A7F-EA57-0D64F1CB49D7}"/>
              </a:ext>
            </a:extLst>
          </p:cNvPr>
          <p:cNvSpPr>
            <a:spLocks noGrp="1"/>
          </p:cNvSpPr>
          <p:nvPr>
            <p:ph type="title"/>
          </p:nvPr>
        </p:nvSpPr>
        <p:spPr/>
        <p:txBody>
          <a:bodyPr>
            <a:noAutofit/>
          </a:bodyPr>
          <a:lstStyle/>
          <a:p>
            <a:r>
              <a:rPr lang="cs-CZ" b="1" dirty="0"/>
              <a:t>Cenová diskriminace třetího stupně</a:t>
            </a:r>
          </a:p>
        </p:txBody>
      </p:sp>
      <p:sp>
        <p:nvSpPr>
          <p:cNvPr id="3" name="Text Placeholder 2">
            <a:extLst>
              <a:ext uri="{FF2B5EF4-FFF2-40B4-BE49-F238E27FC236}">
                <a16:creationId xmlns:a16="http://schemas.microsoft.com/office/drawing/2014/main" id="{26FFD82F-26BA-B320-1EFF-57063845448D}"/>
              </a:ext>
            </a:extLst>
          </p:cNvPr>
          <p:cNvSpPr>
            <a:spLocks noGrp="1"/>
          </p:cNvSpPr>
          <p:nvPr>
            <p:ph type="body" idx="1"/>
          </p:nvPr>
        </p:nvSpPr>
        <p:spPr>
          <a:xfrm>
            <a:off x="137160" y="1331089"/>
            <a:ext cx="11955780" cy="5252273"/>
          </a:xfrm>
        </p:spPr>
        <p:txBody>
          <a:bodyPr>
            <a:normAutofit fontScale="62500" lnSpcReduction="20000"/>
          </a:bodyPr>
          <a:lstStyle/>
          <a:p>
            <a:pPr algn="just">
              <a:buFont typeface="Wingdings" panose="05000000000000000000" pitchFamily="2" charset="2"/>
              <a:buChar char="ü"/>
            </a:pPr>
            <a:r>
              <a:rPr lang="cs-CZ" sz="4000" b="1" noProof="0" dirty="0">
                <a:solidFill>
                  <a:schemeClr val="tx1"/>
                </a:solidFill>
              </a:rPr>
              <a:t>Podobná cenové diskriminaci prvního stupně: diskriminace podle spotřebitelů: </a:t>
            </a:r>
          </a:p>
          <a:p>
            <a:pPr algn="just">
              <a:buFont typeface="Wingdings" panose="05000000000000000000" pitchFamily="2" charset="2"/>
              <a:buChar char="Ø"/>
            </a:pPr>
            <a:r>
              <a:rPr lang="cs-CZ" sz="4000" b="1" noProof="0" dirty="0">
                <a:solidFill>
                  <a:schemeClr val="tx1"/>
                </a:solidFill>
                <a:highlight>
                  <a:srgbClr val="FFFF00"/>
                </a:highlight>
              </a:rPr>
              <a:t>rozdělení spotřebitelů </a:t>
            </a:r>
            <a:r>
              <a:rPr lang="cs-CZ" sz="4000" b="1" noProof="0" dirty="0">
                <a:solidFill>
                  <a:schemeClr val="tx1"/>
                </a:solidFill>
              </a:rPr>
              <a:t>na dvě / více skupin: mají svou </a:t>
            </a:r>
            <a:r>
              <a:rPr lang="cs-CZ" sz="4000" b="1" noProof="0" dirty="0">
                <a:solidFill>
                  <a:schemeClr val="tx1"/>
                </a:solidFill>
                <a:highlight>
                  <a:srgbClr val="FFFF00"/>
                </a:highlight>
              </a:rPr>
              <a:t>vlastní poptávkovou křivku. </a:t>
            </a:r>
          </a:p>
          <a:p>
            <a:pPr algn="just">
              <a:buFont typeface="Wingdings" panose="05000000000000000000" pitchFamily="2" charset="2"/>
              <a:buChar char="ü"/>
            </a:pPr>
            <a:endParaRPr lang="cs-CZ" sz="4000" b="1" noProof="0" dirty="0">
              <a:solidFill>
                <a:schemeClr val="tx1"/>
              </a:solidFill>
            </a:endParaRPr>
          </a:p>
          <a:p>
            <a:pPr algn="just">
              <a:buFont typeface="Wingdings" panose="05000000000000000000" pitchFamily="2" charset="2"/>
              <a:buChar char="ü"/>
            </a:pPr>
            <a:r>
              <a:rPr lang="cs-CZ" sz="4000" b="1" noProof="0" dirty="0">
                <a:solidFill>
                  <a:schemeClr val="tx1"/>
                </a:solidFill>
              </a:rPr>
              <a:t>V praxi nejčastěji používána forma. Pro její realizaci – nutné podmínky:</a:t>
            </a:r>
          </a:p>
          <a:p>
            <a:pPr marL="857250" indent="-742950" algn="just">
              <a:buFont typeface="+mj-lt"/>
              <a:buAutoNum type="alphaLcParenR"/>
            </a:pPr>
            <a:r>
              <a:rPr lang="cs-CZ" sz="4000" b="1" noProof="0" dirty="0">
                <a:solidFill>
                  <a:schemeClr val="tx1"/>
                </a:solidFill>
                <a:highlight>
                  <a:srgbClr val="FFFF00"/>
                </a:highlight>
              </a:rPr>
              <a:t>Existuje kritérium rozdělení spotřebitelů do různých skupin = segmentů trhu:</a:t>
            </a:r>
          </a:p>
          <a:p>
            <a:pPr algn="just">
              <a:buFont typeface="Wingdings" panose="05000000000000000000" pitchFamily="2" charset="2"/>
              <a:buChar char="ü"/>
            </a:pPr>
            <a:r>
              <a:rPr lang="cs-CZ" sz="4000" b="1" noProof="0" dirty="0">
                <a:solidFill>
                  <a:schemeClr val="tx1"/>
                </a:solidFill>
              </a:rPr>
              <a:t>Kritérium: </a:t>
            </a:r>
            <a:r>
              <a:rPr lang="cs-CZ" sz="4000" b="1" noProof="0" dirty="0">
                <a:solidFill>
                  <a:srgbClr val="FF0000"/>
                </a:solidFill>
              </a:rPr>
              <a:t>výrazné rozdíly v cenové elasticitě poptávky po daném produktu:</a:t>
            </a:r>
          </a:p>
          <a:p>
            <a:pPr algn="just">
              <a:buFont typeface="Wingdings" panose="05000000000000000000" pitchFamily="2" charset="2"/>
              <a:buChar char="Ø"/>
            </a:pPr>
            <a:r>
              <a:rPr lang="cs-CZ" sz="4000" b="1" noProof="0" dirty="0">
                <a:solidFill>
                  <a:schemeClr val="tx1"/>
                </a:solidFill>
              </a:rPr>
              <a:t>Ovlivněny: rozdílnou úrovní důchodů jednotlivých skupin, rozdílnými preferencemi, rozdílnými možnostmi koupě substitutů.</a:t>
            </a:r>
          </a:p>
          <a:p>
            <a:pPr marL="857250" indent="-742950" algn="just">
              <a:buFont typeface="+mj-lt"/>
              <a:buAutoNum type="alphaLcParenR" startAt="2"/>
            </a:pPr>
            <a:endParaRPr lang="cs-CZ" sz="4000" b="1" noProof="0" dirty="0">
              <a:solidFill>
                <a:schemeClr val="tx1"/>
              </a:solidFill>
              <a:highlight>
                <a:srgbClr val="FFFF00"/>
              </a:highlight>
            </a:endParaRPr>
          </a:p>
          <a:p>
            <a:pPr marL="857250" indent="-742950" algn="just">
              <a:buFont typeface="+mj-lt"/>
              <a:buAutoNum type="alphaLcParenR" startAt="2"/>
            </a:pPr>
            <a:r>
              <a:rPr lang="cs-CZ" sz="4000" b="1" noProof="0" dirty="0">
                <a:solidFill>
                  <a:schemeClr val="tx1"/>
                </a:solidFill>
                <a:highlight>
                  <a:srgbClr val="FFFF00"/>
                </a:highlight>
              </a:rPr>
              <a:t>Není možný vzájemný prodej mezi spotřebiteli, </a:t>
            </a:r>
          </a:p>
          <a:p>
            <a:pPr algn="just">
              <a:buFont typeface="Wingdings" panose="05000000000000000000" pitchFamily="2" charset="2"/>
              <a:buChar char="Ø"/>
            </a:pPr>
            <a:r>
              <a:rPr lang="cs-CZ" sz="4000" b="1" noProof="0" dirty="0">
                <a:solidFill>
                  <a:schemeClr val="tx1"/>
                </a:solidFill>
              </a:rPr>
              <a:t>Jinak by někdo ze skupiny s nízkou cenou prodal produkt někomu ze skupiny s vyšší cenou =&gt; </a:t>
            </a:r>
            <a:r>
              <a:rPr lang="cs-CZ" sz="4000" b="1" noProof="0" dirty="0">
                <a:solidFill>
                  <a:srgbClr val="FF0000"/>
                </a:solidFill>
              </a:rPr>
              <a:t>stírání rozdílů mezi cenami.</a:t>
            </a:r>
          </a:p>
          <a:p>
            <a:pPr algn="just">
              <a:buFont typeface="Wingdings" panose="05000000000000000000" pitchFamily="2" charset="2"/>
              <a:buChar char="ü"/>
            </a:pPr>
            <a:r>
              <a:rPr lang="cs-CZ" sz="4000" b="1" noProof="0" dirty="0">
                <a:solidFill>
                  <a:schemeClr val="tx1"/>
                </a:solidFill>
              </a:rPr>
              <a:t>Dané podmínky – vliv na míru využití monopolní síly ke stanovení různých cen různým spotřebitelům.</a:t>
            </a:r>
          </a:p>
        </p:txBody>
      </p:sp>
      <p:sp>
        <p:nvSpPr>
          <p:cNvPr id="99" name="Google Shape;99;p14">
            <a:extLst>
              <a:ext uri="{FF2B5EF4-FFF2-40B4-BE49-F238E27FC236}">
                <a16:creationId xmlns:a16="http://schemas.microsoft.com/office/drawing/2014/main" id="{C59C0265-5C93-BFC8-7FFE-5A7C7FA5036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583639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023A771-5B52-499B-DE80-0826519FAE0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3787878-5652-42F4-5BFA-D551EA3D8E21}"/>
              </a:ext>
            </a:extLst>
          </p:cNvPr>
          <p:cNvSpPr>
            <a:spLocks noGrp="1"/>
          </p:cNvSpPr>
          <p:nvPr>
            <p:ph type="title"/>
          </p:nvPr>
        </p:nvSpPr>
        <p:spPr/>
        <p:txBody>
          <a:bodyPr>
            <a:noAutofit/>
          </a:bodyPr>
          <a:lstStyle/>
          <a:p>
            <a:r>
              <a:rPr lang="cs-CZ" b="1" dirty="0"/>
              <a:t>Cenová diskriminace třetího stupně</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2ED7B08B-807B-39AD-6D72-605EA6927D98}"/>
                  </a:ext>
                </a:extLst>
              </p:cNvPr>
              <p:cNvSpPr>
                <a:spLocks noGrp="1"/>
              </p:cNvSpPr>
              <p:nvPr>
                <p:ph type="body" idx="1"/>
              </p:nvPr>
            </p:nvSpPr>
            <p:spPr>
              <a:xfrm>
                <a:off x="137160" y="1235677"/>
                <a:ext cx="11955780" cy="5347686"/>
              </a:xfrm>
            </p:spPr>
            <p:txBody>
              <a:bodyPr>
                <a:normAutofit fontScale="92500" lnSpcReduction="20000"/>
              </a:bodyPr>
              <a:lstStyle/>
              <a:p>
                <a:pPr algn="just">
                  <a:buFont typeface="Wingdings" panose="05000000000000000000" pitchFamily="2" charset="2"/>
                  <a:buChar char="ü"/>
                </a:pPr>
                <a:r>
                  <a:rPr lang="cs-CZ" sz="3600" b="1" noProof="0" dirty="0">
                    <a:solidFill>
                      <a:schemeClr val="tx1"/>
                    </a:solidFill>
                  </a:rPr>
                  <a:t>Předpoklad: prodej dvěma skupinám spotřebitelů:</a:t>
                </a:r>
              </a:p>
              <a:p>
                <a:pPr algn="just">
                  <a:buFont typeface="Wingdings" panose="05000000000000000000" pitchFamily="2" charset="2"/>
                  <a:buChar char="Ø"/>
                </a:pPr>
                <a:r>
                  <a:rPr lang="cs-CZ" sz="3600" b="1" noProof="0" dirty="0">
                    <a:solidFill>
                      <a:schemeClr val="tx1"/>
                    </a:solidFill>
                  </a:rPr>
                  <a:t>Rozhodování monopolu: jakou část z </a:t>
                </a:r>
                <a:r>
                  <a:rPr lang="cs-CZ" sz="3600" b="1" noProof="0" dirty="0">
                    <a:solidFill>
                      <a:srgbClr val="FF0000"/>
                    </a:solidFill>
                  </a:rPr>
                  <a:t>celkového výstupu </a:t>
                </a:r>
                <a:r>
                  <a:rPr lang="cs-CZ" sz="3600" b="1" noProof="0" dirty="0">
                    <a:solidFill>
                      <a:schemeClr val="tx1"/>
                    </a:solidFill>
                  </a:rPr>
                  <a:t>prodá každé z těchto skupin a za </a:t>
                </a:r>
                <a:r>
                  <a:rPr lang="cs-CZ" sz="3600" b="1" noProof="0" dirty="0">
                    <a:solidFill>
                      <a:srgbClr val="FF0000"/>
                    </a:solidFill>
                  </a:rPr>
                  <a:t>jakou cenu. </a:t>
                </a:r>
              </a:p>
              <a:p>
                <a:pPr algn="just">
                  <a:buFont typeface="Wingdings" panose="05000000000000000000" pitchFamily="2" charset="2"/>
                  <a:buChar char="ü"/>
                </a:pPr>
                <a:r>
                  <a:rPr lang="cs-CZ" sz="3600" b="1" noProof="0" dirty="0">
                    <a:solidFill>
                      <a:schemeClr val="tx1"/>
                    </a:solidFill>
                  </a:rPr>
                  <a:t>Každá skupina má: svou </a:t>
                </a:r>
                <a:r>
                  <a:rPr lang="cs-CZ" sz="3600" b="1" noProof="0" dirty="0">
                    <a:solidFill>
                      <a:schemeClr val="tx1"/>
                    </a:solidFill>
                    <a:highlight>
                      <a:srgbClr val="FFFF00"/>
                    </a:highlight>
                  </a:rPr>
                  <a:t>poptávkovou křivku</a:t>
                </a:r>
                <a:r>
                  <a:rPr lang="cs-CZ" sz="3600" b="1" noProof="0" dirty="0">
                    <a:solidFill>
                      <a:schemeClr val="tx1"/>
                    </a:solidFill>
                  </a:rPr>
                  <a:t>, z ní odvozenou </a:t>
                </a:r>
                <a:r>
                  <a:rPr lang="cs-CZ" sz="3600" b="1" noProof="0" dirty="0">
                    <a:solidFill>
                      <a:schemeClr val="tx1"/>
                    </a:solidFill>
                    <a:highlight>
                      <a:srgbClr val="FFFF00"/>
                    </a:highlight>
                  </a:rPr>
                  <a:t>křivku MR. </a:t>
                </a:r>
              </a:p>
              <a:p>
                <a:pPr algn="just">
                  <a:buFont typeface="Wingdings" panose="05000000000000000000" pitchFamily="2" charset="2"/>
                  <a:buChar char="§"/>
                </a:pPr>
                <a:r>
                  <a:rPr lang="cs-CZ" sz="3600" b="1" noProof="0" dirty="0">
                    <a:solidFill>
                      <a:schemeClr val="tx1"/>
                    </a:solidFill>
                  </a:rPr>
                  <a:t>Rozhodování firmy determinováno skutečnostmi:</a:t>
                </a:r>
              </a:p>
              <a:p>
                <a:pPr marL="630238" indent="-515938" algn="just">
                  <a:buSzPct val="100000"/>
                  <a:buFont typeface="+mj-lt"/>
                  <a:buAutoNum type="alphaLcParenR"/>
                </a:pPr>
                <a:r>
                  <a:rPr lang="cs-CZ" sz="3600" b="1" noProof="0" dirty="0">
                    <a:solidFill>
                      <a:schemeClr val="tx1"/>
                    </a:solidFill>
                  </a:rPr>
                  <a:t>Celkový výstup rozdělí monopol mezi skupiny spotřebitelů: MR z prodeje části výstupu každé skupině je stejný:</a:t>
                </a:r>
              </a:p>
              <a:p>
                <a:pPr marL="114300" indent="0" algn="ctr">
                  <a:buNone/>
                </a:pPr>
                <a14:m>
                  <m:oMathPara xmlns:m="http://schemas.openxmlformats.org/officeDocument/2006/math">
                    <m:oMathParaPr>
                      <m:jc m:val="centerGroup"/>
                    </m:oMathParaPr>
                    <m:oMath xmlns:m="http://schemas.openxmlformats.org/officeDocument/2006/math">
                      <m:sSub>
                        <m:sSubPr>
                          <m:ctrlPr>
                            <a:rPr lang="cs-CZ" sz="3600" b="1" i="1" noProof="0" dirty="0" smtClean="0">
                              <a:solidFill>
                                <a:srgbClr val="FF0000"/>
                              </a:solidFill>
                              <a:latin typeface="Cambria Math" panose="02040503050406030204" pitchFamily="18" charset="0"/>
                            </a:rPr>
                          </m:ctrlPr>
                        </m:sSubPr>
                        <m:e>
                          <m:r>
                            <a:rPr lang="cs-CZ" sz="3600" b="1" i="1" noProof="0" dirty="0" smtClean="0">
                              <a:solidFill>
                                <a:srgbClr val="FF0000"/>
                              </a:solidFill>
                              <a:latin typeface="Cambria Math" panose="02040503050406030204" pitchFamily="18" charset="0"/>
                            </a:rPr>
                            <m:t>𝑴𝑹</m:t>
                          </m:r>
                        </m:e>
                        <m:sub>
                          <m:r>
                            <a:rPr lang="cs-CZ" sz="3600" b="1" i="1" noProof="0" dirty="0" smtClean="0">
                              <a:solidFill>
                                <a:srgbClr val="FF0000"/>
                              </a:solidFill>
                              <a:latin typeface="Cambria Math" panose="02040503050406030204" pitchFamily="18" charset="0"/>
                            </a:rPr>
                            <m:t>𝟏</m:t>
                          </m:r>
                        </m:sub>
                      </m:sSub>
                      <m:r>
                        <a:rPr lang="cs-CZ" sz="3600" b="1" i="1" noProof="0" dirty="0" smtClean="0">
                          <a:solidFill>
                            <a:srgbClr val="FF0000"/>
                          </a:solidFill>
                          <a:latin typeface="Cambria Math" panose="02040503050406030204" pitchFamily="18" charset="0"/>
                        </a:rPr>
                        <m:t>=</m:t>
                      </m:r>
                      <m:sSub>
                        <m:sSubPr>
                          <m:ctrlPr>
                            <a:rPr lang="cs-CZ" sz="3600" b="1" i="1" dirty="0">
                              <a:solidFill>
                                <a:srgbClr val="FF0000"/>
                              </a:solidFill>
                              <a:latin typeface="Cambria Math" panose="02040503050406030204" pitchFamily="18" charset="0"/>
                            </a:rPr>
                          </m:ctrlPr>
                        </m:sSubPr>
                        <m:e>
                          <m:r>
                            <a:rPr lang="cs-CZ" sz="3600" b="1" i="1" dirty="0">
                              <a:solidFill>
                                <a:srgbClr val="FF0000"/>
                              </a:solidFill>
                              <a:latin typeface="Cambria Math" panose="02040503050406030204" pitchFamily="18" charset="0"/>
                            </a:rPr>
                            <m:t>𝑴𝑹</m:t>
                          </m:r>
                        </m:e>
                        <m:sub>
                          <m:r>
                            <a:rPr lang="cs-CZ" sz="3600" b="1" i="1" dirty="0" smtClean="0">
                              <a:solidFill>
                                <a:srgbClr val="FF0000"/>
                              </a:solidFill>
                              <a:latin typeface="Cambria Math" panose="02040503050406030204" pitchFamily="18" charset="0"/>
                            </a:rPr>
                            <m:t>𝟐</m:t>
                          </m:r>
                        </m:sub>
                      </m:sSub>
                    </m:oMath>
                  </m:oMathPara>
                </a14:m>
                <a:endParaRPr lang="cs-CZ" sz="3600" b="1" noProof="0" dirty="0">
                  <a:solidFill>
                    <a:schemeClr val="tx1"/>
                  </a:solidFill>
                </a:endParaRPr>
              </a:p>
              <a:p>
                <a:pPr algn="just">
                  <a:buFont typeface="Wingdings" panose="05000000000000000000" pitchFamily="2" charset="2"/>
                  <a:buChar char="Ø"/>
                </a:pPr>
                <a:r>
                  <a:rPr lang="cs-CZ" sz="3600" b="1" dirty="0">
                    <a:solidFill>
                      <a:schemeClr val="tx1"/>
                    </a:solidFill>
                  </a:rPr>
                  <a:t>Jinak – přesun části výstupu do skupiny s vyšším MR </a:t>
                </a:r>
                <a:r>
                  <a:rPr lang="cs-CZ" sz="3600" b="1" noProof="0" dirty="0">
                    <a:solidFill>
                      <a:schemeClr val="tx1"/>
                    </a:solidFill>
                  </a:rPr>
                  <a:t>=&gt; pokles P v dané skupině, růst ceny v druhé skupině.</a:t>
                </a:r>
                <a:r>
                  <a:rPr lang="cs-CZ" sz="3600" b="1" dirty="0">
                    <a:solidFill>
                      <a:schemeClr val="tx1"/>
                    </a:solidFill>
                  </a:rPr>
                  <a:t> </a:t>
                </a:r>
                <a:endParaRPr lang="cs-CZ" sz="3600" b="1" noProof="0" dirty="0">
                  <a:solidFill>
                    <a:schemeClr val="tx1"/>
                  </a:solidFill>
                </a:endParaRPr>
              </a:p>
            </p:txBody>
          </p:sp>
        </mc:Choice>
        <mc:Fallback>
          <p:sp>
            <p:nvSpPr>
              <p:cNvPr id="3" name="Text Placeholder 2">
                <a:extLst>
                  <a:ext uri="{FF2B5EF4-FFF2-40B4-BE49-F238E27FC236}">
                    <a16:creationId xmlns:a16="http://schemas.microsoft.com/office/drawing/2014/main" id="{2ED7B08B-807B-39AD-6D72-605EA6927D98}"/>
                  </a:ext>
                </a:extLst>
              </p:cNvPr>
              <p:cNvSpPr>
                <a:spLocks noGrp="1" noRot="1" noChangeAspect="1" noMove="1" noResize="1" noEditPoints="1" noAdjustHandles="1" noChangeArrowheads="1" noChangeShapeType="1" noTextEdit="1"/>
              </p:cNvSpPr>
              <p:nvPr>
                <p:ph type="body" idx="1"/>
              </p:nvPr>
            </p:nvSpPr>
            <p:spPr>
              <a:xfrm>
                <a:off x="137160" y="1235677"/>
                <a:ext cx="11955780" cy="5347686"/>
              </a:xfrm>
              <a:blipFill>
                <a:blip r:embed="rId3"/>
                <a:stretch>
                  <a:fillRect l="-510" t="-2281" r="-1326"/>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ED7A456F-A4BD-68C4-B346-9C76DA7F91D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867439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87D7628-B5AE-DF02-2A6E-6FB0BF09EE1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4DE0DDF-C10D-4473-078D-105BBF8FA6EB}"/>
              </a:ext>
            </a:extLst>
          </p:cNvPr>
          <p:cNvSpPr>
            <a:spLocks noGrp="1"/>
          </p:cNvSpPr>
          <p:nvPr>
            <p:ph type="title"/>
          </p:nvPr>
        </p:nvSpPr>
        <p:spPr>
          <a:xfrm>
            <a:off x="609600" y="565021"/>
            <a:ext cx="10972800" cy="1143000"/>
          </a:xfrm>
        </p:spPr>
        <p:txBody>
          <a:bodyPr>
            <a:noAutofit/>
          </a:bodyPr>
          <a:lstStyle/>
          <a:p>
            <a:r>
              <a:rPr lang="cs-CZ" b="1" dirty="0"/>
              <a:t>Cenová diskriminace třetího stupně</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86982172-5269-6841-F71B-7BEA80C67D53}"/>
                  </a:ext>
                </a:extLst>
              </p:cNvPr>
              <p:cNvSpPr>
                <a:spLocks noGrp="1"/>
              </p:cNvSpPr>
              <p:nvPr>
                <p:ph type="body" idx="1"/>
              </p:nvPr>
            </p:nvSpPr>
            <p:spPr>
              <a:xfrm>
                <a:off x="137160" y="1705232"/>
                <a:ext cx="11955780" cy="4878130"/>
              </a:xfrm>
            </p:spPr>
            <p:txBody>
              <a:bodyPr>
                <a:normAutofit/>
              </a:bodyPr>
              <a:lstStyle/>
              <a:p>
                <a:pPr marL="857250" indent="-742950" algn="just">
                  <a:buSzPct val="100000"/>
                  <a:buFont typeface="+mj-lt"/>
                  <a:buAutoNum type="alphaLcParenR" startAt="2"/>
                </a:pPr>
                <a:r>
                  <a:rPr lang="cs-CZ" sz="4000" b="1" noProof="0" dirty="0">
                    <a:solidFill>
                      <a:schemeClr val="tx1"/>
                    </a:solidFill>
                  </a:rPr>
                  <a:t>MR z prodeje každé skupině = stejně velký jako MC: </a:t>
                </a:r>
              </a:p>
              <a:p>
                <a:pPr marL="114300" indent="0" algn="ctr">
                  <a:buNone/>
                </a:pPr>
                <a14:m>
                  <m:oMathPara xmlns:m="http://schemas.openxmlformats.org/officeDocument/2006/math">
                    <m:oMathParaPr>
                      <m:jc m:val="centerGroup"/>
                    </m:oMathParaPr>
                    <m:oMath xmlns:m="http://schemas.openxmlformats.org/officeDocument/2006/math">
                      <m:sSub>
                        <m:sSubPr>
                          <m:ctrlPr>
                            <a:rPr lang="cs-CZ" sz="4000" b="1" i="1" noProof="0" dirty="0" smtClean="0">
                              <a:solidFill>
                                <a:srgbClr val="FF0000"/>
                              </a:solidFill>
                              <a:latin typeface="Cambria Math" panose="02040503050406030204" pitchFamily="18" charset="0"/>
                            </a:rPr>
                          </m:ctrlPr>
                        </m:sSubPr>
                        <m:e>
                          <m:r>
                            <a:rPr lang="cs-CZ" sz="4000" b="1" i="1" noProof="0" dirty="0" smtClean="0">
                              <a:solidFill>
                                <a:srgbClr val="FF0000"/>
                              </a:solidFill>
                              <a:latin typeface="Cambria Math" panose="02040503050406030204" pitchFamily="18" charset="0"/>
                            </a:rPr>
                            <m:t>𝑴𝑹</m:t>
                          </m:r>
                        </m:e>
                        <m:sub>
                          <m:r>
                            <a:rPr lang="cs-CZ" sz="4000" b="1" i="1" noProof="0" dirty="0" smtClean="0">
                              <a:solidFill>
                                <a:srgbClr val="FF0000"/>
                              </a:solidFill>
                              <a:latin typeface="Cambria Math" panose="02040503050406030204" pitchFamily="18" charset="0"/>
                            </a:rPr>
                            <m:t>𝟏</m:t>
                          </m:r>
                        </m:sub>
                      </m:sSub>
                      <m:r>
                        <a:rPr lang="cs-CZ" sz="4000" b="1" i="1" noProof="0" dirty="0" smtClean="0">
                          <a:solidFill>
                            <a:srgbClr val="FF0000"/>
                          </a:solidFill>
                          <a:latin typeface="Cambria Math" panose="02040503050406030204" pitchFamily="18" charset="0"/>
                        </a:rPr>
                        <m:t>=</m:t>
                      </m:r>
                      <m:sSub>
                        <m:sSubPr>
                          <m:ctrlPr>
                            <a:rPr lang="cs-CZ" sz="4000" b="1" i="1" dirty="0">
                              <a:solidFill>
                                <a:srgbClr val="FF0000"/>
                              </a:solidFill>
                              <a:latin typeface="Cambria Math" panose="02040503050406030204" pitchFamily="18" charset="0"/>
                            </a:rPr>
                          </m:ctrlPr>
                        </m:sSubPr>
                        <m:e>
                          <m:r>
                            <a:rPr lang="cs-CZ" sz="4000" b="1" i="1" dirty="0" smtClean="0">
                              <a:solidFill>
                                <a:srgbClr val="FF0000"/>
                              </a:solidFill>
                              <a:latin typeface="Cambria Math" panose="02040503050406030204" pitchFamily="18" charset="0"/>
                            </a:rPr>
                            <m:t>𝑴𝑪</m:t>
                          </m:r>
                          <m:r>
                            <a:rPr lang="cs-CZ" sz="4000" b="1" i="1" dirty="0" smtClean="0">
                              <a:solidFill>
                                <a:srgbClr val="FF0000"/>
                              </a:solidFill>
                              <a:latin typeface="Cambria Math" panose="02040503050406030204" pitchFamily="18" charset="0"/>
                            </a:rPr>
                            <m:t>=</m:t>
                          </m:r>
                          <m:r>
                            <a:rPr lang="cs-CZ" sz="4000" b="1" i="1" dirty="0">
                              <a:solidFill>
                                <a:srgbClr val="FF0000"/>
                              </a:solidFill>
                              <a:latin typeface="Cambria Math" panose="02040503050406030204" pitchFamily="18" charset="0"/>
                            </a:rPr>
                            <m:t>𝑴𝑹</m:t>
                          </m:r>
                        </m:e>
                        <m:sub>
                          <m:r>
                            <a:rPr lang="cs-CZ" sz="4000" b="1" i="1" dirty="0" smtClean="0">
                              <a:solidFill>
                                <a:srgbClr val="FF0000"/>
                              </a:solidFill>
                              <a:latin typeface="Cambria Math" panose="02040503050406030204" pitchFamily="18" charset="0"/>
                            </a:rPr>
                            <m:t>𝟐</m:t>
                          </m:r>
                        </m:sub>
                      </m:sSub>
                    </m:oMath>
                  </m:oMathPara>
                </a14:m>
                <a:endParaRPr lang="cs-CZ" sz="4000" b="1" noProof="0" dirty="0">
                  <a:solidFill>
                    <a:schemeClr val="tx1"/>
                  </a:solidFill>
                </a:endParaRPr>
              </a:p>
              <a:p>
                <a:pPr algn="just"/>
                <a:r>
                  <a:rPr lang="cs-CZ" sz="4000" b="1" noProof="0" dirty="0">
                    <a:solidFill>
                      <a:schemeClr val="tx1"/>
                    </a:solidFill>
                  </a:rPr>
                  <a:t>Splnění podmínky </a:t>
                </a:r>
                <a:r>
                  <a:rPr lang="cs-CZ" sz="4000" b="1" noProof="0" dirty="0">
                    <a:solidFill>
                      <a:schemeClr val="tx1"/>
                    </a:solidFill>
                    <a:highlight>
                      <a:srgbClr val="FFFF00"/>
                    </a:highlight>
                  </a:rPr>
                  <a:t>a)</a:t>
                </a:r>
                <a:r>
                  <a:rPr lang="cs-CZ" sz="4000" b="1" noProof="0" dirty="0">
                    <a:solidFill>
                      <a:schemeClr val="tx1"/>
                    </a:solidFill>
                  </a:rPr>
                  <a:t> ale </a:t>
                </a:r>
                <a:r>
                  <a:rPr lang="cs-CZ" sz="4000" b="1" noProof="0" dirty="0">
                    <a:solidFill>
                      <a:schemeClr val="tx1"/>
                    </a:solidFill>
                    <a:highlight>
                      <a:srgbClr val="FFFF00"/>
                    </a:highlight>
                  </a:rPr>
                  <a:t>MR &gt; MC:</a:t>
                </a:r>
                <a:r>
                  <a:rPr lang="cs-CZ" sz="4000" b="1" noProof="0" dirty="0">
                    <a:solidFill>
                      <a:schemeClr val="tx1"/>
                    </a:solidFill>
                  </a:rPr>
                  <a:t> zvýšení zisku zvětšením výstupu. </a:t>
                </a:r>
              </a:p>
              <a:p>
                <a:pPr algn="just">
                  <a:buFont typeface="Wingdings" panose="05000000000000000000" pitchFamily="2" charset="2"/>
                  <a:buChar char="Ø"/>
                </a:pPr>
                <a:r>
                  <a:rPr lang="cs-CZ" sz="4000" b="1" noProof="0" dirty="0">
                    <a:solidFill>
                      <a:schemeClr val="tx1"/>
                    </a:solidFill>
                  </a:rPr>
                  <a:t>=&gt; Pokles cen u obou skupin spotřebitelů: MR u obou skupin poklesne a vyrovná se zvětšenými MC.</a:t>
                </a:r>
              </a:p>
            </p:txBody>
          </p:sp>
        </mc:Choice>
        <mc:Fallback>
          <p:sp>
            <p:nvSpPr>
              <p:cNvPr id="3" name="Text Placeholder 2">
                <a:extLst>
                  <a:ext uri="{FF2B5EF4-FFF2-40B4-BE49-F238E27FC236}">
                    <a16:creationId xmlns:a16="http://schemas.microsoft.com/office/drawing/2014/main" id="{86982172-5269-6841-F71B-7BEA80C67D53}"/>
                  </a:ext>
                </a:extLst>
              </p:cNvPr>
              <p:cNvSpPr>
                <a:spLocks noGrp="1" noRot="1" noChangeAspect="1" noMove="1" noResize="1" noEditPoints="1" noAdjustHandles="1" noChangeArrowheads="1" noChangeShapeType="1" noTextEdit="1"/>
              </p:cNvSpPr>
              <p:nvPr>
                <p:ph type="body" idx="1"/>
              </p:nvPr>
            </p:nvSpPr>
            <p:spPr>
              <a:xfrm>
                <a:off x="137160" y="1705232"/>
                <a:ext cx="11955780" cy="4878130"/>
              </a:xfrm>
              <a:blipFill>
                <a:blip r:embed="rId3"/>
                <a:stretch>
                  <a:fillRect l="-918" t="-1500" r="-1785"/>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558C90FC-9470-18E4-9BB4-07A9A2B7239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6968221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F507073-7713-E09E-694C-686BDA0A2E6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D2C2EB7-B80A-52E7-FB40-1F93D9A5C05B}"/>
              </a:ext>
            </a:extLst>
          </p:cNvPr>
          <p:cNvSpPr>
            <a:spLocks noGrp="1"/>
          </p:cNvSpPr>
          <p:nvPr>
            <p:ph type="title"/>
          </p:nvPr>
        </p:nvSpPr>
        <p:spPr/>
        <p:txBody>
          <a:bodyPr>
            <a:noAutofit/>
          </a:bodyPr>
          <a:lstStyle/>
          <a:p>
            <a:r>
              <a:rPr lang="cs-CZ" b="1" dirty="0"/>
              <a:t>Cenová diskriminace třetího stupně</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44AEE061-2A3D-2B8D-D6E2-8D272A94DD97}"/>
                  </a:ext>
                </a:extLst>
              </p:cNvPr>
              <p:cNvSpPr>
                <a:spLocks noGrp="1"/>
              </p:cNvSpPr>
              <p:nvPr>
                <p:ph type="body" idx="1"/>
              </p:nvPr>
            </p:nvSpPr>
            <p:spPr>
              <a:xfrm>
                <a:off x="137160" y="1331089"/>
                <a:ext cx="11955780" cy="5009327"/>
              </a:xfrm>
            </p:spPr>
            <p:txBody>
              <a:bodyPr>
                <a:normAutofit fontScale="92500" lnSpcReduction="10000"/>
              </a:bodyPr>
              <a:lstStyle/>
              <a:p>
                <a:pPr marL="630238" indent="-515938" algn="just">
                  <a:buSzPct val="100000"/>
                  <a:buFont typeface="+mj-lt"/>
                  <a:buAutoNum type="romanUcPeriod"/>
                </a:pPr>
                <a:r>
                  <a:rPr lang="cs-CZ" sz="4000" b="1" noProof="0" dirty="0">
                    <a:solidFill>
                      <a:schemeClr val="tx1"/>
                    </a:solidFill>
                  </a:rPr>
                  <a:t>Cena stanovenou první skupině spotřebitelů: P</a:t>
                </a:r>
                <a:r>
                  <a:rPr lang="cs-CZ" sz="3600" b="1" noProof="0" dirty="0">
                    <a:solidFill>
                      <a:schemeClr val="tx1"/>
                    </a:solidFill>
                  </a:rPr>
                  <a:t>1</a:t>
                </a:r>
                <a:r>
                  <a:rPr lang="cs-CZ" sz="4000" b="1" noProof="0" dirty="0">
                    <a:solidFill>
                      <a:schemeClr val="tx1"/>
                    </a:solidFill>
                  </a:rPr>
                  <a:t>, </a:t>
                </a:r>
              </a:p>
              <a:p>
                <a:pPr marL="630238" indent="-515938" algn="just">
                  <a:buSzPct val="100000"/>
                  <a:buFont typeface="+mj-lt"/>
                  <a:buAutoNum type="romanUcPeriod"/>
                </a:pPr>
                <a:r>
                  <a:rPr lang="cs-CZ" sz="4000" b="1" dirty="0">
                    <a:solidFill>
                      <a:schemeClr val="tx1"/>
                    </a:solidFill>
                  </a:rPr>
                  <a:t>C</a:t>
                </a:r>
                <a:r>
                  <a:rPr lang="cs-CZ" sz="4000" b="1" noProof="0" dirty="0" err="1">
                    <a:solidFill>
                      <a:schemeClr val="tx1"/>
                    </a:solidFill>
                  </a:rPr>
                  <a:t>ena</a:t>
                </a:r>
                <a:r>
                  <a:rPr lang="cs-CZ" sz="4000" b="1" noProof="0" dirty="0">
                    <a:solidFill>
                      <a:schemeClr val="tx1"/>
                    </a:solidFill>
                  </a:rPr>
                  <a:t> druhé skupiny spotřebitelů: P</a:t>
                </a:r>
                <a:r>
                  <a:rPr lang="cs-CZ" sz="3600" b="1" noProof="0" dirty="0">
                    <a:solidFill>
                      <a:schemeClr val="tx1"/>
                    </a:solidFill>
                  </a:rPr>
                  <a:t>2</a:t>
                </a:r>
                <a:r>
                  <a:rPr lang="cs-CZ" sz="4000" b="1" noProof="0" dirty="0">
                    <a:solidFill>
                      <a:schemeClr val="tx1"/>
                    </a:solidFill>
                  </a:rPr>
                  <a:t>, </a:t>
                </a:r>
              </a:p>
              <a:p>
                <a:pPr marL="630238" indent="-515938" algn="just">
                  <a:buSzPct val="100000"/>
                  <a:buFont typeface="+mj-lt"/>
                  <a:buAutoNum type="romanUcPeriod"/>
                </a:pPr>
                <a:r>
                  <a:rPr lang="cs-CZ" sz="4000" b="1" noProof="0" dirty="0">
                    <a:solidFill>
                      <a:schemeClr val="tx1"/>
                    </a:solidFill>
                  </a:rPr>
                  <a:t>Výstupy na jednotlivých trzích: Q</a:t>
                </a:r>
                <a:r>
                  <a:rPr lang="cs-CZ" sz="3600" b="1" noProof="0" dirty="0">
                    <a:solidFill>
                      <a:schemeClr val="tx1"/>
                    </a:solidFill>
                  </a:rPr>
                  <a:t>1</a:t>
                </a:r>
                <a:r>
                  <a:rPr lang="cs-CZ" sz="4000" b="1" noProof="0" dirty="0">
                    <a:solidFill>
                      <a:schemeClr val="tx1"/>
                    </a:solidFill>
                  </a:rPr>
                  <a:t> a Q</a:t>
                </a:r>
                <a:r>
                  <a:rPr lang="cs-CZ" sz="3600" b="1" noProof="0" dirty="0">
                    <a:solidFill>
                      <a:schemeClr val="tx1"/>
                    </a:solidFill>
                  </a:rPr>
                  <a:t>2</a:t>
                </a:r>
                <a:r>
                  <a:rPr lang="cs-CZ" sz="4000" b="1" noProof="0" dirty="0">
                    <a:solidFill>
                      <a:schemeClr val="tx1"/>
                    </a:solidFill>
                  </a:rPr>
                  <a:t> =&gt; CELKOVÝ ZISK:</a:t>
                </a:r>
              </a:p>
              <a:p>
                <a:pPr marL="114300" indent="0" algn="just">
                  <a:buSzPct val="100000"/>
                  <a:buNone/>
                </a:pPr>
                <a14:m>
                  <m:oMathPara xmlns:m="http://schemas.openxmlformats.org/officeDocument/2006/math">
                    <m:oMathParaPr>
                      <m:jc m:val="center"/>
                    </m:oMathParaPr>
                    <m:oMath xmlns:m="http://schemas.openxmlformats.org/officeDocument/2006/math">
                      <m:r>
                        <a:rPr lang="cs-CZ" sz="3600" b="1" i="1" noProof="0" dirty="0" smtClean="0">
                          <a:solidFill>
                            <a:schemeClr val="tx1"/>
                          </a:solidFill>
                          <a:latin typeface="Cambria Math" panose="02040503050406030204" pitchFamily="18" charset="0"/>
                        </a:rPr>
                        <m:t>𝝅</m:t>
                      </m:r>
                      <m:r>
                        <a:rPr lang="cs-CZ" sz="3600" b="1" i="1" noProof="0" dirty="0" smtClean="0">
                          <a:solidFill>
                            <a:schemeClr val="tx1"/>
                          </a:solidFill>
                          <a:latin typeface="Cambria Math" panose="02040503050406030204" pitchFamily="18" charset="0"/>
                        </a:rPr>
                        <m:t>(</m:t>
                      </m:r>
                      <m:sSub>
                        <m:sSubPr>
                          <m:ctrlPr>
                            <a:rPr lang="cs-CZ" sz="3600" b="1" i="1" noProof="0" dirty="0" smtClean="0">
                              <a:solidFill>
                                <a:schemeClr val="tx1"/>
                              </a:solidFill>
                              <a:latin typeface="Cambria Math" panose="02040503050406030204" pitchFamily="18" charset="0"/>
                            </a:rPr>
                          </m:ctrlPr>
                        </m:sSubPr>
                        <m:e>
                          <m:r>
                            <a:rPr lang="cs-CZ" sz="3600" b="1" i="1" noProof="0" dirty="0" smtClean="0">
                              <a:solidFill>
                                <a:schemeClr val="tx1"/>
                              </a:solidFill>
                              <a:latin typeface="Cambria Math" panose="02040503050406030204" pitchFamily="18" charset="0"/>
                            </a:rPr>
                            <m:t>𝑸</m:t>
                          </m:r>
                        </m:e>
                        <m:sub>
                          <m:r>
                            <a:rPr lang="cs-CZ" sz="3600" b="1" i="1" noProof="0" dirty="0" smtClean="0">
                              <a:solidFill>
                                <a:schemeClr val="tx1"/>
                              </a:solidFill>
                              <a:latin typeface="Cambria Math" panose="02040503050406030204" pitchFamily="18" charset="0"/>
                            </a:rPr>
                            <m:t>𝟏</m:t>
                          </m:r>
                        </m:sub>
                      </m:sSub>
                      <m:r>
                        <a:rPr lang="cs-CZ" sz="3600" b="1" i="1" noProof="0" dirty="0" smtClean="0">
                          <a:solidFill>
                            <a:schemeClr val="tx1"/>
                          </a:solidFill>
                          <a:latin typeface="Cambria Math" panose="02040503050406030204" pitchFamily="18" charset="0"/>
                        </a:rPr>
                        <m:t>,</m:t>
                      </m:r>
                      <m:sSub>
                        <m:sSubPr>
                          <m:ctrlPr>
                            <a:rPr lang="cs-CZ" sz="3600" b="1" i="1" dirty="0" smtClean="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rPr>
                            <m:t>𝑸</m:t>
                          </m:r>
                        </m:e>
                        <m:sub>
                          <m:r>
                            <a:rPr lang="cs-CZ" sz="3600" b="1" i="1" dirty="0" smtClean="0">
                              <a:solidFill>
                                <a:schemeClr val="tx1"/>
                              </a:solidFill>
                              <a:latin typeface="Cambria Math" panose="02040503050406030204" pitchFamily="18" charset="0"/>
                            </a:rPr>
                            <m:t>𝟐</m:t>
                          </m:r>
                        </m:sub>
                      </m:sSub>
                      <m:r>
                        <a:rPr lang="cs-CZ" sz="3600" b="1" i="1" noProof="0" dirty="0" smtClean="0">
                          <a:solidFill>
                            <a:schemeClr val="tx1"/>
                          </a:solidFill>
                          <a:latin typeface="Cambria Math" panose="02040503050406030204" pitchFamily="18" charset="0"/>
                        </a:rPr>
                        <m:t>) = </m:t>
                      </m:r>
                      <m:sSub>
                        <m:sSubPr>
                          <m:ctrlPr>
                            <a:rPr lang="cs-CZ" sz="3600" b="1" i="1" noProof="0" dirty="0" smtClean="0">
                              <a:solidFill>
                                <a:schemeClr val="tx1"/>
                              </a:solidFill>
                              <a:latin typeface="Cambria Math" panose="02040503050406030204" pitchFamily="18" charset="0"/>
                            </a:rPr>
                          </m:ctrlPr>
                        </m:sSubPr>
                        <m:e>
                          <m:r>
                            <a:rPr lang="cs-CZ" sz="3600" b="1" i="1" noProof="0" dirty="0" smtClean="0">
                              <a:solidFill>
                                <a:schemeClr val="tx1"/>
                              </a:solidFill>
                              <a:latin typeface="Cambria Math" panose="02040503050406030204" pitchFamily="18" charset="0"/>
                            </a:rPr>
                            <m:t>𝑻𝑹</m:t>
                          </m:r>
                        </m:e>
                        <m:sub>
                          <m:r>
                            <a:rPr lang="cs-CZ" sz="3600" b="1" i="1" noProof="0" dirty="0" smtClean="0">
                              <a:solidFill>
                                <a:schemeClr val="tx1"/>
                              </a:solidFill>
                              <a:latin typeface="Cambria Math" panose="02040503050406030204" pitchFamily="18" charset="0"/>
                            </a:rPr>
                            <m:t>𝟏</m:t>
                          </m:r>
                        </m:sub>
                      </m:sSub>
                      <m:r>
                        <a:rPr lang="cs-CZ" sz="3600" b="1" i="1" noProof="0" dirty="0" smtClean="0">
                          <a:solidFill>
                            <a:schemeClr val="tx1"/>
                          </a:solidFill>
                          <a:latin typeface="Cambria Math" panose="02040503050406030204" pitchFamily="18" charset="0"/>
                        </a:rPr>
                        <m:t>(</m:t>
                      </m:r>
                      <m:sSub>
                        <m:sSubPr>
                          <m:ctrlPr>
                            <a:rPr lang="cs-CZ" sz="3600" b="1" i="1" dirty="0" smtClean="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rPr>
                            <m:t>𝑸</m:t>
                          </m:r>
                        </m:e>
                        <m:sub>
                          <m:r>
                            <a:rPr lang="cs-CZ" sz="3600" b="1" i="1" dirty="0">
                              <a:solidFill>
                                <a:schemeClr val="tx1"/>
                              </a:solidFill>
                              <a:latin typeface="Cambria Math" panose="02040503050406030204" pitchFamily="18" charset="0"/>
                            </a:rPr>
                            <m:t>𝟏</m:t>
                          </m:r>
                        </m:sub>
                      </m:sSub>
                      <m:r>
                        <a:rPr lang="cs-CZ" sz="3600" b="1" i="1" noProof="0" dirty="0" smtClean="0">
                          <a:solidFill>
                            <a:schemeClr val="tx1"/>
                          </a:solidFill>
                          <a:latin typeface="Cambria Math" panose="02040503050406030204" pitchFamily="18" charset="0"/>
                        </a:rPr>
                        <m:t>) +</m:t>
                      </m:r>
                      <m:sSub>
                        <m:sSubPr>
                          <m:ctrlPr>
                            <a:rPr lang="cs-CZ" sz="3600" b="1" i="1" dirty="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rPr>
                            <m:t>𝑻𝑹</m:t>
                          </m:r>
                        </m:e>
                        <m:sub>
                          <m:r>
                            <a:rPr lang="cs-CZ" sz="3600" b="1" i="1" dirty="0">
                              <a:solidFill>
                                <a:schemeClr val="tx1"/>
                              </a:solidFill>
                              <a:latin typeface="Cambria Math" panose="02040503050406030204" pitchFamily="18" charset="0"/>
                            </a:rPr>
                            <m:t>𝟏</m:t>
                          </m:r>
                        </m:sub>
                      </m:sSub>
                      <m:r>
                        <a:rPr lang="cs-CZ" sz="3600" b="1" i="1" noProof="0" dirty="0" smtClean="0">
                          <a:solidFill>
                            <a:schemeClr val="tx1"/>
                          </a:solidFill>
                          <a:latin typeface="Cambria Math" panose="02040503050406030204" pitchFamily="18" charset="0"/>
                        </a:rPr>
                        <m:t>(</m:t>
                      </m:r>
                      <m:sSub>
                        <m:sSubPr>
                          <m:ctrlPr>
                            <a:rPr lang="cs-CZ" sz="3600" b="1" i="1" dirty="0" smtClean="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rPr>
                            <m:t>𝑸</m:t>
                          </m:r>
                        </m:e>
                        <m:sub>
                          <m:r>
                            <a:rPr lang="cs-CZ" sz="3600" b="1" i="1" dirty="0">
                              <a:solidFill>
                                <a:schemeClr val="tx1"/>
                              </a:solidFill>
                              <a:latin typeface="Cambria Math" panose="02040503050406030204" pitchFamily="18" charset="0"/>
                            </a:rPr>
                            <m:t>𝟐</m:t>
                          </m:r>
                        </m:sub>
                      </m:sSub>
                      <m:r>
                        <a:rPr lang="cs-CZ" sz="3600" b="1" i="1" noProof="0" dirty="0" smtClean="0">
                          <a:solidFill>
                            <a:schemeClr val="tx1"/>
                          </a:solidFill>
                          <a:latin typeface="Cambria Math" panose="02040503050406030204" pitchFamily="18" charset="0"/>
                        </a:rPr>
                        <m:t>) – </m:t>
                      </m:r>
                      <m:r>
                        <a:rPr lang="cs-CZ" sz="3600" b="1" i="1" noProof="0" dirty="0" smtClean="0">
                          <a:solidFill>
                            <a:schemeClr val="tx1"/>
                          </a:solidFill>
                          <a:latin typeface="Cambria Math" panose="02040503050406030204" pitchFamily="18" charset="0"/>
                        </a:rPr>
                        <m:t>𝑻𝑪</m:t>
                      </m:r>
                      <m:r>
                        <a:rPr lang="cs-CZ" sz="3600" b="1" i="1" noProof="0" dirty="0" smtClean="0">
                          <a:solidFill>
                            <a:schemeClr val="tx1"/>
                          </a:solidFill>
                          <a:latin typeface="Cambria Math" panose="02040503050406030204" pitchFamily="18" charset="0"/>
                        </a:rPr>
                        <m:t> (</m:t>
                      </m:r>
                      <m:sSub>
                        <m:sSubPr>
                          <m:ctrlPr>
                            <a:rPr lang="cs-CZ" sz="3600" b="1" i="1" dirty="0" smtClean="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rPr>
                            <m:t>𝑸</m:t>
                          </m:r>
                        </m:e>
                        <m:sub>
                          <m:r>
                            <a:rPr lang="cs-CZ" sz="3600" b="1" i="1" dirty="0">
                              <a:solidFill>
                                <a:schemeClr val="tx1"/>
                              </a:solidFill>
                              <a:latin typeface="Cambria Math" panose="02040503050406030204" pitchFamily="18" charset="0"/>
                            </a:rPr>
                            <m:t>𝟏</m:t>
                          </m:r>
                        </m:sub>
                      </m:sSub>
                      <m:r>
                        <a:rPr lang="cs-CZ" sz="3600" b="1" i="1" noProof="0" dirty="0" smtClean="0">
                          <a:solidFill>
                            <a:schemeClr val="tx1"/>
                          </a:solidFill>
                          <a:latin typeface="Cambria Math" panose="02040503050406030204" pitchFamily="18" charset="0"/>
                        </a:rPr>
                        <m:t>+</m:t>
                      </m:r>
                      <m:sSub>
                        <m:sSubPr>
                          <m:ctrlPr>
                            <a:rPr lang="cs-CZ" sz="3600" b="1" i="1" dirty="0" smtClean="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rPr>
                            <m:t>𝑸</m:t>
                          </m:r>
                        </m:e>
                        <m:sub>
                          <m:r>
                            <a:rPr lang="cs-CZ" sz="3600" b="1" i="1" dirty="0">
                              <a:solidFill>
                                <a:schemeClr val="tx1"/>
                              </a:solidFill>
                              <a:latin typeface="Cambria Math" panose="02040503050406030204" pitchFamily="18" charset="0"/>
                            </a:rPr>
                            <m:t>𝟐</m:t>
                          </m:r>
                        </m:sub>
                      </m:sSub>
                      <m:r>
                        <a:rPr lang="cs-CZ" sz="3600" b="1" i="1" noProof="0" dirty="0" smtClean="0">
                          <a:solidFill>
                            <a:schemeClr val="tx1"/>
                          </a:solidFill>
                          <a:latin typeface="Cambria Math" panose="02040503050406030204" pitchFamily="18" charset="0"/>
                        </a:rPr>
                        <m:t>)</m:t>
                      </m:r>
                    </m:oMath>
                  </m:oMathPara>
                </a14:m>
                <a:endParaRPr lang="cs-CZ" sz="3600" b="1" noProof="0" dirty="0">
                  <a:solidFill>
                    <a:schemeClr val="tx1"/>
                  </a:solidFill>
                </a:endParaRPr>
              </a:p>
              <a:p>
                <a:pPr marL="114300" indent="0" algn="just">
                  <a:buSzPct val="100000"/>
                  <a:buNone/>
                </a:pPr>
                <a:endParaRPr lang="cs-CZ" sz="3600" b="1" dirty="0">
                  <a:solidFill>
                    <a:schemeClr val="tx1"/>
                  </a:solidFill>
                </a:endParaRPr>
              </a:p>
              <a:p>
                <a:pPr algn="just">
                  <a:buSzPct val="100000"/>
                </a:pPr>
                <a:r>
                  <a:rPr lang="cs-CZ" sz="3600" b="1" noProof="0" dirty="0">
                    <a:solidFill>
                      <a:schemeClr val="tx1"/>
                    </a:solidFill>
                  </a:rPr>
                  <a:t>Firma maximalizující zisk: zvyšuje objem prodeje jednotlivým skupinám spotřebitelů: Q</a:t>
                </a:r>
                <a:r>
                  <a:rPr lang="cs-CZ" sz="3200" b="1" noProof="0" dirty="0">
                    <a:solidFill>
                      <a:schemeClr val="tx1"/>
                    </a:solidFill>
                  </a:rPr>
                  <a:t>1</a:t>
                </a:r>
                <a:r>
                  <a:rPr lang="cs-CZ" sz="3600" b="1" noProof="0" dirty="0">
                    <a:solidFill>
                      <a:schemeClr val="tx1"/>
                    </a:solidFill>
                  </a:rPr>
                  <a:t> a Q</a:t>
                </a:r>
                <a:r>
                  <a:rPr lang="cs-CZ" sz="3200" b="1" noProof="0" dirty="0">
                    <a:solidFill>
                      <a:schemeClr val="tx1"/>
                    </a:solidFill>
                  </a:rPr>
                  <a:t>2</a:t>
                </a:r>
                <a:r>
                  <a:rPr lang="cs-CZ" sz="3600" b="1" dirty="0">
                    <a:solidFill>
                      <a:schemeClr val="tx1"/>
                    </a:solidFill>
                  </a:rPr>
                  <a:t>:</a:t>
                </a:r>
              </a:p>
              <a:p>
                <a:pPr algn="just">
                  <a:buSzPct val="100000"/>
                  <a:buFont typeface="Wingdings" panose="05000000000000000000" pitchFamily="2" charset="2"/>
                  <a:buChar char="Ø"/>
                </a:pPr>
                <a:r>
                  <a:rPr lang="cs-CZ" sz="3600" b="1" noProof="0" dirty="0">
                    <a:solidFill>
                      <a:schemeClr val="tx1"/>
                    </a:solidFill>
                  </a:rPr>
                  <a:t>pokud se dodatečný zisk z poslední prodané jednotky nerovná nule. =&gt; NUTNÉ PODMÍNKY MAXIMALIZACE ZISKU:</a:t>
                </a:r>
              </a:p>
            </p:txBody>
          </p:sp>
        </mc:Choice>
        <mc:Fallback>
          <p:sp>
            <p:nvSpPr>
              <p:cNvPr id="3" name="Text Placeholder 2">
                <a:extLst>
                  <a:ext uri="{FF2B5EF4-FFF2-40B4-BE49-F238E27FC236}">
                    <a16:creationId xmlns:a16="http://schemas.microsoft.com/office/drawing/2014/main" id="{44AEE061-2A3D-2B8D-D6E2-8D272A94DD97}"/>
                  </a:ext>
                </a:extLst>
              </p:cNvPr>
              <p:cNvSpPr>
                <a:spLocks noGrp="1" noRot="1" noChangeAspect="1" noMove="1" noResize="1" noEditPoints="1" noAdjustHandles="1" noChangeArrowheads="1" noChangeShapeType="1" noTextEdit="1"/>
              </p:cNvSpPr>
              <p:nvPr>
                <p:ph type="body" idx="1"/>
              </p:nvPr>
            </p:nvSpPr>
            <p:spPr>
              <a:xfrm>
                <a:off x="137160" y="1331089"/>
                <a:ext cx="11955780" cy="5009327"/>
              </a:xfrm>
              <a:blipFill>
                <a:blip r:embed="rId3"/>
                <a:stretch>
                  <a:fillRect l="-714" t="-2190" r="-1530"/>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CCE7BE0D-E6AB-870E-DBA8-0E47E7779F4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Arrow: Right 3">
            <a:extLst>
              <a:ext uri="{FF2B5EF4-FFF2-40B4-BE49-F238E27FC236}">
                <a16:creationId xmlns:a16="http://schemas.microsoft.com/office/drawing/2014/main" id="{E9CF8B7A-9183-0433-6C72-9C881B270D78}"/>
              </a:ext>
            </a:extLst>
          </p:cNvPr>
          <p:cNvSpPr/>
          <p:nvPr/>
        </p:nvSpPr>
        <p:spPr>
          <a:xfrm>
            <a:off x="10058400" y="5659395"/>
            <a:ext cx="1000897" cy="4077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15182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5E4A702-2968-C9F6-51E1-6CBD70E7A6B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08103BC-13CC-2DE9-0297-477896055F14}"/>
              </a:ext>
            </a:extLst>
          </p:cNvPr>
          <p:cNvSpPr>
            <a:spLocks noGrp="1"/>
          </p:cNvSpPr>
          <p:nvPr>
            <p:ph type="title"/>
          </p:nvPr>
        </p:nvSpPr>
        <p:spPr/>
        <p:txBody>
          <a:bodyPr>
            <a:noAutofit/>
          </a:bodyPr>
          <a:lstStyle/>
          <a:p>
            <a:r>
              <a:rPr lang="cs-CZ" b="1" dirty="0"/>
              <a:t>Cenová diskriminace třetího stupně</a:t>
            </a:r>
          </a:p>
        </p:txBody>
      </p:sp>
      <p:sp>
        <p:nvSpPr>
          <p:cNvPr id="3" name="Text Placeholder 2">
            <a:extLst>
              <a:ext uri="{FF2B5EF4-FFF2-40B4-BE49-F238E27FC236}">
                <a16:creationId xmlns:a16="http://schemas.microsoft.com/office/drawing/2014/main" id="{70B54889-BC88-005F-B7CD-274E7921AF63}"/>
              </a:ext>
            </a:extLst>
          </p:cNvPr>
          <p:cNvSpPr>
            <a:spLocks noGrp="1"/>
          </p:cNvSpPr>
          <p:nvPr>
            <p:ph type="body" idx="1"/>
          </p:nvPr>
        </p:nvSpPr>
        <p:spPr>
          <a:xfrm>
            <a:off x="5844745" y="1331089"/>
            <a:ext cx="6248195" cy="5252273"/>
          </a:xfrm>
        </p:spPr>
        <p:txBody>
          <a:bodyPr>
            <a:normAutofit fontScale="70000" lnSpcReduction="20000"/>
          </a:bodyPr>
          <a:lstStyle/>
          <a:p>
            <a:pPr algn="just">
              <a:buSzPct val="100000"/>
            </a:pPr>
            <a:r>
              <a:rPr lang="cs-CZ" sz="3600" b="1" noProof="0" dirty="0">
                <a:solidFill>
                  <a:schemeClr val="tx1"/>
                </a:solidFill>
              </a:rPr>
              <a:t>Obr. Následující snímek:</a:t>
            </a:r>
          </a:p>
          <a:p>
            <a:pPr algn="just">
              <a:buSzPct val="100000"/>
            </a:pPr>
            <a:r>
              <a:rPr lang="cs-CZ" sz="3600" b="1" noProof="0" dirty="0">
                <a:solidFill>
                  <a:schemeClr val="tx1"/>
                </a:solidFill>
              </a:rPr>
              <a:t>Spotřebitelé rozděleni do dvou skupin:</a:t>
            </a:r>
          </a:p>
          <a:p>
            <a:pPr marL="444500" indent="-330200" algn="just">
              <a:buSzPct val="100000"/>
              <a:buFont typeface="+mj-lt"/>
              <a:buAutoNum type="romanUcPeriod"/>
            </a:pPr>
            <a:r>
              <a:rPr lang="cs-CZ" sz="3600" b="1" noProof="0" dirty="0">
                <a:solidFill>
                  <a:schemeClr val="tx1"/>
                </a:solidFill>
              </a:rPr>
              <a:t>Křivka D</a:t>
            </a:r>
            <a:r>
              <a:rPr lang="cs-CZ" sz="3300" b="1" noProof="0" dirty="0">
                <a:solidFill>
                  <a:schemeClr val="tx1"/>
                </a:solidFill>
              </a:rPr>
              <a:t>1</a:t>
            </a:r>
            <a:r>
              <a:rPr lang="cs-CZ" sz="3600" b="1" noProof="0" dirty="0">
                <a:solidFill>
                  <a:schemeClr val="tx1"/>
                </a:solidFill>
              </a:rPr>
              <a:t> – poptávka první skupiny; Křivka MR</a:t>
            </a:r>
            <a:r>
              <a:rPr lang="cs-CZ" sz="3300" b="1" noProof="0" dirty="0">
                <a:solidFill>
                  <a:schemeClr val="tx1"/>
                </a:solidFill>
              </a:rPr>
              <a:t>1</a:t>
            </a:r>
            <a:r>
              <a:rPr lang="cs-CZ" sz="3600" b="1" noProof="0" dirty="0">
                <a:solidFill>
                  <a:schemeClr val="tx1"/>
                </a:solidFill>
              </a:rPr>
              <a:t> – mezní příjem firmy z prodeje první skupině spotřebitelů.</a:t>
            </a:r>
          </a:p>
          <a:p>
            <a:pPr marL="444500" indent="-330200" algn="just">
              <a:buSzPct val="100000"/>
              <a:buFont typeface="+mj-lt"/>
              <a:buAutoNum type="romanUcPeriod"/>
            </a:pPr>
            <a:r>
              <a:rPr lang="cs-CZ" sz="3600" b="1" noProof="0" dirty="0">
                <a:solidFill>
                  <a:schemeClr val="tx1"/>
                </a:solidFill>
              </a:rPr>
              <a:t>D</a:t>
            </a:r>
            <a:r>
              <a:rPr lang="cs-CZ" sz="3300" b="1" noProof="0" dirty="0">
                <a:solidFill>
                  <a:schemeClr val="tx1"/>
                </a:solidFill>
              </a:rPr>
              <a:t>2</a:t>
            </a:r>
            <a:r>
              <a:rPr lang="cs-CZ" sz="3600" b="1" noProof="0" dirty="0">
                <a:solidFill>
                  <a:schemeClr val="tx1"/>
                </a:solidFill>
              </a:rPr>
              <a:t> a MR</a:t>
            </a:r>
            <a:r>
              <a:rPr lang="cs-CZ" sz="3300" b="1" noProof="0" dirty="0">
                <a:solidFill>
                  <a:schemeClr val="tx1"/>
                </a:solidFill>
              </a:rPr>
              <a:t>2</a:t>
            </a:r>
            <a:r>
              <a:rPr lang="cs-CZ" sz="3600" b="1" noProof="0" dirty="0">
                <a:solidFill>
                  <a:schemeClr val="tx1"/>
                </a:solidFill>
              </a:rPr>
              <a:t> – druhá skupina spotřebitelů.</a:t>
            </a:r>
          </a:p>
          <a:p>
            <a:pPr algn="just">
              <a:buSzPct val="100000"/>
              <a:buFont typeface="Wingdings" panose="05000000000000000000" pitchFamily="2" charset="2"/>
              <a:buChar char="Ø"/>
            </a:pPr>
            <a:r>
              <a:rPr lang="cs-CZ" sz="3600" b="1" noProof="0" dirty="0">
                <a:solidFill>
                  <a:schemeClr val="tx1"/>
                </a:solidFill>
              </a:rPr>
              <a:t>Křivka D</a:t>
            </a:r>
            <a:r>
              <a:rPr lang="cs-CZ" b="1" noProof="0" dirty="0">
                <a:solidFill>
                  <a:schemeClr val="tx1"/>
                </a:solidFill>
              </a:rPr>
              <a:t>2</a:t>
            </a:r>
            <a:r>
              <a:rPr lang="cs-CZ" sz="3600" b="1" dirty="0">
                <a:solidFill>
                  <a:schemeClr val="tx1"/>
                </a:solidFill>
              </a:rPr>
              <a:t> – </a:t>
            </a:r>
            <a:r>
              <a:rPr lang="cs-CZ" sz="3600" b="1" noProof="0" dirty="0">
                <a:solidFill>
                  <a:schemeClr val="tx1"/>
                </a:solidFill>
              </a:rPr>
              <a:t>elastičtější než D</a:t>
            </a:r>
            <a:r>
              <a:rPr lang="cs-CZ" b="1" noProof="0" dirty="0">
                <a:solidFill>
                  <a:schemeClr val="tx1"/>
                </a:solidFill>
              </a:rPr>
              <a:t>1</a:t>
            </a:r>
            <a:r>
              <a:rPr lang="cs-CZ" sz="3600" b="1" noProof="0" dirty="0">
                <a:solidFill>
                  <a:schemeClr val="tx1"/>
                </a:solidFill>
              </a:rPr>
              <a:t>. </a:t>
            </a:r>
          </a:p>
          <a:p>
            <a:pPr algn="just">
              <a:buSzPct val="100000"/>
              <a:buFont typeface="Wingdings" panose="05000000000000000000" pitchFamily="2" charset="2"/>
              <a:buChar char="ü"/>
            </a:pPr>
            <a:endParaRPr lang="cs-CZ" sz="3600" b="1" noProof="0" dirty="0">
              <a:solidFill>
                <a:schemeClr val="tx1"/>
              </a:solidFill>
            </a:endParaRPr>
          </a:p>
          <a:p>
            <a:pPr algn="just">
              <a:buSzPct val="100000"/>
              <a:buFont typeface="Wingdings" panose="05000000000000000000" pitchFamily="2" charset="2"/>
              <a:buChar char="ü"/>
            </a:pPr>
            <a:r>
              <a:rPr lang="cs-CZ" sz="3600" b="1" noProof="0" dirty="0">
                <a:solidFill>
                  <a:schemeClr val="tx1"/>
                </a:solidFill>
              </a:rPr>
              <a:t>Rozhodování o celkovém výstupu (Q</a:t>
            </a:r>
            <a:r>
              <a:rPr lang="cs-CZ" b="1" noProof="0" dirty="0">
                <a:solidFill>
                  <a:schemeClr val="tx1"/>
                </a:solidFill>
              </a:rPr>
              <a:t>T</a:t>
            </a:r>
            <a:r>
              <a:rPr lang="cs-CZ" sz="3600" b="1" noProof="0" dirty="0">
                <a:solidFill>
                  <a:schemeClr val="tx1"/>
                </a:solidFill>
              </a:rPr>
              <a:t>):</a:t>
            </a:r>
          </a:p>
          <a:p>
            <a:pPr algn="just">
              <a:buSzPct val="100000"/>
              <a:buFont typeface="Wingdings" panose="05000000000000000000" pitchFamily="2" charset="2"/>
              <a:buChar char="Ø"/>
            </a:pPr>
            <a:r>
              <a:rPr lang="cs-CZ" sz="3600" b="1" noProof="0" dirty="0">
                <a:solidFill>
                  <a:schemeClr val="tx1"/>
                </a:solidFill>
              </a:rPr>
              <a:t>rovnost mezních příjmů z prodeje oběma skupinám spotřebitelů (MR</a:t>
            </a:r>
            <a:r>
              <a:rPr lang="cs-CZ" b="1" noProof="0" dirty="0">
                <a:solidFill>
                  <a:schemeClr val="tx1"/>
                </a:solidFill>
              </a:rPr>
              <a:t>T</a:t>
            </a:r>
            <a:r>
              <a:rPr lang="cs-CZ" sz="3600" b="1" noProof="0" dirty="0">
                <a:solidFill>
                  <a:schemeClr val="tx1"/>
                </a:solidFill>
              </a:rPr>
              <a:t>) a mezních nákladů: MR</a:t>
            </a:r>
            <a:r>
              <a:rPr lang="cs-CZ" b="1" noProof="0" dirty="0">
                <a:solidFill>
                  <a:schemeClr val="tx1"/>
                </a:solidFill>
              </a:rPr>
              <a:t>T</a:t>
            </a:r>
            <a:r>
              <a:rPr lang="cs-CZ" sz="3600" b="1" noProof="0" dirty="0">
                <a:solidFill>
                  <a:schemeClr val="tx1"/>
                </a:solidFill>
              </a:rPr>
              <a:t> = MC. </a:t>
            </a:r>
          </a:p>
          <a:p>
            <a:pPr algn="just">
              <a:buSzPct val="100000"/>
              <a:buFont typeface="Wingdings" panose="05000000000000000000" pitchFamily="2" charset="2"/>
              <a:buChar char="ü"/>
            </a:pPr>
            <a:r>
              <a:rPr lang="cs-CZ" sz="3600" b="1" noProof="0" dirty="0">
                <a:solidFill>
                  <a:schemeClr val="tx1"/>
                </a:solidFill>
              </a:rPr>
              <a:t>MRT – horizontální součet křivek MR</a:t>
            </a:r>
            <a:r>
              <a:rPr lang="cs-CZ" b="1" noProof="0" dirty="0">
                <a:solidFill>
                  <a:schemeClr val="tx1"/>
                </a:solidFill>
              </a:rPr>
              <a:t>1</a:t>
            </a:r>
            <a:r>
              <a:rPr lang="cs-CZ" sz="3600" b="1" noProof="0" dirty="0">
                <a:solidFill>
                  <a:schemeClr val="tx1"/>
                </a:solidFill>
              </a:rPr>
              <a:t> a MR</a:t>
            </a:r>
            <a:r>
              <a:rPr lang="cs-CZ" b="1" noProof="0" dirty="0">
                <a:solidFill>
                  <a:schemeClr val="tx1"/>
                </a:solidFill>
              </a:rPr>
              <a:t>2</a:t>
            </a:r>
            <a:r>
              <a:rPr lang="cs-CZ" sz="3600" b="1" noProof="0" dirty="0">
                <a:solidFill>
                  <a:schemeClr val="tx1"/>
                </a:solidFill>
              </a:rPr>
              <a:t>. </a:t>
            </a:r>
          </a:p>
        </p:txBody>
      </p:sp>
      <p:sp>
        <p:nvSpPr>
          <p:cNvPr id="99" name="Google Shape;99;p14">
            <a:extLst>
              <a:ext uri="{FF2B5EF4-FFF2-40B4-BE49-F238E27FC236}">
                <a16:creationId xmlns:a16="http://schemas.microsoft.com/office/drawing/2014/main" id="{45147837-01AA-EAD9-9F9D-22AC641DDE6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3422EE5C-3004-DEC4-7E70-D3598C42A8C9}"/>
              </a:ext>
            </a:extLst>
          </p:cNvPr>
          <p:cNvPicPr>
            <a:picLocks noChangeAspect="1"/>
          </p:cNvPicPr>
          <p:nvPr/>
        </p:nvPicPr>
        <p:blipFill>
          <a:blip r:embed="rId3"/>
          <a:stretch>
            <a:fillRect/>
          </a:stretch>
        </p:blipFill>
        <p:spPr>
          <a:xfrm>
            <a:off x="395416" y="1331090"/>
            <a:ext cx="5449329" cy="5252272"/>
          </a:xfrm>
          <a:prstGeom prst="rect">
            <a:avLst/>
          </a:prstGeom>
        </p:spPr>
      </p:pic>
    </p:spTree>
    <p:extLst>
      <p:ext uri="{BB962C8B-B14F-4D97-AF65-F5344CB8AC3E}">
        <p14:creationId xmlns:p14="http://schemas.microsoft.com/office/powerpoint/2010/main" val="14296453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422CAEC-7C97-F770-DEEB-28F38586B89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3A7319B-29B7-E704-BB14-067AFD3371E5}"/>
              </a:ext>
            </a:extLst>
          </p:cNvPr>
          <p:cNvSpPr>
            <a:spLocks noGrp="1"/>
          </p:cNvSpPr>
          <p:nvPr>
            <p:ph type="title"/>
          </p:nvPr>
        </p:nvSpPr>
        <p:spPr/>
        <p:txBody>
          <a:bodyPr>
            <a:noAutofit/>
          </a:bodyPr>
          <a:lstStyle/>
          <a:p>
            <a:r>
              <a:rPr lang="cs-CZ" b="1" dirty="0"/>
              <a:t>Cenová diskriminace třetího stupně</a:t>
            </a:r>
          </a:p>
        </p:txBody>
      </p:sp>
      <p:sp>
        <p:nvSpPr>
          <p:cNvPr id="3" name="Text Placeholder 2">
            <a:extLst>
              <a:ext uri="{FF2B5EF4-FFF2-40B4-BE49-F238E27FC236}">
                <a16:creationId xmlns:a16="http://schemas.microsoft.com/office/drawing/2014/main" id="{BA0D7CFA-2878-9414-4BAF-778532D8C9A2}"/>
              </a:ext>
            </a:extLst>
          </p:cNvPr>
          <p:cNvSpPr>
            <a:spLocks noGrp="1"/>
          </p:cNvSpPr>
          <p:nvPr>
            <p:ph type="body" idx="1"/>
          </p:nvPr>
        </p:nvSpPr>
        <p:spPr>
          <a:xfrm>
            <a:off x="6623222" y="1331089"/>
            <a:ext cx="5469718" cy="5252273"/>
          </a:xfrm>
        </p:spPr>
        <p:txBody>
          <a:bodyPr>
            <a:normAutofit fontScale="77500" lnSpcReduction="20000"/>
          </a:bodyPr>
          <a:lstStyle/>
          <a:p>
            <a:pPr algn="just">
              <a:buSzPct val="100000"/>
              <a:buFont typeface="Wingdings" panose="05000000000000000000" pitchFamily="2" charset="2"/>
              <a:buChar char="ü"/>
            </a:pPr>
            <a:r>
              <a:rPr lang="cs-CZ" sz="3600" b="1" noProof="0" dirty="0">
                <a:solidFill>
                  <a:schemeClr val="tx1"/>
                </a:solidFill>
              </a:rPr>
              <a:t>Průsečík křivky MRT a MC – optimální výstup monopolu Q</a:t>
            </a:r>
            <a:r>
              <a:rPr lang="cs-CZ" b="1" noProof="0" dirty="0">
                <a:solidFill>
                  <a:schemeClr val="tx1"/>
                </a:solidFill>
              </a:rPr>
              <a:t>T</a:t>
            </a:r>
            <a:r>
              <a:rPr lang="cs-CZ" sz="3600" b="1" noProof="0" dirty="0">
                <a:solidFill>
                  <a:schemeClr val="tx1"/>
                </a:solidFill>
              </a:rPr>
              <a:t>. </a:t>
            </a:r>
          </a:p>
          <a:p>
            <a:pPr algn="just">
              <a:buSzPct val="100000"/>
            </a:pPr>
            <a:r>
              <a:rPr lang="cs-CZ" sz="3600" b="1" noProof="0" dirty="0">
                <a:solidFill>
                  <a:schemeClr val="tx1"/>
                </a:solidFill>
              </a:rPr>
              <a:t>Protože platí </a:t>
            </a:r>
            <a:r>
              <a:rPr lang="cs-CZ" sz="3600" b="1" noProof="0" dirty="0">
                <a:solidFill>
                  <a:schemeClr val="tx1"/>
                </a:solidFill>
                <a:highlight>
                  <a:srgbClr val="FFFF00"/>
                </a:highlight>
              </a:rPr>
              <a:t>MR</a:t>
            </a:r>
            <a:r>
              <a:rPr lang="cs-CZ" sz="2900" b="1" noProof="0" dirty="0">
                <a:solidFill>
                  <a:schemeClr val="tx1"/>
                </a:solidFill>
                <a:highlight>
                  <a:srgbClr val="FFFF00"/>
                </a:highlight>
              </a:rPr>
              <a:t>1</a:t>
            </a:r>
            <a:r>
              <a:rPr lang="cs-CZ" sz="3600" b="1" noProof="0" dirty="0">
                <a:solidFill>
                  <a:schemeClr val="tx1"/>
                </a:solidFill>
                <a:highlight>
                  <a:srgbClr val="FFFF00"/>
                </a:highlight>
              </a:rPr>
              <a:t> = MC = MR</a:t>
            </a:r>
            <a:r>
              <a:rPr lang="cs-CZ" sz="2900" b="1" noProof="0" dirty="0">
                <a:solidFill>
                  <a:schemeClr val="tx1"/>
                </a:solidFill>
                <a:highlight>
                  <a:srgbClr val="FFFF00"/>
                </a:highlight>
              </a:rPr>
              <a:t>2</a:t>
            </a:r>
            <a:r>
              <a:rPr lang="cs-CZ" sz="3600" b="1" noProof="0" dirty="0">
                <a:solidFill>
                  <a:schemeClr val="tx1"/>
                </a:solidFill>
                <a:highlight>
                  <a:srgbClr val="FFFF00"/>
                </a:highlight>
              </a:rPr>
              <a:t>:</a:t>
            </a:r>
          </a:p>
          <a:p>
            <a:pPr algn="just">
              <a:buSzPct val="100000"/>
              <a:buFont typeface="Wingdings" panose="05000000000000000000" pitchFamily="2" charset="2"/>
              <a:buChar char="Ø"/>
            </a:pPr>
            <a:r>
              <a:rPr lang="cs-CZ" sz="3600" b="1" noProof="0" dirty="0">
                <a:solidFill>
                  <a:schemeClr val="tx1"/>
                </a:solidFill>
              </a:rPr>
              <a:t>Vodorovná přímka ve výši průsečíku MR</a:t>
            </a:r>
            <a:r>
              <a:rPr lang="cs-CZ" b="1" noProof="0" dirty="0">
                <a:solidFill>
                  <a:schemeClr val="tx1"/>
                </a:solidFill>
              </a:rPr>
              <a:t>T</a:t>
            </a:r>
            <a:r>
              <a:rPr lang="cs-CZ" sz="3600" b="1" noProof="0" dirty="0">
                <a:solidFill>
                  <a:schemeClr val="tx1"/>
                </a:solidFill>
              </a:rPr>
              <a:t> a MC:</a:t>
            </a:r>
          </a:p>
          <a:p>
            <a:pPr algn="just">
              <a:buSzPct val="100000"/>
              <a:buFont typeface="Wingdings" panose="05000000000000000000" pitchFamily="2" charset="2"/>
              <a:buChar char="Ø"/>
            </a:pPr>
            <a:endParaRPr lang="cs-CZ" sz="3600" b="1" noProof="0" dirty="0">
              <a:solidFill>
                <a:schemeClr val="tx1"/>
              </a:solidFill>
            </a:endParaRPr>
          </a:p>
          <a:p>
            <a:pPr algn="just">
              <a:buSzPct val="100000"/>
              <a:buFont typeface="Wingdings" panose="05000000000000000000" pitchFamily="2" charset="2"/>
              <a:buChar char="Ø"/>
            </a:pPr>
            <a:r>
              <a:rPr lang="cs-CZ" sz="3600" b="1" noProof="0" dirty="0">
                <a:solidFill>
                  <a:schemeClr val="tx1"/>
                </a:solidFill>
              </a:rPr>
              <a:t>Odvození výstupu </a:t>
            </a:r>
            <a:r>
              <a:rPr kumimoji="0" lang="cs-CZ" sz="37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(Q</a:t>
            </a:r>
            <a:r>
              <a:rPr kumimoji="0" lang="cs-CZ" sz="32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1</a:t>
            </a:r>
            <a:r>
              <a:rPr kumimoji="0" lang="cs-CZ" sz="37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 a Q</a:t>
            </a:r>
            <a:r>
              <a:rPr kumimoji="0" lang="cs-CZ" sz="32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2</a:t>
            </a:r>
            <a:r>
              <a:rPr kumimoji="0" lang="cs-CZ" sz="37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a:t>
            </a:r>
            <a:r>
              <a:rPr lang="cs-CZ" sz="3600" b="1" noProof="0" dirty="0">
                <a:solidFill>
                  <a:schemeClr val="tx1"/>
                </a:solidFill>
              </a:rPr>
              <a:t> pro jednotlivé skupiny: z průsečíků s křivkami MR daných skupin spotřebitelů (MR</a:t>
            </a:r>
            <a:r>
              <a:rPr lang="cs-CZ" b="1" noProof="0" dirty="0">
                <a:solidFill>
                  <a:schemeClr val="tx1"/>
                </a:solidFill>
              </a:rPr>
              <a:t>1</a:t>
            </a:r>
            <a:r>
              <a:rPr lang="cs-CZ" sz="3600" b="1" noProof="0" dirty="0">
                <a:solidFill>
                  <a:schemeClr val="tx1"/>
                </a:solidFill>
              </a:rPr>
              <a:t> a MR</a:t>
            </a:r>
            <a:r>
              <a:rPr lang="cs-CZ" b="1" noProof="0" dirty="0">
                <a:solidFill>
                  <a:schemeClr val="tx1"/>
                </a:solidFill>
              </a:rPr>
              <a:t>2</a:t>
            </a:r>
            <a:r>
              <a:rPr lang="cs-CZ" sz="3600" b="1" noProof="0" dirty="0">
                <a:solidFill>
                  <a:schemeClr val="tx1"/>
                </a:solidFill>
              </a:rPr>
              <a:t>)</a:t>
            </a:r>
          </a:p>
          <a:p>
            <a:pPr algn="just">
              <a:buSzPct val="100000"/>
            </a:pPr>
            <a:r>
              <a:rPr lang="cs-CZ" sz="3600" b="1" noProof="0" dirty="0">
                <a:solidFill>
                  <a:schemeClr val="tx1"/>
                </a:solidFill>
              </a:rPr>
              <a:t>Ceny – určené monopolem diferencovaně na základě poptávky: P</a:t>
            </a:r>
            <a:r>
              <a:rPr lang="cs-CZ" sz="3100" b="1" noProof="0" dirty="0">
                <a:solidFill>
                  <a:schemeClr val="tx1"/>
                </a:solidFill>
              </a:rPr>
              <a:t>1</a:t>
            </a:r>
            <a:r>
              <a:rPr lang="cs-CZ" sz="3600" b="1" noProof="0" dirty="0">
                <a:solidFill>
                  <a:schemeClr val="tx1"/>
                </a:solidFill>
              </a:rPr>
              <a:t>, P</a:t>
            </a:r>
            <a:r>
              <a:rPr lang="cs-CZ" sz="3100" b="1" noProof="0" dirty="0">
                <a:solidFill>
                  <a:schemeClr val="tx1"/>
                </a:solidFill>
              </a:rPr>
              <a:t>2</a:t>
            </a:r>
            <a:r>
              <a:rPr lang="cs-CZ" sz="3600" b="1" noProof="0" dirty="0">
                <a:solidFill>
                  <a:schemeClr val="tx1"/>
                </a:solidFill>
              </a:rPr>
              <a:t>.</a:t>
            </a:r>
          </a:p>
        </p:txBody>
      </p:sp>
      <p:sp>
        <p:nvSpPr>
          <p:cNvPr id="99" name="Google Shape;99;p14">
            <a:extLst>
              <a:ext uri="{FF2B5EF4-FFF2-40B4-BE49-F238E27FC236}">
                <a16:creationId xmlns:a16="http://schemas.microsoft.com/office/drawing/2014/main" id="{792BC0BB-9E0C-B481-7789-F094A845C4B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2393AA4A-52F7-3B8D-50D4-0525144AAC50}"/>
              </a:ext>
            </a:extLst>
          </p:cNvPr>
          <p:cNvPicPr>
            <a:picLocks noChangeAspect="1"/>
          </p:cNvPicPr>
          <p:nvPr/>
        </p:nvPicPr>
        <p:blipFill>
          <a:blip r:embed="rId3"/>
          <a:stretch>
            <a:fillRect/>
          </a:stretch>
        </p:blipFill>
        <p:spPr>
          <a:xfrm>
            <a:off x="210065" y="1417637"/>
            <a:ext cx="6314303" cy="4241757"/>
          </a:xfrm>
          <a:prstGeom prst="rect">
            <a:avLst/>
          </a:prstGeom>
        </p:spPr>
      </p:pic>
      <p:sp>
        <p:nvSpPr>
          <p:cNvPr id="7" name="Arrow: Right 6">
            <a:extLst>
              <a:ext uri="{FF2B5EF4-FFF2-40B4-BE49-F238E27FC236}">
                <a16:creationId xmlns:a16="http://schemas.microsoft.com/office/drawing/2014/main" id="{171DAD03-F153-7FA5-B43A-E172A1D1E4A5}"/>
              </a:ext>
            </a:extLst>
          </p:cNvPr>
          <p:cNvSpPr/>
          <p:nvPr/>
        </p:nvSpPr>
        <p:spPr>
          <a:xfrm>
            <a:off x="10688595" y="5894173"/>
            <a:ext cx="893805" cy="2471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82709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9212B45-6542-B75D-1C03-6514C2614A7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8140180-509E-5B95-9022-23B17BA124AA}"/>
              </a:ext>
            </a:extLst>
          </p:cNvPr>
          <p:cNvSpPr>
            <a:spLocks noGrp="1"/>
          </p:cNvSpPr>
          <p:nvPr>
            <p:ph type="title"/>
          </p:nvPr>
        </p:nvSpPr>
        <p:spPr/>
        <p:txBody>
          <a:bodyPr>
            <a:noAutofit/>
          </a:bodyPr>
          <a:lstStyle/>
          <a:p>
            <a:r>
              <a:rPr lang="cs-CZ" b="1" dirty="0"/>
              <a:t>Cenová diskriminace třetího stupně</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8FB27FEC-F011-0100-F6FA-12AFC5478E75}"/>
                  </a:ext>
                </a:extLst>
              </p:cNvPr>
              <p:cNvSpPr>
                <a:spLocks noGrp="1"/>
              </p:cNvSpPr>
              <p:nvPr>
                <p:ph type="body" idx="1"/>
              </p:nvPr>
            </p:nvSpPr>
            <p:spPr>
              <a:xfrm>
                <a:off x="234778" y="1331089"/>
                <a:ext cx="11858162" cy="5252273"/>
              </a:xfrm>
            </p:spPr>
            <p:txBody>
              <a:bodyPr>
                <a:normAutofit/>
              </a:bodyPr>
              <a:lstStyle/>
              <a:p>
                <a:pPr algn="just">
                  <a:buSzPct val="100000"/>
                </a:pPr>
                <a:r>
                  <a:rPr lang="cs-CZ" sz="3600" b="1" noProof="0" dirty="0">
                    <a:solidFill>
                      <a:schemeClr val="tx1"/>
                    </a:solidFill>
                  </a:rPr>
                  <a:t>Cena P</a:t>
                </a:r>
                <a:r>
                  <a:rPr lang="cs-CZ" b="1" noProof="0" dirty="0">
                    <a:solidFill>
                      <a:schemeClr val="tx1"/>
                    </a:solidFill>
                  </a:rPr>
                  <a:t>1</a:t>
                </a:r>
                <a:r>
                  <a:rPr lang="cs-CZ" sz="3600" b="1" noProof="0" dirty="0">
                    <a:solidFill>
                      <a:schemeClr val="tx1"/>
                    </a:solidFill>
                  </a:rPr>
                  <a:t> pro skupinu spotřebitelů s méně elastickou poptávkou – vyšší než ceny P</a:t>
                </a:r>
                <a:r>
                  <a:rPr lang="cs-CZ" b="1" noProof="0" dirty="0">
                    <a:solidFill>
                      <a:schemeClr val="tx1"/>
                    </a:solidFill>
                  </a:rPr>
                  <a:t>2</a:t>
                </a:r>
                <a:r>
                  <a:rPr lang="cs-CZ" sz="3600" b="1" noProof="0" dirty="0">
                    <a:solidFill>
                      <a:schemeClr val="tx1"/>
                    </a:solidFill>
                  </a:rPr>
                  <a:t> pro skupinu spotřebitelů s elastičtější poptávkou:</a:t>
                </a:r>
              </a:p>
              <a:p>
                <a:pPr algn="just">
                  <a:buSzPct val="100000"/>
                </a:pPr>
                <a:r>
                  <a:rPr lang="cs-CZ" sz="3600" b="1" noProof="0" dirty="0">
                    <a:solidFill>
                      <a:schemeClr val="tx1"/>
                    </a:solidFill>
                  </a:rPr>
                  <a:t>Předpoklad: MR</a:t>
                </a:r>
                <a:r>
                  <a:rPr lang="cs-CZ" b="1" noProof="0" dirty="0">
                    <a:solidFill>
                      <a:schemeClr val="tx1"/>
                    </a:solidFill>
                  </a:rPr>
                  <a:t>1</a:t>
                </a:r>
                <a:r>
                  <a:rPr lang="cs-CZ" sz="3600" b="1" noProof="0" dirty="0">
                    <a:solidFill>
                      <a:schemeClr val="tx1"/>
                    </a:solidFill>
                  </a:rPr>
                  <a:t> = MR</a:t>
                </a:r>
                <a:r>
                  <a:rPr lang="cs-CZ" b="1" noProof="0" dirty="0">
                    <a:solidFill>
                      <a:schemeClr val="tx1"/>
                    </a:solidFill>
                  </a:rPr>
                  <a:t>2</a:t>
                </a:r>
              </a:p>
              <a:p>
                <a:pPr algn="just">
                  <a:buSzPct val="100000"/>
                </a:pPr>
                <a:r>
                  <a:rPr lang="cs-CZ" sz="3600" b="1" dirty="0">
                    <a:solidFill>
                      <a:schemeClr val="tx1"/>
                    </a:solidFill>
                  </a:rPr>
                  <a:t>Platí:</a:t>
                </a:r>
                <a:endParaRPr lang="cs-CZ" sz="3600" b="1" noProof="0" dirty="0">
                  <a:solidFill>
                    <a:schemeClr val="tx1"/>
                  </a:solidFill>
                </a:endParaRPr>
              </a:p>
              <a:p>
                <a:pPr marL="114300" indent="0" algn="ctr">
                  <a:buSzPct val="100000"/>
                  <a:buNone/>
                </a:pPr>
                <a14:m>
                  <m:oMathPara xmlns:m="http://schemas.openxmlformats.org/officeDocument/2006/math">
                    <m:oMathParaPr>
                      <m:jc m:val="centerGroup"/>
                    </m:oMathParaPr>
                    <m:oMath xmlns:m="http://schemas.openxmlformats.org/officeDocument/2006/math">
                      <m:sSub>
                        <m:sSubPr>
                          <m:ctrlPr>
                            <a:rPr lang="cs-CZ" sz="4000" b="1" i="1" smtClean="0">
                              <a:solidFill>
                                <a:srgbClr val="FF0000"/>
                              </a:solidFill>
                              <a:latin typeface="Cambria Math" panose="02040503050406030204" pitchFamily="18" charset="0"/>
                            </a:rPr>
                          </m:ctrlPr>
                        </m:sSubPr>
                        <m:e>
                          <m:r>
                            <a:rPr lang="cs-CZ" sz="4000" b="1" i="1" smtClean="0">
                              <a:solidFill>
                                <a:srgbClr val="FF0000"/>
                              </a:solidFill>
                              <a:latin typeface="Cambria Math" panose="02040503050406030204" pitchFamily="18" charset="0"/>
                            </a:rPr>
                            <m:t>𝑷</m:t>
                          </m:r>
                        </m:e>
                        <m:sub>
                          <m:r>
                            <a:rPr lang="cs-CZ" sz="4000" b="1" i="1" smtClean="0">
                              <a:solidFill>
                                <a:srgbClr val="FF0000"/>
                              </a:solidFill>
                              <a:latin typeface="Cambria Math" panose="02040503050406030204" pitchFamily="18" charset="0"/>
                            </a:rPr>
                            <m:t>𝟏</m:t>
                          </m:r>
                        </m:sub>
                      </m:sSub>
                      <m:r>
                        <a:rPr lang="cs-CZ" sz="4000" b="1" i="1" smtClean="0">
                          <a:solidFill>
                            <a:srgbClr val="FF0000"/>
                          </a:solidFill>
                          <a:latin typeface="Cambria Math" panose="02040503050406030204" pitchFamily="18" charset="0"/>
                        </a:rPr>
                        <m:t>.</m:t>
                      </m:r>
                      <m:d>
                        <m:dPr>
                          <m:ctrlPr>
                            <a:rPr lang="cs-CZ" sz="4000" b="1" i="1" smtClean="0">
                              <a:solidFill>
                                <a:srgbClr val="FF0000"/>
                              </a:solidFill>
                              <a:latin typeface="Cambria Math" panose="02040503050406030204" pitchFamily="18" charset="0"/>
                            </a:rPr>
                          </m:ctrlPr>
                        </m:dPr>
                        <m:e>
                          <m:f>
                            <m:fPr>
                              <m:ctrlPr>
                                <a:rPr lang="cs-CZ" sz="4000" b="1" i="1">
                                  <a:solidFill>
                                    <a:srgbClr val="FF0000"/>
                                  </a:solidFill>
                                  <a:latin typeface="Cambria Math" panose="02040503050406030204" pitchFamily="18" charset="0"/>
                                </a:rPr>
                              </m:ctrlPr>
                            </m:fPr>
                            <m:num>
                              <m:r>
                                <a:rPr lang="cs-CZ" sz="4000" b="1" i="1">
                                  <a:solidFill>
                                    <a:srgbClr val="FF0000"/>
                                  </a:solidFill>
                                  <a:latin typeface="Cambria Math" panose="02040503050406030204" pitchFamily="18" charset="0"/>
                                </a:rPr>
                                <m:t>𝟏</m:t>
                              </m:r>
                            </m:num>
                            <m:den>
                              <m:r>
                                <a:rPr lang="cs-CZ" sz="4000" b="1" i="1">
                                  <a:solidFill>
                                    <a:srgbClr val="FF0000"/>
                                  </a:solidFill>
                                  <a:latin typeface="Cambria Math" panose="02040503050406030204" pitchFamily="18" charset="0"/>
                                </a:rPr>
                                <m:t>𝟏</m:t>
                              </m:r>
                              <m:r>
                                <a:rPr lang="cs-CZ" sz="4000" b="1" i="1">
                                  <a:solidFill>
                                    <a:srgbClr val="FF0000"/>
                                  </a:solidFill>
                                  <a:latin typeface="Cambria Math" panose="02040503050406030204" pitchFamily="18" charset="0"/>
                                </a:rPr>
                                <m:t>+</m:t>
                              </m:r>
                              <m:sSub>
                                <m:sSubPr>
                                  <m:ctrlPr>
                                    <a:rPr lang="cs-CZ" sz="4000" b="1" i="1" smtClean="0">
                                      <a:solidFill>
                                        <a:srgbClr val="FF0000"/>
                                      </a:solidFill>
                                      <a:latin typeface="Cambria Math" panose="02040503050406030204" pitchFamily="18" charset="0"/>
                                    </a:rPr>
                                  </m:ctrlPr>
                                </m:sSubPr>
                                <m:e>
                                  <m:sSub>
                                    <m:sSubPr>
                                      <m:ctrlPr>
                                        <a:rPr lang="cs-CZ" sz="4000" b="1" i="1" dirty="0">
                                          <a:solidFill>
                                            <a:srgbClr val="FF0000"/>
                                          </a:solidFill>
                                          <a:latin typeface="Cambria Math" panose="02040503050406030204" pitchFamily="18" charset="0"/>
                                        </a:rPr>
                                      </m:ctrlPr>
                                    </m:sSubPr>
                                    <m:e>
                                      <m:r>
                                        <a:rPr lang="cs-CZ" sz="4000" b="1" i="1" dirty="0">
                                          <a:solidFill>
                                            <a:srgbClr val="FF0000"/>
                                          </a:solidFill>
                                          <a:latin typeface="Cambria Math" panose="02040503050406030204" pitchFamily="18" charset="0"/>
                                        </a:rPr>
                                        <m:t>𝒆</m:t>
                                      </m:r>
                                    </m:e>
                                    <m:sub>
                                      <m:r>
                                        <a:rPr lang="cs-CZ" sz="4000" b="1" i="1" dirty="0">
                                          <a:solidFill>
                                            <a:srgbClr val="FF0000"/>
                                          </a:solidFill>
                                          <a:latin typeface="Cambria Math" panose="02040503050406030204" pitchFamily="18" charset="0"/>
                                        </a:rPr>
                                        <m:t>𝑷𝑫</m:t>
                                      </m:r>
                                    </m:sub>
                                  </m:sSub>
                                </m:e>
                                <m:sub>
                                  <m:r>
                                    <a:rPr lang="cs-CZ" sz="4000" b="1" i="1" smtClean="0">
                                      <a:solidFill>
                                        <a:srgbClr val="FF0000"/>
                                      </a:solidFill>
                                      <a:latin typeface="Cambria Math" panose="02040503050406030204" pitchFamily="18" charset="0"/>
                                    </a:rPr>
                                    <m:t>𝟏</m:t>
                                  </m:r>
                                </m:sub>
                              </m:sSub>
                            </m:den>
                          </m:f>
                        </m:e>
                      </m:d>
                      <m:r>
                        <a:rPr lang="cs-CZ" sz="4000" b="1" i="1" noProof="0" smtClean="0">
                          <a:solidFill>
                            <a:srgbClr val="FF0000"/>
                          </a:solidFill>
                          <a:latin typeface="Cambria Math" panose="02040503050406030204" pitchFamily="18" charset="0"/>
                        </a:rPr>
                        <m:t>=</m:t>
                      </m:r>
                      <m:sSub>
                        <m:sSubPr>
                          <m:ctrlPr>
                            <a:rPr lang="cs-CZ" sz="4000" b="1" i="1">
                              <a:solidFill>
                                <a:srgbClr val="FF0000"/>
                              </a:solidFill>
                              <a:latin typeface="Cambria Math" panose="02040503050406030204" pitchFamily="18" charset="0"/>
                            </a:rPr>
                          </m:ctrlPr>
                        </m:sSubPr>
                        <m:e>
                          <m:r>
                            <a:rPr lang="cs-CZ" sz="4000" b="1" i="1">
                              <a:solidFill>
                                <a:srgbClr val="FF0000"/>
                              </a:solidFill>
                              <a:latin typeface="Cambria Math" panose="02040503050406030204" pitchFamily="18" charset="0"/>
                            </a:rPr>
                            <m:t>𝑷</m:t>
                          </m:r>
                        </m:e>
                        <m:sub>
                          <m:r>
                            <a:rPr lang="cs-CZ" sz="4000" b="1" i="1" smtClean="0">
                              <a:solidFill>
                                <a:srgbClr val="FF0000"/>
                              </a:solidFill>
                              <a:latin typeface="Cambria Math" panose="02040503050406030204" pitchFamily="18" charset="0"/>
                            </a:rPr>
                            <m:t>𝟐</m:t>
                          </m:r>
                        </m:sub>
                      </m:sSub>
                      <m:r>
                        <a:rPr lang="cs-CZ" sz="4000" b="1" i="1">
                          <a:solidFill>
                            <a:srgbClr val="FF0000"/>
                          </a:solidFill>
                          <a:latin typeface="Cambria Math" panose="02040503050406030204" pitchFamily="18" charset="0"/>
                        </a:rPr>
                        <m:t>.</m:t>
                      </m:r>
                      <m:d>
                        <m:dPr>
                          <m:ctrlPr>
                            <a:rPr lang="cs-CZ" sz="4000" b="1" i="1">
                              <a:solidFill>
                                <a:srgbClr val="FF0000"/>
                              </a:solidFill>
                              <a:latin typeface="Cambria Math" panose="02040503050406030204" pitchFamily="18" charset="0"/>
                            </a:rPr>
                          </m:ctrlPr>
                        </m:dPr>
                        <m:e>
                          <m:f>
                            <m:fPr>
                              <m:ctrlPr>
                                <a:rPr lang="cs-CZ" sz="4000" b="1" i="1">
                                  <a:solidFill>
                                    <a:srgbClr val="FF0000"/>
                                  </a:solidFill>
                                  <a:latin typeface="Cambria Math" panose="02040503050406030204" pitchFamily="18" charset="0"/>
                                </a:rPr>
                              </m:ctrlPr>
                            </m:fPr>
                            <m:num>
                              <m:r>
                                <a:rPr lang="cs-CZ" sz="4000" b="1" i="1">
                                  <a:solidFill>
                                    <a:srgbClr val="FF0000"/>
                                  </a:solidFill>
                                  <a:latin typeface="Cambria Math" panose="02040503050406030204" pitchFamily="18" charset="0"/>
                                </a:rPr>
                                <m:t>𝟏</m:t>
                              </m:r>
                            </m:num>
                            <m:den>
                              <m:r>
                                <a:rPr lang="cs-CZ" sz="4000" b="1" i="1">
                                  <a:solidFill>
                                    <a:srgbClr val="FF0000"/>
                                  </a:solidFill>
                                  <a:latin typeface="Cambria Math" panose="02040503050406030204" pitchFamily="18" charset="0"/>
                                </a:rPr>
                                <m:t>𝟏</m:t>
                              </m:r>
                              <m:r>
                                <a:rPr lang="cs-CZ" sz="4000" b="1" i="1">
                                  <a:solidFill>
                                    <a:srgbClr val="FF0000"/>
                                  </a:solidFill>
                                  <a:latin typeface="Cambria Math" panose="02040503050406030204" pitchFamily="18" charset="0"/>
                                </a:rPr>
                                <m:t>+</m:t>
                              </m:r>
                              <m:sSub>
                                <m:sSubPr>
                                  <m:ctrlPr>
                                    <a:rPr lang="cs-CZ" sz="4000" b="1" i="1">
                                      <a:solidFill>
                                        <a:srgbClr val="FF0000"/>
                                      </a:solidFill>
                                      <a:latin typeface="Cambria Math" panose="02040503050406030204" pitchFamily="18" charset="0"/>
                                    </a:rPr>
                                  </m:ctrlPr>
                                </m:sSubPr>
                                <m:e>
                                  <m:sSub>
                                    <m:sSubPr>
                                      <m:ctrlPr>
                                        <a:rPr lang="cs-CZ" sz="4000" b="1" i="1" dirty="0">
                                          <a:solidFill>
                                            <a:srgbClr val="FF0000"/>
                                          </a:solidFill>
                                          <a:latin typeface="Cambria Math" panose="02040503050406030204" pitchFamily="18" charset="0"/>
                                        </a:rPr>
                                      </m:ctrlPr>
                                    </m:sSubPr>
                                    <m:e>
                                      <m:r>
                                        <a:rPr lang="cs-CZ" sz="4000" b="1" i="1" dirty="0">
                                          <a:solidFill>
                                            <a:srgbClr val="FF0000"/>
                                          </a:solidFill>
                                          <a:latin typeface="Cambria Math" panose="02040503050406030204" pitchFamily="18" charset="0"/>
                                        </a:rPr>
                                        <m:t>𝒆</m:t>
                                      </m:r>
                                    </m:e>
                                    <m:sub>
                                      <m:r>
                                        <a:rPr lang="cs-CZ" sz="4000" b="1" i="1" dirty="0">
                                          <a:solidFill>
                                            <a:srgbClr val="FF0000"/>
                                          </a:solidFill>
                                          <a:latin typeface="Cambria Math" panose="02040503050406030204" pitchFamily="18" charset="0"/>
                                        </a:rPr>
                                        <m:t>𝑷𝑫</m:t>
                                      </m:r>
                                    </m:sub>
                                  </m:sSub>
                                </m:e>
                                <m:sub>
                                  <m:r>
                                    <a:rPr lang="cs-CZ" sz="4000" b="1" i="1" dirty="0" smtClean="0">
                                      <a:solidFill>
                                        <a:srgbClr val="FF0000"/>
                                      </a:solidFill>
                                      <a:latin typeface="Cambria Math" panose="02040503050406030204" pitchFamily="18" charset="0"/>
                                    </a:rPr>
                                    <m:t>𝟐</m:t>
                                  </m:r>
                                </m:sub>
                              </m:sSub>
                            </m:den>
                          </m:f>
                        </m:e>
                      </m:d>
                    </m:oMath>
                  </m:oMathPara>
                </a14:m>
                <a:endParaRPr lang="cs-CZ" sz="4000" b="1" noProof="0" dirty="0">
                  <a:solidFill>
                    <a:schemeClr val="tx1"/>
                  </a:solidFill>
                </a:endParaRPr>
              </a:p>
            </p:txBody>
          </p:sp>
        </mc:Choice>
        <mc:Fallback>
          <p:sp>
            <p:nvSpPr>
              <p:cNvPr id="3" name="Text Placeholder 2">
                <a:extLst>
                  <a:ext uri="{FF2B5EF4-FFF2-40B4-BE49-F238E27FC236}">
                    <a16:creationId xmlns:a16="http://schemas.microsoft.com/office/drawing/2014/main" id="{8FB27FEC-F011-0100-F6FA-12AFC5478E75}"/>
                  </a:ext>
                </a:extLst>
              </p:cNvPr>
              <p:cNvSpPr>
                <a:spLocks noGrp="1" noRot="1" noChangeAspect="1" noMove="1" noResize="1" noEditPoints="1" noAdjustHandles="1" noChangeArrowheads="1" noChangeShapeType="1" noTextEdit="1"/>
              </p:cNvSpPr>
              <p:nvPr>
                <p:ph type="body" idx="1"/>
              </p:nvPr>
            </p:nvSpPr>
            <p:spPr>
              <a:xfrm>
                <a:off x="234778" y="1331089"/>
                <a:ext cx="11858162" cy="5252273"/>
              </a:xfrm>
              <a:blipFill>
                <a:blip r:embed="rId3"/>
                <a:stretch>
                  <a:fillRect l="-463" t="-696" r="-1542"/>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3CC38323-711D-3553-D313-3B26D7C327C1}"/>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543001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82F674D-9267-DA5A-7466-1C058111A68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6806690-047F-67BF-E59A-0703EE7BEEB9}"/>
              </a:ext>
            </a:extLst>
          </p:cNvPr>
          <p:cNvSpPr>
            <a:spLocks noGrp="1"/>
          </p:cNvSpPr>
          <p:nvPr>
            <p:ph type="title"/>
          </p:nvPr>
        </p:nvSpPr>
        <p:spPr/>
        <p:txBody>
          <a:bodyPr>
            <a:noAutofit/>
          </a:bodyPr>
          <a:lstStyle/>
          <a:p>
            <a:r>
              <a:rPr lang="cs-CZ" b="1" dirty="0"/>
              <a:t>Cenová diskriminace třetího stupně</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B6173A05-88E1-567A-4781-646242F64E80}"/>
                  </a:ext>
                </a:extLst>
              </p:cNvPr>
              <p:cNvSpPr>
                <a:spLocks noGrp="1"/>
              </p:cNvSpPr>
              <p:nvPr>
                <p:ph type="body" idx="1"/>
              </p:nvPr>
            </p:nvSpPr>
            <p:spPr>
              <a:xfrm>
                <a:off x="234778" y="1331089"/>
                <a:ext cx="11858162" cy="5252273"/>
              </a:xfrm>
            </p:spPr>
            <p:txBody>
              <a:bodyPr>
                <a:normAutofit fontScale="92500"/>
              </a:bodyPr>
              <a:lstStyle/>
              <a:p>
                <a:pPr algn="just">
                  <a:buSzPct val="100000"/>
                </a:pPr>
                <a:r>
                  <a:rPr lang="cs-CZ" sz="3600" b="1" i="1" noProof="0" dirty="0">
                    <a:solidFill>
                      <a:schemeClr val="tx1"/>
                    </a:solidFill>
                  </a:rPr>
                  <a:t>Manažeři firem porovnávají relativní ceny s elasticitou poptávky </a:t>
                </a:r>
              </a:p>
              <a:p>
                <a:pPr algn="just">
                  <a:buSzPct val="100000"/>
                  <a:buFont typeface="Wingdings" panose="05000000000000000000" pitchFamily="2" charset="2"/>
                  <a:buChar char="Ø"/>
                </a:pPr>
                <a:r>
                  <a:rPr lang="cs-CZ" sz="3600" b="1" noProof="0" dirty="0">
                    <a:solidFill>
                      <a:schemeClr val="tx1"/>
                    </a:solidFill>
                  </a:rPr>
                  <a:t>a </a:t>
                </a:r>
                <a:r>
                  <a:rPr lang="cs-CZ" sz="3600" b="1" noProof="0" dirty="0">
                    <a:solidFill>
                      <a:schemeClr val="tx1"/>
                    </a:solidFill>
                    <a:highlight>
                      <a:srgbClr val="FFFF00"/>
                    </a:highlight>
                  </a:rPr>
                  <a:t>relativně vyšší cenu stanoví skupině spotřebitelů s nižší elasticitou poptávky.</a:t>
                </a:r>
              </a:p>
              <a:p>
                <a:pPr algn="just">
                  <a:buSzPct val="100000"/>
                </a:pPr>
                <a:r>
                  <a:rPr lang="cs-CZ" sz="3600" b="1" dirty="0">
                    <a:solidFill>
                      <a:schemeClr val="tx1"/>
                    </a:solidFill>
                  </a:rPr>
                  <a:t>Platí (po úpravě):</a:t>
                </a:r>
                <a:endParaRPr lang="cs-CZ" sz="3600" b="1" noProof="0" dirty="0">
                  <a:solidFill>
                    <a:schemeClr val="tx1"/>
                  </a:solidFill>
                </a:endParaRPr>
              </a:p>
              <a:p>
                <a:pPr marL="114300" indent="0" algn="ctr">
                  <a:buSzPct val="100000"/>
                  <a:buNone/>
                </a:pPr>
                <a14:m>
                  <m:oMathPara xmlns:m="http://schemas.openxmlformats.org/officeDocument/2006/math">
                    <m:oMathParaPr>
                      <m:jc m:val="centerGroup"/>
                    </m:oMathParaPr>
                    <m:oMath xmlns:m="http://schemas.openxmlformats.org/officeDocument/2006/math">
                      <m:f>
                        <m:fPr>
                          <m:ctrlPr>
                            <a:rPr lang="cs-CZ" sz="4000" b="1" i="1" smtClean="0">
                              <a:solidFill>
                                <a:srgbClr val="FF0000"/>
                              </a:solidFill>
                              <a:latin typeface="Cambria Math" panose="02040503050406030204" pitchFamily="18" charset="0"/>
                            </a:rPr>
                          </m:ctrlPr>
                        </m:fPr>
                        <m:num>
                          <m:sSub>
                            <m:sSubPr>
                              <m:ctrlPr>
                                <a:rPr lang="cs-CZ" sz="4000" b="1" i="1">
                                  <a:solidFill>
                                    <a:srgbClr val="FF0000"/>
                                  </a:solidFill>
                                  <a:latin typeface="Cambria Math" panose="02040503050406030204" pitchFamily="18" charset="0"/>
                                </a:rPr>
                              </m:ctrlPr>
                            </m:sSubPr>
                            <m:e>
                              <m:r>
                                <a:rPr lang="cs-CZ" sz="4000" b="1" i="1">
                                  <a:solidFill>
                                    <a:srgbClr val="FF0000"/>
                                  </a:solidFill>
                                  <a:latin typeface="Cambria Math" panose="02040503050406030204" pitchFamily="18" charset="0"/>
                                </a:rPr>
                                <m:t>𝑷</m:t>
                              </m:r>
                            </m:e>
                            <m:sub>
                              <m:r>
                                <a:rPr lang="cs-CZ" sz="4000" b="1" i="1">
                                  <a:solidFill>
                                    <a:srgbClr val="FF0000"/>
                                  </a:solidFill>
                                  <a:latin typeface="Cambria Math" panose="02040503050406030204" pitchFamily="18" charset="0"/>
                                </a:rPr>
                                <m:t>𝟏</m:t>
                              </m:r>
                            </m:sub>
                          </m:sSub>
                        </m:num>
                        <m:den>
                          <m:sSub>
                            <m:sSubPr>
                              <m:ctrlPr>
                                <a:rPr lang="cs-CZ" sz="4000" b="1" i="1">
                                  <a:solidFill>
                                    <a:srgbClr val="FF0000"/>
                                  </a:solidFill>
                                  <a:latin typeface="Cambria Math" panose="02040503050406030204" pitchFamily="18" charset="0"/>
                                </a:rPr>
                              </m:ctrlPr>
                            </m:sSubPr>
                            <m:e>
                              <m:r>
                                <a:rPr lang="cs-CZ" sz="4000" b="1" i="1">
                                  <a:solidFill>
                                    <a:srgbClr val="FF0000"/>
                                  </a:solidFill>
                                  <a:latin typeface="Cambria Math" panose="02040503050406030204" pitchFamily="18" charset="0"/>
                                </a:rPr>
                                <m:t>𝑷</m:t>
                              </m:r>
                            </m:e>
                            <m:sub>
                              <m:r>
                                <a:rPr lang="cs-CZ" sz="4000" b="1" i="1">
                                  <a:solidFill>
                                    <a:srgbClr val="FF0000"/>
                                  </a:solidFill>
                                  <a:latin typeface="Cambria Math" panose="02040503050406030204" pitchFamily="18" charset="0"/>
                                </a:rPr>
                                <m:t>𝟐</m:t>
                              </m:r>
                            </m:sub>
                          </m:sSub>
                        </m:den>
                      </m:f>
                      <m:r>
                        <a:rPr lang="cs-CZ" sz="4000" b="1" i="1" smtClean="0">
                          <a:solidFill>
                            <a:srgbClr val="FF0000"/>
                          </a:solidFill>
                          <a:latin typeface="Cambria Math" panose="02040503050406030204" pitchFamily="18" charset="0"/>
                        </a:rPr>
                        <m:t> </m:t>
                      </m:r>
                      <m:r>
                        <a:rPr lang="cs-CZ" sz="4000" b="1" i="1" noProof="0" smtClean="0">
                          <a:solidFill>
                            <a:srgbClr val="FF0000"/>
                          </a:solidFill>
                          <a:latin typeface="Cambria Math" panose="02040503050406030204" pitchFamily="18" charset="0"/>
                        </a:rPr>
                        <m:t>=</m:t>
                      </m:r>
                      <m:f>
                        <m:fPr>
                          <m:ctrlPr>
                            <a:rPr lang="cs-CZ" sz="4000" b="1" i="1" smtClean="0">
                              <a:solidFill>
                                <a:srgbClr val="FF0000"/>
                              </a:solidFill>
                              <a:latin typeface="Cambria Math" panose="02040503050406030204" pitchFamily="18" charset="0"/>
                            </a:rPr>
                          </m:ctrlPr>
                        </m:fPr>
                        <m:num>
                          <m:d>
                            <m:dPr>
                              <m:ctrlPr>
                                <a:rPr lang="cs-CZ" sz="4000" b="1" i="1">
                                  <a:solidFill>
                                    <a:srgbClr val="FF0000"/>
                                  </a:solidFill>
                                  <a:latin typeface="Cambria Math" panose="02040503050406030204" pitchFamily="18" charset="0"/>
                                </a:rPr>
                              </m:ctrlPr>
                            </m:dPr>
                            <m:e>
                              <m:f>
                                <m:fPr>
                                  <m:ctrlPr>
                                    <a:rPr lang="cs-CZ" sz="4000" b="1" i="1">
                                      <a:solidFill>
                                        <a:srgbClr val="FF0000"/>
                                      </a:solidFill>
                                      <a:latin typeface="Cambria Math" panose="02040503050406030204" pitchFamily="18" charset="0"/>
                                    </a:rPr>
                                  </m:ctrlPr>
                                </m:fPr>
                                <m:num>
                                  <m:r>
                                    <a:rPr lang="cs-CZ" sz="4000" b="1" i="1">
                                      <a:solidFill>
                                        <a:srgbClr val="FF0000"/>
                                      </a:solidFill>
                                      <a:latin typeface="Cambria Math" panose="02040503050406030204" pitchFamily="18" charset="0"/>
                                    </a:rPr>
                                    <m:t>𝟏</m:t>
                                  </m:r>
                                </m:num>
                                <m:den>
                                  <m:r>
                                    <a:rPr lang="cs-CZ" sz="4000" b="1" i="1">
                                      <a:solidFill>
                                        <a:srgbClr val="FF0000"/>
                                      </a:solidFill>
                                      <a:latin typeface="Cambria Math" panose="02040503050406030204" pitchFamily="18" charset="0"/>
                                    </a:rPr>
                                    <m:t>𝟏</m:t>
                                  </m:r>
                                  <m:r>
                                    <a:rPr lang="cs-CZ" sz="4000" b="1" i="1">
                                      <a:solidFill>
                                        <a:srgbClr val="FF0000"/>
                                      </a:solidFill>
                                      <a:latin typeface="Cambria Math" panose="02040503050406030204" pitchFamily="18" charset="0"/>
                                    </a:rPr>
                                    <m:t>+</m:t>
                                  </m:r>
                                  <m:sSub>
                                    <m:sSubPr>
                                      <m:ctrlPr>
                                        <a:rPr lang="cs-CZ" sz="4000" b="1" i="1">
                                          <a:solidFill>
                                            <a:srgbClr val="FF0000"/>
                                          </a:solidFill>
                                          <a:latin typeface="Cambria Math" panose="02040503050406030204" pitchFamily="18" charset="0"/>
                                        </a:rPr>
                                      </m:ctrlPr>
                                    </m:sSubPr>
                                    <m:e>
                                      <m:sSub>
                                        <m:sSubPr>
                                          <m:ctrlPr>
                                            <a:rPr lang="cs-CZ" sz="4000" b="1" i="1" dirty="0">
                                              <a:solidFill>
                                                <a:srgbClr val="FF0000"/>
                                              </a:solidFill>
                                              <a:latin typeface="Cambria Math" panose="02040503050406030204" pitchFamily="18" charset="0"/>
                                            </a:rPr>
                                          </m:ctrlPr>
                                        </m:sSubPr>
                                        <m:e>
                                          <m:r>
                                            <a:rPr lang="cs-CZ" sz="4000" b="1" i="1" dirty="0">
                                              <a:solidFill>
                                                <a:srgbClr val="FF0000"/>
                                              </a:solidFill>
                                              <a:latin typeface="Cambria Math" panose="02040503050406030204" pitchFamily="18" charset="0"/>
                                            </a:rPr>
                                            <m:t>𝒆</m:t>
                                          </m:r>
                                        </m:e>
                                        <m:sub>
                                          <m:r>
                                            <a:rPr lang="cs-CZ" sz="4000" b="1" i="1" dirty="0">
                                              <a:solidFill>
                                                <a:srgbClr val="FF0000"/>
                                              </a:solidFill>
                                              <a:latin typeface="Cambria Math" panose="02040503050406030204" pitchFamily="18" charset="0"/>
                                            </a:rPr>
                                            <m:t>𝑷𝑫</m:t>
                                          </m:r>
                                        </m:sub>
                                      </m:sSub>
                                    </m:e>
                                    <m:sub>
                                      <m:r>
                                        <a:rPr lang="cs-CZ" sz="4000" b="1" i="1" dirty="0">
                                          <a:solidFill>
                                            <a:srgbClr val="FF0000"/>
                                          </a:solidFill>
                                          <a:latin typeface="Cambria Math" panose="02040503050406030204" pitchFamily="18" charset="0"/>
                                        </a:rPr>
                                        <m:t>𝟐</m:t>
                                      </m:r>
                                    </m:sub>
                                  </m:sSub>
                                </m:den>
                              </m:f>
                            </m:e>
                          </m:d>
                        </m:num>
                        <m:den>
                          <m:d>
                            <m:dPr>
                              <m:ctrlPr>
                                <a:rPr lang="cs-CZ" sz="4000" b="1" i="1">
                                  <a:solidFill>
                                    <a:srgbClr val="FF0000"/>
                                  </a:solidFill>
                                  <a:latin typeface="Cambria Math" panose="02040503050406030204" pitchFamily="18" charset="0"/>
                                </a:rPr>
                              </m:ctrlPr>
                            </m:dPr>
                            <m:e>
                              <m:f>
                                <m:fPr>
                                  <m:ctrlPr>
                                    <a:rPr lang="cs-CZ" sz="4000" b="1" i="1">
                                      <a:solidFill>
                                        <a:srgbClr val="FF0000"/>
                                      </a:solidFill>
                                      <a:latin typeface="Cambria Math" panose="02040503050406030204" pitchFamily="18" charset="0"/>
                                    </a:rPr>
                                  </m:ctrlPr>
                                </m:fPr>
                                <m:num>
                                  <m:r>
                                    <a:rPr lang="cs-CZ" sz="4000" b="1" i="1">
                                      <a:solidFill>
                                        <a:srgbClr val="FF0000"/>
                                      </a:solidFill>
                                      <a:latin typeface="Cambria Math" panose="02040503050406030204" pitchFamily="18" charset="0"/>
                                    </a:rPr>
                                    <m:t>𝟏</m:t>
                                  </m:r>
                                </m:num>
                                <m:den>
                                  <m:r>
                                    <a:rPr lang="cs-CZ" sz="4000" b="1" i="1">
                                      <a:solidFill>
                                        <a:srgbClr val="FF0000"/>
                                      </a:solidFill>
                                      <a:latin typeface="Cambria Math" panose="02040503050406030204" pitchFamily="18" charset="0"/>
                                    </a:rPr>
                                    <m:t>𝟏</m:t>
                                  </m:r>
                                  <m:r>
                                    <a:rPr lang="cs-CZ" sz="4000" b="1" i="1">
                                      <a:solidFill>
                                        <a:srgbClr val="FF0000"/>
                                      </a:solidFill>
                                      <a:latin typeface="Cambria Math" panose="02040503050406030204" pitchFamily="18" charset="0"/>
                                    </a:rPr>
                                    <m:t>+</m:t>
                                  </m:r>
                                  <m:sSub>
                                    <m:sSubPr>
                                      <m:ctrlPr>
                                        <a:rPr lang="cs-CZ" sz="4000" b="1" i="1">
                                          <a:solidFill>
                                            <a:srgbClr val="FF0000"/>
                                          </a:solidFill>
                                          <a:latin typeface="Cambria Math" panose="02040503050406030204" pitchFamily="18" charset="0"/>
                                        </a:rPr>
                                      </m:ctrlPr>
                                    </m:sSubPr>
                                    <m:e>
                                      <m:sSub>
                                        <m:sSubPr>
                                          <m:ctrlPr>
                                            <a:rPr lang="cs-CZ" sz="4000" b="1" i="1" dirty="0">
                                              <a:solidFill>
                                                <a:srgbClr val="FF0000"/>
                                              </a:solidFill>
                                              <a:latin typeface="Cambria Math" panose="02040503050406030204" pitchFamily="18" charset="0"/>
                                            </a:rPr>
                                          </m:ctrlPr>
                                        </m:sSubPr>
                                        <m:e>
                                          <m:r>
                                            <a:rPr lang="cs-CZ" sz="4000" b="1" i="1" dirty="0">
                                              <a:solidFill>
                                                <a:srgbClr val="FF0000"/>
                                              </a:solidFill>
                                              <a:latin typeface="Cambria Math" panose="02040503050406030204" pitchFamily="18" charset="0"/>
                                            </a:rPr>
                                            <m:t>𝒆</m:t>
                                          </m:r>
                                        </m:e>
                                        <m:sub>
                                          <m:r>
                                            <a:rPr lang="cs-CZ" sz="4000" b="1" i="1" dirty="0">
                                              <a:solidFill>
                                                <a:srgbClr val="FF0000"/>
                                              </a:solidFill>
                                              <a:latin typeface="Cambria Math" panose="02040503050406030204" pitchFamily="18" charset="0"/>
                                            </a:rPr>
                                            <m:t>𝑷𝑫</m:t>
                                          </m:r>
                                        </m:sub>
                                      </m:sSub>
                                    </m:e>
                                    <m:sub>
                                      <m:r>
                                        <a:rPr lang="cs-CZ" sz="4000" b="1" i="1">
                                          <a:solidFill>
                                            <a:srgbClr val="FF0000"/>
                                          </a:solidFill>
                                          <a:latin typeface="Cambria Math" panose="02040503050406030204" pitchFamily="18" charset="0"/>
                                        </a:rPr>
                                        <m:t>𝟏</m:t>
                                      </m:r>
                                    </m:sub>
                                  </m:sSub>
                                </m:den>
                              </m:f>
                            </m:e>
                          </m:d>
                        </m:den>
                      </m:f>
                    </m:oMath>
                  </m:oMathPara>
                </a14:m>
                <a:endParaRPr lang="cs-CZ" sz="4000" b="1" noProof="0" dirty="0">
                  <a:solidFill>
                    <a:schemeClr val="tx1"/>
                  </a:solidFill>
                </a:endParaRPr>
              </a:p>
            </p:txBody>
          </p:sp>
        </mc:Choice>
        <mc:Fallback>
          <p:sp>
            <p:nvSpPr>
              <p:cNvPr id="3" name="Text Placeholder 2">
                <a:extLst>
                  <a:ext uri="{FF2B5EF4-FFF2-40B4-BE49-F238E27FC236}">
                    <a16:creationId xmlns:a16="http://schemas.microsoft.com/office/drawing/2014/main" id="{B6173A05-88E1-567A-4781-646242F64E80}"/>
                  </a:ext>
                </a:extLst>
              </p:cNvPr>
              <p:cNvSpPr>
                <a:spLocks noGrp="1" noRot="1" noChangeAspect="1" noMove="1" noResize="1" noEditPoints="1" noAdjustHandles="1" noChangeArrowheads="1" noChangeShapeType="1" noTextEdit="1"/>
              </p:cNvSpPr>
              <p:nvPr>
                <p:ph type="body" idx="1"/>
              </p:nvPr>
            </p:nvSpPr>
            <p:spPr>
              <a:xfrm>
                <a:off x="234778" y="1331089"/>
                <a:ext cx="11858162" cy="5252273"/>
              </a:xfrm>
              <a:blipFill>
                <a:blip r:embed="rId3"/>
                <a:stretch>
                  <a:fillRect l="-257" t="-464" r="-2159"/>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BAFE3D45-724E-7264-59C5-380A399F9DE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420986272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D5D249D-C631-7A72-95ED-A95FA0B7C04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3510672-F265-2C19-296F-58A4F3F32FC4}"/>
              </a:ext>
            </a:extLst>
          </p:cNvPr>
          <p:cNvSpPr>
            <a:spLocks noGrp="1"/>
          </p:cNvSpPr>
          <p:nvPr>
            <p:ph type="title"/>
          </p:nvPr>
        </p:nvSpPr>
        <p:spPr>
          <a:xfrm>
            <a:off x="3927464" y="594360"/>
            <a:ext cx="7901861" cy="631690"/>
          </a:xfrm>
        </p:spPr>
        <p:txBody>
          <a:bodyPr>
            <a:noAutofit/>
          </a:bodyPr>
          <a:lstStyle/>
          <a:p>
            <a:r>
              <a:rPr lang="cs-CZ" sz="3200" b="1" dirty="0"/>
              <a:t>Příčiny vzniku monopolu</a:t>
            </a:r>
          </a:p>
        </p:txBody>
      </p:sp>
      <p:sp>
        <p:nvSpPr>
          <p:cNvPr id="99" name="Google Shape;99;p14">
            <a:extLst>
              <a:ext uri="{FF2B5EF4-FFF2-40B4-BE49-F238E27FC236}">
                <a16:creationId xmlns:a16="http://schemas.microsoft.com/office/drawing/2014/main" id="{4767E081-5CF2-62A1-C05E-2360AF1BF46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ext Placeholder 3">
            <a:extLst>
              <a:ext uri="{FF2B5EF4-FFF2-40B4-BE49-F238E27FC236}">
                <a16:creationId xmlns:a16="http://schemas.microsoft.com/office/drawing/2014/main" id="{A3EFC0C5-D4F2-F249-97FA-0F39313EAB8D}"/>
              </a:ext>
            </a:extLst>
          </p:cNvPr>
          <p:cNvSpPr>
            <a:spLocks noGrp="1"/>
          </p:cNvSpPr>
          <p:nvPr>
            <p:ph type="body" idx="1"/>
          </p:nvPr>
        </p:nvSpPr>
        <p:spPr>
          <a:xfrm>
            <a:off x="274321" y="1348546"/>
            <a:ext cx="11555004" cy="4991870"/>
          </a:xfrm>
        </p:spPr>
        <p:txBody>
          <a:bodyPr>
            <a:normAutofit/>
          </a:bodyPr>
          <a:lstStyle/>
          <a:p>
            <a:pPr algn="just" eaLnBrk="1" hangingPunct="1"/>
            <a:r>
              <a:rPr lang="cs-CZ" b="1" noProof="0" dirty="0">
                <a:latin typeface="Times New Roman" panose="02020603050405020304" pitchFamily="18" charset="0"/>
                <a:cs typeface="Times New Roman" panose="02020603050405020304" pitchFamily="18" charset="0"/>
              </a:rPr>
              <a:t>Na trhu pouze jedna firma - příčiny:</a:t>
            </a:r>
          </a:p>
          <a:p>
            <a:pPr algn="just" eaLnBrk="1" hangingPunct="1">
              <a:buFont typeface="Wingdings" panose="05000000000000000000" pitchFamily="2" charset="2"/>
              <a:buChar char="Ø"/>
            </a:pPr>
            <a:r>
              <a:rPr lang="cs-CZ" b="1" noProof="0" dirty="0">
                <a:latin typeface="Times New Roman" panose="02020603050405020304" pitchFamily="18" charset="0"/>
                <a:cs typeface="Times New Roman" panose="02020603050405020304" pitchFamily="18" charset="0"/>
              </a:rPr>
              <a:t>jiné firmy na trh vstoupit NECHTĚJÍ / NEMOHOU:</a:t>
            </a:r>
          </a:p>
          <a:p>
            <a:pPr algn="just" eaLnBrk="1" hangingPunct="1"/>
            <a:r>
              <a:rPr lang="cs-CZ" b="1" noProof="0" dirty="0">
                <a:latin typeface="Times New Roman" panose="02020603050405020304" pitchFamily="18" charset="0"/>
                <a:cs typeface="Times New Roman" panose="02020603050405020304" pitchFamily="18" charset="0"/>
              </a:rPr>
              <a:t>Nemožnost příchodu na daný trh – spojen s </a:t>
            </a:r>
            <a:r>
              <a:rPr lang="cs-CZ" b="1" noProof="0" dirty="0">
                <a:solidFill>
                  <a:srgbClr val="FF0000"/>
                </a:solidFill>
                <a:latin typeface="Times New Roman" panose="02020603050405020304" pitchFamily="18" charset="0"/>
                <a:cs typeface="Times New Roman" panose="02020603050405020304" pitchFamily="18" charset="0"/>
              </a:rPr>
              <a:t>bariérami vstupu do odvětví </a:t>
            </a:r>
            <a:r>
              <a:rPr lang="cs-CZ" b="1" noProof="0" dirty="0">
                <a:latin typeface="Times New Roman" panose="02020603050405020304" pitchFamily="18" charset="0"/>
                <a:cs typeface="Times New Roman" panose="02020603050405020304" pitchFamily="18" charset="0"/>
              </a:rPr>
              <a:t>= zdroj monopolní síly.</a:t>
            </a:r>
          </a:p>
          <a:p>
            <a:pPr algn="just" eaLnBrk="1" hangingPunct="1"/>
            <a:r>
              <a:rPr lang="cs-CZ" b="1" noProof="0" dirty="0">
                <a:latin typeface="Times New Roman" panose="02020603050405020304" pitchFamily="18" charset="0"/>
                <a:cs typeface="Times New Roman" panose="02020603050405020304" pitchFamily="18" charset="0"/>
              </a:rPr>
              <a:t>Hlavní překážky vstupu do odvětví:</a:t>
            </a:r>
          </a:p>
          <a:p>
            <a:pPr marL="685800" indent="-571500" algn="just" eaLnBrk="1" hangingPunct="1">
              <a:buFont typeface="+mj-lt"/>
              <a:buAutoNum type="romanUcPeriod"/>
            </a:pPr>
            <a:r>
              <a:rPr lang="cs-CZ" b="1" noProof="0" dirty="0">
                <a:latin typeface="Times New Roman" panose="02020603050405020304" pitchFamily="18" charset="0"/>
                <a:cs typeface="Times New Roman" panose="02020603050405020304" pitchFamily="18" charset="0"/>
              </a:rPr>
              <a:t>Průměrné náklady firmy dosahují minima při větším výstupu, než žádá tržní poptávka:</a:t>
            </a:r>
          </a:p>
          <a:p>
            <a:pPr algn="just" eaLnBrk="1" hangingPunct="1">
              <a:buFont typeface="Wingdings" panose="05000000000000000000" pitchFamily="2" charset="2"/>
              <a:buChar char="Ø"/>
            </a:pPr>
            <a:r>
              <a:rPr lang="cs-CZ" b="1" noProof="0" dirty="0">
                <a:latin typeface="Times New Roman" panose="02020603050405020304" pitchFamily="18" charset="0"/>
                <a:cs typeface="Times New Roman" panose="02020603050405020304" pitchFamily="18" charset="0"/>
              </a:rPr>
              <a:t>cena &gt; průměrné náklady =&gt; zisk.</a:t>
            </a:r>
          </a:p>
          <a:p>
            <a:pPr algn="just" eaLnBrk="1" hangingPunct="1"/>
            <a:r>
              <a:rPr lang="cs-CZ" b="1" noProof="0" dirty="0">
                <a:latin typeface="Times New Roman" panose="02020603050405020304" pitchFamily="18" charset="0"/>
                <a:cs typeface="Times New Roman" panose="02020603050405020304" pitchFamily="18" charset="0"/>
              </a:rPr>
              <a:t>Výrobní technologie –</a:t>
            </a:r>
            <a:r>
              <a:rPr lang="cs-CZ" b="1" dirty="0">
                <a:latin typeface="Times New Roman" panose="02020603050405020304" pitchFamily="18" charset="0"/>
                <a:cs typeface="Times New Roman" panose="02020603050405020304" pitchFamily="18" charset="0"/>
              </a:rPr>
              <a:t> </a:t>
            </a:r>
            <a:r>
              <a:rPr lang="cs-CZ" b="1" noProof="0" dirty="0">
                <a:latin typeface="Times New Roman" panose="02020603050405020304" pitchFamily="18" charset="0"/>
                <a:cs typeface="Times New Roman" panose="02020603050405020304" pitchFamily="18" charset="0"/>
              </a:rPr>
              <a:t>velké firmy =&gt; nízké náklady – obr. </a:t>
            </a:r>
          </a:p>
          <a:p>
            <a:pPr algn="just" eaLnBrk="1" hangingPunct="1"/>
            <a:endParaRPr lang="cs-CZ" b="1" noProof="0" dirty="0">
              <a:latin typeface="Times New Roman" panose="02020603050405020304" pitchFamily="18" charset="0"/>
              <a:cs typeface="Times New Roman" panose="02020603050405020304" pitchFamily="18" charset="0"/>
            </a:endParaRPr>
          </a:p>
        </p:txBody>
      </p:sp>
      <p:sp>
        <p:nvSpPr>
          <p:cNvPr id="3" name="Arrow: Right 2">
            <a:extLst>
              <a:ext uri="{FF2B5EF4-FFF2-40B4-BE49-F238E27FC236}">
                <a16:creationId xmlns:a16="http://schemas.microsoft.com/office/drawing/2014/main" id="{A317BA7E-9EA5-28E4-7CC0-955A183893C2}"/>
              </a:ext>
            </a:extLst>
          </p:cNvPr>
          <p:cNvSpPr/>
          <p:nvPr/>
        </p:nvSpPr>
        <p:spPr>
          <a:xfrm>
            <a:off x="11235690" y="5852160"/>
            <a:ext cx="593635" cy="32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064088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2CBA543-308E-E5C6-B054-3DAB2402719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327C047-7095-FBE0-7F62-F0F4F6086522}"/>
              </a:ext>
            </a:extLst>
          </p:cNvPr>
          <p:cNvSpPr>
            <a:spLocks noGrp="1"/>
          </p:cNvSpPr>
          <p:nvPr>
            <p:ph type="title"/>
          </p:nvPr>
        </p:nvSpPr>
        <p:spPr/>
        <p:txBody>
          <a:bodyPr>
            <a:noAutofit/>
          </a:bodyPr>
          <a:lstStyle/>
          <a:p>
            <a:r>
              <a:rPr lang="cs-CZ" b="1" dirty="0"/>
              <a:t>Další formy cenové diskriminace</a:t>
            </a:r>
          </a:p>
        </p:txBody>
      </p:sp>
      <p:sp>
        <p:nvSpPr>
          <p:cNvPr id="3" name="Text Placeholder 2">
            <a:extLst>
              <a:ext uri="{FF2B5EF4-FFF2-40B4-BE49-F238E27FC236}">
                <a16:creationId xmlns:a16="http://schemas.microsoft.com/office/drawing/2014/main" id="{24755096-FA6B-C5A5-BFDD-0C33A7E30A1E}"/>
              </a:ext>
            </a:extLst>
          </p:cNvPr>
          <p:cNvSpPr>
            <a:spLocks noGrp="1"/>
          </p:cNvSpPr>
          <p:nvPr>
            <p:ph type="body" idx="1"/>
          </p:nvPr>
        </p:nvSpPr>
        <p:spPr>
          <a:xfrm>
            <a:off x="234778" y="1331089"/>
            <a:ext cx="11858162" cy="4909073"/>
          </a:xfrm>
        </p:spPr>
        <p:txBody>
          <a:bodyPr>
            <a:normAutofit fontScale="85000" lnSpcReduction="10000"/>
          </a:bodyPr>
          <a:lstStyle/>
          <a:p>
            <a:pPr algn="just">
              <a:buSzPct val="100000"/>
            </a:pPr>
            <a:r>
              <a:rPr lang="cs-CZ" sz="2800" b="1" noProof="0" dirty="0">
                <a:solidFill>
                  <a:schemeClr val="tx1"/>
                </a:solidFill>
                <a:highlight>
                  <a:srgbClr val="FFFF00"/>
                </a:highlight>
              </a:rPr>
              <a:t>DISKRIMINACE V ČASE: </a:t>
            </a:r>
            <a:r>
              <a:rPr lang="cs-CZ" sz="2800" b="1" noProof="0" dirty="0">
                <a:solidFill>
                  <a:schemeClr val="tx1"/>
                </a:solidFill>
              </a:rPr>
              <a:t>rozšířená forma – blízka cenové diskriminaci třetího stupně:</a:t>
            </a:r>
          </a:p>
          <a:p>
            <a:pPr algn="just">
              <a:buSzPct val="100000"/>
              <a:buFont typeface="Wingdings" panose="05000000000000000000" pitchFamily="2" charset="2"/>
              <a:buChar char="Ø"/>
            </a:pPr>
            <a:r>
              <a:rPr lang="cs-CZ" sz="2800" b="1" noProof="0" dirty="0">
                <a:solidFill>
                  <a:schemeClr val="tx1"/>
                </a:solidFill>
              </a:rPr>
              <a:t>v různém čase stanoveny různé ceny spotřebitelům, rozděleným do skupin v závislosti na elasticitě jejich poptávky, </a:t>
            </a:r>
          </a:p>
          <a:p>
            <a:pPr algn="just">
              <a:buSzPct val="100000"/>
              <a:buFont typeface="Wingdings" panose="05000000000000000000" pitchFamily="2" charset="2"/>
              <a:buChar char="ü"/>
            </a:pPr>
            <a:r>
              <a:rPr lang="cs-CZ" sz="2800" b="1" noProof="0" dirty="0">
                <a:solidFill>
                  <a:schemeClr val="tx1"/>
                </a:solidFill>
              </a:rPr>
              <a:t>Cenová strategie při uvádění technologicky vyspělejších výrobků na trh: př.</a:t>
            </a:r>
          </a:p>
          <a:p>
            <a:pPr algn="just">
              <a:buSzPct val="100000"/>
              <a:buFont typeface="Wingdings" panose="05000000000000000000" pitchFamily="2" charset="2"/>
              <a:buChar char="Ø"/>
            </a:pPr>
            <a:r>
              <a:rPr lang="cs-CZ" sz="2800" b="1" noProof="0" dirty="0">
                <a:solidFill>
                  <a:schemeClr val="tx1"/>
                </a:solidFill>
              </a:rPr>
              <a:t>CD disky a přehrávače: </a:t>
            </a:r>
          </a:p>
          <a:p>
            <a:pPr marL="542925" indent="-428625" algn="just">
              <a:buSzPct val="100000"/>
              <a:buFont typeface="+mj-lt"/>
              <a:buAutoNum type="romanUcPeriod"/>
            </a:pPr>
            <a:r>
              <a:rPr lang="cs-CZ" sz="2800" b="1" noProof="0" dirty="0">
                <a:solidFill>
                  <a:srgbClr val="FF0000"/>
                </a:solidFill>
              </a:rPr>
              <a:t>První skupina spotřebitelů </a:t>
            </a:r>
            <a:r>
              <a:rPr lang="cs-CZ" sz="2800" b="1" dirty="0">
                <a:solidFill>
                  <a:schemeClr val="tx1"/>
                </a:solidFill>
              </a:rPr>
              <a:t>– </a:t>
            </a:r>
            <a:r>
              <a:rPr lang="cs-CZ" sz="2800" b="1" noProof="0" dirty="0">
                <a:solidFill>
                  <a:schemeClr val="tx1"/>
                </a:solidFill>
              </a:rPr>
              <a:t>profesionálové, nadšenci – ocení kvalitu, přednosti nového výrobku, chtějí ho vlastnit co nejdříve =&gt; ochotni zaplatit vysokou cenu. </a:t>
            </a:r>
          </a:p>
          <a:p>
            <a:pPr marL="542925" indent="-428625" algn="just">
              <a:buSzPct val="100000"/>
              <a:buFont typeface="+mj-lt"/>
              <a:buAutoNum type="romanUcPeriod"/>
            </a:pPr>
            <a:r>
              <a:rPr lang="cs-CZ" sz="2800" b="1" noProof="0" dirty="0">
                <a:solidFill>
                  <a:srgbClr val="FF0000"/>
                </a:solidFill>
              </a:rPr>
              <a:t>Druhá, větší skupina spotřebitelů </a:t>
            </a:r>
            <a:r>
              <a:rPr lang="cs-CZ" sz="2800" b="1" noProof="0" dirty="0">
                <a:solidFill>
                  <a:schemeClr val="tx1"/>
                </a:solidFill>
              </a:rPr>
              <a:t>– oceňují kvalitu, ale za vysokou cenu ho nekoupí.</a:t>
            </a:r>
          </a:p>
          <a:p>
            <a:pPr algn="just">
              <a:buSzPct val="100000"/>
              <a:buFont typeface="Wingdings" panose="05000000000000000000" pitchFamily="2" charset="2"/>
              <a:buChar char="Ø"/>
            </a:pPr>
            <a:endParaRPr lang="cs-CZ" sz="2800" b="1" noProof="0" dirty="0">
              <a:solidFill>
                <a:schemeClr val="tx1"/>
              </a:solidFill>
            </a:endParaRPr>
          </a:p>
          <a:p>
            <a:pPr algn="just">
              <a:buSzPct val="100000"/>
              <a:buFont typeface="Wingdings" panose="05000000000000000000" pitchFamily="2" charset="2"/>
              <a:buChar char="Ø"/>
            </a:pPr>
            <a:r>
              <a:rPr lang="cs-CZ" sz="2800" b="1" noProof="0" dirty="0">
                <a:solidFill>
                  <a:schemeClr val="tx1"/>
                </a:solidFill>
              </a:rPr>
              <a:t>=&gt; Monopol nejprve uspokojuje </a:t>
            </a:r>
            <a:r>
              <a:rPr lang="cs-CZ" sz="2800" b="1" noProof="0" dirty="0">
                <a:solidFill>
                  <a:schemeClr val="tx1"/>
                </a:solidFill>
                <a:highlight>
                  <a:srgbClr val="FFFF00"/>
                </a:highlight>
              </a:rPr>
              <a:t>poměrně neelastickou poptávku </a:t>
            </a:r>
            <a:r>
              <a:rPr lang="cs-CZ" sz="2800" b="1" noProof="0" dirty="0">
                <a:solidFill>
                  <a:schemeClr val="tx1"/>
                </a:solidFill>
              </a:rPr>
              <a:t>první skupiny spotřebitelů při vyšší ceně </a:t>
            </a:r>
          </a:p>
          <a:p>
            <a:pPr marL="803275" indent="-358775" algn="just">
              <a:buSzPct val="100000"/>
              <a:buFont typeface="Wingdings" panose="05000000000000000000" pitchFamily="2" charset="2"/>
              <a:buChar char="Ø"/>
            </a:pPr>
            <a:r>
              <a:rPr lang="cs-CZ" sz="2800" b="1" noProof="0" dirty="0">
                <a:solidFill>
                  <a:schemeClr val="tx1"/>
                </a:solidFill>
              </a:rPr>
              <a:t>a po nasycení tohoto segmentu trhu cenu sníží pro druhou, větší skupinu spotřebitelů.</a:t>
            </a:r>
          </a:p>
          <a:p>
            <a:pPr algn="just">
              <a:buSzPct val="100000"/>
            </a:pPr>
            <a:endParaRPr lang="cs-CZ" sz="2800" b="1" noProof="0" dirty="0">
              <a:solidFill>
                <a:schemeClr val="tx1"/>
              </a:solidFill>
            </a:endParaRPr>
          </a:p>
        </p:txBody>
      </p:sp>
      <p:sp>
        <p:nvSpPr>
          <p:cNvPr id="99" name="Google Shape;99;p14">
            <a:extLst>
              <a:ext uri="{FF2B5EF4-FFF2-40B4-BE49-F238E27FC236}">
                <a16:creationId xmlns:a16="http://schemas.microsoft.com/office/drawing/2014/main" id="{86E2B697-0D76-B489-C57B-03C79FC53320}"/>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611019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2A15C11-AEA1-419D-BCEB-1C8656E408C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BFFA9A4-3A4A-7A51-D424-823431F7546C}"/>
              </a:ext>
            </a:extLst>
          </p:cNvPr>
          <p:cNvSpPr>
            <a:spLocks noGrp="1"/>
          </p:cNvSpPr>
          <p:nvPr>
            <p:ph type="title"/>
          </p:nvPr>
        </p:nvSpPr>
        <p:spPr/>
        <p:txBody>
          <a:bodyPr>
            <a:noAutofit/>
          </a:bodyPr>
          <a:lstStyle/>
          <a:p>
            <a:r>
              <a:rPr lang="cs-CZ" b="1" dirty="0"/>
              <a:t>Cenová diskriminace v čase</a:t>
            </a:r>
          </a:p>
        </p:txBody>
      </p:sp>
      <p:sp>
        <p:nvSpPr>
          <p:cNvPr id="3" name="Text Placeholder 2">
            <a:extLst>
              <a:ext uri="{FF2B5EF4-FFF2-40B4-BE49-F238E27FC236}">
                <a16:creationId xmlns:a16="http://schemas.microsoft.com/office/drawing/2014/main" id="{63B0AE3A-0961-E173-FD8F-1E1E8640A4A9}"/>
              </a:ext>
            </a:extLst>
          </p:cNvPr>
          <p:cNvSpPr>
            <a:spLocks noGrp="1"/>
          </p:cNvSpPr>
          <p:nvPr>
            <p:ph type="body" idx="1"/>
          </p:nvPr>
        </p:nvSpPr>
        <p:spPr>
          <a:xfrm>
            <a:off x="7747686" y="1331089"/>
            <a:ext cx="4345253" cy="5252273"/>
          </a:xfrm>
        </p:spPr>
        <p:txBody>
          <a:bodyPr>
            <a:normAutofit fontScale="55000" lnSpcReduction="20000"/>
          </a:bodyPr>
          <a:lstStyle/>
          <a:p>
            <a:pPr marL="358775" indent="-244475" algn="just">
              <a:buSzPct val="100000"/>
              <a:buFont typeface="+mj-lt"/>
              <a:buAutoNum type="romanUcPeriod"/>
            </a:pPr>
            <a:r>
              <a:rPr lang="cs-CZ" sz="4000" b="1" noProof="0" dirty="0">
                <a:solidFill>
                  <a:schemeClr val="tx1"/>
                </a:solidFill>
              </a:rPr>
              <a:t>Velmi neelastická poptávky malé skupiny spotřebitelů = </a:t>
            </a:r>
            <a:r>
              <a:rPr lang="cs-CZ" sz="4000" b="1" noProof="0" dirty="0">
                <a:solidFill>
                  <a:schemeClr val="tx1"/>
                </a:solidFill>
                <a:highlight>
                  <a:srgbClr val="FFFF00"/>
                </a:highlight>
              </a:rPr>
              <a:t>D</a:t>
            </a:r>
            <a:r>
              <a:rPr lang="cs-CZ" sz="3600" b="1" noProof="0" dirty="0">
                <a:solidFill>
                  <a:schemeClr val="tx1"/>
                </a:solidFill>
                <a:highlight>
                  <a:srgbClr val="FFFF00"/>
                </a:highlight>
              </a:rPr>
              <a:t>1</a:t>
            </a:r>
            <a:r>
              <a:rPr lang="cs-CZ" sz="4000" b="1" noProof="0" dirty="0">
                <a:solidFill>
                  <a:schemeClr val="tx1"/>
                </a:solidFill>
                <a:highlight>
                  <a:srgbClr val="FFFF00"/>
                </a:highlight>
              </a:rPr>
              <a:t>;</a:t>
            </a:r>
          </a:p>
          <a:p>
            <a:pPr marL="358775" indent="-244475" algn="just">
              <a:buSzPct val="100000"/>
              <a:buFont typeface="+mj-lt"/>
              <a:buAutoNum type="romanUcPeriod"/>
            </a:pPr>
            <a:r>
              <a:rPr lang="cs-CZ" sz="4000" b="1" noProof="0" dirty="0">
                <a:solidFill>
                  <a:schemeClr val="tx1"/>
                </a:solidFill>
              </a:rPr>
              <a:t>Mnohem elastičtější: relativně větší části spotřebitelů = </a:t>
            </a:r>
            <a:r>
              <a:rPr lang="cs-CZ" sz="4000" b="1" noProof="0" dirty="0">
                <a:solidFill>
                  <a:schemeClr val="tx1"/>
                </a:solidFill>
                <a:highlight>
                  <a:srgbClr val="FFFF00"/>
                </a:highlight>
              </a:rPr>
              <a:t>D</a:t>
            </a:r>
            <a:r>
              <a:rPr lang="cs-CZ" sz="3600" b="1" noProof="0" dirty="0">
                <a:solidFill>
                  <a:schemeClr val="tx1"/>
                </a:solidFill>
                <a:highlight>
                  <a:srgbClr val="FFFF00"/>
                </a:highlight>
              </a:rPr>
              <a:t>2</a:t>
            </a:r>
            <a:r>
              <a:rPr lang="cs-CZ" sz="4000" b="1" noProof="0" dirty="0">
                <a:solidFill>
                  <a:schemeClr val="tx1"/>
                </a:solidFill>
                <a:highlight>
                  <a:srgbClr val="FFFF00"/>
                </a:highlight>
              </a:rPr>
              <a:t>. </a:t>
            </a:r>
          </a:p>
          <a:p>
            <a:pPr algn="just">
              <a:buSzPct val="100000"/>
            </a:pPr>
            <a:r>
              <a:rPr lang="cs-CZ" sz="4000" b="1" noProof="0" dirty="0">
                <a:solidFill>
                  <a:schemeClr val="tx1"/>
                </a:solidFill>
              </a:rPr>
              <a:t>Z odlišných křivek poptávky: odvozeny odlišné křivky MR</a:t>
            </a:r>
            <a:r>
              <a:rPr lang="cs-CZ" sz="3600" b="1" noProof="0" dirty="0">
                <a:solidFill>
                  <a:schemeClr val="tx1"/>
                </a:solidFill>
              </a:rPr>
              <a:t>1</a:t>
            </a:r>
            <a:r>
              <a:rPr lang="cs-CZ" sz="4000" b="1" noProof="0" dirty="0">
                <a:solidFill>
                  <a:schemeClr val="tx1"/>
                </a:solidFill>
              </a:rPr>
              <a:t>, MR</a:t>
            </a:r>
            <a:r>
              <a:rPr lang="cs-CZ" sz="3600" b="1" noProof="0" dirty="0">
                <a:solidFill>
                  <a:schemeClr val="tx1"/>
                </a:solidFill>
              </a:rPr>
              <a:t>2</a:t>
            </a:r>
            <a:r>
              <a:rPr lang="cs-CZ" sz="4000" b="1" noProof="0" dirty="0">
                <a:solidFill>
                  <a:schemeClr val="tx1"/>
                </a:solidFill>
              </a:rPr>
              <a:t>.</a:t>
            </a:r>
          </a:p>
          <a:p>
            <a:pPr algn="just">
              <a:buSzPct val="100000"/>
            </a:pPr>
            <a:r>
              <a:rPr lang="cs-CZ" sz="4000" b="1" noProof="0" dirty="0">
                <a:solidFill>
                  <a:schemeClr val="tx1"/>
                </a:solidFill>
              </a:rPr>
              <a:t>Předpoklad: konstantní MC,  AC:</a:t>
            </a:r>
          </a:p>
          <a:p>
            <a:pPr marL="358775" indent="-244475" algn="just">
              <a:buSzPct val="100000"/>
              <a:buFont typeface="+mj-lt"/>
              <a:buAutoNum type="arabicPeriod"/>
            </a:pPr>
            <a:r>
              <a:rPr lang="cs-CZ" sz="4000" b="1" noProof="0" dirty="0">
                <a:solidFill>
                  <a:schemeClr val="tx1"/>
                </a:solidFill>
              </a:rPr>
              <a:t>Nejprve firma stanoví vysokou cenu P</a:t>
            </a:r>
            <a:r>
              <a:rPr lang="cs-CZ" sz="3600" b="1" noProof="0" dirty="0">
                <a:solidFill>
                  <a:schemeClr val="tx1"/>
                </a:solidFill>
              </a:rPr>
              <a:t>1</a:t>
            </a:r>
            <a:r>
              <a:rPr lang="cs-CZ" sz="4000" b="1" noProof="0" dirty="0">
                <a:solidFill>
                  <a:schemeClr val="tx1"/>
                </a:solidFill>
              </a:rPr>
              <a:t> </a:t>
            </a:r>
            <a:r>
              <a:rPr lang="cs-CZ" sz="4000" b="1" noProof="0" dirty="0">
                <a:solidFill>
                  <a:schemeClr val="tx1"/>
                </a:solidFill>
                <a:highlight>
                  <a:srgbClr val="FFFF00"/>
                </a:highlight>
              </a:rPr>
              <a:t>skupině spotřebitelů s neelastickou poptávku –  zbavuje ji části spotřebitelského přebytku.</a:t>
            </a:r>
          </a:p>
          <a:p>
            <a:pPr marL="358775" indent="-244475" algn="just">
              <a:buSzPct val="100000"/>
              <a:buFont typeface="+mj-lt"/>
              <a:buAutoNum type="arabicPeriod"/>
            </a:pPr>
            <a:r>
              <a:rPr lang="cs-CZ" sz="4000" b="1" noProof="0" dirty="0">
                <a:solidFill>
                  <a:schemeClr val="tx1"/>
                </a:solidFill>
              </a:rPr>
              <a:t>Později cenu sníží na </a:t>
            </a:r>
            <a:r>
              <a:rPr lang="cs-CZ" sz="4000" b="1" noProof="0" dirty="0">
                <a:solidFill>
                  <a:schemeClr val="tx1"/>
                </a:solidFill>
                <a:highlight>
                  <a:srgbClr val="FFFF00"/>
                </a:highlight>
              </a:rPr>
              <a:t>P</a:t>
            </a:r>
            <a:r>
              <a:rPr lang="cs-CZ" sz="3600" b="1" noProof="0" dirty="0">
                <a:solidFill>
                  <a:schemeClr val="tx1"/>
                </a:solidFill>
                <a:highlight>
                  <a:srgbClr val="FFFF00"/>
                </a:highlight>
              </a:rPr>
              <a:t>2</a:t>
            </a:r>
            <a:r>
              <a:rPr lang="cs-CZ" sz="4000" b="1" noProof="0" dirty="0">
                <a:solidFill>
                  <a:schemeClr val="tx1"/>
                </a:solidFill>
                <a:highlight>
                  <a:srgbClr val="FFFF00"/>
                </a:highlight>
              </a:rPr>
              <a:t> pro skupinu spotřebitelů s elastičtější poptávkou.</a:t>
            </a:r>
          </a:p>
          <a:p>
            <a:pPr algn="just">
              <a:buSzPct val="100000"/>
            </a:pPr>
            <a:endParaRPr lang="cs-CZ" sz="4000" b="1" noProof="0" dirty="0">
              <a:solidFill>
                <a:schemeClr val="tx1"/>
              </a:solidFill>
            </a:endParaRPr>
          </a:p>
        </p:txBody>
      </p:sp>
      <p:sp>
        <p:nvSpPr>
          <p:cNvPr id="99" name="Google Shape;99;p14">
            <a:extLst>
              <a:ext uri="{FF2B5EF4-FFF2-40B4-BE49-F238E27FC236}">
                <a16:creationId xmlns:a16="http://schemas.microsoft.com/office/drawing/2014/main" id="{7F190794-2B65-BDE8-09AE-100E92E95D85}"/>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F0090813-FAF7-7139-E73B-7BC8DEF2905A}"/>
              </a:ext>
            </a:extLst>
          </p:cNvPr>
          <p:cNvPicPr>
            <a:picLocks noChangeAspect="1"/>
          </p:cNvPicPr>
          <p:nvPr/>
        </p:nvPicPr>
        <p:blipFill>
          <a:blip r:embed="rId3"/>
          <a:stretch>
            <a:fillRect/>
          </a:stretch>
        </p:blipFill>
        <p:spPr>
          <a:xfrm>
            <a:off x="263612" y="1417638"/>
            <a:ext cx="7360508" cy="4600103"/>
          </a:xfrm>
          <a:prstGeom prst="rect">
            <a:avLst/>
          </a:prstGeom>
        </p:spPr>
      </p:pic>
    </p:spTree>
    <p:extLst>
      <p:ext uri="{BB962C8B-B14F-4D97-AF65-F5344CB8AC3E}">
        <p14:creationId xmlns:p14="http://schemas.microsoft.com/office/powerpoint/2010/main" val="315781401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0B4BF0A-B032-0AE4-E64A-190B5822DB7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E5B6664-AC2B-76C8-3751-E66CA2A1C432}"/>
              </a:ext>
            </a:extLst>
          </p:cNvPr>
          <p:cNvSpPr>
            <a:spLocks noGrp="1"/>
          </p:cNvSpPr>
          <p:nvPr>
            <p:ph type="title"/>
          </p:nvPr>
        </p:nvSpPr>
        <p:spPr/>
        <p:txBody>
          <a:bodyPr>
            <a:noAutofit/>
          </a:bodyPr>
          <a:lstStyle/>
          <a:p>
            <a:r>
              <a:rPr lang="cs-CZ" b="1" dirty="0"/>
              <a:t>Stanovení cen ve špičkách</a:t>
            </a:r>
          </a:p>
        </p:txBody>
      </p:sp>
      <p:sp>
        <p:nvSpPr>
          <p:cNvPr id="3" name="Text Placeholder 2">
            <a:extLst>
              <a:ext uri="{FF2B5EF4-FFF2-40B4-BE49-F238E27FC236}">
                <a16:creationId xmlns:a16="http://schemas.microsoft.com/office/drawing/2014/main" id="{81E6D29B-E959-9C6D-CF87-B0FF104350CA}"/>
              </a:ext>
            </a:extLst>
          </p:cNvPr>
          <p:cNvSpPr>
            <a:spLocks noGrp="1"/>
          </p:cNvSpPr>
          <p:nvPr>
            <p:ph type="body" idx="1"/>
          </p:nvPr>
        </p:nvSpPr>
        <p:spPr>
          <a:xfrm>
            <a:off x="210065" y="1331089"/>
            <a:ext cx="11882875" cy="5428057"/>
          </a:xfrm>
        </p:spPr>
        <p:txBody>
          <a:bodyPr>
            <a:normAutofit fontScale="55000" lnSpcReduction="20000"/>
          </a:bodyPr>
          <a:lstStyle/>
          <a:p>
            <a:pPr algn="just">
              <a:buSzPct val="100000"/>
            </a:pPr>
            <a:r>
              <a:rPr lang="cs-CZ" sz="4000" b="1" noProof="0" dirty="0">
                <a:solidFill>
                  <a:schemeClr val="tx1"/>
                </a:solidFill>
              </a:rPr>
              <a:t>Specifická forma cenové diskriminace v čase:</a:t>
            </a:r>
          </a:p>
          <a:p>
            <a:pPr marL="857250" indent="-742950" algn="just">
              <a:buSzPct val="100000"/>
              <a:buFont typeface="+mj-lt"/>
              <a:buAutoNum type="arabicPeriod"/>
            </a:pPr>
            <a:r>
              <a:rPr lang="cs-CZ" sz="4000" b="1" noProof="0" dirty="0">
                <a:solidFill>
                  <a:schemeClr val="tx1"/>
                </a:solidFill>
              </a:rPr>
              <a:t>Předchozí cenová diskriminace v čase: MC se v průběhu času nemění;</a:t>
            </a:r>
          </a:p>
          <a:p>
            <a:pPr marL="857250" indent="-742950" algn="just">
              <a:buSzPct val="100000"/>
              <a:buFont typeface="+mj-lt"/>
              <a:buAutoNum type="arabicPeriod"/>
            </a:pPr>
            <a:r>
              <a:rPr lang="cs-CZ" sz="4000" b="1" noProof="0" dirty="0">
                <a:solidFill>
                  <a:schemeClr val="tx1"/>
                </a:solidFill>
              </a:rPr>
              <a:t>Tento specifický případ: růst MC v důsledku kapacitních omezení v období zvýšené spotřeby.</a:t>
            </a:r>
          </a:p>
          <a:p>
            <a:pPr algn="just">
              <a:buSzPct val="100000"/>
            </a:pPr>
            <a:r>
              <a:rPr lang="cs-CZ" sz="4000" b="1" noProof="0" dirty="0">
                <a:solidFill>
                  <a:schemeClr val="tx1"/>
                </a:solidFill>
              </a:rPr>
              <a:t>=&gt; ve špičkách zvyšovány ceny. </a:t>
            </a:r>
          </a:p>
          <a:p>
            <a:pPr algn="just">
              <a:buSzPct val="100000"/>
            </a:pPr>
            <a:endParaRPr lang="cs-CZ" sz="4000" b="1" noProof="0" dirty="0">
              <a:solidFill>
                <a:schemeClr val="tx1"/>
              </a:solidFill>
            </a:endParaRPr>
          </a:p>
          <a:p>
            <a:pPr algn="just">
              <a:buSzPct val="100000"/>
            </a:pPr>
            <a:r>
              <a:rPr lang="cs-CZ" sz="4000" b="1" noProof="0" dirty="0">
                <a:solidFill>
                  <a:schemeClr val="tx1"/>
                </a:solidFill>
              </a:rPr>
              <a:t>Příklady uplatňování: </a:t>
            </a:r>
          </a:p>
          <a:p>
            <a:pPr marL="542925" indent="-428625" algn="just">
              <a:buSzPct val="100000"/>
              <a:buFont typeface="+mj-lt"/>
              <a:buAutoNum type="romanUcPeriod"/>
            </a:pPr>
            <a:r>
              <a:rPr lang="cs-CZ" sz="4000" b="1" noProof="0" dirty="0">
                <a:solidFill>
                  <a:schemeClr val="tx1"/>
                </a:solidFill>
              </a:rPr>
              <a:t>Rozdílné ceny jedné jednotky telefonního hovoru ve Velké Británii v době mezi 9. a 17. hodinou (vyšší sazba) a mezi 17. a 9. hodinou; </a:t>
            </a:r>
          </a:p>
          <a:p>
            <a:pPr marL="542925" indent="-428625" algn="just">
              <a:buSzPct val="100000"/>
              <a:buFont typeface="+mj-lt"/>
              <a:buAutoNum type="romanUcPeriod"/>
            </a:pPr>
            <a:r>
              <a:rPr lang="cs-CZ" sz="4000" b="1" noProof="0" dirty="0">
                <a:solidFill>
                  <a:schemeClr val="tx1"/>
                </a:solidFill>
              </a:rPr>
              <a:t>Itálie: 2 rozdílné sazby v průběhu všedního dne, podstatně nižší sazba přes víkend. </a:t>
            </a:r>
          </a:p>
          <a:p>
            <a:pPr marL="542925" indent="-428625" algn="just">
              <a:buSzPct val="100000"/>
              <a:buFont typeface="+mj-lt"/>
              <a:buAutoNum type="romanUcPeriod"/>
            </a:pPr>
            <a:r>
              <a:rPr lang="cs-CZ" sz="4000" b="1" noProof="0" dirty="0">
                <a:solidFill>
                  <a:schemeClr val="tx1"/>
                </a:solidFill>
              </a:rPr>
              <a:t>V ČR: pojem „noční proud“: nižší sazba za spotřebu elektrické energie v době mimo špičku.</a:t>
            </a:r>
          </a:p>
          <a:p>
            <a:pPr algn="just">
              <a:buSzPct val="100000"/>
            </a:pPr>
            <a:endParaRPr lang="cs-CZ" sz="4000" b="1" noProof="0" dirty="0">
              <a:solidFill>
                <a:schemeClr val="tx1"/>
              </a:solidFill>
            </a:endParaRPr>
          </a:p>
          <a:p>
            <a:pPr algn="just">
              <a:buSzPct val="100000"/>
            </a:pPr>
            <a:r>
              <a:rPr lang="cs-CZ" sz="4000" b="1" noProof="0" dirty="0">
                <a:solidFill>
                  <a:schemeClr val="tx1"/>
                </a:solidFill>
              </a:rPr>
              <a:t>Poptávka D</a:t>
            </a:r>
            <a:r>
              <a:rPr lang="cs-CZ" sz="3800" b="1" noProof="0" dirty="0">
                <a:solidFill>
                  <a:schemeClr val="tx1"/>
                </a:solidFill>
              </a:rPr>
              <a:t>1</a:t>
            </a:r>
            <a:r>
              <a:rPr lang="cs-CZ" sz="4000" b="1" noProof="0" dirty="0">
                <a:solidFill>
                  <a:schemeClr val="tx1"/>
                </a:solidFill>
              </a:rPr>
              <a:t> – elastičtější v období mimo špičku, D</a:t>
            </a:r>
            <a:r>
              <a:rPr lang="cs-CZ" sz="3800" b="1" noProof="0" dirty="0">
                <a:solidFill>
                  <a:schemeClr val="tx1"/>
                </a:solidFill>
              </a:rPr>
              <a:t>2 </a:t>
            </a:r>
            <a:r>
              <a:rPr lang="cs-CZ" sz="4000" b="1" noProof="0" dirty="0">
                <a:solidFill>
                  <a:schemeClr val="tx1"/>
                </a:solidFill>
              </a:rPr>
              <a:t>– méně elastická v obdobích zvýšené spotřeby. </a:t>
            </a:r>
          </a:p>
          <a:p>
            <a:pPr algn="just">
              <a:buSzPct val="100000"/>
            </a:pPr>
            <a:r>
              <a:rPr lang="cs-CZ" sz="4000" b="1" noProof="0" dirty="0">
                <a:solidFill>
                  <a:schemeClr val="tx1"/>
                </a:solidFill>
              </a:rPr>
              <a:t>Z rovnosti </a:t>
            </a:r>
            <a:r>
              <a:rPr lang="cs-CZ" sz="4000" b="1" noProof="0" dirty="0">
                <a:solidFill>
                  <a:schemeClr val="tx1"/>
                </a:solidFill>
                <a:highlight>
                  <a:srgbClr val="FFFF00"/>
                </a:highlight>
              </a:rPr>
              <a:t>MR</a:t>
            </a:r>
            <a:r>
              <a:rPr lang="cs-CZ" sz="3800" b="1" noProof="0" dirty="0">
                <a:solidFill>
                  <a:schemeClr val="tx1"/>
                </a:solidFill>
                <a:highlight>
                  <a:srgbClr val="FFFF00"/>
                </a:highlight>
              </a:rPr>
              <a:t>2</a:t>
            </a:r>
            <a:r>
              <a:rPr lang="cs-CZ" sz="4000" b="1" noProof="0" dirty="0">
                <a:solidFill>
                  <a:schemeClr val="tx1"/>
                </a:solidFill>
                <a:highlight>
                  <a:srgbClr val="FFFF00"/>
                </a:highlight>
              </a:rPr>
              <a:t> = MC, resp. MR</a:t>
            </a:r>
            <a:r>
              <a:rPr lang="cs-CZ" sz="3800" b="1" noProof="0" dirty="0">
                <a:solidFill>
                  <a:schemeClr val="tx1"/>
                </a:solidFill>
                <a:highlight>
                  <a:srgbClr val="FFFF00"/>
                </a:highlight>
              </a:rPr>
              <a:t>1 </a:t>
            </a:r>
            <a:r>
              <a:rPr lang="cs-CZ" sz="4000" b="1" noProof="0" dirty="0">
                <a:solidFill>
                  <a:schemeClr val="tx1"/>
                </a:solidFill>
                <a:highlight>
                  <a:srgbClr val="FFFF00"/>
                </a:highlight>
              </a:rPr>
              <a:t>= MC – </a:t>
            </a:r>
            <a:r>
              <a:rPr lang="cs-CZ" sz="4000" b="1" noProof="0" dirty="0">
                <a:solidFill>
                  <a:schemeClr val="tx1"/>
                </a:solidFill>
              </a:rPr>
              <a:t>odvození vyššího výstupu i ceny: Q</a:t>
            </a:r>
            <a:r>
              <a:rPr lang="cs-CZ" sz="3800" b="1" noProof="0" dirty="0">
                <a:solidFill>
                  <a:schemeClr val="tx1"/>
                </a:solidFill>
              </a:rPr>
              <a:t>2</a:t>
            </a:r>
            <a:r>
              <a:rPr lang="cs-CZ" sz="4000" b="1" noProof="0" dirty="0">
                <a:solidFill>
                  <a:schemeClr val="tx1"/>
                </a:solidFill>
              </a:rPr>
              <a:t>, P</a:t>
            </a:r>
            <a:r>
              <a:rPr lang="cs-CZ" sz="3800" b="1" noProof="0" dirty="0">
                <a:solidFill>
                  <a:schemeClr val="tx1"/>
                </a:solidFill>
              </a:rPr>
              <a:t>2</a:t>
            </a:r>
            <a:r>
              <a:rPr lang="cs-CZ" sz="4000" b="1" noProof="0" dirty="0">
                <a:solidFill>
                  <a:schemeClr val="tx1"/>
                </a:solidFill>
              </a:rPr>
              <a:t> v období špičky</a:t>
            </a:r>
          </a:p>
          <a:p>
            <a:pPr algn="just">
              <a:buSzPct val="100000"/>
              <a:buFont typeface="Wingdings" panose="05000000000000000000" pitchFamily="2" charset="2"/>
              <a:buChar char="Ø"/>
            </a:pPr>
            <a:r>
              <a:rPr lang="cs-CZ" sz="4000" b="1" noProof="0" dirty="0">
                <a:solidFill>
                  <a:schemeClr val="tx1"/>
                </a:solidFill>
              </a:rPr>
              <a:t> než v období mimo špičku (Q</a:t>
            </a:r>
            <a:r>
              <a:rPr lang="cs-CZ" sz="3800" b="1" noProof="0" dirty="0">
                <a:solidFill>
                  <a:schemeClr val="tx1"/>
                </a:solidFill>
              </a:rPr>
              <a:t>1</a:t>
            </a:r>
            <a:r>
              <a:rPr lang="cs-CZ" sz="4000" b="1" noProof="0" dirty="0">
                <a:solidFill>
                  <a:schemeClr val="tx1"/>
                </a:solidFill>
              </a:rPr>
              <a:t>, P</a:t>
            </a:r>
            <a:r>
              <a:rPr lang="cs-CZ" sz="3800" b="1" noProof="0" dirty="0">
                <a:solidFill>
                  <a:schemeClr val="tx1"/>
                </a:solidFill>
              </a:rPr>
              <a:t>1</a:t>
            </a:r>
            <a:r>
              <a:rPr lang="cs-CZ" sz="4000" b="1" noProof="0" dirty="0">
                <a:solidFill>
                  <a:schemeClr val="tx1"/>
                </a:solidFill>
              </a:rPr>
              <a:t>). </a:t>
            </a:r>
          </a:p>
          <a:p>
            <a:pPr algn="just">
              <a:buSzPct val="100000"/>
            </a:pPr>
            <a:endParaRPr lang="cs-CZ" sz="4000" b="1" noProof="0" dirty="0">
              <a:solidFill>
                <a:schemeClr val="tx1"/>
              </a:solidFill>
            </a:endParaRPr>
          </a:p>
        </p:txBody>
      </p:sp>
      <p:sp>
        <p:nvSpPr>
          <p:cNvPr id="99" name="Google Shape;99;p14">
            <a:extLst>
              <a:ext uri="{FF2B5EF4-FFF2-40B4-BE49-F238E27FC236}">
                <a16:creationId xmlns:a16="http://schemas.microsoft.com/office/drawing/2014/main" id="{CE041616-46BE-A18A-FEA0-D38E10A14E0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90922005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84A1AA0-D368-F61A-E9AE-F90BA5B8436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A83FE1C-54E7-5F2C-38BA-5F64F61013F4}"/>
              </a:ext>
            </a:extLst>
          </p:cNvPr>
          <p:cNvSpPr>
            <a:spLocks noGrp="1"/>
          </p:cNvSpPr>
          <p:nvPr>
            <p:ph type="title"/>
          </p:nvPr>
        </p:nvSpPr>
        <p:spPr/>
        <p:txBody>
          <a:bodyPr>
            <a:noAutofit/>
          </a:bodyPr>
          <a:lstStyle/>
          <a:p>
            <a:r>
              <a:rPr lang="cs-CZ" b="1" dirty="0"/>
              <a:t>Stanovení cen ve špičkách</a:t>
            </a:r>
          </a:p>
        </p:txBody>
      </p:sp>
      <p:sp>
        <p:nvSpPr>
          <p:cNvPr id="3" name="Text Placeholder 2">
            <a:extLst>
              <a:ext uri="{FF2B5EF4-FFF2-40B4-BE49-F238E27FC236}">
                <a16:creationId xmlns:a16="http://schemas.microsoft.com/office/drawing/2014/main" id="{71532FD8-B2A3-8029-311F-75965D49461D}"/>
              </a:ext>
            </a:extLst>
          </p:cNvPr>
          <p:cNvSpPr>
            <a:spLocks noGrp="1"/>
          </p:cNvSpPr>
          <p:nvPr>
            <p:ph type="body" idx="1"/>
          </p:nvPr>
        </p:nvSpPr>
        <p:spPr>
          <a:xfrm>
            <a:off x="7994821" y="1226642"/>
            <a:ext cx="4025829" cy="5252273"/>
          </a:xfrm>
        </p:spPr>
        <p:txBody>
          <a:bodyPr>
            <a:normAutofit fontScale="62500" lnSpcReduction="20000"/>
          </a:bodyPr>
          <a:lstStyle/>
          <a:p>
            <a:pPr>
              <a:buSzPct val="100000"/>
            </a:pPr>
            <a:r>
              <a:rPr lang="cs-CZ" sz="4000" b="1" noProof="0" dirty="0">
                <a:solidFill>
                  <a:schemeClr val="tx1"/>
                </a:solidFill>
              </a:rPr>
              <a:t>Zvýšení ZISKU danou cenovou strategii </a:t>
            </a:r>
          </a:p>
          <a:p>
            <a:pPr algn="just">
              <a:buSzPct val="100000"/>
              <a:buFont typeface="Wingdings" panose="05000000000000000000" pitchFamily="2" charset="2"/>
              <a:buChar char="Ø"/>
            </a:pPr>
            <a:r>
              <a:rPr lang="cs-CZ" sz="4000" b="1" noProof="0" dirty="0">
                <a:solidFill>
                  <a:schemeClr val="tx1"/>
                </a:solidFill>
              </a:rPr>
              <a:t>než případ jedné ceny v období běžné i zvýšené spotřeby. </a:t>
            </a:r>
          </a:p>
          <a:p>
            <a:pPr algn="just">
              <a:buSzPct val="100000"/>
            </a:pPr>
            <a:endParaRPr lang="cs-CZ" sz="4000" b="1" noProof="0" dirty="0">
              <a:solidFill>
                <a:schemeClr val="tx1"/>
              </a:solidFill>
            </a:endParaRPr>
          </a:p>
          <a:p>
            <a:pPr>
              <a:buSzPct val="100000"/>
              <a:buFont typeface="Wingdings" panose="05000000000000000000" pitchFamily="2" charset="2"/>
              <a:buChar char="ü"/>
            </a:pPr>
            <a:r>
              <a:rPr lang="cs-CZ" sz="4000" b="1" noProof="0" dirty="0">
                <a:solidFill>
                  <a:schemeClr val="tx1"/>
                </a:solidFill>
              </a:rPr>
              <a:t>Současně: </a:t>
            </a:r>
            <a:r>
              <a:rPr lang="cs-CZ" sz="4000" b="1" noProof="0" dirty="0">
                <a:solidFill>
                  <a:schemeClr val="tx1"/>
                </a:solidFill>
                <a:highlight>
                  <a:srgbClr val="FFFF00"/>
                </a:highlight>
              </a:rPr>
              <a:t>absolutní zvětšení přebytku spotřebitele i výrobce.</a:t>
            </a:r>
          </a:p>
          <a:p>
            <a:pPr>
              <a:buSzPct val="100000"/>
            </a:pPr>
            <a:r>
              <a:rPr lang="cs-CZ" sz="4000" b="1" noProof="0" dirty="0">
                <a:solidFill>
                  <a:schemeClr val="tx1"/>
                </a:solidFill>
              </a:rPr>
              <a:t>Odlišnost od cenové diskriminace třetího stupně:</a:t>
            </a:r>
          </a:p>
          <a:p>
            <a:pPr>
              <a:buSzPct val="100000"/>
              <a:buFont typeface="Wingdings" panose="05000000000000000000" pitchFamily="2" charset="2"/>
              <a:buChar char="Ø"/>
            </a:pPr>
            <a:r>
              <a:rPr lang="cs-CZ" sz="4000" b="1" noProof="0" dirty="0">
                <a:solidFill>
                  <a:schemeClr val="tx1"/>
                </a:solidFill>
              </a:rPr>
              <a:t>není uplatňována podmínka:</a:t>
            </a:r>
          </a:p>
          <a:p>
            <a:pPr marL="114300" indent="0" algn="ctr">
              <a:buSzPct val="100000"/>
              <a:buNone/>
            </a:pPr>
            <a:r>
              <a:rPr lang="cs-CZ" sz="4000" b="1" noProof="0" dirty="0">
                <a:solidFill>
                  <a:schemeClr val="tx1"/>
                </a:solidFill>
              </a:rPr>
              <a:t> </a:t>
            </a:r>
            <a:r>
              <a:rPr lang="cs-CZ" sz="4500" b="1" noProof="0" dirty="0">
                <a:solidFill>
                  <a:schemeClr val="tx1"/>
                </a:solidFill>
                <a:highlight>
                  <a:srgbClr val="FFFF00"/>
                </a:highlight>
              </a:rPr>
              <a:t>MR</a:t>
            </a:r>
            <a:r>
              <a:rPr lang="cs-CZ" sz="3800" b="1" noProof="0" dirty="0">
                <a:solidFill>
                  <a:schemeClr val="tx1"/>
                </a:solidFill>
                <a:highlight>
                  <a:srgbClr val="FFFF00"/>
                </a:highlight>
              </a:rPr>
              <a:t>1</a:t>
            </a:r>
            <a:r>
              <a:rPr lang="cs-CZ" sz="4500" b="1" noProof="0" dirty="0">
                <a:solidFill>
                  <a:schemeClr val="tx1"/>
                </a:solidFill>
                <a:highlight>
                  <a:srgbClr val="FFFF00"/>
                </a:highlight>
              </a:rPr>
              <a:t> = MC = MR</a:t>
            </a:r>
            <a:r>
              <a:rPr lang="cs-CZ" sz="3800" b="1" noProof="0" dirty="0">
                <a:solidFill>
                  <a:schemeClr val="tx1"/>
                </a:solidFill>
                <a:highlight>
                  <a:srgbClr val="FFFF00"/>
                </a:highlight>
              </a:rPr>
              <a:t>2</a:t>
            </a:r>
            <a:r>
              <a:rPr lang="cs-CZ" sz="4500" b="1" noProof="0" dirty="0">
                <a:solidFill>
                  <a:schemeClr val="tx1"/>
                </a:solidFill>
                <a:highlight>
                  <a:srgbClr val="FFFF00"/>
                </a:highlight>
              </a:rPr>
              <a:t>.</a:t>
            </a:r>
            <a:endParaRPr lang="cs-CZ" sz="4000" b="1" noProof="0" dirty="0">
              <a:solidFill>
                <a:schemeClr val="tx1"/>
              </a:solidFill>
              <a:highlight>
                <a:srgbClr val="FFFF00"/>
              </a:highlight>
            </a:endParaRPr>
          </a:p>
          <a:p>
            <a:pPr algn="just">
              <a:buSzPct val="100000"/>
            </a:pPr>
            <a:endParaRPr lang="cs-CZ" sz="4000" b="1" noProof="0" dirty="0">
              <a:solidFill>
                <a:schemeClr val="tx1"/>
              </a:solidFill>
            </a:endParaRPr>
          </a:p>
        </p:txBody>
      </p:sp>
      <p:sp>
        <p:nvSpPr>
          <p:cNvPr id="99" name="Google Shape;99;p14">
            <a:extLst>
              <a:ext uri="{FF2B5EF4-FFF2-40B4-BE49-F238E27FC236}">
                <a16:creationId xmlns:a16="http://schemas.microsoft.com/office/drawing/2014/main" id="{D9FD5BC0-0C2D-881C-1081-7785A2245AA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7FBF4181-122E-F48D-B22D-4DF72DD1B0C4}"/>
              </a:ext>
            </a:extLst>
          </p:cNvPr>
          <p:cNvPicPr>
            <a:picLocks noChangeAspect="1"/>
          </p:cNvPicPr>
          <p:nvPr/>
        </p:nvPicPr>
        <p:blipFill>
          <a:blip r:embed="rId3"/>
          <a:stretch>
            <a:fillRect/>
          </a:stretch>
        </p:blipFill>
        <p:spPr>
          <a:xfrm>
            <a:off x="197913" y="1417638"/>
            <a:ext cx="7623913" cy="4922778"/>
          </a:xfrm>
          <a:prstGeom prst="rect">
            <a:avLst/>
          </a:prstGeom>
        </p:spPr>
      </p:pic>
    </p:spTree>
    <p:extLst>
      <p:ext uri="{BB962C8B-B14F-4D97-AF65-F5344CB8AC3E}">
        <p14:creationId xmlns:p14="http://schemas.microsoft.com/office/powerpoint/2010/main" val="403132032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2C5DEE2-F43F-774C-A58A-95AD9866659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17E9626-B077-930C-6FF6-0550A8B848B3}"/>
              </a:ext>
            </a:extLst>
          </p:cNvPr>
          <p:cNvSpPr>
            <a:spLocks noGrp="1"/>
          </p:cNvSpPr>
          <p:nvPr>
            <p:ph type="title"/>
          </p:nvPr>
        </p:nvSpPr>
        <p:spPr/>
        <p:txBody>
          <a:bodyPr>
            <a:noAutofit/>
          </a:bodyPr>
          <a:lstStyle/>
          <a:p>
            <a:r>
              <a:rPr lang="cs-CZ" sz="4000" b="1" dirty="0"/>
              <a:t>Alokační efektivnost monopolu</a:t>
            </a:r>
          </a:p>
        </p:txBody>
      </p:sp>
      <p:sp>
        <p:nvSpPr>
          <p:cNvPr id="3" name="Text Placeholder 2">
            <a:extLst>
              <a:ext uri="{FF2B5EF4-FFF2-40B4-BE49-F238E27FC236}">
                <a16:creationId xmlns:a16="http://schemas.microsoft.com/office/drawing/2014/main" id="{521D163D-CCBE-A6FA-F4E7-580267AA5738}"/>
              </a:ext>
            </a:extLst>
          </p:cNvPr>
          <p:cNvSpPr>
            <a:spLocks noGrp="1"/>
          </p:cNvSpPr>
          <p:nvPr>
            <p:ph type="body" idx="1"/>
          </p:nvPr>
        </p:nvSpPr>
        <p:spPr>
          <a:xfrm>
            <a:off x="6985895" y="2191120"/>
            <a:ext cx="4963089" cy="4287795"/>
          </a:xfrm>
        </p:spPr>
        <p:txBody>
          <a:bodyPr>
            <a:normAutofit fontScale="55000" lnSpcReduction="20000"/>
          </a:bodyPr>
          <a:lstStyle/>
          <a:p>
            <a:pPr algn="just">
              <a:buSzPct val="100000"/>
            </a:pPr>
            <a:endParaRPr lang="cs-CZ" sz="4000" b="1" noProof="0" dirty="0">
              <a:solidFill>
                <a:schemeClr val="tx1"/>
              </a:solidFill>
            </a:endParaRPr>
          </a:p>
          <a:p>
            <a:pPr marL="857250" indent="-742950" algn="just">
              <a:buSzPct val="100000"/>
              <a:buFont typeface="+mj-lt"/>
              <a:buAutoNum type="arabicPeriod"/>
            </a:pPr>
            <a:r>
              <a:rPr lang="cs-CZ" sz="4000" b="1" noProof="0" dirty="0">
                <a:solidFill>
                  <a:schemeClr val="tx1"/>
                </a:solidFill>
              </a:rPr>
              <a:t>Obr. a: </a:t>
            </a:r>
            <a:r>
              <a:rPr lang="cs-CZ" sz="4000" b="1" noProof="0" dirty="0">
                <a:solidFill>
                  <a:srgbClr val="FF0000"/>
                </a:solidFill>
              </a:rPr>
              <a:t>Alokační efektivnost DK: </a:t>
            </a:r>
          </a:p>
          <a:p>
            <a:pPr algn="just">
              <a:buSzPct val="100000"/>
            </a:pPr>
            <a:r>
              <a:rPr lang="cs-CZ" sz="4000" b="1" noProof="0" dirty="0">
                <a:solidFill>
                  <a:schemeClr val="tx1"/>
                </a:solidFill>
              </a:rPr>
              <a:t>Výstup Q*: odvozený z rovnosti P a MC. </a:t>
            </a:r>
          </a:p>
          <a:p>
            <a:pPr algn="just">
              <a:buSzPct val="100000"/>
            </a:pPr>
            <a:r>
              <a:rPr lang="cs-CZ" sz="4000" b="1" noProof="0" dirty="0">
                <a:solidFill>
                  <a:schemeClr val="tx1"/>
                </a:solidFill>
              </a:rPr>
              <a:t>přínos DK odvětví pro společnost: rozdíl mezi </a:t>
            </a:r>
          </a:p>
          <a:p>
            <a:pPr marL="358775" indent="-331788">
              <a:buSzPct val="100000"/>
              <a:buFont typeface="+mj-lt"/>
              <a:buAutoNum type="alphaUcPeriod"/>
            </a:pPr>
            <a:r>
              <a:rPr lang="cs-CZ" sz="4000" b="1" noProof="0" dirty="0">
                <a:solidFill>
                  <a:schemeClr val="tx1"/>
                </a:solidFill>
                <a:highlight>
                  <a:srgbClr val="FFFF00"/>
                </a:highlight>
              </a:rPr>
              <a:t>CELKOVOU UŽITEČNOSTÍ</a:t>
            </a:r>
            <a:r>
              <a:rPr lang="cs-CZ" sz="4000" b="1" noProof="0" dirty="0">
                <a:solidFill>
                  <a:schemeClr val="tx1"/>
                </a:solidFill>
              </a:rPr>
              <a:t>: odvozují spotřebitelé z jimi spotřebovávaných statků) = plocha </a:t>
            </a:r>
            <a:r>
              <a:rPr lang="cs-CZ" sz="4000" b="1" noProof="0" dirty="0">
                <a:solidFill>
                  <a:schemeClr val="tx1"/>
                </a:solidFill>
                <a:highlight>
                  <a:srgbClr val="FFFF00"/>
                </a:highlight>
              </a:rPr>
              <a:t>ABQ*0</a:t>
            </a:r>
            <a:r>
              <a:rPr lang="cs-CZ" sz="4000" b="1" noProof="0" dirty="0">
                <a:solidFill>
                  <a:schemeClr val="tx1"/>
                </a:solidFill>
              </a:rPr>
              <a:t> </a:t>
            </a:r>
          </a:p>
          <a:p>
            <a:pPr marL="358775" indent="-331788" algn="just">
              <a:buSzPct val="100000"/>
              <a:buFont typeface="+mj-lt"/>
              <a:buAutoNum type="alphaUcPeriod"/>
            </a:pPr>
            <a:r>
              <a:rPr lang="cs-CZ" sz="4000" b="1" noProof="0" dirty="0">
                <a:solidFill>
                  <a:schemeClr val="tx1"/>
                </a:solidFill>
              </a:rPr>
              <a:t>a </a:t>
            </a:r>
            <a:r>
              <a:rPr lang="cs-CZ" sz="4000" b="1" noProof="0" dirty="0">
                <a:solidFill>
                  <a:schemeClr val="tx1"/>
                </a:solidFill>
                <a:highlight>
                  <a:srgbClr val="FFFF00"/>
                </a:highlight>
              </a:rPr>
              <a:t>CELKOVÝMI NÁKLADY </a:t>
            </a:r>
            <a:r>
              <a:rPr lang="cs-CZ" sz="4000" b="1" noProof="0" dirty="0">
                <a:solidFill>
                  <a:schemeClr val="tx1"/>
                </a:solidFill>
              </a:rPr>
              <a:t>na výrobu těchto produktů = </a:t>
            </a:r>
            <a:r>
              <a:rPr lang="cs-CZ" sz="4000" b="1" noProof="0" dirty="0">
                <a:solidFill>
                  <a:schemeClr val="tx1"/>
                </a:solidFill>
                <a:highlight>
                  <a:srgbClr val="FFFF00"/>
                </a:highlight>
              </a:rPr>
              <a:t>BQ*0C. </a:t>
            </a:r>
          </a:p>
          <a:p>
            <a:pPr algn="just">
              <a:buSzPct val="100000"/>
              <a:buFont typeface="Wingdings" panose="05000000000000000000" pitchFamily="2" charset="2"/>
              <a:buChar char="Ø"/>
            </a:pPr>
            <a:r>
              <a:rPr lang="cs-CZ" sz="4000" b="1" noProof="0" dirty="0">
                <a:solidFill>
                  <a:schemeClr val="tx1"/>
                </a:solidFill>
              </a:rPr>
              <a:t>Rozdíl: plocha ABP* = </a:t>
            </a:r>
            <a:r>
              <a:rPr lang="cs-CZ" sz="4000" b="1" noProof="0" dirty="0">
                <a:solidFill>
                  <a:srgbClr val="FF0000"/>
                </a:solidFill>
              </a:rPr>
              <a:t>PŘEBYTEK SPOTŘEBITELE.</a:t>
            </a:r>
          </a:p>
          <a:p>
            <a:pPr algn="just">
              <a:buSzPct val="100000"/>
            </a:pPr>
            <a:endParaRPr lang="cs-CZ" sz="4000" b="1" noProof="0" dirty="0">
              <a:solidFill>
                <a:schemeClr val="tx1"/>
              </a:solidFill>
            </a:endParaRPr>
          </a:p>
        </p:txBody>
      </p:sp>
      <p:sp>
        <p:nvSpPr>
          <p:cNvPr id="99" name="Google Shape;99;p14">
            <a:extLst>
              <a:ext uri="{FF2B5EF4-FFF2-40B4-BE49-F238E27FC236}">
                <a16:creationId xmlns:a16="http://schemas.microsoft.com/office/drawing/2014/main" id="{A9664741-094E-982C-61D0-0B5965129EE5}"/>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596914AF-BE7D-8D90-7C5B-99D5A9BDFBF0}"/>
              </a:ext>
            </a:extLst>
          </p:cNvPr>
          <p:cNvPicPr>
            <a:picLocks noChangeAspect="1"/>
          </p:cNvPicPr>
          <p:nvPr/>
        </p:nvPicPr>
        <p:blipFill>
          <a:blip r:embed="rId3"/>
          <a:stretch>
            <a:fillRect/>
          </a:stretch>
        </p:blipFill>
        <p:spPr>
          <a:xfrm>
            <a:off x="99062" y="2792628"/>
            <a:ext cx="6734226" cy="3175686"/>
          </a:xfrm>
          <a:prstGeom prst="rect">
            <a:avLst/>
          </a:prstGeom>
        </p:spPr>
      </p:pic>
      <p:sp>
        <p:nvSpPr>
          <p:cNvPr id="8" name="TextBox 7">
            <a:extLst>
              <a:ext uri="{FF2B5EF4-FFF2-40B4-BE49-F238E27FC236}">
                <a16:creationId xmlns:a16="http://schemas.microsoft.com/office/drawing/2014/main" id="{42A133E1-3B73-8A38-3AD0-304E613F7F86}"/>
              </a:ext>
            </a:extLst>
          </p:cNvPr>
          <p:cNvSpPr txBox="1"/>
          <p:nvPr/>
        </p:nvSpPr>
        <p:spPr>
          <a:xfrm>
            <a:off x="296562" y="1229452"/>
            <a:ext cx="11652422" cy="1436291"/>
          </a:xfrm>
          <a:prstGeom prst="rect">
            <a:avLst/>
          </a:prstGeom>
          <a:noFill/>
        </p:spPr>
        <p:txBody>
          <a:bodyPr wrap="square">
            <a:spAutoFit/>
          </a:bodyPr>
          <a:lstStyle/>
          <a:p>
            <a:pPr marL="457200" marR="0" lvl="0" indent="-342900" algn="just" defTabSz="914400" rtl="0" eaLnBrk="1" fontAlgn="auto" latinLnBrk="0" hangingPunct="1">
              <a:lnSpc>
                <a:spcPct val="100000"/>
              </a:lnSpc>
              <a:spcBef>
                <a:spcPts val="360"/>
              </a:spcBef>
              <a:spcAft>
                <a:spcPts val="0"/>
              </a:spcAft>
              <a:buClr>
                <a:srgbClr val="000000"/>
              </a:buClr>
              <a:buSzPct val="100000"/>
              <a:buFont typeface="Arial" panose="020B0604020202020204"/>
              <a:buChar char="•"/>
              <a:tabLst/>
              <a:defRPr/>
            </a:pPr>
            <a:r>
              <a:rPr kumimoji="0" lang="cs-CZ" sz="2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Ve srovnání s DK – existence monopolu: </a:t>
            </a:r>
            <a:r>
              <a:rPr kumimoji="0" lang="cs-CZ" sz="2800" b="1" i="0" u="none" strike="noStrike" kern="0" cap="none" spc="0" normalizeH="0" baseline="0" noProof="0" dirty="0">
                <a:ln>
                  <a:noFill/>
                </a:ln>
                <a:solidFill>
                  <a:srgbClr val="000000"/>
                </a:solidFill>
                <a:effectLst/>
                <a:highlight>
                  <a:srgbClr val="FFFF00"/>
                </a:highlight>
                <a:uLnTx/>
                <a:uFillTx/>
                <a:latin typeface="Calibri" panose="020F0502020204030204"/>
                <a:ea typeface="Calibri" panose="020F0502020204030204"/>
                <a:cs typeface="Calibri" panose="020F0502020204030204"/>
                <a:sym typeface="Calibri" panose="020F0502020204030204"/>
              </a:rPr>
              <a:t>vyšší cena, menší výstup. </a:t>
            </a:r>
          </a:p>
          <a:p>
            <a:pPr marL="457200" marR="0" lvl="0" indent="-342900" algn="just" defTabSz="914400" rtl="0" eaLnBrk="1" fontAlgn="auto" latinLnBrk="0" hangingPunct="1">
              <a:lnSpc>
                <a:spcPct val="100000"/>
              </a:lnSpc>
              <a:spcBef>
                <a:spcPts val="360"/>
              </a:spcBef>
              <a:spcAft>
                <a:spcPts val="0"/>
              </a:spcAft>
              <a:buClr>
                <a:srgbClr val="000000"/>
              </a:buClr>
              <a:buSzPct val="100000"/>
              <a:buFont typeface="Wingdings" panose="05000000000000000000" pitchFamily="2" charset="2"/>
              <a:buChar char="Ø"/>
              <a:tabLst/>
              <a:defRPr/>
            </a:pPr>
            <a:r>
              <a:rPr kumimoji="0" lang="cs-CZ" sz="2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Negativní vliv monopolu: vyjadřován pomocí kategorií </a:t>
            </a:r>
            <a:r>
              <a:rPr kumimoji="0" lang="cs-CZ" sz="2800" b="1" i="0" u="none" strike="noStrike" kern="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sym typeface="Calibri" panose="020F0502020204030204"/>
              </a:rPr>
              <a:t>PŘEBYTEK VÝROBCE </a:t>
            </a:r>
            <a:r>
              <a:rPr kumimoji="0" lang="cs-CZ" sz="2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 </a:t>
            </a:r>
            <a:r>
              <a:rPr kumimoji="0" lang="cs-CZ" sz="2800" b="1" i="0" u="none" strike="noStrike" kern="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sym typeface="Calibri" panose="020F0502020204030204"/>
              </a:rPr>
              <a:t>PŘEBYTEK SPOTŘEBITELE. </a:t>
            </a:r>
          </a:p>
        </p:txBody>
      </p:sp>
    </p:spTree>
    <p:extLst>
      <p:ext uri="{BB962C8B-B14F-4D97-AF65-F5344CB8AC3E}">
        <p14:creationId xmlns:p14="http://schemas.microsoft.com/office/powerpoint/2010/main" val="12608572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505A3E1-E4E7-8B93-3C03-19FF5C53B78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47A95D6-D15F-3301-C4BC-B453AE393043}"/>
              </a:ext>
            </a:extLst>
          </p:cNvPr>
          <p:cNvSpPr>
            <a:spLocks noGrp="1"/>
          </p:cNvSpPr>
          <p:nvPr>
            <p:ph type="title"/>
          </p:nvPr>
        </p:nvSpPr>
        <p:spPr>
          <a:xfrm>
            <a:off x="609600" y="274638"/>
            <a:ext cx="10972800" cy="1056451"/>
          </a:xfrm>
        </p:spPr>
        <p:txBody>
          <a:bodyPr>
            <a:noAutofit/>
          </a:bodyPr>
          <a:lstStyle/>
          <a:p>
            <a:r>
              <a:rPr lang="cs-CZ" sz="4000" b="1" dirty="0"/>
              <a:t>Alokační efektivnost monopolu</a:t>
            </a:r>
          </a:p>
        </p:txBody>
      </p:sp>
      <p:sp>
        <p:nvSpPr>
          <p:cNvPr id="3" name="Text Placeholder 2">
            <a:extLst>
              <a:ext uri="{FF2B5EF4-FFF2-40B4-BE49-F238E27FC236}">
                <a16:creationId xmlns:a16="http://schemas.microsoft.com/office/drawing/2014/main" id="{0CDDA9B6-C31C-7870-C63D-D9C94A236A82}"/>
              </a:ext>
            </a:extLst>
          </p:cNvPr>
          <p:cNvSpPr>
            <a:spLocks noGrp="1"/>
          </p:cNvSpPr>
          <p:nvPr>
            <p:ph type="body" idx="1"/>
          </p:nvPr>
        </p:nvSpPr>
        <p:spPr>
          <a:xfrm>
            <a:off x="160638" y="1223319"/>
            <a:ext cx="11932301" cy="5226908"/>
          </a:xfrm>
        </p:spPr>
        <p:txBody>
          <a:bodyPr>
            <a:normAutofit fontScale="77500" lnSpcReduction="20000"/>
          </a:bodyPr>
          <a:lstStyle/>
          <a:p>
            <a:pPr marL="715963" indent="-601663" algn="just">
              <a:buSzPct val="100000"/>
              <a:buFont typeface="+mj-lt"/>
              <a:buAutoNum type="arabicPeriod" startAt="2"/>
            </a:pPr>
            <a:r>
              <a:rPr lang="cs-CZ" sz="4000" b="1" noProof="0" dirty="0">
                <a:solidFill>
                  <a:schemeClr val="tx1"/>
                </a:solidFill>
              </a:rPr>
              <a:t>Obr. b (př. </a:t>
            </a:r>
            <a:r>
              <a:rPr lang="cs-CZ" sz="4000" b="1" noProof="0" dirty="0" err="1">
                <a:solidFill>
                  <a:schemeClr val="tx1"/>
                </a:solidFill>
              </a:rPr>
              <a:t>sn</a:t>
            </a:r>
            <a:r>
              <a:rPr lang="cs-CZ" sz="4000" b="1" noProof="0" dirty="0">
                <a:solidFill>
                  <a:schemeClr val="tx1"/>
                </a:solidFill>
              </a:rPr>
              <a:t>.): výstup monopolu menší a cena vyšší než v DK.</a:t>
            </a:r>
          </a:p>
          <a:p>
            <a:pPr marL="971550" indent="-857250" algn="just">
              <a:buSzPct val="100000"/>
              <a:buFont typeface="+mj-lt"/>
              <a:buAutoNum type="romanUcPeriod"/>
            </a:pPr>
            <a:r>
              <a:rPr lang="cs-CZ" sz="4000" b="1" noProof="0" dirty="0">
                <a:solidFill>
                  <a:schemeClr val="tx1"/>
                </a:solidFill>
              </a:rPr>
              <a:t>Zmenšil se přebytek spotřebitele: plocha </a:t>
            </a:r>
            <a:r>
              <a:rPr lang="cs-CZ" sz="4000" b="1" noProof="0" dirty="0">
                <a:solidFill>
                  <a:schemeClr val="tx1"/>
                </a:solidFill>
                <a:highlight>
                  <a:srgbClr val="FFFF00"/>
                </a:highlight>
              </a:rPr>
              <a:t>AFP*; </a:t>
            </a:r>
          </a:p>
          <a:p>
            <a:pPr marL="971550" indent="-857250" algn="just">
              <a:buSzPct val="100000"/>
              <a:buFont typeface="+mj-lt"/>
              <a:buAutoNum type="romanUcPeriod"/>
            </a:pPr>
            <a:r>
              <a:rPr lang="cs-CZ" sz="4000" b="1" noProof="0" dirty="0">
                <a:solidFill>
                  <a:schemeClr val="tx1"/>
                </a:solidFill>
              </a:rPr>
              <a:t>Zvětšil se přebytek výrobce: </a:t>
            </a:r>
            <a:r>
              <a:rPr lang="cs-CZ" sz="4000" b="1" noProof="0" dirty="0">
                <a:solidFill>
                  <a:schemeClr val="tx1"/>
                </a:solidFill>
                <a:highlight>
                  <a:srgbClr val="FFFF00"/>
                </a:highlight>
              </a:rPr>
              <a:t>P*FEC. </a:t>
            </a:r>
          </a:p>
          <a:p>
            <a:pPr algn="just">
              <a:buSzPct val="100000"/>
              <a:buFont typeface="Wingdings" panose="05000000000000000000" pitchFamily="2" charset="2"/>
              <a:buChar char="Ø"/>
            </a:pPr>
            <a:endParaRPr lang="cs-CZ" sz="4000" b="1" noProof="0" dirty="0">
              <a:solidFill>
                <a:schemeClr val="tx1"/>
              </a:solidFill>
            </a:endParaRPr>
          </a:p>
          <a:p>
            <a:pPr algn="just">
              <a:buSzPct val="100000"/>
              <a:buFont typeface="Wingdings" panose="05000000000000000000" pitchFamily="2" charset="2"/>
              <a:buChar char="Ø"/>
            </a:pPr>
            <a:r>
              <a:rPr lang="cs-CZ" sz="4000" b="1" noProof="0" dirty="0">
                <a:solidFill>
                  <a:schemeClr val="tx1"/>
                </a:solidFill>
              </a:rPr>
              <a:t>Část přebytku spotřebitele přeměnil monopol ve svůj zisk: plocha: </a:t>
            </a:r>
            <a:r>
              <a:rPr lang="cs-CZ" sz="4000" b="1" noProof="0" dirty="0">
                <a:solidFill>
                  <a:schemeClr val="tx1"/>
                </a:solidFill>
                <a:highlight>
                  <a:srgbClr val="FFFF00"/>
                </a:highlight>
              </a:rPr>
              <a:t>P*FGH </a:t>
            </a:r>
            <a:r>
              <a:rPr lang="cs-CZ" sz="4000" b="1" noProof="0" dirty="0">
                <a:solidFill>
                  <a:schemeClr val="tx1"/>
                </a:solidFill>
              </a:rPr>
              <a:t>= transfer důchodů od spotřebitelů firmě. </a:t>
            </a:r>
          </a:p>
          <a:p>
            <a:pPr algn="just">
              <a:buSzPct val="100000"/>
              <a:buFont typeface="Wingdings" panose="05000000000000000000" pitchFamily="2" charset="2"/>
              <a:buChar char="Ø"/>
            </a:pPr>
            <a:r>
              <a:rPr lang="cs-CZ" sz="4000" b="1" noProof="0" dirty="0">
                <a:solidFill>
                  <a:schemeClr val="tx1"/>
                </a:solidFill>
              </a:rPr>
              <a:t>Celkový přínos odvětví s monopolem pro společnost: plocha </a:t>
            </a:r>
            <a:r>
              <a:rPr lang="cs-CZ" sz="4000" b="1" noProof="0" dirty="0">
                <a:solidFill>
                  <a:schemeClr val="tx1"/>
                </a:solidFill>
                <a:highlight>
                  <a:srgbClr val="FFFF00"/>
                </a:highlight>
              </a:rPr>
              <a:t>AFEC:</a:t>
            </a:r>
            <a:r>
              <a:rPr lang="cs-CZ" sz="4000" b="1" noProof="0" dirty="0">
                <a:solidFill>
                  <a:schemeClr val="tx1"/>
                </a:solidFill>
              </a:rPr>
              <a:t> menší než v DK. </a:t>
            </a:r>
          </a:p>
          <a:p>
            <a:pPr algn="just">
              <a:buSzPct val="100000"/>
              <a:buFont typeface="Wingdings" panose="05000000000000000000" pitchFamily="2" charset="2"/>
              <a:buChar char="Ø"/>
            </a:pPr>
            <a:endParaRPr lang="cs-CZ" sz="4000" b="1" noProof="0" dirty="0">
              <a:solidFill>
                <a:schemeClr val="tx1"/>
              </a:solidFill>
            </a:endParaRPr>
          </a:p>
          <a:p>
            <a:pPr algn="just">
              <a:buSzPct val="100000"/>
              <a:buFont typeface="Wingdings" panose="05000000000000000000" pitchFamily="2" charset="2"/>
              <a:buChar char="Ø"/>
            </a:pPr>
            <a:r>
              <a:rPr lang="cs-CZ" sz="4000" b="1" noProof="0" dirty="0">
                <a:solidFill>
                  <a:schemeClr val="tx1"/>
                </a:solidFill>
              </a:rPr>
              <a:t>=&gt; Monopol = </a:t>
            </a:r>
            <a:r>
              <a:rPr lang="cs-CZ" sz="4000" b="1" noProof="0" dirty="0">
                <a:solidFill>
                  <a:schemeClr val="tx1"/>
                </a:solidFill>
                <a:highlight>
                  <a:srgbClr val="FFFF00"/>
                </a:highlight>
              </a:rPr>
              <a:t>ALOKAČNĚ NEEFEKTIVNÍ:</a:t>
            </a:r>
          </a:p>
          <a:p>
            <a:pPr algn="just">
              <a:buSzPct val="100000"/>
              <a:buFont typeface="Wingdings" panose="05000000000000000000" pitchFamily="2" charset="2"/>
              <a:buChar char="ü"/>
            </a:pPr>
            <a:r>
              <a:rPr lang="cs-CZ" sz="4000" b="1" noProof="0" dirty="0">
                <a:solidFill>
                  <a:schemeClr val="tx1"/>
                </a:solidFill>
              </a:rPr>
              <a:t>Alokační neefektivnost v podobě poklesu přínosu pro společnost: plocha FBE (obr. b) = </a:t>
            </a:r>
            <a:r>
              <a:rPr lang="cs-CZ" sz="4000" b="1" noProof="0" dirty="0">
                <a:solidFill>
                  <a:srgbClr val="FF0000"/>
                </a:solidFill>
              </a:rPr>
              <a:t>ZTRÁTA (NÁKLADY) MRTVÉ VÁHY.</a:t>
            </a:r>
          </a:p>
          <a:p>
            <a:pPr algn="just">
              <a:buSzPct val="100000"/>
            </a:pPr>
            <a:endParaRPr lang="cs-CZ" sz="4000" b="1" noProof="0" dirty="0">
              <a:solidFill>
                <a:schemeClr val="tx1"/>
              </a:solidFill>
            </a:endParaRPr>
          </a:p>
        </p:txBody>
      </p:sp>
      <p:sp>
        <p:nvSpPr>
          <p:cNvPr id="99" name="Google Shape;99;p14">
            <a:extLst>
              <a:ext uri="{FF2B5EF4-FFF2-40B4-BE49-F238E27FC236}">
                <a16:creationId xmlns:a16="http://schemas.microsoft.com/office/drawing/2014/main" id="{DC54E7AE-8E82-DED3-F5DE-C0D560370CAD}"/>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2522990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D25B8CB-7AD1-FA89-413D-99CC204C4E9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60FFA16-5332-9773-FF2A-895D995E8C19}"/>
              </a:ext>
            </a:extLst>
          </p:cNvPr>
          <p:cNvSpPr>
            <a:spLocks noGrp="1"/>
          </p:cNvSpPr>
          <p:nvPr>
            <p:ph type="title"/>
          </p:nvPr>
        </p:nvSpPr>
        <p:spPr>
          <a:xfrm>
            <a:off x="609600" y="274638"/>
            <a:ext cx="10972800" cy="1056451"/>
          </a:xfrm>
        </p:spPr>
        <p:txBody>
          <a:bodyPr>
            <a:noAutofit/>
          </a:bodyPr>
          <a:lstStyle/>
          <a:p>
            <a:r>
              <a:rPr lang="cs-CZ" sz="4000" b="1" dirty="0"/>
              <a:t>Alokační efektivnost monopolu</a:t>
            </a:r>
          </a:p>
        </p:txBody>
      </p:sp>
      <p:sp>
        <p:nvSpPr>
          <p:cNvPr id="3" name="Text Placeholder 2">
            <a:extLst>
              <a:ext uri="{FF2B5EF4-FFF2-40B4-BE49-F238E27FC236}">
                <a16:creationId xmlns:a16="http://schemas.microsoft.com/office/drawing/2014/main" id="{6668C921-EF1D-0C40-AF35-62E55965E314}"/>
              </a:ext>
            </a:extLst>
          </p:cNvPr>
          <p:cNvSpPr>
            <a:spLocks noGrp="1"/>
          </p:cNvSpPr>
          <p:nvPr>
            <p:ph type="body" idx="1"/>
          </p:nvPr>
        </p:nvSpPr>
        <p:spPr>
          <a:xfrm>
            <a:off x="160638" y="1223319"/>
            <a:ext cx="11932301" cy="5226908"/>
          </a:xfrm>
        </p:spPr>
        <p:txBody>
          <a:bodyPr>
            <a:normAutofit fontScale="85000" lnSpcReduction="20000"/>
          </a:bodyPr>
          <a:lstStyle/>
          <a:p>
            <a:pPr marL="857250" indent="-742950" algn="just">
              <a:buSzPct val="100000"/>
              <a:buFont typeface="+mj-lt"/>
              <a:buAutoNum type="arabicPeriod"/>
            </a:pPr>
            <a:r>
              <a:rPr lang="cs-CZ" sz="4000" b="1" noProof="0" dirty="0">
                <a:solidFill>
                  <a:schemeClr val="tx1"/>
                </a:solidFill>
                <a:highlight>
                  <a:srgbClr val="FFFF00"/>
                </a:highlight>
              </a:rPr>
              <a:t>Výstup DK trhu: </a:t>
            </a:r>
            <a:r>
              <a:rPr lang="cs-CZ" sz="4000" b="1" noProof="0" dirty="0">
                <a:solidFill>
                  <a:schemeClr val="tx1"/>
                </a:solidFill>
              </a:rPr>
              <a:t>odvozen z rovnosti </a:t>
            </a:r>
            <a:r>
              <a:rPr lang="cs-CZ" sz="4000" b="1" noProof="0" dirty="0">
                <a:solidFill>
                  <a:schemeClr val="tx1"/>
                </a:solidFill>
                <a:highlight>
                  <a:srgbClr val="FFFF00"/>
                </a:highlight>
              </a:rPr>
              <a:t>P = MC. </a:t>
            </a:r>
          </a:p>
          <a:p>
            <a:pPr algn="just">
              <a:buSzPct val="100000"/>
              <a:buFont typeface="Wingdings" panose="05000000000000000000" pitchFamily="2" charset="2"/>
              <a:buChar char="Ø"/>
            </a:pPr>
            <a:r>
              <a:rPr lang="cs-CZ" sz="4000" b="1" noProof="0" dirty="0">
                <a:solidFill>
                  <a:schemeClr val="tx1"/>
                </a:solidFill>
              </a:rPr>
              <a:t>Pokračující obchod: </a:t>
            </a:r>
            <a:r>
              <a:rPr lang="cs-CZ" sz="4000" b="1" i="1" noProof="0" dirty="0">
                <a:solidFill>
                  <a:schemeClr val="tx1"/>
                </a:solidFill>
              </a:rPr>
              <a:t>nemůže být dosaženo zlepšení ani na straně výrobců, ani na straně spotřebitelů, aniž by se pozice jedné ze stran nezhoršila:  </a:t>
            </a:r>
          </a:p>
          <a:p>
            <a:pPr algn="just">
              <a:buSzPct val="100000"/>
            </a:pPr>
            <a:r>
              <a:rPr lang="cs-CZ" sz="4000" b="1" noProof="0" dirty="0">
                <a:solidFill>
                  <a:schemeClr val="tx1"/>
                </a:solidFill>
              </a:rPr>
              <a:t>=&gt; </a:t>
            </a:r>
            <a:r>
              <a:rPr lang="cs-CZ" sz="4000" b="1" noProof="0" dirty="0" err="1">
                <a:solidFill>
                  <a:srgbClr val="FF0000"/>
                </a:solidFill>
              </a:rPr>
              <a:t>Paretovsky</a:t>
            </a:r>
            <a:r>
              <a:rPr lang="cs-CZ" sz="4000" b="1" noProof="0" dirty="0">
                <a:solidFill>
                  <a:srgbClr val="FF0000"/>
                </a:solidFill>
              </a:rPr>
              <a:t> optimální alokace zdrojů.</a:t>
            </a:r>
          </a:p>
          <a:p>
            <a:pPr marL="857250" indent="-742950" algn="just">
              <a:buSzPct val="100000"/>
              <a:buFont typeface="+mj-lt"/>
              <a:buAutoNum type="arabicPeriod" startAt="2"/>
            </a:pPr>
            <a:r>
              <a:rPr lang="cs-CZ" sz="4000" b="1" noProof="0" dirty="0">
                <a:solidFill>
                  <a:schemeClr val="tx1"/>
                </a:solidFill>
                <a:highlight>
                  <a:srgbClr val="FFFF00"/>
                </a:highlight>
              </a:rPr>
              <a:t>Monopolizovaný trh: </a:t>
            </a:r>
            <a:r>
              <a:rPr lang="cs-CZ" sz="4000" b="1" noProof="0" dirty="0">
                <a:solidFill>
                  <a:schemeClr val="tx1"/>
                </a:solidFill>
              </a:rPr>
              <a:t>výstup odvozen z převisu ceny nad mezními náklady: P &gt; MC:</a:t>
            </a:r>
          </a:p>
          <a:p>
            <a:pPr algn="just">
              <a:buSzPct val="100000"/>
            </a:pPr>
            <a:r>
              <a:rPr lang="cs-CZ" sz="4000" b="1" noProof="0" dirty="0">
                <a:solidFill>
                  <a:schemeClr val="tx1"/>
                </a:solidFill>
              </a:rPr>
              <a:t>Monopol svou silou brání zlepšením k </a:t>
            </a:r>
            <a:r>
              <a:rPr lang="cs-CZ" sz="4000" b="1" noProof="0" dirty="0" err="1">
                <a:solidFill>
                  <a:schemeClr val="tx1"/>
                </a:solidFill>
              </a:rPr>
              <a:t>Paretovsky</a:t>
            </a:r>
            <a:r>
              <a:rPr lang="cs-CZ" sz="4000" b="1" noProof="0" dirty="0">
                <a:solidFill>
                  <a:schemeClr val="tx1"/>
                </a:solidFill>
              </a:rPr>
              <a:t> chápané efektivnosti:</a:t>
            </a:r>
          </a:p>
          <a:p>
            <a:pPr algn="just">
              <a:buSzPct val="100000"/>
              <a:buFont typeface="Wingdings" panose="05000000000000000000" pitchFamily="2" charset="2"/>
              <a:buChar char="Ø"/>
            </a:pPr>
            <a:r>
              <a:rPr lang="cs-CZ" sz="4000" b="1" noProof="0" dirty="0">
                <a:solidFill>
                  <a:schemeClr val="tx1"/>
                </a:solidFill>
              </a:rPr>
              <a:t>Podmínky monopolu bez cenové diskriminace: </a:t>
            </a:r>
            <a:r>
              <a:rPr lang="cs-CZ" sz="4000" b="1" noProof="0" dirty="0">
                <a:solidFill>
                  <a:srgbClr val="FF0000"/>
                </a:solidFill>
              </a:rPr>
              <a:t>není dosaženo </a:t>
            </a:r>
            <a:r>
              <a:rPr lang="cs-CZ" sz="4000" b="1" noProof="0" dirty="0" err="1">
                <a:solidFill>
                  <a:srgbClr val="FF0000"/>
                </a:solidFill>
              </a:rPr>
              <a:t>Paretovsky</a:t>
            </a:r>
            <a:r>
              <a:rPr lang="cs-CZ" sz="4000" b="1" noProof="0" dirty="0">
                <a:solidFill>
                  <a:srgbClr val="FF0000"/>
                </a:solidFill>
              </a:rPr>
              <a:t> efektivní alokace zdrojů.</a:t>
            </a:r>
          </a:p>
          <a:p>
            <a:pPr algn="just">
              <a:buSzPct val="100000"/>
            </a:pPr>
            <a:endParaRPr lang="cs-CZ" sz="4000" b="1" noProof="0" dirty="0">
              <a:solidFill>
                <a:schemeClr val="tx1"/>
              </a:solidFill>
            </a:endParaRPr>
          </a:p>
        </p:txBody>
      </p:sp>
      <p:sp>
        <p:nvSpPr>
          <p:cNvPr id="99" name="Google Shape;99;p14">
            <a:extLst>
              <a:ext uri="{FF2B5EF4-FFF2-40B4-BE49-F238E27FC236}">
                <a16:creationId xmlns:a16="http://schemas.microsoft.com/office/drawing/2014/main" id="{A679B4EB-98E4-F2D9-8764-7025E98E55AA}"/>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0389417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6540C84-0FCD-F00F-36B3-8F9F578DDC6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2DFF34D-1F8C-4482-C819-FFA6C4638FD0}"/>
              </a:ext>
            </a:extLst>
          </p:cNvPr>
          <p:cNvSpPr>
            <a:spLocks noGrp="1"/>
          </p:cNvSpPr>
          <p:nvPr>
            <p:ph type="title"/>
          </p:nvPr>
        </p:nvSpPr>
        <p:spPr>
          <a:xfrm>
            <a:off x="609600" y="274638"/>
            <a:ext cx="10972800" cy="1056451"/>
          </a:xfrm>
        </p:spPr>
        <p:txBody>
          <a:bodyPr>
            <a:noAutofit/>
          </a:bodyPr>
          <a:lstStyle/>
          <a:p>
            <a:r>
              <a:rPr lang="cs-CZ" sz="4000" b="1" dirty="0"/>
              <a:t>Alokační efektivnost monopolu</a:t>
            </a:r>
          </a:p>
        </p:txBody>
      </p:sp>
      <p:sp>
        <p:nvSpPr>
          <p:cNvPr id="3" name="Text Placeholder 2">
            <a:extLst>
              <a:ext uri="{FF2B5EF4-FFF2-40B4-BE49-F238E27FC236}">
                <a16:creationId xmlns:a16="http://schemas.microsoft.com/office/drawing/2014/main" id="{CD5A49ED-19FA-AFDC-DC17-7FA8A31A8719}"/>
              </a:ext>
            </a:extLst>
          </p:cNvPr>
          <p:cNvSpPr>
            <a:spLocks noGrp="1"/>
          </p:cNvSpPr>
          <p:nvPr>
            <p:ph type="body" idx="1"/>
          </p:nvPr>
        </p:nvSpPr>
        <p:spPr>
          <a:xfrm>
            <a:off x="160638" y="1223318"/>
            <a:ext cx="11932301" cy="5360043"/>
          </a:xfrm>
        </p:spPr>
        <p:txBody>
          <a:bodyPr>
            <a:normAutofit fontScale="70000" lnSpcReduction="20000"/>
          </a:bodyPr>
          <a:lstStyle/>
          <a:p>
            <a:pPr algn="just">
              <a:buSzPct val="100000"/>
              <a:buFont typeface="Wingdings" panose="05000000000000000000" pitchFamily="2" charset="2"/>
              <a:buChar char="v"/>
            </a:pPr>
            <a:r>
              <a:rPr lang="cs-CZ" sz="4000" b="1" noProof="0" dirty="0">
                <a:solidFill>
                  <a:srgbClr val="FF0000"/>
                </a:solidFill>
              </a:rPr>
              <a:t>Monopol uplatňující některou z forem cenové diskriminace:</a:t>
            </a:r>
          </a:p>
          <a:p>
            <a:pPr algn="just">
              <a:buSzPct val="100000"/>
            </a:pPr>
            <a:r>
              <a:rPr lang="cs-CZ" sz="4000" b="1" noProof="0" dirty="0">
                <a:solidFill>
                  <a:schemeClr val="tx1"/>
                </a:solidFill>
                <a:highlight>
                  <a:srgbClr val="FFFF00"/>
                </a:highlight>
              </a:rPr>
              <a:t>Možné zmenšení jeho alokační neefektivnosti: omezení nákladů mrtvé váhy: </a:t>
            </a:r>
          </a:p>
          <a:p>
            <a:pPr algn="just">
              <a:buSzPct val="100000"/>
              <a:buFont typeface="Wingdings" panose="05000000000000000000" pitchFamily="2" charset="2"/>
              <a:buChar char="Ø"/>
            </a:pPr>
            <a:r>
              <a:rPr lang="cs-CZ" sz="4000" b="1" noProof="0" dirty="0">
                <a:solidFill>
                  <a:schemeClr val="tx1"/>
                </a:solidFill>
              </a:rPr>
              <a:t>Zlepšení efektivnosti – na úkor spotřebitelů: část jejich přebytku – přeměna v zisk monopolu.</a:t>
            </a:r>
          </a:p>
          <a:p>
            <a:pPr algn="just">
              <a:buSzPct val="100000"/>
              <a:buFont typeface="Wingdings" panose="05000000000000000000" pitchFamily="2" charset="2"/>
              <a:buChar char="ü"/>
            </a:pPr>
            <a:endParaRPr lang="cs-CZ" sz="4000" b="1" noProof="0" dirty="0">
              <a:solidFill>
                <a:srgbClr val="FF0000"/>
              </a:solidFill>
            </a:endParaRPr>
          </a:p>
          <a:p>
            <a:pPr algn="just">
              <a:buSzPct val="100000"/>
              <a:buFont typeface="Wingdings" panose="05000000000000000000" pitchFamily="2" charset="2"/>
              <a:buChar char="ü"/>
            </a:pPr>
            <a:r>
              <a:rPr lang="cs-CZ" sz="4000" b="1" noProof="0" dirty="0">
                <a:solidFill>
                  <a:srgbClr val="FF0000"/>
                </a:solidFill>
              </a:rPr>
              <a:t>Cenová diskriminace prvního stupně </a:t>
            </a:r>
            <a:r>
              <a:rPr lang="cs-CZ" sz="4000" b="1" noProof="0" dirty="0">
                <a:solidFill>
                  <a:schemeClr val="tx1"/>
                </a:solidFill>
              </a:rPr>
              <a:t>(obr. </a:t>
            </a:r>
            <a:r>
              <a:rPr lang="cs-CZ" sz="4000" b="1" noProof="0" dirty="0" err="1">
                <a:solidFill>
                  <a:schemeClr val="tx1"/>
                </a:solidFill>
              </a:rPr>
              <a:t>sn</a:t>
            </a:r>
            <a:r>
              <a:rPr lang="cs-CZ" sz="4000" b="1" noProof="0" dirty="0">
                <a:solidFill>
                  <a:schemeClr val="tx1"/>
                </a:solidFill>
              </a:rPr>
              <a:t>. 26): monopol vyrábí výstup Q´: </a:t>
            </a:r>
            <a:r>
              <a:rPr lang="cs-CZ" sz="4000" b="1" noProof="0" dirty="0">
                <a:solidFill>
                  <a:schemeClr val="tx1"/>
                </a:solidFill>
                <a:highlight>
                  <a:srgbClr val="FFFF00"/>
                </a:highlight>
              </a:rPr>
              <a:t>P = MC </a:t>
            </a:r>
            <a:r>
              <a:rPr lang="cs-CZ" sz="4000" b="1" noProof="0" dirty="0">
                <a:solidFill>
                  <a:schemeClr val="tx1"/>
                </a:solidFill>
              </a:rPr>
              <a:t>=&gt; neefektivnost ztělesněná náklady mrtvé váhy neexistuje. </a:t>
            </a:r>
          </a:p>
          <a:p>
            <a:pPr algn="just">
              <a:buSzPct val="100000"/>
              <a:buFont typeface="Wingdings" panose="05000000000000000000" pitchFamily="2" charset="2"/>
              <a:buChar char="ü"/>
            </a:pPr>
            <a:r>
              <a:rPr lang="cs-CZ" sz="4000" b="1" noProof="0" dirty="0">
                <a:solidFill>
                  <a:schemeClr val="tx1"/>
                </a:solidFill>
              </a:rPr>
              <a:t>Výstup DK trhu: </a:t>
            </a:r>
            <a:r>
              <a:rPr lang="cs-CZ" sz="4000" b="1" noProof="0" dirty="0">
                <a:solidFill>
                  <a:schemeClr val="tx1"/>
                </a:solidFill>
                <a:highlight>
                  <a:srgbClr val="FFFF00"/>
                </a:highlight>
              </a:rPr>
              <a:t>Q* </a:t>
            </a:r>
            <a:r>
              <a:rPr lang="cs-CZ" sz="4000" b="1" noProof="0" dirty="0">
                <a:solidFill>
                  <a:schemeClr val="tx1"/>
                </a:solidFill>
              </a:rPr>
              <a:t>(obr. </a:t>
            </a:r>
            <a:r>
              <a:rPr lang="cs-CZ" sz="4000" b="1" noProof="0" dirty="0" err="1">
                <a:solidFill>
                  <a:schemeClr val="tx1"/>
                </a:solidFill>
              </a:rPr>
              <a:t>sn</a:t>
            </a:r>
            <a:r>
              <a:rPr lang="cs-CZ" sz="4000" b="1" noProof="0" dirty="0">
                <a:solidFill>
                  <a:schemeClr val="tx1"/>
                </a:solidFill>
              </a:rPr>
              <a:t>. 44 a) = stejný jako výstup monopolizovaného trhu </a:t>
            </a:r>
            <a:r>
              <a:rPr lang="cs-CZ" sz="4000" b="1" noProof="0" dirty="0">
                <a:solidFill>
                  <a:schemeClr val="tx1"/>
                </a:solidFill>
                <a:highlight>
                  <a:srgbClr val="FFFF00"/>
                </a:highlight>
              </a:rPr>
              <a:t>Q´</a:t>
            </a:r>
            <a:r>
              <a:rPr lang="cs-CZ" sz="4000" b="1" noProof="0" dirty="0">
                <a:solidFill>
                  <a:schemeClr val="tx1"/>
                </a:solidFill>
              </a:rPr>
              <a:t> (obr. </a:t>
            </a:r>
            <a:r>
              <a:rPr lang="cs-CZ" sz="4000" b="1" noProof="0" dirty="0" err="1">
                <a:solidFill>
                  <a:schemeClr val="tx1"/>
                </a:solidFill>
              </a:rPr>
              <a:t>sn</a:t>
            </a:r>
            <a:r>
              <a:rPr lang="cs-CZ" sz="4000" b="1" noProof="0" dirty="0">
                <a:solidFill>
                  <a:schemeClr val="tx1"/>
                </a:solidFill>
              </a:rPr>
              <a:t>. 44 b). </a:t>
            </a:r>
          </a:p>
          <a:p>
            <a:pPr algn="just">
              <a:buSzPct val="100000"/>
              <a:buFont typeface="Wingdings" panose="05000000000000000000" pitchFamily="2" charset="2"/>
              <a:buChar char="Ø"/>
            </a:pPr>
            <a:r>
              <a:rPr lang="cs-CZ" sz="4000" b="1" noProof="0" dirty="0">
                <a:solidFill>
                  <a:schemeClr val="tx1"/>
                </a:solidFill>
              </a:rPr>
              <a:t>Celý spotřebitelský přebytek: </a:t>
            </a:r>
            <a:r>
              <a:rPr lang="cs-CZ" sz="4000" b="1" noProof="0" dirty="0">
                <a:solidFill>
                  <a:schemeClr val="tx1"/>
                </a:solidFill>
                <a:highlight>
                  <a:srgbClr val="FFFF00"/>
                </a:highlight>
              </a:rPr>
              <a:t>plocha ABH </a:t>
            </a:r>
            <a:r>
              <a:rPr lang="cs-CZ" sz="4000" b="1" noProof="0" dirty="0">
                <a:solidFill>
                  <a:schemeClr val="tx1"/>
                </a:solidFill>
              </a:rPr>
              <a:t>(obr. </a:t>
            </a:r>
            <a:r>
              <a:rPr lang="cs-CZ" sz="4000" b="1" noProof="0" dirty="0" err="1">
                <a:solidFill>
                  <a:schemeClr val="tx1"/>
                </a:solidFill>
              </a:rPr>
              <a:t>sn</a:t>
            </a:r>
            <a:r>
              <a:rPr lang="cs-CZ" sz="4000" b="1" noProof="0" dirty="0">
                <a:solidFill>
                  <a:schemeClr val="tx1"/>
                </a:solidFill>
              </a:rPr>
              <a:t>. 44 b): změna v zisk monopolu.</a:t>
            </a:r>
          </a:p>
          <a:p>
            <a:pPr algn="just">
              <a:buSzPct val="100000"/>
            </a:pPr>
            <a:r>
              <a:rPr lang="cs-CZ" sz="4000" b="1" i="1" noProof="0" dirty="0">
                <a:solidFill>
                  <a:schemeClr val="tx1"/>
                </a:solidFill>
              </a:rPr>
              <a:t>Nelze k určení žádoucí alokace zdrojů používat </a:t>
            </a:r>
            <a:r>
              <a:rPr lang="cs-CZ" sz="4000" b="1" i="1" noProof="0" dirty="0" err="1">
                <a:solidFill>
                  <a:srgbClr val="FF0000"/>
                </a:solidFill>
              </a:rPr>
              <a:t>Paretovského</a:t>
            </a:r>
            <a:r>
              <a:rPr lang="cs-CZ" sz="4000" b="1" i="1" noProof="0" dirty="0">
                <a:solidFill>
                  <a:srgbClr val="FF0000"/>
                </a:solidFill>
              </a:rPr>
              <a:t> kritéria efektivnosti.</a:t>
            </a:r>
          </a:p>
          <a:p>
            <a:pPr algn="just">
              <a:buSzPct val="100000"/>
            </a:pPr>
            <a:endParaRPr lang="cs-CZ" sz="4000" b="1" noProof="0" dirty="0">
              <a:solidFill>
                <a:schemeClr val="tx1"/>
              </a:solidFill>
            </a:endParaRPr>
          </a:p>
        </p:txBody>
      </p:sp>
      <p:sp>
        <p:nvSpPr>
          <p:cNvPr id="99" name="Google Shape;99;p14">
            <a:extLst>
              <a:ext uri="{FF2B5EF4-FFF2-40B4-BE49-F238E27FC236}">
                <a16:creationId xmlns:a16="http://schemas.microsoft.com/office/drawing/2014/main" id="{E6997DFC-DCE3-6A9A-0C4E-C97BE8F6A815}"/>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29179038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90939A1-6E9C-578C-47F1-2C3FF2EA815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D21CD07-18AF-8B36-0543-91882BA975AB}"/>
              </a:ext>
            </a:extLst>
          </p:cNvPr>
          <p:cNvSpPr>
            <a:spLocks noGrp="1"/>
          </p:cNvSpPr>
          <p:nvPr>
            <p:ph type="title"/>
          </p:nvPr>
        </p:nvSpPr>
        <p:spPr/>
        <p:txBody>
          <a:bodyPr>
            <a:noAutofit/>
          </a:bodyPr>
          <a:lstStyle/>
          <a:p>
            <a:r>
              <a:rPr lang="cs-CZ" b="1" dirty="0"/>
              <a:t>Regulace monopolu</a:t>
            </a:r>
          </a:p>
        </p:txBody>
      </p:sp>
      <p:sp>
        <p:nvSpPr>
          <p:cNvPr id="3" name="Text Placeholder 2">
            <a:extLst>
              <a:ext uri="{FF2B5EF4-FFF2-40B4-BE49-F238E27FC236}">
                <a16:creationId xmlns:a16="http://schemas.microsoft.com/office/drawing/2014/main" id="{CAEF6CDB-1FAC-79FD-98A0-200B122E495F}"/>
              </a:ext>
            </a:extLst>
          </p:cNvPr>
          <p:cNvSpPr>
            <a:spLocks noGrp="1"/>
          </p:cNvSpPr>
          <p:nvPr>
            <p:ph type="body" idx="1"/>
          </p:nvPr>
        </p:nvSpPr>
        <p:spPr>
          <a:xfrm>
            <a:off x="383059" y="1331089"/>
            <a:ext cx="11709881" cy="5009327"/>
          </a:xfrm>
        </p:spPr>
        <p:txBody>
          <a:bodyPr>
            <a:normAutofit fontScale="92500" lnSpcReduction="10000"/>
          </a:bodyPr>
          <a:lstStyle/>
          <a:p>
            <a:pPr algn="just">
              <a:buSzPct val="100000"/>
            </a:pPr>
            <a:r>
              <a:rPr lang="cs-CZ" sz="4000" b="1" noProof="0" dirty="0">
                <a:solidFill>
                  <a:schemeClr val="tx1"/>
                </a:solidFill>
              </a:rPr>
              <a:t>Cíl: eliminovat jeho neefektivnost ztělesněnou v </a:t>
            </a:r>
            <a:r>
              <a:rPr lang="cs-CZ" sz="4000" b="1" noProof="0" dirty="0">
                <a:solidFill>
                  <a:schemeClr val="tx1"/>
                </a:solidFill>
                <a:highlight>
                  <a:srgbClr val="FFFF00"/>
                </a:highlight>
              </a:rPr>
              <a:t>NÁKLADECH MRTVÉ VÁHY. </a:t>
            </a:r>
          </a:p>
          <a:p>
            <a:pPr algn="just">
              <a:buSzPct val="100000"/>
            </a:pPr>
            <a:r>
              <a:rPr lang="cs-CZ" sz="4000" b="1" noProof="0" dirty="0">
                <a:solidFill>
                  <a:schemeClr val="tx1"/>
                </a:solidFill>
              </a:rPr>
              <a:t>Praktický problém regulace veřejně prospěšných podniků: </a:t>
            </a:r>
            <a:r>
              <a:rPr lang="cs-CZ" sz="4000" b="1" noProof="0" dirty="0">
                <a:solidFill>
                  <a:srgbClr val="FF0000"/>
                </a:solidFill>
              </a:rPr>
              <a:t>dopravní podniky, podniky zásobující firmy / domácnosti plynem, elektřinou…</a:t>
            </a:r>
          </a:p>
          <a:p>
            <a:pPr algn="just">
              <a:buSzPct val="100000"/>
            </a:pPr>
            <a:endParaRPr lang="cs-CZ" sz="4000" b="1" noProof="0" dirty="0">
              <a:solidFill>
                <a:schemeClr val="tx1"/>
              </a:solidFill>
              <a:highlight>
                <a:srgbClr val="FFFF00"/>
              </a:highlight>
            </a:endParaRPr>
          </a:p>
          <a:p>
            <a:pPr algn="just">
              <a:buSzPct val="100000"/>
            </a:pPr>
            <a:r>
              <a:rPr lang="cs-CZ" sz="4000" b="1" noProof="0" dirty="0">
                <a:solidFill>
                  <a:schemeClr val="tx1"/>
                </a:solidFill>
                <a:highlight>
                  <a:srgbClr val="FFFF00"/>
                </a:highlight>
              </a:rPr>
              <a:t>Cenová regulace</a:t>
            </a:r>
            <a:r>
              <a:rPr lang="cs-CZ" sz="4000" b="1" noProof="0" dirty="0">
                <a:solidFill>
                  <a:schemeClr val="tx1"/>
                </a:solidFill>
              </a:rPr>
              <a:t>, ale také regulace:</a:t>
            </a:r>
          </a:p>
          <a:p>
            <a:pPr algn="just">
              <a:buSzPct val="100000"/>
              <a:buFont typeface="Wingdings" panose="05000000000000000000" pitchFamily="2" charset="2"/>
              <a:buChar char="Ø"/>
            </a:pPr>
            <a:r>
              <a:rPr lang="cs-CZ" sz="4000" b="1" noProof="0" dirty="0">
                <a:solidFill>
                  <a:schemeClr val="tx1"/>
                </a:solidFill>
              </a:rPr>
              <a:t>Výše, struktury cen; kvality služeb; finanční struktury firem. </a:t>
            </a:r>
          </a:p>
          <a:p>
            <a:pPr algn="just">
              <a:buSzPct val="100000"/>
            </a:pPr>
            <a:endParaRPr lang="cs-CZ" sz="4000" b="1" noProof="0" dirty="0">
              <a:solidFill>
                <a:schemeClr val="tx1"/>
              </a:solidFill>
            </a:endParaRPr>
          </a:p>
        </p:txBody>
      </p:sp>
      <p:sp>
        <p:nvSpPr>
          <p:cNvPr id="99" name="Google Shape;99;p14">
            <a:extLst>
              <a:ext uri="{FF2B5EF4-FFF2-40B4-BE49-F238E27FC236}">
                <a16:creationId xmlns:a16="http://schemas.microsoft.com/office/drawing/2014/main" id="{99996971-5084-D0AC-AFD9-7AFB6BDB1AA1}"/>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41568629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88349B9-498C-201D-5F5F-479EE99881A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57EED6A-932C-FE54-E93D-63C0F21A42CB}"/>
              </a:ext>
            </a:extLst>
          </p:cNvPr>
          <p:cNvSpPr>
            <a:spLocks noGrp="1"/>
          </p:cNvSpPr>
          <p:nvPr>
            <p:ph type="title"/>
          </p:nvPr>
        </p:nvSpPr>
        <p:spPr/>
        <p:txBody>
          <a:bodyPr>
            <a:noAutofit/>
          </a:bodyPr>
          <a:lstStyle/>
          <a:p>
            <a:r>
              <a:rPr lang="cs-CZ" b="1" dirty="0"/>
              <a:t>Regulace monopolu</a:t>
            </a:r>
          </a:p>
        </p:txBody>
      </p:sp>
      <p:sp>
        <p:nvSpPr>
          <p:cNvPr id="3" name="Text Placeholder 2">
            <a:extLst>
              <a:ext uri="{FF2B5EF4-FFF2-40B4-BE49-F238E27FC236}">
                <a16:creationId xmlns:a16="http://schemas.microsoft.com/office/drawing/2014/main" id="{98A82C03-C03A-D4DA-4848-A860C9320730}"/>
              </a:ext>
            </a:extLst>
          </p:cNvPr>
          <p:cNvSpPr>
            <a:spLocks noGrp="1"/>
          </p:cNvSpPr>
          <p:nvPr>
            <p:ph type="body" idx="1"/>
          </p:nvPr>
        </p:nvSpPr>
        <p:spPr>
          <a:xfrm>
            <a:off x="383059" y="1331089"/>
            <a:ext cx="11709881" cy="5009327"/>
          </a:xfrm>
        </p:spPr>
        <p:txBody>
          <a:bodyPr>
            <a:normAutofit fontScale="92500"/>
          </a:bodyPr>
          <a:lstStyle/>
          <a:p>
            <a:pPr algn="just">
              <a:buSzPct val="100000"/>
            </a:pPr>
            <a:r>
              <a:rPr lang="cs-CZ" sz="4400" b="1" noProof="0" dirty="0">
                <a:solidFill>
                  <a:schemeClr val="tx1"/>
                </a:solidFill>
              </a:rPr>
              <a:t>Problém cenové regulace: </a:t>
            </a:r>
            <a:r>
              <a:rPr lang="cs-CZ" sz="4400" b="1" noProof="0" dirty="0">
                <a:solidFill>
                  <a:schemeClr val="tx1"/>
                </a:solidFill>
                <a:highlight>
                  <a:srgbClr val="FFFF00"/>
                </a:highlight>
              </a:rPr>
              <a:t>úroveň regulované ceny.</a:t>
            </a:r>
          </a:p>
          <a:p>
            <a:pPr algn="just">
              <a:buSzPct val="100000"/>
              <a:buFont typeface="Wingdings" panose="05000000000000000000" pitchFamily="2" charset="2"/>
              <a:buChar char="ü"/>
            </a:pPr>
            <a:r>
              <a:rPr lang="cs-CZ" sz="4400" b="1" noProof="0" dirty="0">
                <a:solidFill>
                  <a:schemeClr val="tx1"/>
                </a:solidFill>
              </a:rPr>
              <a:t>Častý způsob: stanovení regulované ceny na úrovni mezních nákladů: </a:t>
            </a:r>
          </a:p>
          <a:p>
            <a:pPr marL="114300" indent="0" algn="ctr">
              <a:buSzPct val="100000"/>
              <a:buNone/>
            </a:pPr>
            <a:r>
              <a:rPr lang="cs-CZ" sz="4400" b="1" noProof="0" dirty="0">
                <a:solidFill>
                  <a:schemeClr val="tx1"/>
                </a:solidFill>
                <a:highlight>
                  <a:srgbClr val="FFFF00"/>
                </a:highlight>
              </a:rPr>
              <a:t>P = MC</a:t>
            </a:r>
          </a:p>
          <a:p>
            <a:pPr algn="just">
              <a:buSzPct val="100000"/>
              <a:buFont typeface="Wingdings" panose="05000000000000000000" pitchFamily="2" charset="2"/>
              <a:buChar char="Ø"/>
            </a:pPr>
            <a:r>
              <a:rPr lang="cs-CZ" sz="4400" b="1" noProof="0" dirty="0">
                <a:solidFill>
                  <a:schemeClr val="tx1"/>
                </a:solidFill>
              </a:rPr>
              <a:t>aplikace principu DK. </a:t>
            </a:r>
          </a:p>
          <a:p>
            <a:pPr algn="just">
              <a:buSzPct val="100000"/>
              <a:buFont typeface="Wingdings" panose="05000000000000000000" pitchFamily="2" charset="2"/>
              <a:buChar char="ü"/>
            </a:pPr>
            <a:r>
              <a:rPr lang="cs-CZ" sz="4400" b="1" noProof="0" dirty="0">
                <a:solidFill>
                  <a:schemeClr val="tx1"/>
                </a:solidFill>
              </a:rPr>
              <a:t>Regulovaná cena na úrovni MC stanovena přirozeným monopolům: ztráta.</a:t>
            </a:r>
          </a:p>
          <a:p>
            <a:pPr algn="just">
              <a:buSzPct val="100000"/>
            </a:pPr>
            <a:endParaRPr lang="cs-CZ" sz="4400" b="1" noProof="0" dirty="0">
              <a:solidFill>
                <a:schemeClr val="tx1"/>
              </a:solidFill>
            </a:endParaRPr>
          </a:p>
        </p:txBody>
      </p:sp>
      <p:sp>
        <p:nvSpPr>
          <p:cNvPr id="99" name="Google Shape;99;p14">
            <a:extLst>
              <a:ext uri="{FF2B5EF4-FFF2-40B4-BE49-F238E27FC236}">
                <a16:creationId xmlns:a16="http://schemas.microsoft.com/office/drawing/2014/main" id="{8BF67FFE-BECF-E788-AC58-18BC0A7E7CF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Arrow: Right 3">
            <a:extLst>
              <a:ext uri="{FF2B5EF4-FFF2-40B4-BE49-F238E27FC236}">
                <a16:creationId xmlns:a16="http://schemas.microsoft.com/office/drawing/2014/main" id="{4D148CFE-3CF8-6822-C048-DD87CE7EC539}"/>
              </a:ext>
            </a:extLst>
          </p:cNvPr>
          <p:cNvSpPr/>
          <p:nvPr/>
        </p:nvSpPr>
        <p:spPr>
          <a:xfrm>
            <a:off x="10021330" y="5661970"/>
            <a:ext cx="1383957" cy="5436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9829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3132318-04D6-F8BC-0BFB-62DDE63960E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7F70A2E-B7FC-FA5F-EC37-A79BEBFCE39B}"/>
              </a:ext>
            </a:extLst>
          </p:cNvPr>
          <p:cNvSpPr>
            <a:spLocks noGrp="1"/>
          </p:cNvSpPr>
          <p:nvPr>
            <p:ph type="title"/>
          </p:nvPr>
        </p:nvSpPr>
        <p:spPr>
          <a:xfrm>
            <a:off x="3927464" y="594360"/>
            <a:ext cx="7901861" cy="631690"/>
          </a:xfrm>
        </p:spPr>
        <p:txBody>
          <a:bodyPr>
            <a:noAutofit/>
          </a:bodyPr>
          <a:lstStyle/>
          <a:p>
            <a:r>
              <a:rPr lang="cs-CZ" sz="3200" b="1" dirty="0"/>
              <a:t>Příčiny vzniku monopolu</a:t>
            </a:r>
          </a:p>
        </p:txBody>
      </p:sp>
      <p:sp>
        <p:nvSpPr>
          <p:cNvPr id="99" name="Google Shape;99;p14">
            <a:extLst>
              <a:ext uri="{FF2B5EF4-FFF2-40B4-BE49-F238E27FC236}">
                <a16:creationId xmlns:a16="http://schemas.microsoft.com/office/drawing/2014/main" id="{D72FB5B5-BE60-2578-A2D5-04C44334D012}"/>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ext Placeholder 3">
            <a:extLst>
              <a:ext uri="{FF2B5EF4-FFF2-40B4-BE49-F238E27FC236}">
                <a16:creationId xmlns:a16="http://schemas.microsoft.com/office/drawing/2014/main" id="{E8D48B4E-9B9F-475A-8D5C-4512BC621AA4}"/>
              </a:ext>
            </a:extLst>
          </p:cNvPr>
          <p:cNvSpPr>
            <a:spLocks noGrp="1"/>
          </p:cNvSpPr>
          <p:nvPr>
            <p:ph type="body" idx="1"/>
          </p:nvPr>
        </p:nvSpPr>
        <p:spPr>
          <a:xfrm>
            <a:off x="274321" y="1348546"/>
            <a:ext cx="11555004" cy="4991870"/>
          </a:xfrm>
        </p:spPr>
        <p:txBody>
          <a:bodyPr>
            <a:normAutofit/>
          </a:bodyPr>
          <a:lstStyle/>
          <a:p>
            <a:pPr marL="685800" indent="-571500" algn="just" eaLnBrk="1" hangingPunct="1">
              <a:buFont typeface="+mj-lt"/>
              <a:buAutoNum type="romanUcPeriod" startAt="2"/>
            </a:pPr>
            <a:r>
              <a:rPr lang="cs-CZ" sz="3600" b="1" noProof="0" dirty="0">
                <a:highlight>
                  <a:srgbClr val="FFFF00"/>
                </a:highlight>
                <a:latin typeface="Times New Roman" panose="02020603050405020304" pitchFamily="18" charset="0"/>
                <a:cs typeface="Times New Roman" panose="02020603050405020304" pitchFamily="18" charset="0"/>
              </a:rPr>
              <a:t>Kontrola zdrojů</a:t>
            </a:r>
            <a:r>
              <a:rPr lang="cs-CZ" sz="3600" b="1" noProof="0" dirty="0">
                <a:latin typeface="Times New Roman" panose="02020603050405020304" pitchFamily="18" charset="0"/>
                <a:cs typeface="Times New Roman" panose="02020603050405020304" pitchFamily="18" charset="0"/>
              </a:rPr>
              <a:t>, nezbytných pro výrobu, jednou firmou.</a:t>
            </a:r>
          </a:p>
          <a:p>
            <a:pPr marL="685800" indent="-571500" algn="just" eaLnBrk="1" hangingPunct="1">
              <a:buFont typeface="+mj-lt"/>
              <a:buAutoNum type="romanUcPeriod" startAt="2"/>
            </a:pPr>
            <a:endParaRPr lang="cs-CZ" sz="3600" b="1" noProof="0" dirty="0">
              <a:latin typeface="Times New Roman" panose="02020603050405020304" pitchFamily="18" charset="0"/>
              <a:cs typeface="Times New Roman" panose="02020603050405020304" pitchFamily="18" charset="0"/>
            </a:endParaRPr>
          </a:p>
          <a:p>
            <a:pPr marL="685800" indent="-571500" algn="just" eaLnBrk="1" hangingPunct="1">
              <a:buFont typeface="+mj-lt"/>
              <a:buAutoNum type="romanUcPeriod" startAt="2"/>
            </a:pPr>
            <a:r>
              <a:rPr lang="cs-CZ" sz="3600" b="1" noProof="0" dirty="0">
                <a:latin typeface="Times New Roman" panose="02020603050405020304" pitchFamily="18" charset="0"/>
                <a:cs typeface="Times New Roman" panose="02020603050405020304" pitchFamily="18" charset="0"/>
              </a:rPr>
              <a:t>Monopol – firma zabezpečující celou tržní poptávku:</a:t>
            </a:r>
          </a:p>
          <a:p>
            <a:pPr algn="just" eaLnBrk="1" hangingPunct="1">
              <a:buFont typeface="Wingdings" panose="05000000000000000000" pitchFamily="2" charset="2"/>
              <a:buChar char="ü"/>
            </a:pPr>
            <a:r>
              <a:rPr lang="cs-CZ" sz="3600" b="1" noProof="0" dirty="0">
                <a:latin typeface="Times New Roman" panose="02020603050405020304" pitchFamily="18" charset="0"/>
                <a:cs typeface="Times New Roman" panose="02020603050405020304" pitchFamily="18" charset="0"/>
              </a:rPr>
              <a:t>Vznik: i „</a:t>
            </a:r>
            <a:r>
              <a:rPr lang="cs-CZ" sz="3600" b="1" noProof="0" dirty="0">
                <a:highlight>
                  <a:srgbClr val="FFFF00"/>
                </a:highlight>
                <a:latin typeface="Times New Roman" panose="02020603050405020304" pitchFamily="18" charset="0"/>
                <a:cs typeface="Times New Roman" panose="02020603050405020304" pitchFamily="18" charset="0"/>
              </a:rPr>
              <a:t>uměle“ v důsledku mimotržních okolností</a:t>
            </a:r>
            <a:r>
              <a:rPr lang="cs-CZ" sz="3600" b="1" noProof="0" dirty="0">
                <a:latin typeface="Times New Roman" panose="02020603050405020304" pitchFamily="18" charset="0"/>
                <a:cs typeface="Times New Roman" panose="02020603050405020304" pitchFamily="18" charset="0"/>
              </a:rPr>
              <a:t>:</a:t>
            </a:r>
          </a:p>
          <a:p>
            <a:pPr algn="just" eaLnBrk="1" hangingPunct="1">
              <a:buFont typeface="Wingdings" panose="05000000000000000000" pitchFamily="2" charset="2"/>
              <a:buChar char="Ø"/>
            </a:pPr>
            <a:r>
              <a:rPr lang="cs-CZ" sz="3600" b="1" noProof="0" dirty="0">
                <a:latin typeface="Times New Roman" panose="02020603050405020304" pitchFamily="18" charset="0"/>
                <a:cs typeface="Times New Roman" panose="02020603050405020304" pitchFamily="18" charset="0"/>
              </a:rPr>
              <a:t>v důsledku zásahu státu do ekonomiky. </a:t>
            </a:r>
          </a:p>
          <a:p>
            <a:pPr marL="720725" indent="-606425" algn="just" eaLnBrk="1" hangingPunct="1">
              <a:buFont typeface="+mj-lt"/>
              <a:buAutoNum type="romanUcPeriod" startAt="4"/>
            </a:pPr>
            <a:endParaRPr lang="cs-CZ" sz="3600" b="1" noProof="0" dirty="0">
              <a:highlight>
                <a:srgbClr val="FFFF00"/>
              </a:highlight>
              <a:latin typeface="Times New Roman" panose="02020603050405020304" pitchFamily="18" charset="0"/>
              <a:cs typeface="Times New Roman" panose="02020603050405020304" pitchFamily="18" charset="0"/>
            </a:endParaRPr>
          </a:p>
          <a:p>
            <a:pPr marL="720725" indent="-606425" algn="just" eaLnBrk="1" hangingPunct="1">
              <a:buFont typeface="+mj-lt"/>
              <a:buAutoNum type="romanUcPeriod" startAt="4"/>
            </a:pPr>
            <a:r>
              <a:rPr lang="cs-CZ" sz="3600" b="1" noProof="0" dirty="0">
                <a:highlight>
                  <a:srgbClr val="FFFF00"/>
                </a:highlight>
                <a:latin typeface="Times New Roman" panose="02020603050405020304" pitchFamily="18" charset="0"/>
                <a:cs typeface="Times New Roman" panose="02020603050405020304" pitchFamily="18" charset="0"/>
              </a:rPr>
              <a:t>Právní restrikce: </a:t>
            </a:r>
            <a:r>
              <a:rPr lang="cs-CZ" sz="3600" b="1" noProof="0" dirty="0">
                <a:latin typeface="Times New Roman" panose="02020603050405020304" pitchFamily="18" charset="0"/>
                <a:cs typeface="Times New Roman" panose="02020603050405020304" pitchFamily="18" charset="0"/>
              </a:rPr>
              <a:t>patenty, ochranné práva autorů…</a:t>
            </a:r>
          </a:p>
        </p:txBody>
      </p:sp>
      <p:sp>
        <p:nvSpPr>
          <p:cNvPr id="3" name="Arrow: Right 2">
            <a:extLst>
              <a:ext uri="{FF2B5EF4-FFF2-40B4-BE49-F238E27FC236}">
                <a16:creationId xmlns:a16="http://schemas.microsoft.com/office/drawing/2014/main" id="{4E50EE5C-7E2F-2FD4-07CA-E822E6A6D7E7}"/>
              </a:ext>
            </a:extLst>
          </p:cNvPr>
          <p:cNvSpPr/>
          <p:nvPr/>
        </p:nvSpPr>
        <p:spPr>
          <a:xfrm>
            <a:off x="11235690" y="5852160"/>
            <a:ext cx="593635" cy="274320"/>
          </a:xfrm>
          <a:prstGeom prst="rightArrow">
            <a:avLst>
              <a:gd name="adj1" fmla="val 78571"/>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21560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D0748CF-DF07-BBE5-E50E-C8541B757B7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4D90C7E-EC8F-3392-38D3-69E2751A66BF}"/>
              </a:ext>
            </a:extLst>
          </p:cNvPr>
          <p:cNvSpPr>
            <a:spLocks noGrp="1"/>
          </p:cNvSpPr>
          <p:nvPr>
            <p:ph type="title"/>
          </p:nvPr>
        </p:nvSpPr>
        <p:spPr/>
        <p:txBody>
          <a:bodyPr>
            <a:noAutofit/>
          </a:bodyPr>
          <a:lstStyle/>
          <a:p>
            <a:r>
              <a:rPr lang="cs-CZ" b="1" dirty="0"/>
              <a:t>Regulace monopolu</a:t>
            </a:r>
          </a:p>
        </p:txBody>
      </p:sp>
      <p:sp>
        <p:nvSpPr>
          <p:cNvPr id="3" name="Text Placeholder 2">
            <a:extLst>
              <a:ext uri="{FF2B5EF4-FFF2-40B4-BE49-F238E27FC236}">
                <a16:creationId xmlns:a16="http://schemas.microsoft.com/office/drawing/2014/main" id="{05853D33-A48F-74AE-4183-D3E68DCB1A94}"/>
              </a:ext>
            </a:extLst>
          </p:cNvPr>
          <p:cNvSpPr>
            <a:spLocks noGrp="1"/>
          </p:cNvSpPr>
          <p:nvPr>
            <p:ph type="body" idx="1"/>
          </p:nvPr>
        </p:nvSpPr>
        <p:spPr>
          <a:xfrm>
            <a:off x="6598508" y="1331089"/>
            <a:ext cx="5494432" cy="5252273"/>
          </a:xfrm>
        </p:spPr>
        <p:txBody>
          <a:bodyPr>
            <a:normAutofit fontScale="47500" lnSpcReduction="20000"/>
          </a:bodyPr>
          <a:lstStyle/>
          <a:p>
            <a:pPr algn="just">
              <a:buSzPct val="100000"/>
            </a:pPr>
            <a:r>
              <a:rPr lang="cs-CZ" sz="4200" b="1" noProof="0" dirty="0">
                <a:solidFill>
                  <a:schemeClr val="tx1"/>
                </a:solidFill>
                <a:highlight>
                  <a:srgbClr val="FFFF00"/>
                </a:highlight>
              </a:rPr>
              <a:t>Rys přirozeného monopolu = klesající AC</a:t>
            </a:r>
            <a:r>
              <a:rPr lang="cs-CZ" sz="4200" b="1" noProof="0" dirty="0">
                <a:solidFill>
                  <a:schemeClr val="tx1"/>
                </a:solidFill>
              </a:rPr>
              <a:t>, s nimiž jedna firma schopna zabezpečí celou tržní poptávku. </a:t>
            </a:r>
          </a:p>
          <a:p>
            <a:pPr marL="444500" indent="-330200" algn="just">
              <a:buSzPct val="100000"/>
              <a:buFont typeface="+mj-lt"/>
              <a:buAutoNum type="arabicPeriod"/>
              <a:tabLst>
                <a:tab pos="715963" algn="l"/>
              </a:tabLst>
            </a:pPr>
            <a:r>
              <a:rPr lang="cs-CZ" sz="4200" b="1" noProof="0" dirty="0">
                <a:solidFill>
                  <a:srgbClr val="7030A0"/>
                </a:solidFill>
              </a:rPr>
              <a:t>Monopol není regulován =&gt; vyrábí výstup Q1, za cenu P1. </a:t>
            </a:r>
          </a:p>
          <a:p>
            <a:pPr algn="just">
              <a:buSzPct val="100000"/>
              <a:buFont typeface="Courier New" panose="02070309020205020404" pitchFamily="49" charset="0"/>
              <a:buChar char="o"/>
            </a:pPr>
            <a:r>
              <a:rPr lang="cs-CZ" sz="4200" b="1" dirty="0">
                <a:solidFill>
                  <a:schemeClr val="tx1"/>
                </a:solidFill>
              </a:rPr>
              <a:t>Z</a:t>
            </a:r>
            <a:r>
              <a:rPr lang="cs-CZ" sz="4200" b="1" noProof="0" dirty="0" err="1">
                <a:solidFill>
                  <a:schemeClr val="tx1"/>
                </a:solidFill>
              </a:rPr>
              <a:t>isk</a:t>
            </a:r>
            <a:r>
              <a:rPr lang="cs-CZ" sz="4200" b="1" noProof="0" dirty="0">
                <a:solidFill>
                  <a:schemeClr val="tx1"/>
                </a:solidFill>
              </a:rPr>
              <a:t>: plocha </a:t>
            </a:r>
            <a:r>
              <a:rPr lang="cs-CZ" sz="4200" b="1" noProof="0" dirty="0">
                <a:solidFill>
                  <a:srgbClr val="FF0000"/>
                </a:solidFill>
              </a:rPr>
              <a:t>P1ABC. </a:t>
            </a:r>
          </a:p>
          <a:p>
            <a:pPr marL="444500" indent="-330200" algn="just">
              <a:buSzPct val="100000"/>
              <a:buFont typeface="+mj-lt"/>
              <a:buAutoNum type="arabicPeriod" startAt="2"/>
            </a:pPr>
            <a:endParaRPr lang="cs-CZ" sz="4200" b="1" noProof="0" dirty="0">
              <a:solidFill>
                <a:schemeClr val="tx1"/>
              </a:solidFill>
            </a:endParaRPr>
          </a:p>
          <a:p>
            <a:pPr marL="444500" indent="-330200" algn="just">
              <a:buSzPct val="100000"/>
              <a:buFont typeface="+mj-lt"/>
              <a:buAutoNum type="arabicPeriod" startAt="2"/>
            </a:pPr>
            <a:r>
              <a:rPr lang="cs-CZ" sz="4200" b="1" noProof="0" dirty="0">
                <a:solidFill>
                  <a:srgbClr val="7030A0"/>
                </a:solidFill>
              </a:rPr>
              <a:t>Regulovaná cena P2 – poptáváno množství Q2:</a:t>
            </a:r>
          </a:p>
          <a:p>
            <a:pPr algn="just">
              <a:buSzPct val="100000"/>
              <a:buFont typeface="Wingdings" panose="05000000000000000000" pitchFamily="2" charset="2"/>
              <a:buChar char="Ø"/>
            </a:pPr>
            <a:r>
              <a:rPr lang="cs-CZ" sz="4200" b="1" noProof="0" dirty="0">
                <a:solidFill>
                  <a:schemeClr val="tx1"/>
                </a:solidFill>
                <a:highlight>
                  <a:srgbClr val="FFFF00"/>
                </a:highlight>
              </a:rPr>
              <a:t>MC = regulovaná cena. </a:t>
            </a:r>
          </a:p>
          <a:p>
            <a:pPr algn="just">
              <a:buSzPct val="100000"/>
              <a:buFont typeface="Wingdings" panose="05000000000000000000" pitchFamily="2" charset="2"/>
              <a:buChar char="Ø"/>
            </a:pPr>
            <a:r>
              <a:rPr lang="cs-CZ" sz="4200" b="1" noProof="0" dirty="0">
                <a:solidFill>
                  <a:schemeClr val="tx1"/>
                </a:solidFill>
              </a:rPr>
              <a:t>Klesající AC =&gt; křivka MC (při výrobě Q</a:t>
            </a:r>
            <a:r>
              <a:rPr lang="cs-CZ" sz="3800" b="1" noProof="0" dirty="0">
                <a:solidFill>
                  <a:schemeClr val="tx1"/>
                </a:solidFill>
              </a:rPr>
              <a:t>2</a:t>
            </a:r>
            <a:r>
              <a:rPr lang="cs-CZ" sz="4200" b="1" noProof="0" dirty="0">
                <a:solidFill>
                  <a:schemeClr val="tx1"/>
                </a:solidFill>
              </a:rPr>
              <a:t> = výší regulované ceny) – leží pod křivkou AC.</a:t>
            </a:r>
          </a:p>
          <a:p>
            <a:pPr algn="just">
              <a:buSzPct val="100000"/>
              <a:buFont typeface="Courier New" panose="02070309020205020404" pitchFamily="49" charset="0"/>
              <a:buChar char="o"/>
            </a:pPr>
            <a:r>
              <a:rPr lang="cs-CZ" sz="4200" b="1" noProof="0" dirty="0">
                <a:solidFill>
                  <a:schemeClr val="tx1"/>
                </a:solidFill>
              </a:rPr>
              <a:t>Ztráta: plocha </a:t>
            </a:r>
            <a:r>
              <a:rPr lang="cs-CZ" sz="4200" b="1" noProof="0" dirty="0">
                <a:solidFill>
                  <a:srgbClr val="FF0000"/>
                </a:solidFill>
              </a:rPr>
              <a:t>EFGP2. </a:t>
            </a:r>
          </a:p>
          <a:p>
            <a:pPr algn="just">
              <a:buSzPct val="100000"/>
              <a:buFont typeface="Wingdings" panose="05000000000000000000" pitchFamily="2" charset="2"/>
              <a:buChar char="Ø"/>
            </a:pPr>
            <a:r>
              <a:rPr lang="cs-CZ" sz="4200" b="1" noProof="0" dirty="0">
                <a:solidFill>
                  <a:schemeClr val="tx1"/>
                </a:solidFill>
              </a:rPr>
              <a:t>Žádná firma nemůže dlouho vyrábět se ztrátou: </a:t>
            </a:r>
          </a:p>
          <a:p>
            <a:pPr algn="just">
              <a:buSzPct val="100000"/>
              <a:buFont typeface="Wingdings" panose="05000000000000000000" pitchFamily="2" charset="2"/>
              <a:buChar char="Ø"/>
            </a:pPr>
            <a:r>
              <a:rPr lang="cs-CZ" sz="4200" b="1" noProof="0" dirty="0">
                <a:solidFill>
                  <a:schemeClr val="tx1"/>
                </a:solidFill>
              </a:rPr>
              <a:t>Má stát firmy dotovat vs. odstoupit od regulovaných cen na úrovni MC?</a:t>
            </a:r>
          </a:p>
          <a:p>
            <a:pPr algn="just">
              <a:buSzPct val="100000"/>
            </a:pPr>
            <a:endParaRPr lang="cs-CZ" sz="4000" b="1" noProof="0" dirty="0">
              <a:solidFill>
                <a:schemeClr val="tx1"/>
              </a:solidFill>
            </a:endParaRPr>
          </a:p>
        </p:txBody>
      </p:sp>
      <p:sp>
        <p:nvSpPr>
          <p:cNvPr id="99" name="Google Shape;99;p14">
            <a:extLst>
              <a:ext uri="{FF2B5EF4-FFF2-40B4-BE49-F238E27FC236}">
                <a16:creationId xmlns:a16="http://schemas.microsoft.com/office/drawing/2014/main" id="{58CFAE0E-72E5-4C65-834B-6A7E40ECD620}"/>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BEFDCE83-2E09-7F3D-1C53-BE2305973393}"/>
              </a:ext>
            </a:extLst>
          </p:cNvPr>
          <p:cNvPicPr>
            <a:picLocks noChangeAspect="1"/>
          </p:cNvPicPr>
          <p:nvPr/>
        </p:nvPicPr>
        <p:blipFill>
          <a:blip r:embed="rId3"/>
          <a:stretch>
            <a:fillRect/>
          </a:stretch>
        </p:blipFill>
        <p:spPr>
          <a:xfrm>
            <a:off x="99060" y="1587456"/>
            <a:ext cx="6598302" cy="4583141"/>
          </a:xfrm>
          <a:prstGeom prst="rect">
            <a:avLst/>
          </a:prstGeom>
        </p:spPr>
      </p:pic>
    </p:spTree>
    <p:extLst>
      <p:ext uri="{BB962C8B-B14F-4D97-AF65-F5344CB8AC3E}">
        <p14:creationId xmlns:p14="http://schemas.microsoft.com/office/powerpoint/2010/main" val="27624776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6EA5B6C-7844-19B7-05BD-1942E3CC848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94774CF-70A2-8293-4C2A-A2E3D11144B7}"/>
              </a:ext>
            </a:extLst>
          </p:cNvPr>
          <p:cNvSpPr>
            <a:spLocks noGrp="1"/>
          </p:cNvSpPr>
          <p:nvPr>
            <p:ph type="title"/>
          </p:nvPr>
        </p:nvSpPr>
        <p:spPr/>
        <p:txBody>
          <a:bodyPr>
            <a:noAutofit/>
          </a:bodyPr>
          <a:lstStyle/>
          <a:p>
            <a:r>
              <a:rPr lang="cs-CZ" b="1" dirty="0"/>
              <a:t>Regulace monopolu</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42A948A0-98A8-50A8-C333-8D92708C0FE0}"/>
                  </a:ext>
                </a:extLst>
              </p:cNvPr>
              <p:cNvSpPr>
                <a:spLocks noGrp="1"/>
              </p:cNvSpPr>
              <p:nvPr>
                <p:ph type="body" idx="1"/>
              </p:nvPr>
            </p:nvSpPr>
            <p:spPr>
              <a:xfrm>
                <a:off x="160638" y="1331089"/>
                <a:ext cx="11932302" cy="5252273"/>
              </a:xfrm>
            </p:spPr>
            <p:txBody>
              <a:bodyPr>
                <a:normAutofit fontScale="77500" lnSpcReduction="20000"/>
              </a:bodyPr>
              <a:lstStyle/>
              <a:p>
                <a:pPr algn="just">
                  <a:buSzPct val="100000"/>
                </a:pPr>
                <a:r>
                  <a:rPr lang="cs-CZ" sz="4000" b="1" noProof="0" dirty="0">
                    <a:solidFill>
                      <a:schemeClr val="tx1"/>
                    </a:solidFill>
                  </a:rPr>
                  <a:t>Možné řešení dilematu: umožnit monopolu stanovit cenu nad MC tak, aby realizoval alespoň tzv. </a:t>
                </a:r>
                <a:r>
                  <a:rPr lang="cs-CZ" sz="4000" b="1" noProof="0" dirty="0">
                    <a:solidFill>
                      <a:schemeClr val="tx1"/>
                    </a:solidFill>
                    <a:highlight>
                      <a:srgbClr val="FFFF00"/>
                    </a:highlight>
                  </a:rPr>
                  <a:t>„slušnou“ míru výnosu z investice. </a:t>
                </a:r>
              </a:p>
              <a:p>
                <a:pPr algn="just">
                  <a:buSzPct val="100000"/>
                  <a:buFont typeface="Wingdings" panose="05000000000000000000" pitchFamily="2" charset="2"/>
                  <a:buChar char="Ø"/>
                </a:pPr>
                <a:r>
                  <a:rPr lang="cs-CZ" sz="4000" b="1" noProof="0" dirty="0">
                    <a:solidFill>
                      <a:schemeClr val="tx1"/>
                    </a:solidFill>
                  </a:rPr>
                  <a:t>Její definice, měření – značné analytické úsilí.</a:t>
                </a:r>
              </a:p>
              <a:p>
                <a:pPr algn="just">
                  <a:buSzPct val="100000"/>
                </a:pPr>
                <a:endParaRPr lang="cs-CZ" sz="4000" b="1" noProof="0" dirty="0">
                  <a:solidFill>
                    <a:schemeClr val="tx1"/>
                  </a:solidFill>
                </a:endParaRPr>
              </a:p>
              <a:p>
                <a:pPr algn="just">
                  <a:buSzPct val="100000"/>
                </a:pPr>
                <a:r>
                  <a:rPr lang="cs-CZ" sz="4000" b="1" noProof="0" dirty="0">
                    <a:solidFill>
                      <a:schemeClr val="tx1"/>
                    </a:solidFill>
                  </a:rPr>
                  <a:t>Výpočet regulované ceny – součásti: variabilní náklady (AVC), znehodnocení kapitálu (D), daň (T), zásoba oběžného kapitálu (K) a zmíněná „slušná“ míra výnosu. Cena – dána jako: </a:t>
                </a:r>
              </a:p>
              <a:p>
                <a:pPr marL="114300" indent="0" algn="ctr">
                  <a:buSzPct val="100000"/>
                  <a:buNone/>
                </a:pPr>
                <a:r>
                  <a:rPr lang="cs-CZ" sz="4000" b="1" noProof="0" dirty="0">
                    <a:solidFill>
                      <a:schemeClr val="tx1"/>
                    </a:solidFill>
                  </a:rPr>
                  <a:t> </a:t>
                </a:r>
                <a14:m>
                  <m:oMath xmlns:m="http://schemas.openxmlformats.org/officeDocument/2006/math">
                    <m:r>
                      <a:rPr lang="cs-CZ" sz="4000" b="1" i="1" noProof="0" smtClean="0">
                        <a:solidFill>
                          <a:schemeClr val="tx1"/>
                        </a:solidFill>
                        <a:latin typeface="Cambria Math" panose="02040503050406030204" pitchFamily="18" charset="0"/>
                      </a:rPr>
                      <m:t>𝑷</m:t>
                    </m:r>
                    <m:r>
                      <a:rPr lang="cs-CZ" sz="4000" b="1" i="1" noProof="0" smtClean="0">
                        <a:solidFill>
                          <a:schemeClr val="tx1"/>
                        </a:solidFill>
                        <a:latin typeface="Cambria Math" panose="02040503050406030204" pitchFamily="18" charset="0"/>
                      </a:rPr>
                      <m:t>=</m:t>
                    </m:r>
                    <m:r>
                      <a:rPr lang="cs-CZ" sz="4000" b="1" i="1" noProof="0" smtClean="0">
                        <a:solidFill>
                          <a:schemeClr val="tx1"/>
                        </a:solidFill>
                        <a:latin typeface="Cambria Math" panose="02040503050406030204" pitchFamily="18" charset="0"/>
                      </a:rPr>
                      <m:t>𝑨𝑽𝑪</m:t>
                    </m:r>
                    <m:r>
                      <a:rPr lang="cs-CZ" sz="4000" b="1" i="1" noProof="0" smtClean="0">
                        <a:solidFill>
                          <a:schemeClr val="tx1"/>
                        </a:solidFill>
                        <a:latin typeface="Cambria Math" panose="02040503050406030204" pitchFamily="18" charset="0"/>
                      </a:rPr>
                      <m:t>+(</m:t>
                    </m:r>
                    <m:r>
                      <a:rPr lang="cs-CZ" sz="4000" b="1" i="1" noProof="0" smtClean="0">
                        <a:solidFill>
                          <a:schemeClr val="tx1"/>
                        </a:solidFill>
                        <a:latin typeface="Cambria Math" panose="02040503050406030204" pitchFamily="18" charset="0"/>
                      </a:rPr>
                      <m:t>𝑫</m:t>
                    </m:r>
                    <m:r>
                      <a:rPr lang="cs-CZ" sz="4000" b="1" i="1" noProof="0" smtClean="0">
                        <a:solidFill>
                          <a:schemeClr val="tx1"/>
                        </a:solidFill>
                        <a:latin typeface="Cambria Math" panose="02040503050406030204" pitchFamily="18" charset="0"/>
                      </a:rPr>
                      <m:t>+</m:t>
                    </m:r>
                    <m:r>
                      <a:rPr lang="cs-CZ" sz="4000" b="1" i="1" noProof="0" smtClean="0">
                        <a:solidFill>
                          <a:schemeClr val="tx1"/>
                        </a:solidFill>
                        <a:latin typeface="Cambria Math" panose="02040503050406030204" pitchFamily="18" charset="0"/>
                      </a:rPr>
                      <m:t>𝑻</m:t>
                    </m:r>
                    <m:r>
                      <a:rPr lang="cs-CZ" sz="4000" b="1" i="1" noProof="0" smtClean="0">
                        <a:solidFill>
                          <a:schemeClr val="tx1"/>
                        </a:solidFill>
                        <a:latin typeface="Cambria Math" panose="02040503050406030204" pitchFamily="18" charset="0"/>
                      </a:rPr>
                      <m:t>+</m:t>
                    </m:r>
                    <m:r>
                      <a:rPr lang="cs-CZ" sz="4000" b="1" i="1" noProof="0" smtClean="0">
                        <a:solidFill>
                          <a:schemeClr val="tx1"/>
                        </a:solidFill>
                        <a:latin typeface="Cambria Math" panose="02040503050406030204" pitchFamily="18" charset="0"/>
                      </a:rPr>
                      <m:t>𝒔</m:t>
                    </m:r>
                    <m:r>
                      <a:rPr lang="cs-CZ" sz="4000" b="1" i="1" noProof="0" smtClean="0">
                        <a:solidFill>
                          <a:schemeClr val="tx1"/>
                        </a:solidFill>
                        <a:latin typeface="Cambria Math" panose="02040503050406030204" pitchFamily="18" charset="0"/>
                      </a:rPr>
                      <m:t>.</m:t>
                    </m:r>
                    <m:r>
                      <a:rPr lang="cs-CZ" sz="4000" b="1" i="1" noProof="0" smtClean="0">
                        <a:solidFill>
                          <a:schemeClr val="tx1"/>
                        </a:solidFill>
                        <a:latin typeface="Cambria Math" panose="02040503050406030204" pitchFamily="18" charset="0"/>
                      </a:rPr>
                      <m:t>𝑲</m:t>
                    </m:r>
                    <m:r>
                      <a:rPr lang="cs-CZ" sz="4000" b="1" i="1" noProof="0" smtClean="0">
                        <a:solidFill>
                          <a:schemeClr val="tx1"/>
                        </a:solidFill>
                        <a:latin typeface="Cambria Math" panose="02040503050406030204" pitchFamily="18" charset="0"/>
                      </a:rPr>
                      <m:t>)/</m:t>
                    </m:r>
                    <m:r>
                      <a:rPr lang="cs-CZ" sz="4000" b="1" i="1" noProof="0" smtClean="0">
                        <a:solidFill>
                          <a:schemeClr val="tx1"/>
                        </a:solidFill>
                        <a:latin typeface="Cambria Math" panose="02040503050406030204" pitchFamily="18" charset="0"/>
                      </a:rPr>
                      <m:t>𝑸</m:t>
                    </m:r>
                  </m:oMath>
                </a14:m>
                <a:endParaRPr lang="cs-CZ" sz="4000" b="1" noProof="0" dirty="0">
                  <a:solidFill>
                    <a:schemeClr val="tx1"/>
                  </a:solidFill>
                </a:endParaRPr>
              </a:p>
              <a:p>
                <a:pPr algn="just">
                  <a:buSzPct val="100000"/>
                </a:pPr>
                <a:endParaRPr lang="cs-CZ" sz="4000" b="1" noProof="0" dirty="0">
                  <a:solidFill>
                    <a:schemeClr val="tx1"/>
                  </a:solidFill>
                </a:endParaRPr>
              </a:p>
              <a:p>
                <a:pPr algn="just">
                  <a:buSzPct val="100000"/>
                </a:pPr>
                <a:r>
                  <a:rPr lang="cs-CZ" sz="4000" b="1" noProof="0" dirty="0">
                    <a:solidFill>
                      <a:schemeClr val="tx1"/>
                    </a:solidFill>
                  </a:rPr>
                  <a:t>Praktické používání regulované ceny pro „slušnou“ míru výnosu –řada problémů: ohodnocení zásoby kapitálu, časového zpoždění…</a:t>
                </a:r>
              </a:p>
            </p:txBody>
          </p:sp>
        </mc:Choice>
        <mc:Fallback>
          <p:sp>
            <p:nvSpPr>
              <p:cNvPr id="3" name="Text Placeholder 2">
                <a:extLst>
                  <a:ext uri="{FF2B5EF4-FFF2-40B4-BE49-F238E27FC236}">
                    <a16:creationId xmlns:a16="http://schemas.microsoft.com/office/drawing/2014/main" id="{42A948A0-98A8-50A8-C333-8D92708C0FE0}"/>
                  </a:ext>
                </a:extLst>
              </p:cNvPr>
              <p:cNvSpPr>
                <a:spLocks noGrp="1" noRot="1" noChangeAspect="1" noMove="1" noResize="1" noEditPoints="1" noAdjustHandles="1" noChangeArrowheads="1" noChangeShapeType="1" noTextEdit="1"/>
              </p:cNvSpPr>
              <p:nvPr>
                <p:ph type="body" idx="1"/>
              </p:nvPr>
            </p:nvSpPr>
            <p:spPr>
              <a:xfrm>
                <a:off x="160638" y="1331089"/>
                <a:ext cx="11932302" cy="5252273"/>
              </a:xfrm>
              <a:blipFill>
                <a:blip r:embed="rId3"/>
                <a:stretch>
                  <a:fillRect l="-153" t="-2088" r="-1226"/>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B7B18BDF-A4D1-4EA1-0AC4-8CC25EA48D8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82318099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35D9B55-E0DC-546A-2892-D95C5E730B3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BACB662-B1B2-9616-615C-219330627EBA}"/>
              </a:ext>
            </a:extLst>
          </p:cNvPr>
          <p:cNvSpPr>
            <a:spLocks noGrp="1"/>
          </p:cNvSpPr>
          <p:nvPr>
            <p:ph type="title"/>
          </p:nvPr>
        </p:nvSpPr>
        <p:spPr/>
        <p:txBody>
          <a:bodyPr>
            <a:noAutofit/>
          </a:bodyPr>
          <a:lstStyle/>
          <a:p>
            <a:r>
              <a:rPr lang="cs-CZ" b="1" dirty="0"/>
              <a:t>Bilaterální monopol a monopson</a:t>
            </a:r>
          </a:p>
        </p:txBody>
      </p:sp>
      <p:sp>
        <p:nvSpPr>
          <p:cNvPr id="3" name="Text Placeholder 2">
            <a:extLst>
              <a:ext uri="{FF2B5EF4-FFF2-40B4-BE49-F238E27FC236}">
                <a16:creationId xmlns:a16="http://schemas.microsoft.com/office/drawing/2014/main" id="{7B992E3A-89C1-8E96-44FA-6B8318397BE6}"/>
              </a:ext>
            </a:extLst>
          </p:cNvPr>
          <p:cNvSpPr>
            <a:spLocks noGrp="1"/>
          </p:cNvSpPr>
          <p:nvPr>
            <p:ph type="body" idx="1"/>
          </p:nvPr>
        </p:nvSpPr>
        <p:spPr>
          <a:xfrm>
            <a:off x="160638" y="1331089"/>
            <a:ext cx="11932302" cy="5252273"/>
          </a:xfrm>
        </p:spPr>
        <p:txBody>
          <a:bodyPr>
            <a:normAutofit fontScale="85000" lnSpcReduction="10000"/>
          </a:bodyPr>
          <a:lstStyle/>
          <a:p>
            <a:pPr algn="just">
              <a:buSzPct val="100000"/>
            </a:pPr>
            <a:r>
              <a:rPr lang="cs-CZ" b="1" noProof="0" dirty="0">
                <a:solidFill>
                  <a:schemeClr val="tx1"/>
                </a:solidFill>
              </a:rPr>
              <a:t>Opuštění předpokladu </a:t>
            </a:r>
            <a:r>
              <a:rPr lang="cs-CZ" b="1" noProof="0" dirty="0">
                <a:solidFill>
                  <a:schemeClr val="tx1"/>
                </a:solidFill>
                <a:highlight>
                  <a:srgbClr val="FFFF00"/>
                </a:highlight>
              </a:rPr>
              <a:t>DK na straně poptávky.</a:t>
            </a:r>
          </a:p>
          <a:p>
            <a:pPr marL="857250" indent="-742950" algn="just">
              <a:buSzPct val="100000"/>
              <a:buFont typeface="+mj-lt"/>
              <a:buAutoNum type="arabicPeriod"/>
            </a:pPr>
            <a:r>
              <a:rPr lang="cs-CZ" b="1" noProof="0" dirty="0">
                <a:solidFill>
                  <a:schemeClr val="tx1"/>
                </a:solidFill>
              </a:rPr>
              <a:t>Tržní nabídka: výstup jediné firmy (monopolu); </a:t>
            </a:r>
          </a:p>
          <a:p>
            <a:pPr marL="857250" indent="-742950" algn="just">
              <a:buSzPct val="100000"/>
              <a:buFont typeface="+mj-lt"/>
              <a:buAutoNum type="arabicPeriod"/>
            </a:pPr>
            <a:r>
              <a:rPr lang="cs-CZ" b="1" dirty="0">
                <a:solidFill>
                  <a:schemeClr val="tx1"/>
                </a:solidFill>
              </a:rPr>
              <a:t>P</a:t>
            </a:r>
            <a:r>
              <a:rPr lang="cs-CZ" b="1" noProof="0" dirty="0" err="1">
                <a:solidFill>
                  <a:schemeClr val="tx1"/>
                </a:solidFill>
              </a:rPr>
              <a:t>optávka</a:t>
            </a:r>
            <a:r>
              <a:rPr lang="cs-CZ" b="1" noProof="0" dirty="0">
                <a:solidFill>
                  <a:schemeClr val="tx1"/>
                </a:solidFill>
              </a:rPr>
              <a:t>: jediný kupující = monopson;</a:t>
            </a:r>
          </a:p>
          <a:p>
            <a:pPr algn="just">
              <a:buSzPct val="100000"/>
              <a:buFont typeface="Wingdings" panose="05000000000000000000" pitchFamily="2" charset="2"/>
              <a:buChar char="ü"/>
            </a:pPr>
            <a:r>
              <a:rPr lang="cs-CZ" b="1" noProof="0" dirty="0">
                <a:solidFill>
                  <a:schemeClr val="tx1"/>
                </a:solidFill>
              </a:rPr>
              <a:t>= BILATERÁLNÍ MONOPOL: </a:t>
            </a:r>
          </a:p>
          <a:p>
            <a:pPr algn="just">
              <a:buSzPct val="100000"/>
              <a:buFont typeface="Wingdings" panose="05000000000000000000" pitchFamily="2" charset="2"/>
              <a:buChar char="Ø"/>
            </a:pPr>
            <a:r>
              <a:rPr lang="cs-CZ" b="1" i="1" noProof="0" dirty="0">
                <a:solidFill>
                  <a:srgbClr val="7030A0"/>
                </a:solidFill>
              </a:rPr>
              <a:t>případ, kdy je na trhu jediný prodávající (monopol) a jediný kupující (monopson). </a:t>
            </a:r>
          </a:p>
          <a:p>
            <a:pPr algn="just">
              <a:buSzPct val="100000"/>
            </a:pPr>
            <a:r>
              <a:rPr lang="cs-CZ" b="1" noProof="0" dirty="0">
                <a:solidFill>
                  <a:schemeClr val="tx1"/>
                </a:solidFill>
              </a:rPr>
              <a:t>Ekonomická realita – ne mnoho případů; relativně častěji – </a:t>
            </a:r>
            <a:r>
              <a:rPr lang="cs-CZ" b="1" noProof="0" dirty="0">
                <a:solidFill>
                  <a:schemeClr val="tx1"/>
                </a:solidFill>
                <a:highlight>
                  <a:srgbClr val="FFFF00"/>
                </a:highlight>
              </a:rPr>
              <a:t>na trhu práce:</a:t>
            </a:r>
            <a:endParaRPr lang="cs-CZ" b="1" noProof="0" dirty="0">
              <a:solidFill>
                <a:schemeClr val="tx1"/>
              </a:solidFill>
            </a:endParaRPr>
          </a:p>
          <a:p>
            <a:pPr algn="just">
              <a:buSzPct val="100000"/>
              <a:buFont typeface="Wingdings" panose="05000000000000000000" pitchFamily="2" charset="2"/>
              <a:buChar char="Ø"/>
            </a:pPr>
            <a:r>
              <a:rPr lang="cs-CZ" b="1" noProof="0" dirty="0">
                <a:solidFill>
                  <a:schemeClr val="tx1"/>
                </a:solidFill>
              </a:rPr>
              <a:t>Př.: navigační technika, vyráběnou jedinou firmou v ČR používá do svých výrobků jediná firma, vyrábějící v ČR sportovní letadla: vztah jediného prodávajícího a jediného kupujícího = bilaterální monopol.</a:t>
            </a:r>
          </a:p>
          <a:p>
            <a:pPr algn="just">
              <a:buSzPct val="100000"/>
            </a:pPr>
            <a:endParaRPr lang="cs-CZ" b="1" noProof="0" dirty="0">
              <a:solidFill>
                <a:schemeClr val="tx1"/>
              </a:solidFill>
            </a:endParaRPr>
          </a:p>
          <a:p>
            <a:pPr algn="just">
              <a:buSzPct val="100000"/>
            </a:pPr>
            <a:r>
              <a:rPr lang="cs-CZ" b="1" noProof="0" dirty="0">
                <a:solidFill>
                  <a:schemeClr val="tx1"/>
                </a:solidFill>
              </a:rPr>
              <a:t>Graficky – následující snímek.</a:t>
            </a:r>
          </a:p>
        </p:txBody>
      </p:sp>
      <p:sp>
        <p:nvSpPr>
          <p:cNvPr id="99" name="Google Shape;99;p14">
            <a:extLst>
              <a:ext uri="{FF2B5EF4-FFF2-40B4-BE49-F238E27FC236}">
                <a16:creationId xmlns:a16="http://schemas.microsoft.com/office/drawing/2014/main" id="{276C62C5-76B6-E57B-5DF1-98FC9588F07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00885340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CCC8ED4-5C61-44AB-63FB-61AC235D40C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299BD47-95B8-5809-91A0-90A378E5C52D}"/>
              </a:ext>
            </a:extLst>
          </p:cNvPr>
          <p:cNvSpPr>
            <a:spLocks noGrp="1"/>
          </p:cNvSpPr>
          <p:nvPr>
            <p:ph type="title"/>
          </p:nvPr>
        </p:nvSpPr>
        <p:spPr/>
        <p:txBody>
          <a:bodyPr>
            <a:noAutofit/>
          </a:bodyPr>
          <a:lstStyle/>
          <a:p>
            <a:r>
              <a:rPr lang="cs-CZ" b="1" dirty="0"/>
              <a:t>Bilaterální monopol a monopson</a:t>
            </a:r>
          </a:p>
        </p:txBody>
      </p:sp>
      <p:sp>
        <p:nvSpPr>
          <p:cNvPr id="3" name="Text Placeholder 2">
            <a:extLst>
              <a:ext uri="{FF2B5EF4-FFF2-40B4-BE49-F238E27FC236}">
                <a16:creationId xmlns:a16="http://schemas.microsoft.com/office/drawing/2014/main" id="{BE462296-6114-54BD-0D3C-98B674AC50A3}"/>
              </a:ext>
            </a:extLst>
          </p:cNvPr>
          <p:cNvSpPr>
            <a:spLocks noGrp="1"/>
          </p:cNvSpPr>
          <p:nvPr>
            <p:ph type="body" idx="1"/>
          </p:nvPr>
        </p:nvSpPr>
        <p:spPr>
          <a:xfrm>
            <a:off x="7735331" y="1331089"/>
            <a:ext cx="4127156" cy="5252273"/>
          </a:xfrm>
        </p:spPr>
        <p:txBody>
          <a:bodyPr>
            <a:normAutofit lnSpcReduction="10000"/>
          </a:bodyPr>
          <a:lstStyle/>
          <a:p>
            <a:pPr marL="628650" indent="-514350" algn="just">
              <a:buSzPct val="100000"/>
              <a:buFont typeface="+mj-lt"/>
              <a:buAutoNum type="arabicPeriod"/>
            </a:pPr>
            <a:r>
              <a:rPr lang="cs-CZ" b="1" noProof="0" dirty="0">
                <a:solidFill>
                  <a:schemeClr val="tx1"/>
                </a:solidFill>
                <a:highlight>
                  <a:srgbClr val="FFFF00"/>
                </a:highlight>
              </a:rPr>
              <a:t>Firma v postavení jediného prodávajícího (monopolu):</a:t>
            </a:r>
            <a:r>
              <a:rPr lang="cs-CZ" b="1" noProof="0" dirty="0">
                <a:solidFill>
                  <a:schemeClr val="tx1"/>
                </a:solidFill>
              </a:rPr>
              <a:t> maximalizace zisku:</a:t>
            </a:r>
          </a:p>
          <a:p>
            <a:pPr algn="just">
              <a:buSzPct val="100000"/>
            </a:pPr>
            <a:r>
              <a:rPr lang="cs-CZ" b="1" noProof="0" dirty="0">
                <a:solidFill>
                  <a:schemeClr val="tx1"/>
                </a:solidFill>
              </a:rPr>
              <a:t>MR = MC </a:t>
            </a:r>
            <a:r>
              <a:rPr lang="cs-CZ" b="1" noProof="0" dirty="0">
                <a:solidFill>
                  <a:srgbClr val="7030A0"/>
                </a:solidFill>
              </a:rPr>
              <a:t>=&gt; </a:t>
            </a:r>
            <a:r>
              <a:rPr lang="cs-CZ" b="1" noProof="0" dirty="0">
                <a:solidFill>
                  <a:schemeClr val="tx1"/>
                </a:solidFill>
              </a:rPr>
              <a:t>výstup Q</a:t>
            </a:r>
            <a:r>
              <a:rPr lang="cs-CZ" sz="2800" b="1" noProof="0" dirty="0">
                <a:solidFill>
                  <a:schemeClr val="tx1"/>
                </a:solidFill>
              </a:rPr>
              <a:t>1</a:t>
            </a:r>
            <a:r>
              <a:rPr lang="cs-CZ" b="1" noProof="0" dirty="0">
                <a:solidFill>
                  <a:schemeClr val="tx1"/>
                </a:solidFill>
              </a:rPr>
              <a:t>, prodává ho jedinému kupujícímu za cenu P</a:t>
            </a:r>
            <a:r>
              <a:rPr lang="cs-CZ" sz="2800" b="1" noProof="0" dirty="0">
                <a:solidFill>
                  <a:schemeClr val="tx1"/>
                </a:solidFill>
              </a:rPr>
              <a:t>1</a:t>
            </a:r>
            <a:r>
              <a:rPr lang="cs-CZ" b="1" noProof="0" dirty="0">
                <a:solidFill>
                  <a:schemeClr val="tx1"/>
                </a:solidFill>
              </a:rPr>
              <a:t>.</a:t>
            </a:r>
          </a:p>
          <a:p>
            <a:pPr algn="just">
              <a:buSzPct val="100000"/>
            </a:pPr>
            <a:endParaRPr lang="cs-CZ" b="1" noProof="0" dirty="0">
              <a:solidFill>
                <a:schemeClr val="tx1"/>
              </a:solidFill>
            </a:endParaRPr>
          </a:p>
        </p:txBody>
      </p:sp>
      <p:sp>
        <p:nvSpPr>
          <p:cNvPr id="99" name="Google Shape;99;p14">
            <a:extLst>
              <a:ext uri="{FF2B5EF4-FFF2-40B4-BE49-F238E27FC236}">
                <a16:creationId xmlns:a16="http://schemas.microsoft.com/office/drawing/2014/main" id="{6418062C-9772-849A-980A-D3EAA909957D}"/>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E39C6226-8146-18A3-AD57-A13DDBECF488}"/>
              </a:ext>
            </a:extLst>
          </p:cNvPr>
          <p:cNvPicPr>
            <a:picLocks noChangeAspect="1"/>
          </p:cNvPicPr>
          <p:nvPr/>
        </p:nvPicPr>
        <p:blipFill>
          <a:blip r:embed="rId3"/>
          <a:stretch>
            <a:fillRect/>
          </a:stretch>
        </p:blipFill>
        <p:spPr>
          <a:xfrm>
            <a:off x="-98854" y="1331089"/>
            <a:ext cx="7747686" cy="4884360"/>
          </a:xfrm>
          <a:prstGeom prst="rect">
            <a:avLst/>
          </a:prstGeom>
        </p:spPr>
      </p:pic>
    </p:spTree>
    <p:extLst>
      <p:ext uri="{BB962C8B-B14F-4D97-AF65-F5344CB8AC3E}">
        <p14:creationId xmlns:p14="http://schemas.microsoft.com/office/powerpoint/2010/main" val="922018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F695B22-7EF8-3CEE-3D17-18E4A57EA73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9082609-D784-3E41-DF35-EF8738F7B578}"/>
              </a:ext>
            </a:extLst>
          </p:cNvPr>
          <p:cNvSpPr>
            <a:spLocks noGrp="1"/>
          </p:cNvSpPr>
          <p:nvPr>
            <p:ph type="title"/>
          </p:nvPr>
        </p:nvSpPr>
        <p:spPr/>
        <p:txBody>
          <a:bodyPr>
            <a:noAutofit/>
          </a:bodyPr>
          <a:lstStyle/>
          <a:p>
            <a:r>
              <a:rPr lang="cs-CZ" b="1" dirty="0"/>
              <a:t>Bilaterální monopol a monopson</a:t>
            </a:r>
          </a:p>
        </p:txBody>
      </p:sp>
      <p:sp>
        <p:nvSpPr>
          <p:cNvPr id="3" name="Text Placeholder 2">
            <a:extLst>
              <a:ext uri="{FF2B5EF4-FFF2-40B4-BE49-F238E27FC236}">
                <a16:creationId xmlns:a16="http://schemas.microsoft.com/office/drawing/2014/main" id="{07EAA4AA-FC4A-2F6F-E394-AEBC89965E92}"/>
              </a:ext>
            </a:extLst>
          </p:cNvPr>
          <p:cNvSpPr>
            <a:spLocks noGrp="1"/>
          </p:cNvSpPr>
          <p:nvPr>
            <p:ph type="body" idx="1"/>
          </p:nvPr>
        </p:nvSpPr>
        <p:spPr>
          <a:xfrm>
            <a:off x="222422" y="1331089"/>
            <a:ext cx="11870518" cy="5252273"/>
          </a:xfrm>
        </p:spPr>
        <p:txBody>
          <a:bodyPr>
            <a:normAutofit fontScale="85000" lnSpcReduction="10000"/>
          </a:bodyPr>
          <a:lstStyle/>
          <a:p>
            <a:pPr marL="628650" indent="-514350" algn="just">
              <a:buSzPct val="100000"/>
              <a:buFont typeface="+mj-lt"/>
              <a:buAutoNum type="arabicPeriod" startAt="2"/>
            </a:pPr>
            <a:r>
              <a:rPr lang="cs-CZ" b="1" noProof="0" dirty="0">
                <a:solidFill>
                  <a:schemeClr val="tx1"/>
                </a:solidFill>
                <a:highlight>
                  <a:srgbClr val="FFFF00"/>
                </a:highlight>
              </a:rPr>
              <a:t>Firma v postavení jediného kupujícího (monopsonu):</a:t>
            </a:r>
            <a:r>
              <a:rPr lang="cs-CZ" b="1" noProof="0" dirty="0">
                <a:solidFill>
                  <a:schemeClr val="tx1"/>
                </a:solidFill>
              </a:rPr>
              <a:t> maximalizace zisku:</a:t>
            </a:r>
          </a:p>
          <a:p>
            <a:pPr algn="just">
              <a:buSzPct val="100000"/>
            </a:pPr>
            <a:r>
              <a:rPr lang="cs-CZ" b="1" noProof="0" dirty="0">
                <a:solidFill>
                  <a:schemeClr val="tx1"/>
                </a:solidFill>
              </a:rPr>
              <a:t>Vychází z průsečíku křivky svých mezních výdajů (</a:t>
            </a:r>
            <a:r>
              <a:rPr lang="cs-CZ" b="1" noProof="0" dirty="0" err="1">
                <a:solidFill>
                  <a:schemeClr val="tx1"/>
                </a:solidFill>
              </a:rPr>
              <a:t>Marginal</a:t>
            </a:r>
            <a:r>
              <a:rPr lang="cs-CZ" b="1" noProof="0" dirty="0">
                <a:solidFill>
                  <a:schemeClr val="tx1"/>
                </a:solidFill>
              </a:rPr>
              <a:t> </a:t>
            </a:r>
            <a:r>
              <a:rPr lang="cs-CZ" b="1" noProof="0" dirty="0" err="1">
                <a:solidFill>
                  <a:schemeClr val="tx1"/>
                </a:solidFill>
              </a:rPr>
              <a:t>Expenditures</a:t>
            </a:r>
            <a:r>
              <a:rPr lang="cs-CZ" b="1" noProof="0" dirty="0">
                <a:solidFill>
                  <a:schemeClr val="tx1"/>
                </a:solidFill>
              </a:rPr>
              <a:t>, ME) s poptávkovou křivkou. </a:t>
            </a:r>
          </a:p>
          <a:p>
            <a:pPr algn="just">
              <a:buSzPct val="100000"/>
              <a:buFont typeface="Wingdings" panose="05000000000000000000" pitchFamily="2" charset="2"/>
              <a:buChar char="Ø"/>
            </a:pPr>
            <a:r>
              <a:rPr lang="cs-CZ" b="1" noProof="0" dirty="0">
                <a:solidFill>
                  <a:schemeClr val="tx1"/>
                </a:solidFill>
              </a:rPr>
              <a:t>Mezní výdaj: změna celkových výdajů kupujícího, způsobená změnou kupovaného množství o jednotku. </a:t>
            </a:r>
          </a:p>
          <a:p>
            <a:pPr algn="just">
              <a:buSzPct val="100000"/>
              <a:buFont typeface="Wingdings" panose="05000000000000000000" pitchFamily="2" charset="2"/>
              <a:buChar char="Ø"/>
            </a:pPr>
            <a:r>
              <a:rPr lang="cs-CZ" b="1" noProof="0" dirty="0">
                <a:solidFill>
                  <a:schemeClr val="tx1"/>
                </a:solidFill>
              </a:rPr>
              <a:t>Realizace výsadního postavení na straně poptávky monopsonem: </a:t>
            </a:r>
            <a:r>
              <a:rPr lang="cs-CZ" b="1" noProof="0" dirty="0">
                <a:solidFill>
                  <a:srgbClr val="FF0000"/>
                </a:solidFill>
              </a:rPr>
              <a:t>požaduje množství Q</a:t>
            </a:r>
            <a:r>
              <a:rPr lang="cs-CZ" sz="2800" b="1" noProof="0" dirty="0">
                <a:solidFill>
                  <a:srgbClr val="FF0000"/>
                </a:solidFill>
              </a:rPr>
              <a:t>2</a:t>
            </a:r>
            <a:r>
              <a:rPr lang="cs-CZ" b="1" noProof="0" dirty="0">
                <a:solidFill>
                  <a:srgbClr val="FF0000"/>
                </a:solidFill>
              </a:rPr>
              <a:t>, odpovídající průsečíku křivky ME a poptávky, ale za cenu P</a:t>
            </a:r>
            <a:r>
              <a:rPr lang="cs-CZ" sz="3000" b="1" noProof="0" dirty="0">
                <a:solidFill>
                  <a:srgbClr val="FF0000"/>
                </a:solidFill>
              </a:rPr>
              <a:t>2:</a:t>
            </a:r>
          </a:p>
          <a:p>
            <a:pPr algn="just">
              <a:buSzPct val="100000"/>
              <a:buFont typeface="Wingdings" panose="05000000000000000000" pitchFamily="2" charset="2"/>
              <a:buChar char="Ø"/>
            </a:pPr>
            <a:r>
              <a:rPr lang="cs-CZ" b="1" noProof="0" dirty="0">
                <a:solidFill>
                  <a:schemeClr val="tx1"/>
                </a:solidFill>
              </a:rPr>
              <a:t>Z hlediska kupujícího – </a:t>
            </a:r>
            <a:r>
              <a:rPr lang="cs-CZ" b="1" noProof="0" dirty="0">
                <a:solidFill>
                  <a:schemeClr val="tx1"/>
                </a:solidFill>
                <a:highlight>
                  <a:srgbClr val="FFFF00"/>
                </a:highlight>
              </a:rPr>
              <a:t>křivka nabídky= křivka MC prodávajícího</a:t>
            </a:r>
            <a:r>
              <a:rPr lang="cs-CZ" b="1" noProof="0" dirty="0">
                <a:solidFill>
                  <a:schemeClr val="tx1"/>
                </a:solidFill>
              </a:rPr>
              <a:t>. </a:t>
            </a:r>
          </a:p>
          <a:p>
            <a:pPr algn="just">
              <a:buSzPct val="100000"/>
            </a:pPr>
            <a:endParaRPr lang="cs-CZ" b="1" noProof="0" dirty="0">
              <a:solidFill>
                <a:schemeClr val="tx1"/>
              </a:solidFill>
            </a:endParaRPr>
          </a:p>
          <a:p>
            <a:pPr algn="just">
              <a:buSzPct val="100000"/>
            </a:pPr>
            <a:r>
              <a:rPr lang="cs-CZ" b="1" noProof="0" dirty="0">
                <a:solidFill>
                  <a:srgbClr val="7030A0"/>
                </a:solidFill>
              </a:rPr>
              <a:t>=&gt; </a:t>
            </a:r>
            <a:r>
              <a:rPr lang="cs-CZ" b="1" noProof="0" dirty="0">
                <a:solidFill>
                  <a:schemeClr val="tx1"/>
                </a:solidFill>
              </a:rPr>
              <a:t>Skutečná cena: vzájemné střetnutí síly MONOPOLU a MONOPSONU: </a:t>
            </a:r>
          </a:p>
          <a:p>
            <a:pPr algn="just">
              <a:buSzPct val="100000"/>
              <a:buFont typeface="Wingdings" panose="05000000000000000000" pitchFamily="2" charset="2"/>
              <a:buChar char="Ø"/>
            </a:pPr>
            <a:r>
              <a:rPr lang="cs-CZ" b="1" noProof="0" dirty="0">
                <a:solidFill>
                  <a:schemeClr val="tx1"/>
                </a:solidFill>
                <a:highlight>
                  <a:srgbClr val="FFFF00"/>
                </a:highlight>
              </a:rPr>
              <a:t>někde mezi P</a:t>
            </a:r>
            <a:r>
              <a:rPr lang="cs-CZ" sz="2800" b="1" noProof="0" dirty="0">
                <a:solidFill>
                  <a:schemeClr val="tx1"/>
                </a:solidFill>
                <a:highlight>
                  <a:srgbClr val="FFFF00"/>
                </a:highlight>
              </a:rPr>
              <a:t>1</a:t>
            </a:r>
            <a:r>
              <a:rPr lang="cs-CZ" b="1" noProof="0" dirty="0">
                <a:solidFill>
                  <a:schemeClr val="tx1"/>
                </a:solidFill>
                <a:highlight>
                  <a:srgbClr val="FFFF00"/>
                </a:highlight>
              </a:rPr>
              <a:t> a P</a:t>
            </a:r>
            <a:r>
              <a:rPr lang="cs-CZ" sz="2800" b="1" noProof="0" dirty="0">
                <a:solidFill>
                  <a:schemeClr val="tx1"/>
                </a:solidFill>
                <a:highlight>
                  <a:srgbClr val="FFFF00"/>
                </a:highlight>
              </a:rPr>
              <a:t>2</a:t>
            </a:r>
            <a:r>
              <a:rPr lang="cs-CZ" b="1" noProof="0" dirty="0">
                <a:solidFill>
                  <a:schemeClr val="tx1"/>
                </a:solidFill>
                <a:highlight>
                  <a:srgbClr val="FFFF00"/>
                </a:highlight>
              </a:rPr>
              <a:t>.</a:t>
            </a:r>
          </a:p>
          <a:p>
            <a:pPr algn="just">
              <a:buSzPct val="100000"/>
            </a:pPr>
            <a:endParaRPr lang="cs-CZ" b="1" noProof="0" dirty="0">
              <a:solidFill>
                <a:schemeClr val="tx1"/>
              </a:solidFill>
            </a:endParaRPr>
          </a:p>
        </p:txBody>
      </p:sp>
      <p:sp>
        <p:nvSpPr>
          <p:cNvPr id="99" name="Google Shape;99;p14">
            <a:extLst>
              <a:ext uri="{FF2B5EF4-FFF2-40B4-BE49-F238E27FC236}">
                <a16:creationId xmlns:a16="http://schemas.microsoft.com/office/drawing/2014/main" id="{EF87C6C7-35AB-54B1-A790-D59FB5B89B4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410931497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2322534" y="2747963"/>
            <a:ext cx="7772400" cy="1362075"/>
          </a:xfrm>
          <a:prstGeom prst="rect">
            <a:avLst/>
          </a:prstGeom>
          <a:noFill/>
          <a:ln>
            <a:noFill/>
          </a:ln>
        </p:spPr>
        <p:txBody>
          <a:bodyPr spcFirstLastPara="1" wrap="square" lIns="91425" tIns="45700" rIns="91425" bIns="45700" anchor="t" anchorCtr="0">
            <a:normAutofit/>
          </a:bodyPr>
          <a:lstStyle/>
          <a:p>
            <a:pPr algn="ctr">
              <a:buClr>
                <a:srgbClr val="FF0000"/>
              </a:buClr>
              <a:buSzPts val="4400"/>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087485" y="214289"/>
            <a:ext cx="7189546" cy="631690"/>
          </a:xfrm>
        </p:spPr>
        <p:txBody>
          <a:bodyPr>
            <a:noAutofit/>
          </a:bodyPr>
          <a:lstStyle/>
          <a:p>
            <a:r>
              <a:rPr lang="cs-CZ" sz="3600" b="1" dirty="0"/>
              <a:t>Přirozený monopol</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ext Placeholder 3">
            <a:extLst>
              <a:ext uri="{FF2B5EF4-FFF2-40B4-BE49-F238E27FC236}">
                <a16:creationId xmlns:a16="http://schemas.microsoft.com/office/drawing/2014/main" id="{0BB77E2F-AF5B-1260-4D7B-0FF98A7347C7}"/>
              </a:ext>
            </a:extLst>
          </p:cNvPr>
          <p:cNvSpPr>
            <a:spLocks noGrp="1"/>
          </p:cNvSpPr>
          <p:nvPr>
            <p:ph type="body" idx="1"/>
          </p:nvPr>
        </p:nvSpPr>
        <p:spPr>
          <a:xfrm>
            <a:off x="7028569" y="994410"/>
            <a:ext cx="4921607" cy="5131755"/>
          </a:xfrm>
        </p:spPr>
        <p:txBody>
          <a:bodyPr>
            <a:normAutofit fontScale="85000" lnSpcReduction="10000"/>
          </a:bodyPr>
          <a:lstStyle/>
          <a:p>
            <a:pPr eaLnBrk="1" hangingPunct="1"/>
            <a:r>
              <a:rPr lang="cs-CZ" altLang="cs-CZ" sz="2400" b="1" dirty="0">
                <a:latin typeface="Times New Roman" panose="02020603050405020304" pitchFamily="18" charset="0"/>
                <a:cs typeface="Times New Roman" panose="02020603050405020304" pitchFamily="18" charset="0"/>
              </a:rPr>
              <a:t>Případ – tržní poptávka zabezpečována více firmami =&gt;  posun křivek jejich individuální poptávky doleva:</a:t>
            </a:r>
          </a:p>
          <a:p>
            <a:pPr eaLnBrk="1" hangingPunct="1">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růst průměrných nákladů. =&gt;</a:t>
            </a:r>
          </a:p>
          <a:p>
            <a:pPr eaLnBrk="1" hangingPunct="1">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Snaha snížit průměrné náklady =&gt; zvyšování objemu produkce a snížení cen firmami =&gt; vítěz cenové války = jedna firma: </a:t>
            </a:r>
          </a:p>
          <a:p>
            <a:pPr eaLnBrk="1" hangingPunct="1">
              <a:buFont typeface="Wingdings" panose="05000000000000000000" pitchFamily="2" charset="2"/>
              <a:buChar char="ü"/>
            </a:pPr>
            <a:r>
              <a:rPr lang="cs-CZ" altLang="cs-CZ" sz="2400" b="1" dirty="0">
                <a:highlight>
                  <a:srgbClr val="FFFF00"/>
                </a:highlight>
                <a:latin typeface="Times New Roman" panose="02020603050405020304" pitchFamily="18" charset="0"/>
                <a:cs typeface="Times New Roman" panose="02020603050405020304" pitchFamily="18" charset="0"/>
              </a:rPr>
              <a:t>Přirozený monopol:</a:t>
            </a:r>
          </a:p>
          <a:p>
            <a:pPr eaLnBrk="1" hangingPunct="1">
              <a:buFont typeface="Wingdings" panose="05000000000000000000" pitchFamily="2" charset="2"/>
              <a:buChar char="Ø"/>
            </a:pPr>
            <a:r>
              <a:rPr lang="cs-CZ" altLang="cs-CZ" sz="2400" b="1" i="1" dirty="0">
                <a:latin typeface="Times New Roman" panose="02020603050405020304" pitchFamily="18" charset="0"/>
                <a:cs typeface="Times New Roman" panose="02020603050405020304" pitchFamily="18" charset="0"/>
              </a:rPr>
              <a:t>Případ kdy tržní poptávku může uspokojovat svou produkcí jedna firma s nižšími průměrnými náklady, než kdyby bylo v odvětví více menších firem</a:t>
            </a:r>
            <a:r>
              <a:rPr lang="cs-CZ" altLang="cs-CZ" sz="2400" b="1" dirty="0">
                <a:latin typeface="Times New Roman" panose="02020603050405020304" pitchFamily="18" charset="0"/>
                <a:cs typeface="Times New Roman" panose="02020603050405020304" pitchFamily="18" charset="0"/>
              </a:rPr>
              <a:t>. </a:t>
            </a:r>
          </a:p>
          <a:p>
            <a:pPr eaLnBrk="1" hangingPunct="1">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„Přirozený monopol“ –  proto, že k jeho vzniku vedou „</a:t>
            </a:r>
            <a:r>
              <a:rPr lang="cs-CZ" altLang="cs-CZ" sz="2400" b="1" dirty="0">
                <a:solidFill>
                  <a:srgbClr val="FF0000"/>
                </a:solidFill>
                <a:latin typeface="Times New Roman" panose="02020603050405020304" pitchFamily="18" charset="0"/>
                <a:cs typeface="Times New Roman" panose="02020603050405020304" pitchFamily="18" charset="0"/>
              </a:rPr>
              <a:t>přirozené“ síly konkurence.</a:t>
            </a:r>
            <a:endParaRPr lang="en-GB" sz="2400" b="1" i="1" dirty="0">
              <a:solidFill>
                <a:srgbClr val="FF0000"/>
              </a:solidFill>
            </a:endParaRPr>
          </a:p>
        </p:txBody>
      </p:sp>
      <p:pic>
        <p:nvPicPr>
          <p:cNvPr id="5" name="Picture 4">
            <a:extLst>
              <a:ext uri="{FF2B5EF4-FFF2-40B4-BE49-F238E27FC236}">
                <a16:creationId xmlns:a16="http://schemas.microsoft.com/office/drawing/2014/main" id="{97DBF8A1-E610-A86B-390A-B08BD3D49231}"/>
              </a:ext>
            </a:extLst>
          </p:cNvPr>
          <p:cNvPicPr>
            <a:picLocks noChangeAspect="1"/>
          </p:cNvPicPr>
          <p:nvPr/>
        </p:nvPicPr>
        <p:blipFill>
          <a:blip r:embed="rId3"/>
          <a:stretch>
            <a:fillRect/>
          </a:stretch>
        </p:blipFill>
        <p:spPr>
          <a:xfrm>
            <a:off x="241824" y="1600201"/>
            <a:ext cx="6786745" cy="4148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317C167-E634-752D-7ACB-1BACE05D53B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1AF7867-9BC6-79C1-D7F6-594B89ABE2EA}"/>
              </a:ext>
            </a:extLst>
          </p:cNvPr>
          <p:cNvSpPr>
            <a:spLocks noGrp="1"/>
          </p:cNvSpPr>
          <p:nvPr>
            <p:ph type="title"/>
          </p:nvPr>
        </p:nvSpPr>
        <p:spPr>
          <a:xfrm>
            <a:off x="3927464" y="594360"/>
            <a:ext cx="7901861" cy="631690"/>
          </a:xfrm>
        </p:spPr>
        <p:txBody>
          <a:bodyPr>
            <a:noAutofit/>
          </a:bodyPr>
          <a:lstStyle/>
          <a:p>
            <a:r>
              <a:rPr lang="cs-CZ" sz="3200" b="1" dirty="0"/>
              <a:t>Faktory zániku přirozeného monopolu</a:t>
            </a:r>
          </a:p>
        </p:txBody>
      </p:sp>
      <p:sp>
        <p:nvSpPr>
          <p:cNvPr id="99" name="Google Shape;99;p14">
            <a:extLst>
              <a:ext uri="{FF2B5EF4-FFF2-40B4-BE49-F238E27FC236}">
                <a16:creationId xmlns:a16="http://schemas.microsoft.com/office/drawing/2014/main" id="{8A5CAA4C-C0B3-05B3-EEAB-43471544BE2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ext Placeholder 3">
            <a:extLst>
              <a:ext uri="{FF2B5EF4-FFF2-40B4-BE49-F238E27FC236}">
                <a16:creationId xmlns:a16="http://schemas.microsoft.com/office/drawing/2014/main" id="{BE20FEB5-1880-7FD3-985B-851EFE4E948E}"/>
              </a:ext>
            </a:extLst>
          </p:cNvPr>
          <p:cNvSpPr>
            <a:spLocks noGrp="1"/>
          </p:cNvSpPr>
          <p:nvPr>
            <p:ph type="body" idx="1"/>
          </p:nvPr>
        </p:nvSpPr>
        <p:spPr>
          <a:xfrm>
            <a:off x="274321" y="1348546"/>
            <a:ext cx="11555004" cy="4991870"/>
          </a:xfrm>
        </p:spPr>
        <p:txBody>
          <a:bodyPr>
            <a:normAutofit/>
          </a:bodyPr>
          <a:lstStyle/>
          <a:p>
            <a:pPr algn="just" eaLnBrk="1" hangingPunct="1"/>
            <a:r>
              <a:rPr lang="cs-CZ" sz="4800" b="1" noProof="0" dirty="0">
                <a:highlight>
                  <a:srgbClr val="FFFF00"/>
                </a:highlight>
                <a:latin typeface="Times New Roman" panose="02020603050405020304" pitchFamily="18" charset="0"/>
                <a:cs typeface="Times New Roman" panose="02020603050405020304" pitchFamily="18" charset="0"/>
              </a:rPr>
              <a:t>Rozvoj a aplikace nových technologií:</a:t>
            </a:r>
          </a:p>
          <a:p>
            <a:pPr algn="just" eaLnBrk="1" hangingPunct="1"/>
            <a:endParaRPr lang="cs-CZ" sz="4800" b="1" noProof="0" dirty="0">
              <a:latin typeface="Times New Roman" panose="02020603050405020304" pitchFamily="18" charset="0"/>
              <a:cs typeface="Times New Roman" panose="02020603050405020304" pitchFamily="18" charset="0"/>
            </a:endParaRPr>
          </a:p>
          <a:p>
            <a:pPr algn="just" eaLnBrk="1" hangingPunct="1"/>
            <a:r>
              <a:rPr lang="cs-CZ" sz="4800" b="1" noProof="0" dirty="0">
                <a:latin typeface="Times New Roman" panose="02020603050405020304" pitchFamily="18" charset="0"/>
                <a:cs typeface="Times New Roman" panose="02020603050405020304" pitchFamily="18" charset="0"/>
              </a:rPr>
              <a:t>spojených s používáním výrazně </a:t>
            </a:r>
            <a:r>
              <a:rPr lang="cs-CZ" sz="4800" b="1" noProof="0" dirty="0">
                <a:highlight>
                  <a:srgbClr val="FFFF00"/>
                </a:highlight>
                <a:latin typeface="Times New Roman" panose="02020603050405020304" pitchFamily="18" charset="0"/>
                <a:cs typeface="Times New Roman" panose="02020603050405020304" pitchFamily="18" charset="0"/>
              </a:rPr>
              <a:t>menšího objemu vstupů </a:t>
            </a:r>
            <a:r>
              <a:rPr lang="cs-CZ" sz="4800" b="1" noProof="0" dirty="0">
                <a:latin typeface="Times New Roman" panose="02020603050405020304" pitchFamily="18" charset="0"/>
                <a:cs typeface="Times New Roman" panose="02020603050405020304" pitchFamily="18" charset="0"/>
              </a:rPr>
              <a:t>ve srovnání se staršími technologiemi.</a:t>
            </a:r>
          </a:p>
          <a:p>
            <a:pPr algn="just" eaLnBrk="1" hangingPunct="1"/>
            <a:endParaRPr lang="cs-CZ" sz="4800" b="1"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16047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057ED34-B1DF-8B8B-6B23-690448CBAB0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79A30CD-66A9-B2D6-E6BB-871FF8810701}"/>
              </a:ext>
            </a:extLst>
          </p:cNvPr>
          <p:cNvSpPr>
            <a:spLocks noGrp="1"/>
          </p:cNvSpPr>
          <p:nvPr>
            <p:ph type="title"/>
          </p:nvPr>
        </p:nvSpPr>
        <p:spPr/>
        <p:txBody>
          <a:bodyPr>
            <a:noAutofit/>
          </a:bodyPr>
          <a:lstStyle/>
          <a:p>
            <a:r>
              <a:rPr lang="cs-CZ" sz="3600" b="1" dirty="0"/>
              <a:t>Charakteristické rysy monopolu</a:t>
            </a:r>
          </a:p>
        </p:txBody>
      </p:sp>
      <p:sp>
        <p:nvSpPr>
          <p:cNvPr id="3" name="Text Placeholder 2">
            <a:extLst>
              <a:ext uri="{FF2B5EF4-FFF2-40B4-BE49-F238E27FC236}">
                <a16:creationId xmlns:a16="http://schemas.microsoft.com/office/drawing/2014/main" id="{B65D5752-5B51-6C3B-D6DB-ABF73D8DE9FE}"/>
              </a:ext>
            </a:extLst>
          </p:cNvPr>
          <p:cNvSpPr>
            <a:spLocks noGrp="1"/>
          </p:cNvSpPr>
          <p:nvPr>
            <p:ph type="body" idx="1"/>
          </p:nvPr>
        </p:nvSpPr>
        <p:spPr>
          <a:xfrm>
            <a:off x="277792" y="1331089"/>
            <a:ext cx="11483678" cy="4795075"/>
          </a:xfrm>
        </p:spPr>
        <p:txBody>
          <a:bodyPr>
            <a:normAutofit/>
          </a:bodyPr>
          <a:lstStyle/>
          <a:p>
            <a:r>
              <a:rPr lang="cs-CZ" sz="3600" b="1" noProof="0" dirty="0">
                <a:solidFill>
                  <a:schemeClr val="tx1"/>
                </a:solidFill>
              </a:rPr>
              <a:t>Monopol – existuje v ekonomické realitě:</a:t>
            </a:r>
          </a:p>
          <a:p>
            <a:pPr algn="just">
              <a:buFont typeface="Wingdings" panose="05000000000000000000" pitchFamily="2" charset="2"/>
              <a:buChar char="Ø"/>
            </a:pPr>
            <a:r>
              <a:rPr lang="cs-CZ" sz="3600" b="1" dirty="0">
                <a:solidFill>
                  <a:schemeClr val="tx1"/>
                </a:solidFill>
              </a:rPr>
              <a:t>Ta ho ovlivňuje </a:t>
            </a:r>
            <a:r>
              <a:rPr lang="cs-CZ" sz="3600" b="1" noProof="0" dirty="0">
                <a:solidFill>
                  <a:schemeClr val="tx1"/>
                </a:solidFill>
              </a:rPr>
              <a:t>přímo / nepřímo: vliv změn preferencí spotřebitelů, konkurence firem v podobě výroby substitutů.</a:t>
            </a:r>
          </a:p>
          <a:p>
            <a:pPr algn="just">
              <a:buFont typeface="Wingdings" panose="05000000000000000000" pitchFamily="2" charset="2"/>
              <a:buChar char="Ø"/>
            </a:pPr>
            <a:endParaRPr lang="cs-CZ" sz="3600" b="1" dirty="0">
              <a:solidFill>
                <a:schemeClr val="tx1"/>
              </a:solidFill>
            </a:endParaRPr>
          </a:p>
          <a:p>
            <a:pPr algn="just">
              <a:buFont typeface="Wingdings" panose="05000000000000000000" pitchFamily="2" charset="2"/>
              <a:buChar char="ü"/>
            </a:pPr>
            <a:r>
              <a:rPr lang="cs-CZ" sz="3600" b="1" noProof="0" dirty="0">
                <a:solidFill>
                  <a:schemeClr val="tx1"/>
                </a:solidFill>
              </a:rPr>
              <a:t>Většina výrobků – </a:t>
            </a:r>
            <a:r>
              <a:rPr lang="cs-CZ" sz="3600" b="1" noProof="0" dirty="0">
                <a:solidFill>
                  <a:srgbClr val="FF0000"/>
                </a:solidFill>
              </a:rPr>
              <a:t>substituty </a:t>
            </a:r>
            <a:r>
              <a:rPr lang="cs-CZ" altLang="cs-CZ" sz="3600" b="1" dirty="0">
                <a:latin typeface="Times New Roman" panose="02020603050405020304" pitchFamily="18" charset="0"/>
                <a:cs typeface="Times New Roman" panose="02020603050405020304" pitchFamily="18" charset="0"/>
              </a:rPr>
              <a:t>=&gt; </a:t>
            </a:r>
            <a:r>
              <a:rPr lang="cs-CZ" sz="3600" b="1" noProof="0" dirty="0">
                <a:solidFill>
                  <a:schemeClr val="tx1"/>
                </a:solidFill>
              </a:rPr>
              <a:t>oslabení monopolní síly. </a:t>
            </a:r>
          </a:p>
          <a:p>
            <a:pPr algn="just">
              <a:buFont typeface="Wingdings" panose="05000000000000000000" pitchFamily="2" charset="2"/>
              <a:buChar char="ü"/>
            </a:pPr>
            <a:r>
              <a:rPr lang="cs-CZ" sz="3600" b="1" noProof="0" dirty="0">
                <a:solidFill>
                  <a:schemeClr val="tx1"/>
                </a:solidFill>
              </a:rPr>
              <a:t>„Absolutní monopol – NE časově neomezený monopol, ale pouze přítomnost jediného výrobce v odvětví.</a:t>
            </a:r>
          </a:p>
        </p:txBody>
      </p:sp>
      <p:sp>
        <p:nvSpPr>
          <p:cNvPr id="99" name="Google Shape;99;p14">
            <a:extLst>
              <a:ext uri="{FF2B5EF4-FFF2-40B4-BE49-F238E27FC236}">
                <a16:creationId xmlns:a16="http://schemas.microsoft.com/office/drawing/2014/main" id="{5145B366-23E6-8212-62E1-9B6CB38DA3C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2640570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EA8611E-A46E-850D-A0D8-3AB521884EE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86F4EFB-E873-D968-71E1-C952E9B8E056}"/>
              </a:ext>
            </a:extLst>
          </p:cNvPr>
          <p:cNvSpPr>
            <a:spLocks noGrp="1"/>
          </p:cNvSpPr>
          <p:nvPr>
            <p:ph type="title"/>
          </p:nvPr>
        </p:nvSpPr>
        <p:spPr/>
        <p:txBody>
          <a:bodyPr>
            <a:noAutofit/>
          </a:bodyPr>
          <a:lstStyle/>
          <a:p>
            <a:r>
              <a:rPr lang="cs-CZ" sz="3600" b="1" dirty="0"/>
              <a:t>Charakteristické rysy monopolu</a:t>
            </a:r>
          </a:p>
        </p:txBody>
      </p:sp>
      <p:sp>
        <p:nvSpPr>
          <p:cNvPr id="3" name="Text Placeholder 2">
            <a:extLst>
              <a:ext uri="{FF2B5EF4-FFF2-40B4-BE49-F238E27FC236}">
                <a16:creationId xmlns:a16="http://schemas.microsoft.com/office/drawing/2014/main" id="{DA005AE6-D91E-339F-C1DE-ED2407C49166}"/>
              </a:ext>
            </a:extLst>
          </p:cNvPr>
          <p:cNvSpPr>
            <a:spLocks noGrp="1"/>
          </p:cNvSpPr>
          <p:nvPr>
            <p:ph type="body" idx="1"/>
          </p:nvPr>
        </p:nvSpPr>
        <p:spPr>
          <a:xfrm>
            <a:off x="277792" y="1331089"/>
            <a:ext cx="11483678" cy="4795075"/>
          </a:xfrm>
        </p:spPr>
        <p:txBody>
          <a:bodyPr>
            <a:normAutofit fontScale="70000" lnSpcReduction="20000"/>
          </a:bodyPr>
          <a:lstStyle/>
          <a:p>
            <a:r>
              <a:rPr lang="cs-CZ" sz="3600" b="1" noProof="0" dirty="0">
                <a:solidFill>
                  <a:schemeClr val="tx1"/>
                </a:solidFill>
              </a:rPr>
              <a:t>Produkce monopolu jako jediného výrobce v odvětví = </a:t>
            </a:r>
            <a:r>
              <a:rPr lang="cs-CZ" sz="3600" b="1" noProof="0" dirty="0">
                <a:solidFill>
                  <a:schemeClr val="tx1"/>
                </a:solidFill>
                <a:highlight>
                  <a:srgbClr val="FFFF00"/>
                </a:highlight>
              </a:rPr>
              <a:t>výstup celého odvětví </a:t>
            </a:r>
            <a:r>
              <a:rPr lang="cs-CZ" altLang="cs-CZ" sz="3600" b="1" dirty="0">
                <a:latin typeface="Times New Roman" panose="02020603050405020304" pitchFamily="18" charset="0"/>
                <a:cs typeface="Times New Roman" panose="02020603050405020304" pitchFamily="18" charset="0"/>
              </a:rPr>
              <a:t>=&gt;</a:t>
            </a:r>
            <a:endParaRPr lang="cs-CZ" sz="3600" b="1" noProof="0" dirty="0">
              <a:solidFill>
                <a:schemeClr val="tx1"/>
              </a:solidFill>
            </a:endParaRPr>
          </a:p>
          <a:p>
            <a:pPr>
              <a:buFont typeface="Wingdings" panose="05000000000000000000" pitchFamily="2" charset="2"/>
              <a:buChar char="Ø"/>
            </a:pPr>
            <a:r>
              <a:rPr lang="cs-CZ" sz="3600" b="1" noProof="0" dirty="0">
                <a:solidFill>
                  <a:schemeClr val="tx1"/>
                </a:solidFill>
              </a:rPr>
              <a:t>totožná individuální a tržní poptávková křivka. </a:t>
            </a:r>
          </a:p>
          <a:p>
            <a:endParaRPr lang="cs-CZ" sz="3600" b="1" noProof="0" dirty="0">
              <a:solidFill>
                <a:schemeClr val="tx1"/>
              </a:solidFill>
            </a:endParaRPr>
          </a:p>
          <a:p>
            <a:pPr algn="just"/>
            <a:r>
              <a:rPr lang="cs-CZ" sz="3600" b="1" noProof="0" dirty="0">
                <a:solidFill>
                  <a:schemeClr val="tx1"/>
                </a:solidFill>
              </a:rPr>
              <a:t>Monopol volí jakoukoliv kombinaci výstupu a ceny podél křivky poptávky podle ziskovosti. </a:t>
            </a:r>
          </a:p>
          <a:p>
            <a:pPr>
              <a:buFont typeface="Wingdings" panose="05000000000000000000" pitchFamily="2" charset="2"/>
              <a:buChar char="Ø"/>
            </a:pPr>
            <a:r>
              <a:rPr lang="cs-CZ" sz="3600" b="1" noProof="0" dirty="0">
                <a:solidFill>
                  <a:schemeClr val="tx1"/>
                </a:solidFill>
              </a:rPr>
              <a:t>Činnost omezena pouze </a:t>
            </a:r>
            <a:r>
              <a:rPr lang="cs-CZ" sz="3600" b="1" noProof="0" dirty="0">
                <a:solidFill>
                  <a:srgbClr val="FF0000"/>
                </a:solidFill>
              </a:rPr>
              <a:t>charakterem poptávky po jeho produkci. </a:t>
            </a:r>
          </a:p>
          <a:p>
            <a:pPr>
              <a:buFont typeface="Wingdings" panose="05000000000000000000" pitchFamily="2" charset="2"/>
              <a:buChar char="Ø"/>
            </a:pPr>
            <a:endParaRPr lang="cs-CZ" sz="3600" b="1" dirty="0">
              <a:solidFill>
                <a:schemeClr val="tx1"/>
              </a:solidFill>
            </a:endParaRPr>
          </a:p>
          <a:p>
            <a:r>
              <a:rPr lang="cs-CZ" sz="3600" b="1" noProof="0" dirty="0">
                <a:solidFill>
                  <a:schemeClr val="tx1"/>
                </a:solidFill>
              </a:rPr>
              <a:t>Nepřítomnost konkurentů v odvětví</a:t>
            </a:r>
            <a:r>
              <a:rPr lang="cs-CZ" altLang="cs-CZ" sz="3600" b="1" dirty="0">
                <a:latin typeface="Times New Roman" panose="02020603050405020304" pitchFamily="18" charset="0"/>
                <a:cs typeface="Times New Roman" panose="02020603050405020304" pitchFamily="18" charset="0"/>
              </a:rPr>
              <a:t> =&gt; </a:t>
            </a:r>
            <a:r>
              <a:rPr lang="cs-CZ" sz="3600" b="1" noProof="0" dirty="0">
                <a:solidFill>
                  <a:schemeClr val="tx1"/>
                </a:solidFill>
              </a:rPr>
              <a:t>monopol ve svém rozhodování nezávislý.</a:t>
            </a:r>
          </a:p>
          <a:p>
            <a:endParaRPr lang="cs-CZ" sz="3600" b="1" noProof="0" dirty="0">
              <a:solidFill>
                <a:schemeClr val="tx1"/>
              </a:solidFill>
            </a:endParaRPr>
          </a:p>
          <a:p>
            <a:pPr marL="446088" indent="-331788">
              <a:buFont typeface="+mj-lt"/>
              <a:buAutoNum type="romanUcPeriod"/>
            </a:pPr>
            <a:r>
              <a:rPr lang="cs-CZ" sz="3600" b="1" noProof="0" dirty="0">
                <a:solidFill>
                  <a:schemeClr val="tx1"/>
                </a:solidFill>
              </a:rPr>
              <a:t>DK firma: rozhodování omezeno na </a:t>
            </a:r>
            <a:r>
              <a:rPr lang="cs-CZ" sz="3600" b="1" noProof="0" dirty="0">
                <a:solidFill>
                  <a:schemeClr val="tx1"/>
                </a:solidFill>
                <a:highlight>
                  <a:srgbClr val="FFFF00"/>
                </a:highlight>
              </a:rPr>
              <a:t>volbu výstupu </a:t>
            </a:r>
            <a:r>
              <a:rPr lang="cs-CZ" sz="3600" b="1" noProof="0" dirty="0">
                <a:solidFill>
                  <a:schemeClr val="tx1"/>
                </a:solidFill>
              </a:rPr>
              <a:t>pro maximalizaci zisku.</a:t>
            </a:r>
          </a:p>
          <a:p>
            <a:pPr marL="446088" indent="-331788">
              <a:buFont typeface="+mj-lt"/>
              <a:buAutoNum type="romanUcPeriod"/>
            </a:pPr>
            <a:r>
              <a:rPr lang="cs-CZ" sz="3600" b="1" noProof="0" dirty="0">
                <a:solidFill>
                  <a:schemeClr val="tx1"/>
                </a:solidFill>
              </a:rPr>
              <a:t>rozhodování monopolu = </a:t>
            </a:r>
            <a:r>
              <a:rPr lang="cs-CZ" sz="3600" b="1" noProof="0" dirty="0">
                <a:solidFill>
                  <a:schemeClr val="tx1"/>
                </a:solidFill>
                <a:highlight>
                  <a:srgbClr val="FFFF00"/>
                </a:highlight>
              </a:rPr>
              <a:t>volbou výstupu </a:t>
            </a:r>
            <a:r>
              <a:rPr lang="cs-CZ" sz="3600" b="1" noProof="0" dirty="0">
                <a:solidFill>
                  <a:schemeClr val="tx1"/>
                </a:solidFill>
              </a:rPr>
              <a:t>volí současně i </a:t>
            </a:r>
            <a:r>
              <a:rPr lang="cs-CZ" sz="3600" b="1" noProof="0" dirty="0">
                <a:solidFill>
                  <a:schemeClr val="tx1"/>
                </a:solidFill>
                <a:highlight>
                  <a:srgbClr val="FFFF00"/>
                </a:highlight>
              </a:rPr>
              <a:t>výši ceny. </a:t>
            </a:r>
          </a:p>
          <a:p>
            <a:endParaRPr lang="cs-CZ" sz="3600" b="1" noProof="0" dirty="0">
              <a:solidFill>
                <a:schemeClr val="tx1"/>
              </a:solidFill>
            </a:endParaRPr>
          </a:p>
          <a:p>
            <a:r>
              <a:rPr lang="cs-CZ" sz="3600" b="1" noProof="0" dirty="0">
                <a:solidFill>
                  <a:schemeClr val="tx1"/>
                </a:solidFill>
              </a:rPr>
              <a:t>Monopol = </a:t>
            </a:r>
            <a:r>
              <a:rPr lang="cs-CZ" sz="3600" b="1" noProof="0" dirty="0">
                <a:solidFill>
                  <a:schemeClr val="tx1"/>
                </a:solidFill>
                <a:highlight>
                  <a:srgbClr val="FFFF00"/>
                </a:highlight>
              </a:rPr>
              <a:t>CENOVÝ TVŮRCE.</a:t>
            </a:r>
          </a:p>
        </p:txBody>
      </p:sp>
      <p:sp>
        <p:nvSpPr>
          <p:cNvPr id="99" name="Google Shape;99;p14">
            <a:extLst>
              <a:ext uri="{FF2B5EF4-FFF2-40B4-BE49-F238E27FC236}">
                <a16:creationId xmlns:a16="http://schemas.microsoft.com/office/drawing/2014/main" id="{70714EBD-36D9-EE32-331E-50C20A9DF360}"/>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84651681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79245</TotalTime>
  <Words>9776</Words>
  <Application>Microsoft Office PowerPoint</Application>
  <PresentationFormat>Widescreen</PresentationFormat>
  <Paragraphs>581</Paragraphs>
  <Slides>55</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Aptos</vt:lpstr>
      <vt:lpstr>Arial</vt:lpstr>
      <vt:lpstr>Calibri</vt:lpstr>
      <vt:lpstr>Cambria Math</vt:lpstr>
      <vt:lpstr>Courier New</vt:lpstr>
      <vt:lpstr>Times New Roman</vt:lpstr>
      <vt:lpstr>Wingdings</vt:lpstr>
      <vt:lpstr>1_Office Theme</vt:lpstr>
      <vt:lpstr>Rozhodování firmy v postavení monopolu o výstupu a ceně</vt:lpstr>
      <vt:lpstr>východiska určení výstupu při maximalizaci zisku</vt:lpstr>
      <vt:lpstr>Příčiny vzniku monopolu</vt:lpstr>
      <vt:lpstr>Příčiny vzniku monopolu</vt:lpstr>
      <vt:lpstr>Příčiny vzniku monopolu</vt:lpstr>
      <vt:lpstr>Přirozený monopol</vt:lpstr>
      <vt:lpstr>Faktory zániku přirozeného monopolu</vt:lpstr>
      <vt:lpstr>Charakteristické rysy monopolu</vt:lpstr>
      <vt:lpstr>Charakteristické rysy monopolu</vt:lpstr>
      <vt:lpstr>Volba optimálního výstupu monopolu</vt:lpstr>
      <vt:lpstr>Volba optimálního výstupu monopolu</vt:lpstr>
      <vt:lpstr>Odvození výstupu pro monopol maximalizující zisk</vt:lpstr>
      <vt:lpstr>Stanovení ceny monopolem</vt:lpstr>
      <vt:lpstr>Stanovení ceny monopolem</vt:lpstr>
      <vt:lpstr>Stanovení ceny monopolem</vt:lpstr>
      <vt:lpstr>Tvorba cen přirážkou</vt:lpstr>
      <vt:lpstr>Tvorba cen přirážkou</vt:lpstr>
      <vt:lpstr>Tvorba cen přirážkou</vt:lpstr>
      <vt:lpstr>Monopolní zisk</vt:lpstr>
      <vt:lpstr>Monopolní zisk</vt:lpstr>
      <vt:lpstr>Křivka nabídky monopolu</vt:lpstr>
      <vt:lpstr>Křivka nabídky monopolu</vt:lpstr>
      <vt:lpstr>Křivka nabídky monopolu</vt:lpstr>
      <vt:lpstr>Cenová diskriminace</vt:lpstr>
      <vt:lpstr>Cenová diskriminace prvního stupně</vt:lpstr>
      <vt:lpstr>Cenová diskriminace prvního stupně</vt:lpstr>
      <vt:lpstr>Cenová diskriminace prvního stupně</vt:lpstr>
      <vt:lpstr>Cenová diskriminace prvního stupně</vt:lpstr>
      <vt:lpstr>Cenová diskriminace druhého stupně</vt:lpstr>
      <vt:lpstr>Cenová diskriminace druhého stupně</vt:lpstr>
      <vt:lpstr>Cenová diskriminace druhého stupně u přirozeného monopolu</vt:lpstr>
      <vt:lpstr>Cenová diskriminace třetího stupně</vt:lpstr>
      <vt:lpstr>Cenová diskriminace třetího stupně</vt:lpstr>
      <vt:lpstr>Cenová diskriminace třetího stupně</vt:lpstr>
      <vt:lpstr>Cenová diskriminace třetího stupně</vt:lpstr>
      <vt:lpstr>Cenová diskriminace třetího stupně</vt:lpstr>
      <vt:lpstr>Cenová diskriminace třetího stupně</vt:lpstr>
      <vt:lpstr>Cenová diskriminace třetího stupně</vt:lpstr>
      <vt:lpstr>Cenová diskriminace třetího stupně</vt:lpstr>
      <vt:lpstr>Další formy cenové diskriminace</vt:lpstr>
      <vt:lpstr>Cenová diskriminace v čase</vt:lpstr>
      <vt:lpstr>Stanovení cen ve špičkách</vt:lpstr>
      <vt:lpstr>Stanovení cen ve špičkách</vt:lpstr>
      <vt:lpstr>Alokační efektivnost monopolu</vt:lpstr>
      <vt:lpstr>Alokační efektivnost monopolu</vt:lpstr>
      <vt:lpstr>Alokační efektivnost monopolu</vt:lpstr>
      <vt:lpstr>Alokační efektivnost monopolu</vt:lpstr>
      <vt:lpstr>Regulace monopolu</vt:lpstr>
      <vt:lpstr>Regulace monopolu</vt:lpstr>
      <vt:lpstr>Regulace monopolu</vt:lpstr>
      <vt:lpstr>Regulace monopolu</vt:lpstr>
      <vt:lpstr>Bilaterální monopol a monopson</vt:lpstr>
      <vt:lpstr>Bilaterální monopol a monopson</vt:lpstr>
      <vt:lpstr>Bilaterální monopol a monopson</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Drastichová Magdaléna</dc:creator>
  <cp:lastModifiedBy>Drastichová Magdaléna</cp:lastModifiedBy>
  <cp:revision>96</cp:revision>
  <dcterms:created xsi:type="dcterms:W3CDTF">2024-11-26T13:27:31Z</dcterms:created>
  <dcterms:modified xsi:type="dcterms:W3CDTF">2025-03-22T21:53:35Z</dcterms:modified>
</cp:coreProperties>
</file>